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9.jpg" ContentType="image/jpg"/>
  <Override PartName="/ppt/media/image1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1" r:id="rId3"/>
  </p:sldMasterIdLst>
  <p:notesMasterIdLst>
    <p:notesMasterId r:id="rId106"/>
  </p:notesMasterIdLst>
  <p:sldIdLst>
    <p:sldId id="611" r:id="rId4"/>
    <p:sldId id="2134804942" r:id="rId5"/>
    <p:sldId id="399" r:id="rId6"/>
    <p:sldId id="2134804921" r:id="rId7"/>
    <p:sldId id="2134804924" r:id="rId8"/>
    <p:sldId id="2134804922" r:id="rId9"/>
    <p:sldId id="2134804923" r:id="rId10"/>
    <p:sldId id="2134804898" r:id="rId11"/>
    <p:sldId id="2134804899" r:id="rId12"/>
    <p:sldId id="2134804900" r:id="rId13"/>
    <p:sldId id="261" r:id="rId14"/>
    <p:sldId id="262" r:id="rId15"/>
    <p:sldId id="263" r:id="rId16"/>
    <p:sldId id="264" r:id="rId17"/>
    <p:sldId id="274" r:id="rId18"/>
    <p:sldId id="283" r:id="rId19"/>
    <p:sldId id="284" r:id="rId20"/>
    <p:sldId id="2134804932" r:id="rId21"/>
    <p:sldId id="285" r:id="rId22"/>
    <p:sldId id="286" r:id="rId23"/>
    <p:sldId id="287" r:id="rId24"/>
    <p:sldId id="288" r:id="rId25"/>
    <p:sldId id="289" r:id="rId26"/>
    <p:sldId id="290" r:id="rId27"/>
    <p:sldId id="291" r:id="rId28"/>
    <p:sldId id="292" r:id="rId29"/>
    <p:sldId id="2134804936" r:id="rId30"/>
    <p:sldId id="2134804937" r:id="rId31"/>
    <p:sldId id="2134804938" r:id="rId32"/>
    <p:sldId id="2134804940" r:id="rId33"/>
    <p:sldId id="2134804939" r:id="rId34"/>
    <p:sldId id="2134804902" r:id="rId35"/>
    <p:sldId id="2134804933" r:id="rId36"/>
    <p:sldId id="2134804934" r:id="rId37"/>
    <p:sldId id="2134804935" r:id="rId38"/>
    <p:sldId id="2134804943" r:id="rId39"/>
    <p:sldId id="2134804944" r:id="rId40"/>
    <p:sldId id="2134804945" r:id="rId41"/>
    <p:sldId id="2134804946" r:id="rId42"/>
    <p:sldId id="2134804947" r:id="rId43"/>
    <p:sldId id="2134804948" r:id="rId44"/>
    <p:sldId id="2134804949" r:id="rId45"/>
    <p:sldId id="2134804950" r:id="rId46"/>
    <p:sldId id="2134804951" r:id="rId47"/>
    <p:sldId id="2134804952" r:id="rId48"/>
    <p:sldId id="2134804953" r:id="rId49"/>
    <p:sldId id="2134804954" r:id="rId50"/>
    <p:sldId id="2134804955" r:id="rId51"/>
    <p:sldId id="2134804956" r:id="rId52"/>
    <p:sldId id="2134804957" r:id="rId53"/>
    <p:sldId id="2134804958" r:id="rId54"/>
    <p:sldId id="305" r:id="rId55"/>
    <p:sldId id="306" r:id="rId56"/>
    <p:sldId id="307" r:id="rId57"/>
    <p:sldId id="308" r:id="rId58"/>
    <p:sldId id="309" r:id="rId59"/>
    <p:sldId id="310" r:id="rId60"/>
    <p:sldId id="2134804903" r:id="rId61"/>
    <p:sldId id="2134804904" r:id="rId62"/>
    <p:sldId id="265" r:id="rId63"/>
    <p:sldId id="266" r:id="rId64"/>
    <p:sldId id="268" r:id="rId65"/>
    <p:sldId id="269" r:id="rId66"/>
    <p:sldId id="275" r:id="rId67"/>
    <p:sldId id="276" r:id="rId68"/>
    <p:sldId id="277" r:id="rId69"/>
    <p:sldId id="278" r:id="rId70"/>
    <p:sldId id="279" r:id="rId71"/>
    <p:sldId id="298" r:id="rId72"/>
    <p:sldId id="258" r:id="rId73"/>
    <p:sldId id="259" r:id="rId74"/>
    <p:sldId id="260" r:id="rId75"/>
    <p:sldId id="2134804906" r:id="rId76"/>
    <p:sldId id="2134804907" r:id="rId77"/>
    <p:sldId id="2134804908" r:id="rId78"/>
    <p:sldId id="2134804909" r:id="rId79"/>
    <p:sldId id="2134804910" r:id="rId80"/>
    <p:sldId id="2134804911" r:id="rId81"/>
    <p:sldId id="2134804912" r:id="rId82"/>
    <p:sldId id="2134804913" r:id="rId83"/>
    <p:sldId id="2134804914" r:id="rId84"/>
    <p:sldId id="293" r:id="rId85"/>
    <p:sldId id="294" r:id="rId86"/>
    <p:sldId id="295" r:id="rId87"/>
    <p:sldId id="296" r:id="rId88"/>
    <p:sldId id="297" r:id="rId89"/>
    <p:sldId id="2134804915" r:id="rId90"/>
    <p:sldId id="299" r:id="rId91"/>
    <p:sldId id="303" r:id="rId92"/>
    <p:sldId id="304" r:id="rId93"/>
    <p:sldId id="2134804916" r:id="rId94"/>
    <p:sldId id="2134804917" r:id="rId95"/>
    <p:sldId id="2134804918" r:id="rId96"/>
    <p:sldId id="2134804919" r:id="rId97"/>
    <p:sldId id="2134804920" r:id="rId98"/>
    <p:sldId id="2134804926" r:id="rId99"/>
    <p:sldId id="2134804927" r:id="rId100"/>
    <p:sldId id="2134804928" r:id="rId101"/>
    <p:sldId id="2134804929" r:id="rId102"/>
    <p:sldId id="2134804930" r:id="rId103"/>
    <p:sldId id="2134804931" r:id="rId104"/>
    <p:sldId id="213480489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9"/>
    <a:srgbClr val="92D050"/>
    <a:srgbClr val="F9F9F9"/>
    <a:srgbClr val="F7F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2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Top 5 Countries for FDI Equity Inflows into India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E3-4845-ACC8-FF11DB1142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E3-4845-ACC8-FF11DB1142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E3-4845-ACC8-FF11DB1142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E3-4845-ACC8-FF11DB1142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6E3-4845-ACC8-FF11DB1142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Mauritius</c:v>
                </c:pt>
                <c:pt idx="1">
                  <c:v>Singapore</c:v>
                </c:pt>
                <c:pt idx="2">
                  <c:v>USA</c:v>
                </c:pt>
                <c:pt idx="3">
                  <c:v>Netherland</c:v>
                </c:pt>
                <c:pt idx="4">
                  <c:v>Japan</c:v>
                </c:pt>
              </c:strCache>
            </c:strRef>
          </c:cat>
          <c:val>
            <c:numRef>
              <c:f>Sheet1!$B$2:$B$6</c:f>
              <c:numCache>
                <c:formatCode>General</c:formatCode>
                <c:ptCount val="5"/>
                <c:pt idx="0">
                  <c:v>26</c:v>
                </c:pt>
                <c:pt idx="1">
                  <c:v>23</c:v>
                </c:pt>
                <c:pt idx="2">
                  <c:v>9</c:v>
                </c:pt>
                <c:pt idx="3">
                  <c:v>7</c:v>
                </c:pt>
                <c:pt idx="4">
                  <c:v>6</c:v>
                </c:pt>
              </c:numCache>
            </c:numRef>
          </c:val>
          <c:extLst>
            <c:ext xmlns:c16="http://schemas.microsoft.com/office/drawing/2014/chart" uri="{C3380CC4-5D6E-409C-BE32-E72D297353CC}">
              <c16:uniqueId val="{00000000-1B0A-4909-80BF-25256968AF56}"/>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Top 5 States Receiving Highest FDI Equity Inflows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C1-487C-8FB0-98A40B54DB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C1-487C-8FB0-98A40B54DB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C1-487C-8FB0-98A40B54DB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C1-487C-8FB0-98A40B54DB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C1-487C-8FB0-98A40B54DB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Maharashtra</c:v>
                </c:pt>
                <c:pt idx="1">
                  <c:v>Karnataka</c:v>
                </c:pt>
                <c:pt idx="2">
                  <c:v>Gujarat</c:v>
                </c:pt>
                <c:pt idx="3">
                  <c:v>Delhi</c:v>
                </c:pt>
                <c:pt idx="4">
                  <c:v>Tamil Nadu</c:v>
                </c:pt>
              </c:strCache>
            </c:strRef>
          </c:cat>
          <c:val>
            <c:numRef>
              <c:f>Sheet1!$B$2:$B$6</c:f>
              <c:numCache>
                <c:formatCode>General</c:formatCode>
                <c:ptCount val="5"/>
                <c:pt idx="0">
                  <c:v>30</c:v>
                </c:pt>
                <c:pt idx="1">
                  <c:v>22</c:v>
                </c:pt>
                <c:pt idx="2">
                  <c:v>17</c:v>
                </c:pt>
                <c:pt idx="3">
                  <c:v>13</c:v>
                </c:pt>
                <c:pt idx="4">
                  <c:v>5</c:v>
                </c:pt>
              </c:numCache>
            </c:numRef>
          </c:val>
          <c:extLst>
            <c:ext xmlns:c16="http://schemas.microsoft.com/office/drawing/2014/chart" uri="{C3380CC4-5D6E-409C-BE32-E72D297353CC}">
              <c16:uniqueId val="{00000000-1B0A-4909-80BF-25256968AF56}"/>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AD99A-1107-4633-8861-4150F23AF00B}"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IN"/>
        </a:p>
      </dgm:t>
    </dgm:pt>
    <dgm:pt modelId="{A14BFA9C-260A-4F1A-8170-FAF760E23638}">
      <dgm:prSet custT="1"/>
      <dgm:spPr/>
      <dgm:t>
        <a:bodyPr/>
        <a:lstStyle/>
        <a:p>
          <a:r>
            <a:rPr lang="en-US" sz="1300" dirty="0">
              <a:latin typeface="Arial" panose="020B0604020202020204" pitchFamily="34" charset="0"/>
              <a:cs typeface="Arial" panose="020B0604020202020204" pitchFamily="34" charset="0"/>
            </a:rPr>
            <a:t>Compounding is a voluntary process that allows a person who has contravened any provisions of FEMA, except Section 3(a), to admit the contravention and seek redressal.</a:t>
          </a:r>
          <a:endParaRPr lang="en-IN" sz="1300" dirty="0">
            <a:latin typeface="Arial" panose="020B0604020202020204" pitchFamily="34" charset="0"/>
            <a:cs typeface="Arial" panose="020B0604020202020204" pitchFamily="34" charset="0"/>
          </a:endParaRPr>
        </a:p>
      </dgm:t>
    </dgm:pt>
    <dgm:pt modelId="{7ADC07B1-340D-46FB-8CEC-1BBEBCFF47A5}" type="parTrans" cxnId="{EF455804-D26C-428C-AC4E-9D27D141E712}">
      <dgm:prSet/>
      <dgm:spPr/>
      <dgm:t>
        <a:bodyPr/>
        <a:lstStyle/>
        <a:p>
          <a:endParaRPr lang="en-IN" sz="1300">
            <a:latin typeface="Arial" panose="020B0604020202020204" pitchFamily="34" charset="0"/>
            <a:cs typeface="Arial" panose="020B0604020202020204" pitchFamily="34" charset="0"/>
          </a:endParaRPr>
        </a:p>
      </dgm:t>
    </dgm:pt>
    <dgm:pt modelId="{871ECBBD-B2FA-43D8-B878-0DF5597FAFBD}" type="sibTrans" cxnId="{EF455804-D26C-428C-AC4E-9D27D141E712}">
      <dgm:prSet custT="1"/>
      <dgm:spPr/>
      <dgm:t>
        <a:bodyPr/>
        <a:lstStyle/>
        <a:p>
          <a:endParaRPr lang="en-IN" sz="1300">
            <a:latin typeface="Arial" panose="020B0604020202020204" pitchFamily="34" charset="0"/>
            <a:cs typeface="Arial" panose="020B0604020202020204" pitchFamily="34" charset="0"/>
          </a:endParaRPr>
        </a:p>
      </dgm:t>
    </dgm:pt>
    <dgm:pt modelId="{2BF81DDC-2A4D-420A-A42A-CD11530FF72F}">
      <dgm:prSet custT="1"/>
      <dgm:spPr/>
      <dgm:t>
        <a:bodyPr/>
        <a:lstStyle/>
        <a:p>
          <a:r>
            <a:rPr lang="en-US" sz="1300">
              <a:latin typeface="Arial" panose="020B0604020202020204" pitchFamily="34" charset="0"/>
              <a:cs typeface="Arial" panose="020B0604020202020204" pitchFamily="34" charset="0"/>
            </a:rPr>
            <a:t>The penalties for contraventions can be up to 300% of the sum involved in the contravention. If the sum is not quantifiable, the penalty can be up to Rs. 2 lakhs. For ongoing contraventions, there can be an additional penalty of Rs. 5000 per day.</a:t>
          </a:r>
          <a:endParaRPr lang="en-IN" sz="1300">
            <a:latin typeface="Arial" panose="020B0604020202020204" pitchFamily="34" charset="0"/>
            <a:cs typeface="Arial" panose="020B0604020202020204" pitchFamily="34" charset="0"/>
          </a:endParaRPr>
        </a:p>
      </dgm:t>
    </dgm:pt>
    <dgm:pt modelId="{6D3A5EC3-BA9F-42E5-8540-BFCF376FC76E}" type="parTrans" cxnId="{31FB669B-C487-4251-99E9-2776E9F0D8EC}">
      <dgm:prSet/>
      <dgm:spPr/>
      <dgm:t>
        <a:bodyPr/>
        <a:lstStyle/>
        <a:p>
          <a:endParaRPr lang="en-IN" sz="1300">
            <a:latin typeface="Arial" panose="020B0604020202020204" pitchFamily="34" charset="0"/>
            <a:cs typeface="Arial" panose="020B0604020202020204" pitchFamily="34" charset="0"/>
          </a:endParaRPr>
        </a:p>
      </dgm:t>
    </dgm:pt>
    <dgm:pt modelId="{4937C24F-B1B1-4B5A-93A2-D6F23810DBBE}" type="sibTrans" cxnId="{31FB669B-C487-4251-99E9-2776E9F0D8EC}">
      <dgm:prSet custT="1"/>
      <dgm:spPr/>
      <dgm:t>
        <a:bodyPr/>
        <a:lstStyle/>
        <a:p>
          <a:endParaRPr lang="en-IN" sz="1300">
            <a:latin typeface="Arial" panose="020B0604020202020204" pitchFamily="34" charset="0"/>
            <a:cs typeface="Arial" panose="020B0604020202020204" pitchFamily="34" charset="0"/>
          </a:endParaRPr>
        </a:p>
      </dgm:t>
    </dgm:pt>
    <dgm:pt modelId="{94AB2310-0407-48EF-8B0C-51CE4ECF0E3D}">
      <dgm:prSet custT="1"/>
      <dgm:spPr/>
      <dgm:t>
        <a:bodyPr/>
        <a:lstStyle/>
        <a:p>
          <a:r>
            <a:rPr lang="en-US" sz="1300">
              <a:latin typeface="Arial" panose="020B0604020202020204" pitchFamily="34" charset="0"/>
              <a:cs typeface="Arial" panose="020B0604020202020204" pitchFamily="34" charset="0"/>
            </a:rPr>
            <a:t>The compounding process is usually done at a much lower amount compared to the penalties prescribed under Section 13 of FEMA.</a:t>
          </a:r>
          <a:endParaRPr lang="en-IN" sz="1300">
            <a:latin typeface="Arial" panose="020B0604020202020204" pitchFamily="34" charset="0"/>
            <a:cs typeface="Arial" panose="020B0604020202020204" pitchFamily="34" charset="0"/>
          </a:endParaRPr>
        </a:p>
      </dgm:t>
    </dgm:pt>
    <dgm:pt modelId="{754FEF28-1910-4F40-BE6D-957FBFBB49B6}" type="parTrans" cxnId="{A1728251-5A54-45AC-8BFF-30F82696F545}">
      <dgm:prSet/>
      <dgm:spPr/>
      <dgm:t>
        <a:bodyPr/>
        <a:lstStyle/>
        <a:p>
          <a:endParaRPr lang="en-IN" sz="1300">
            <a:latin typeface="Arial" panose="020B0604020202020204" pitchFamily="34" charset="0"/>
            <a:cs typeface="Arial" panose="020B0604020202020204" pitchFamily="34" charset="0"/>
          </a:endParaRPr>
        </a:p>
      </dgm:t>
    </dgm:pt>
    <dgm:pt modelId="{46D63ED8-DCBA-4774-A65A-CD97A2E91E05}" type="sibTrans" cxnId="{A1728251-5A54-45AC-8BFF-30F82696F545}">
      <dgm:prSet custT="1"/>
      <dgm:spPr/>
      <dgm:t>
        <a:bodyPr/>
        <a:lstStyle/>
        <a:p>
          <a:endParaRPr lang="en-IN" sz="1300">
            <a:latin typeface="Arial" panose="020B0604020202020204" pitchFamily="34" charset="0"/>
            <a:cs typeface="Arial" panose="020B0604020202020204" pitchFamily="34" charset="0"/>
          </a:endParaRPr>
        </a:p>
      </dgm:t>
    </dgm:pt>
    <dgm:pt modelId="{358BF4DC-DE0F-4704-869B-BA768EF2F7FC}">
      <dgm:prSet custT="1"/>
      <dgm:spPr/>
      <dgm:t>
        <a:bodyPr/>
        <a:lstStyle/>
        <a:p>
          <a:r>
            <a:rPr lang="en-US" sz="1300">
              <a:latin typeface="Arial" panose="020B0604020202020204" pitchFamily="34" charset="0"/>
              <a:cs typeface="Arial" panose="020B0604020202020204" pitchFamily="34" charset="0"/>
            </a:rPr>
            <a:t>Applications for compounding can be made at any time, and the process should be completed within 180 days from the date of application.</a:t>
          </a:r>
          <a:endParaRPr lang="en-IN" sz="1300">
            <a:latin typeface="Arial" panose="020B0604020202020204" pitchFamily="34" charset="0"/>
            <a:cs typeface="Arial" panose="020B0604020202020204" pitchFamily="34" charset="0"/>
          </a:endParaRPr>
        </a:p>
      </dgm:t>
    </dgm:pt>
    <dgm:pt modelId="{592D1C70-B512-45E8-8D24-4FF23FEB45F8}" type="parTrans" cxnId="{D5FB5D6B-8EB8-4FBE-B4EB-5149FAD16BB5}">
      <dgm:prSet/>
      <dgm:spPr/>
      <dgm:t>
        <a:bodyPr/>
        <a:lstStyle/>
        <a:p>
          <a:endParaRPr lang="en-IN" sz="1300">
            <a:latin typeface="Arial" panose="020B0604020202020204" pitchFamily="34" charset="0"/>
            <a:cs typeface="Arial" panose="020B0604020202020204" pitchFamily="34" charset="0"/>
          </a:endParaRPr>
        </a:p>
      </dgm:t>
    </dgm:pt>
    <dgm:pt modelId="{44AA68E2-0A5C-4AA6-8B0A-440E841EBBC2}" type="sibTrans" cxnId="{D5FB5D6B-8EB8-4FBE-B4EB-5149FAD16BB5}">
      <dgm:prSet custT="1"/>
      <dgm:spPr/>
      <dgm:t>
        <a:bodyPr/>
        <a:lstStyle/>
        <a:p>
          <a:endParaRPr lang="en-IN" sz="1300">
            <a:latin typeface="Arial" panose="020B0604020202020204" pitchFamily="34" charset="0"/>
            <a:cs typeface="Arial" panose="020B0604020202020204" pitchFamily="34" charset="0"/>
          </a:endParaRPr>
        </a:p>
      </dgm:t>
    </dgm:pt>
    <dgm:pt modelId="{0E52747B-351A-4DC8-B96B-0086B71870BA}">
      <dgm:prSet custT="1"/>
      <dgm:spPr/>
      <dgm:t>
        <a:bodyPr/>
        <a:lstStyle/>
        <a:p>
          <a:r>
            <a:rPr lang="en-US" sz="1300">
              <a:latin typeface="Arial" panose="020B0604020202020204" pitchFamily="34" charset="0"/>
              <a:cs typeface="Arial" panose="020B0604020202020204" pitchFamily="34" charset="0"/>
            </a:rPr>
            <a:t>The Reserve Bank of India (RBI) provides guidelines on the compounding process, including a matrix for calculating the quantum of compounding fees based on the nature of the contravention</a:t>
          </a:r>
          <a:endParaRPr lang="en-IN" sz="1300">
            <a:latin typeface="Arial" panose="020B0604020202020204" pitchFamily="34" charset="0"/>
            <a:cs typeface="Arial" panose="020B0604020202020204" pitchFamily="34" charset="0"/>
          </a:endParaRPr>
        </a:p>
      </dgm:t>
    </dgm:pt>
    <dgm:pt modelId="{49F78899-1C19-45AB-B199-BF4F69E23E8D}" type="parTrans" cxnId="{711D2EF3-9AD8-45DC-88A3-8F3B3EBDA568}">
      <dgm:prSet/>
      <dgm:spPr/>
      <dgm:t>
        <a:bodyPr/>
        <a:lstStyle/>
        <a:p>
          <a:endParaRPr lang="en-IN" sz="1300">
            <a:latin typeface="Arial" panose="020B0604020202020204" pitchFamily="34" charset="0"/>
            <a:cs typeface="Arial" panose="020B0604020202020204" pitchFamily="34" charset="0"/>
          </a:endParaRPr>
        </a:p>
      </dgm:t>
    </dgm:pt>
    <dgm:pt modelId="{B4B5158C-AEF7-4E08-AF3B-62EC317B476C}" type="sibTrans" cxnId="{711D2EF3-9AD8-45DC-88A3-8F3B3EBDA568}">
      <dgm:prSet/>
      <dgm:spPr/>
      <dgm:t>
        <a:bodyPr/>
        <a:lstStyle/>
        <a:p>
          <a:endParaRPr lang="en-IN" sz="1300">
            <a:latin typeface="Arial" panose="020B0604020202020204" pitchFamily="34" charset="0"/>
            <a:cs typeface="Arial" panose="020B0604020202020204" pitchFamily="34" charset="0"/>
          </a:endParaRPr>
        </a:p>
      </dgm:t>
    </dgm:pt>
    <dgm:pt modelId="{2F34FB41-6EFA-4E9C-9AC6-7ED3B518A2A1}" type="pres">
      <dgm:prSet presAssocID="{128AD99A-1107-4633-8861-4150F23AF00B}" presName="Name0" presStyleCnt="0">
        <dgm:presLayoutVars>
          <dgm:dir/>
          <dgm:resizeHandles val="exact"/>
        </dgm:presLayoutVars>
      </dgm:prSet>
      <dgm:spPr/>
    </dgm:pt>
    <dgm:pt modelId="{15E57C36-7052-4886-BC0D-614803A444A0}" type="pres">
      <dgm:prSet presAssocID="{A14BFA9C-260A-4F1A-8170-FAF760E23638}" presName="node" presStyleLbl="node1" presStyleIdx="0" presStyleCnt="5">
        <dgm:presLayoutVars>
          <dgm:bulletEnabled val="1"/>
        </dgm:presLayoutVars>
      </dgm:prSet>
      <dgm:spPr/>
    </dgm:pt>
    <dgm:pt modelId="{9CEA92FF-30C2-46BB-B24A-85239B964544}" type="pres">
      <dgm:prSet presAssocID="{871ECBBD-B2FA-43D8-B878-0DF5597FAFBD}" presName="sibTrans" presStyleLbl="sibTrans2D1" presStyleIdx="0" presStyleCnt="4"/>
      <dgm:spPr/>
    </dgm:pt>
    <dgm:pt modelId="{5F485FFC-1055-421E-B4E7-FF36E5C4815D}" type="pres">
      <dgm:prSet presAssocID="{871ECBBD-B2FA-43D8-B878-0DF5597FAFBD}" presName="connectorText" presStyleLbl="sibTrans2D1" presStyleIdx="0" presStyleCnt="4"/>
      <dgm:spPr/>
    </dgm:pt>
    <dgm:pt modelId="{32A1700F-2AA5-42FC-A20D-18E2BC3E6630}" type="pres">
      <dgm:prSet presAssocID="{2BF81DDC-2A4D-420A-A42A-CD11530FF72F}" presName="node" presStyleLbl="node1" presStyleIdx="1" presStyleCnt="5">
        <dgm:presLayoutVars>
          <dgm:bulletEnabled val="1"/>
        </dgm:presLayoutVars>
      </dgm:prSet>
      <dgm:spPr/>
    </dgm:pt>
    <dgm:pt modelId="{64509CB5-BB99-46CB-8134-E9ACD922C5FC}" type="pres">
      <dgm:prSet presAssocID="{4937C24F-B1B1-4B5A-93A2-D6F23810DBBE}" presName="sibTrans" presStyleLbl="sibTrans2D1" presStyleIdx="1" presStyleCnt="4"/>
      <dgm:spPr/>
    </dgm:pt>
    <dgm:pt modelId="{8EFF1B5E-E860-400F-94F5-C4B1FD8B64F0}" type="pres">
      <dgm:prSet presAssocID="{4937C24F-B1B1-4B5A-93A2-D6F23810DBBE}" presName="connectorText" presStyleLbl="sibTrans2D1" presStyleIdx="1" presStyleCnt="4"/>
      <dgm:spPr/>
    </dgm:pt>
    <dgm:pt modelId="{6A034349-F47D-41C8-B16A-F8B60944928D}" type="pres">
      <dgm:prSet presAssocID="{94AB2310-0407-48EF-8B0C-51CE4ECF0E3D}" presName="node" presStyleLbl="node1" presStyleIdx="2" presStyleCnt="5">
        <dgm:presLayoutVars>
          <dgm:bulletEnabled val="1"/>
        </dgm:presLayoutVars>
      </dgm:prSet>
      <dgm:spPr/>
    </dgm:pt>
    <dgm:pt modelId="{1BBDD920-9D24-447D-9E6C-446FF019F6DD}" type="pres">
      <dgm:prSet presAssocID="{46D63ED8-DCBA-4774-A65A-CD97A2E91E05}" presName="sibTrans" presStyleLbl="sibTrans2D1" presStyleIdx="2" presStyleCnt="4"/>
      <dgm:spPr/>
    </dgm:pt>
    <dgm:pt modelId="{4F3B2BDE-B7BB-4F06-8FD7-2559791A296F}" type="pres">
      <dgm:prSet presAssocID="{46D63ED8-DCBA-4774-A65A-CD97A2E91E05}" presName="connectorText" presStyleLbl="sibTrans2D1" presStyleIdx="2" presStyleCnt="4"/>
      <dgm:spPr/>
    </dgm:pt>
    <dgm:pt modelId="{08B36F82-970F-4920-8D18-B0D8670CF333}" type="pres">
      <dgm:prSet presAssocID="{358BF4DC-DE0F-4704-869B-BA768EF2F7FC}" presName="node" presStyleLbl="node1" presStyleIdx="3" presStyleCnt="5">
        <dgm:presLayoutVars>
          <dgm:bulletEnabled val="1"/>
        </dgm:presLayoutVars>
      </dgm:prSet>
      <dgm:spPr/>
    </dgm:pt>
    <dgm:pt modelId="{06DDD67B-4E0E-4540-9E21-1483793304BF}" type="pres">
      <dgm:prSet presAssocID="{44AA68E2-0A5C-4AA6-8B0A-440E841EBBC2}" presName="sibTrans" presStyleLbl="sibTrans2D1" presStyleIdx="3" presStyleCnt="4"/>
      <dgm:spPr/>
    </dgm:pt>
    <dgm:pt modelId="{5BD13225-4646-4210-AB62-165A23719298}" type="pres">
      <dgm:prSet presAssocID="{44AA68E2-0A5C-4AA6-8B0A-440E841EBBC2}" presName="connectorText" presStyleLbl="sibTrans2D1" presStyleIdx="3" presStyleCnt="4"/>
      <dgm:spPr/>
    </dgm:pt>
    <dgm:pt modelId="{69AA98F7-B6D7-487F-9AE7-F96C2502D2A5}" type="pres">
      <dgm:prSet presAssocID="{0E52747B-351A-4DC8-B96B-0086B71870BA}" presName="node" presStyleLbl="node1" presStyleIdx="4" presStyleCnt="5">
        <dgm:presLayoutVars>
          <dgm:bulletEnabled val="1"/>
        </dgm:presLayoutVars>
      </dgm:prSet>
      <dgm:spPr/>
    </dgm:pt>
  </dgm:ptLst>
  <dgm:cxnLst>
    <dgm:cxn modelId="{EF455804-D26C-428C-AC4E-9D27D141E712}" srcId="{128AD99A-1107-4633-8861-4150F23AF00B}" destId="{A14BFA9C-260A-4F1A-8170-FAF760E23638}" srcOrd="0" destOrd="0" parTransId="{7ADC07B1-340D-46FB-8CEC-1BBEBCFF47A5}" sibTransId="{871ECBBD-B2FA-43D8-B878-0DF5597FAFBD}"/>
    <dgm:cxn modelId="{500B0206-3834-4B52-8979-42DBFFF5C0AC}" type="presOf" srcId="{4937C24F-B1B1-4B5A-93A2-D6F23810DBBE}" destId="{8EFF1B5E-E860-400F-94F5-C4B1FD8B64F0}" srcOrd="1" destOrd="0" presId="urn:microsoft.com/office/officeart/2005/8/layout/process1"/>
    <dgm:cxn modelId="{89DC4A08-47B5-4E1C-BE8F-0B332BF66F69}" type="presOf" srcId="{128AD99A-1107-4633-8861-4150F23AF00B}" destId="{2F34FB41-6EFA-4E9C-9AC6-7ED3B518A2A1}" srcOrd="0" destOrd="0" presId="urn:microsoft.com/office/officeart/2005/8/layout/process1"/>
    <dgm:cxn modelId="{70CE5E5C-A84D-4993-A635-C3760CDE0DBC}" type="presOf" srcId="{871ECBBD-B2FA-43D8-B878-0DF5597FAFBD}" destId="{5F485FFC-1055-421E-B4E7-FF36E5C4815D}" srcOrd="1" destOrd="0" presId="urn:microsoft.com/office/officeart/2005/8/layout/process1"/>
    <dgm:cxn modelId="{C8220F44-431E-4B45-A0DA-64EF05FB1B24}" type="presOf" srcId="{46D63ED8-DCBA-4774-A65A-CD97A2E91E05}" destId="{4F3B2BDE-B7BB-4F06-8FD7-2559791A296F}" srcOrd="1" destOrd="0" presId="urn:microsoft.com/office/officeart/2005/8/layout/process1"/>
    <dgm:cxn modelId="{D640BF46-F4DD-41EA-A289-4DA716060138}" type="presOf" srcId="{44AA68E2-0A5C-4AA6-8B0A-440E841EBBC2}" destId="{06DDD67B-4E0E-4540-9E21-1483793304BF}" srcOrd="0" destOrd="0" presId="urn:microsoft.com/office/officeart/2005/8/layout/process1"/>
    <dgm:cxn modelId="{48257168-EA50-4219-9798-CC4FCC39416A}" type="presOf" srcId="{0E52747B-351A-4DC8-B96B-0086B71870BA}" destId="{69AA98F7-B6D7-487F-9AE7-F96C2502D2A5}" srcOrd="0" destOrd="0" presId="urn:microsoft.com/office/officeart/2005/8/layout/process1"/>
    <dgm:cxn modelId="{D5FB5D6B-8EB8-4FBE-B4EB-5149FAD16BB5}" srcId="{128AD99A-1107-4633-8861-4150F23AF00B}" destId="{358BF4DC-DE0F-4704-869B-BA768EF2F7FC}" srcOrd="3" destOrd="0" parTransId="{592D1C70-B512-45E8-8D24-4FF23FEB45F8}" sibTransId="{44AA68E2-0A5C-4AA6-8B0A-440E841EBBC2}"/>
    <dgm:cxn modelId="{C95CC36B-B4DA-40AC-BA65-0D3AF61035AA}" type="presOf" srcId="{4937C24F-B1B1-4B5A-93A2-D6F23810DBBE}" destId="{64509CB5-BB99-46CB-8134-E9ACD922C5FC}" srcOrd="0" destOrd="0" presId="urn:microsoft.com/office/officeart/2005/8/layout/process1"/>
    <dgm:cxn modelId="{A1728251-5A54-45AC-8BFF-30F82696F545}" srcId="{128AD99A-1107-4633-8861-4150F23AF00B}" destId="{94AB2310-0407-48EF-8B0C-51CE4ECF0E3D}" srcOrd="2" destOrd="0" parTransId="{754FEF28-1910-4F40-BE6D-957FBFBB49B6}" sibTransId="{46D63ED8-DCBA-4774-A65A-CD97A2E91E05}"/>
    <dgm:cxn modelId="{2D5EC552-E960-4432-90BA-DF28BFB24F39}" type="presOf" srcId="{46D63ED8-DCBA-4774-A65A-CD97A2E91E05}" destId="{1BBDD920-9D24-447D-9E6C-446FF019F6DD}" srcOrd="0" destOrd="0" presId="urn:microsoft.com/office/officeart/2005/8/layout/process1"/>
    <dgm:cxn modelId="{F5CF8058-9181-410A-9048-3BC44BE13123}" type="presOf" srcId="{44AA68E2-0A5C-4AA6-8B0A-440E841EBBC2}" destId="{5BD13225-4646-4210-AB62-165A23719298}" srcOrd="1" destOrd="0" presId="urn:microsoft.com/office/officeart/2005/8/layout/process1"/>
    <dgm:cxn modelId="{CE21898E-02F3-41B1-954C-C5118E3CA845}" type="presOf" srcId="{358BF4DC-DE0F-4704-869B-BA768EF2F7FC}" destId="{08B36F82-970F-4920-8D18-B0D8670CF333}" srcOrd="0" destOrd="0" presId="urn:microsoft.com/office/officeart/2005/8/layout/process1"/>
    <dgm:cxn modelId="{31FB669B-C487-4251-99E9-2776E9F0D8EC}" srcId="{128AD99A-1107-4633-8861-4150F23AF00B}" destId="{2BF81DDC-2A4D-420A-A42A-CD11530FF72F}" srcOrd="1" destOrd="0" parTransId="{6D3A5EC3-BA9F-42E5-8540-BFCF376FC76E}" sibTransId="{4937C24F-B1B1-4B5A-93A2-D6F23810DBBE}"/>
    <dgm:cxn modelId="{DC4F88A5-D923-49F8-896E-99168912B631}" type="presOf" srcId="{94AB2310-0407-48EF-8B0C-51CE4ECF0E3D}" destId="{6A034349-F47D-41C8-B16A-F8B60944928D}" srcOrd="0" destOrd="0" presId="urn:microsoft.com/office/officeart/2005/8/layout/process1"/>
    <dgm:cxn modelId="{468A6AA6-35BB-4842-B67D-192F9EDB7A42}" type="presOf" srcId="{A14BFA9C-260A-4F1A-8170-FAF760E23638}" destId="{15E57C36-7052-4886-BC0D-614803A444A0}" srcOrd="0" destOrd="0" presId="urn:microsoft.com/office/officeart/2005/8/layout/process1"/>
    <dgm:cxn modelId="{4C6F8CE8-55DE-4C55-A7F1-7ADE93F3269B}" type="presOf" srcId="{2BF81DDC-2A4D-420A-A42A-CD11530FF72F}" destId="{32A1700F-2AA5-42FC-A20D-18E2BC3E6630}" srcOrd="0" destOrd="0" presId="urn:microsoft.com/office/officeart/2005/8/layout/process1"/>
    <dgm:cxn modelId="{9DC17EF2-9DDC-41E3-9F06-3D84EC347EDA}" type="presOf" srcId="{871ECBBD-B2FA-43D8-B878-0DF5597FAFBD}" destId="{9CEA92FF-30C2-46BB-B24A-85239B964544}" srcOrd="0" destOrd="0" presId="urn:microsoft.com/office/officeart/2005/8/layout/process1"/>
    <dgm:cxn modelId="{711D2EF3-9AD8-45DC-88A3-8F3B3EBDA568}" srcId="{128AD99A-1107-4633-8861-4150F23AF00B}" destId="{0E52747B-351A-4DC8-B96B-0086B71870BA}" srcOrd="4" destOrd="0" parTransId="{49F78899-1C19-45AB-B199-BF4F69E23E8D}" sibTransId="{B4B5158C-AEF7-4E08-AF3B-62EC317B476C}"/>
    <dgm:cxn modelId="{835A3384-A358-4C80-8083-3517AF87AFE6}" type="presParOf" srcId="{2F34FB41-6EFA-4E9C-9AC6-7ED3B518A2A1}" destId="{15E57C36-7052-4886-BC0D-614803A444A0}" srcOrd="0" destOrd="0" presId="urn:microsoft.com/office/officeart/2005/8/layout/process1"/>
    <dgm:cxn modelId="{D9A5AD74-653E-49E8-BAF8-6850991AAACD}" type="presParOf" srcId="{2F34FB41-6EFA-4E9C-9AC6-7ED3B518A2A1}" destId="{9CEA92FF-30C2-46BB-B24A-85239B964544}" srcOrd="1" destOrd="0" presId="urn:microsoft.com/office/officeart/2005/8/layout/process1"/>
    <dgm:cxn modelId="{2005A6D7-0FC9-4B68-85F1-80B36CA42AC8}" type="presParOf" srcId="{9CEA92FF-30C2-46BB-B24A-85239B964544}" destId="{5F485FFC-1055-421E-B4E7-FF36E5C4815D}" srcOrd="0" destOrd="0" presId="urn:microsoft.com/office/officeart/2005/8/layout/process1"/>
    <dgm:cxn modelId="{3D759F11-A9F8-4E89-9973-9790D872569D}" type="presParOf" srcId="{2F34FB41-6EFA-4E9C-9AC6-7ED3B518A2A1}" destId="{32A1700F-2AA5-42FC-A20D-18E2BC3E6630}" srcOrd="2" destOrd="0" presId="urn:microsoft.com/office/officeart/2005/8/layout/process1"/>
    <dgm:cxn modelId="{9330E854-5064-4046-9706-6CD60083692A}" type="presParOf" srcId="{2F34FB41-6EFA-4E9C-9AC6-7ED3B518A2A1}" destId="{64509CB5-BB99-46CB-8134-E9ACD922C5FC}" srcOrd="3" destOrd="0" presId="urn:microsoft.com/office/officeart/2005/8/layout/process1"/>
    <dgm:cxn modelId="{48219CFF-A373-4081-97C2-1D568FA0C472}" type="presParOf" srcId="{64509CB5-BB99-46CB-8134-E9ACD922C5FC}" destId="{8EFF1B5E-E860-400F-94F5-C4B1FD8B64F0}" srcOrd="0" destOrd="0" presId="urn:microsoft.com/office/officeart/2005/8/layout/process1"/>
    <dgm:cxn modelId="{4655FFC2-C012-4FA1-9C5A-08AFA5850F7E}" type="presParOf" srcId="{2F34FB41-6EFA-4E9C-9AC6-7ED3B518A2A1}" destId="{6A034349-F47D-41C8-B16A-F8B60944928D}" srcOrd="4" destOrd="0" presId="urn:microsoft.com/office/officeart/2005/8/layout/process1"/>
    <dgm:cxn modelId="{0C2FB1A9-5878-4A27-91B1-1C48A9FDFA07}" type="presParOf" srcId="{2F34FB41-6EFA-4E9C-9AC6-7ED3B518A2A1}" destId="{1BBDD920-9D24-447D-9E6C-446FF019F6DD}" srcOrd="5" destOrd="0" presId="urn:microsoft.com/office/officeart/2005/8/layout/process1"/>
    <dgm:cxn modelId="{7E99C8BF-5560-4F5E-A113-C3F2B04EEDA6}" type="presParOf" srcId="{1BBDD920-9D24-447D-9E6C-446FF019F6DD}" destId="{4F3B2BDE-B7BB-4F06-8FD7-2559791A296F}" srcOrd="0" destOrd="0" presId="urn:microsoft.com/office/officeart/2005/8/layout/process1"/>
    <dgm:cxn modelId="{0CDA07DD-D517-4C1F-AA8D-BC6CCB1B27BD}" type="presParOf" srcId="{2F34FB41-6EFA-4E9C-9AC6-7ED3B518A2A1}" destId="{08B36F82-970F-4920-8D18-B0D8670CF333}" srcOrd="6" destOrd="0" presId="urn:microsoft.com/office/officeart/2005/8/layout/process1"/>
    <dgm:cxn modelId="{E00A62E7-BC14-47D6-9493-A06D480D0AE0}" type="presParOf" srcId="{2F34FB41-6EFA-4E9C-9AC6-7ED3B518A2A1}" destId="{06DDD67B-4E0E-4540-9E21-1483793304BF}" srcOrd="7" destOrd="0" presId="urn:microsoft.com/office/officeart/2005/8/layout/process1"/>
    <dgm:cxn modelId="{48392B1F-BEF4-43CE-A460-D32FFA396FF2}" type="presParOf" srcId="{06DDD67B-4E0E-4540-9E21-1483793304BF}" destId="{5BD13225-4646-4210-AB62-165A23719298}" srcOrd="0" destOrd="0" presId="urn:microsoft.com/office/officeart/2005/8/layout/process1"/>
    <dgm:cxn modelId="{E3FF3A9A-02DE-459F-93A1-FC2A21EDD8B1}" type="presParOf" srcId="{2F34FB41-6EFA-4E9C-9AC6-7ED3B518A2A1}" destId="{69AA98F7-B6D7-487F-9AE7-F96C2502D2A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CCE2D-75AD-4E2B-A7A6-FD33130576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IN"/>
        </a:p>
      </dgm:t>
    </dgm:pt>
    <dgm:pt modelId="{C8B18E82-FB24-4965-B13B-76B95C5DB4F8}">
      <dgm:prSet/>
      <dgm:spPr/>
      <dgm:t>
        <a:bodyPr/>
        <a:lstStyle/>
        <a:p>
          <a:r>
            <a:rPr lang="en-US"/>
            <a:t>Form A1: For remittances for import payments.</a:t>
          </a:r>
          <a:endParaRPr lang="en-IN"/>
        </a:p>
      </dgm:t>
    </dgm:pt>
    <dgm:pt modelId="{BE7121E7-E66B-4F65-9B2D-68B9F9A20DB1}" type="parTrans" cxnId="{B034F906-9A8F-48C5-8A80-35FBD2B8C47E}">
      <dgm:prSet/>
      <dgm:spPr/>
      <dgm:t>
        <a:bodyPr/>
        <a:lstStyle/>
        <a:p>
          <a:endParaRPr lang="en-IN"/>
        </a:p>
      </dgm:t>
    </dgm:pt>
    <dgm:pt modelId="{0159F1BB-ABB5-454C-B0CC-FE2320B48EBD}" type="sibTrans" cxnId="{B034F906-9A8F-48C5-8A80-35FBD2B8C47E}">
      <dgm:prSet/>
      <dgm:spPr/>
      <dgm:t>
        <a:bodyPr/>
        <a:lstStyle/>
        <a:p>
          <a:endParaRPr lang="en-IN"/>
        </a:p>
      </dgm:t>
    </dgm:pt>
    <dgm:pt modelId="{E8EAC976-04A1-449C-898A-FC7EE4279F4D}">
      <dgm:prSet/>
      <dgm:spPr/>
      <dgm:t>
        <a:bodyPr/>
        <a:lstStyle/>
        <a:p>
          <a:r>
            <a:rPr lang="en-US"/>
            <a:t>Form A2: For remittances other than imports and remitting money abroad.</a:t>
          </a:r>
          <a:endParaRPr lang="en-IN"/>
        </a:p>
      </dgm:t>
    </dgm:pt>
    <dgm:pt modelId="{46C4063B-8048-4157-8A41-8B17491315FB}" type="parTrans" cxnId="{E39CFF48-E272-4460-89FA-685520446B63}">
      <dgm:prSet/>
      <dgm:spPr/>
      <dgm:t>
        <a:bodyPr/>
        <a:lstStyle/>
        <a:p>
          <a:endParaRPr lang="en-IN"/>
        </a:p>
      </dgm:t>
    </dgm:pt>
    <dgm:pt modelId="{28060078-8A78-4CD3-B836-4058FA0522B8}" type="sibTrans" cxnId="{E39CFF48-E272-4460-89FA-685520446B63}">
      <dgm:prSet/>
      <dgm:spPr/>
      <dgm:t>
        <a:bodyPr/>
        <a:lstStyle/>
        <a:p>
          <a:endParaRPr lang="en-IN"/>
        </a:p>
      </dgm:t>
    </dgm:pt>
    <dgm:pt modelId="{50A93A62-8607-435E-A714-2FB61DD4AB72}">
      <dgm:prSet/>
      <dgm:spPr/>
      <dgm:t>
        <a:bodyPr/>
        <a:lstStyle/>
        <a:p>
          <a:r>
            <a:rPr lang="en-US"/>
            <a:t>Form FC-GPR: For reporting the issue of eligible instruments to the overseas investor against FDI inflow.</a:t>
          </a:r>
          <a:endParaRPr lang="en-IN"/>
        </a:p>
      </dgm:t>
    </dgm:pt>
    <dgm:pt modelId="{C9578E86-6F51-44B7-AA27-7FFF4B74AB86}" type="parTrans" cxnId="{D61705AD-1817-4D91-AF15-8B4241BBDA71}">
      <dgm:prSet/>
      <dgm:spPr/>
      <dgm:t>
        <a:bodyPr/>
        <a:lstStyle/>
        <a:p>
          <a:endParaRPr lang="en-IN"/>
        </a:p>
      </dgm:t>
    </dgm:pt>
    <dgm:pt modelId="{DCBB2B86-FFFF-4715-8889-556E99EA44AB}" type="sibTrans" cxnId="{D61705AD-1817-4D91-AF15-8B4241BBDA71}">
      <dgm:prSet/>
      <dgm:spPr/>
      <dgm:t>
        <a:bodyPr/>
        <a:lstStyle/>
        <a:p>
          <a:endParaRPr lang="en-IN"/>
        </a:p>
      </dgm:t>
    </dgm:pt>
    <dgm:pt modelId="{E8BA1DD9-170F-4E45-9BE5-928421DE235B}">
      <dgm:prSet/>
      <dgm:spPr/>
      <dgm:t>
        <a:bodyPr/>
        <a:lstStyle/>
        <a:p>
          <a:r>
            <a:rPr lang="en-US"/>
            <a:t>Form FC-TRS: For reporting the transfer of shares between residents and non-residents.</a:t>
          </a:r>
          <a:endParaRPr lang="en-IN"/>
        </a:p>
      </dgm:t>
    </dgm:pt>
    <dgm:pt modelId="{16B20F56-3A42-495B-8003-2BDD699DE83A}" type="parTrans" cxnId="{0ACFB3A6-EF0F-4D70-9FD7-D6DBA0A0A4C5}">
      <dgm:prSet/>
      <dgm:spPr/>
      <dgm:t>
        <a:bodyPr/>
        <a:lstStyle/>
        <a:p>
          <a:endParaRPr lang="en-IN"/>
        </a:p>
      </dgm:t>
    </dgm:pt>
    <dgm:pt modelId="{8C42B223-BB91-42C1-9936-EA52C1C17842}" type="sibTrans" cxnId="{0ACFB3A6-EF0F-4D70-9FD7-D6DBA0A0A4C5}">
      <dgm:prSet/>
      <dgm:spPr/>
      <dgm:t>
        <a:bodyPr/>
        <a:lstStyle/>
        <a:p>
          <a:endParaRPr lang="en-IN"/>
        </a:p>
      </dgm:t>
    </dgm:pt>
    <dgm:pt modelId="{1FF26E76-297D-4497-8D37-3C8E9736D674}">
      <dgm:prSet/>
      <dgm:spPr/>
      <dgm:t>
        <a:bodyPr/>
        <a:lstStyle/>
        <a:p>
          <a:r>
            <a:rPr lang="en-US"/>
            <a:t>Form ODI: For overseas direct investment purposes.</a:t>
          </a:r>
          <a:endParaRPr lang="en-IN"/>
        </a:p>
      </dgm:t>
    </dgm:pt>
    <dgm:pt modelId="{5DF13253-994A-4EAA-92D7-191F9CAC64AA}" type="parTrans" cxnId="{F32BFF9F-2FC6-470B-862B-3A6121D23EB3}">
      <dgm:prSet/>
      <dgm:spPr/>
      <dgm:t>
        <a:bodyPr/>
        <a:lstStyle/>
        <a:p>
          <a:endParaRPr lang="en-IN"/>
        </a:p>
      </dgm:t>
    </dgm:pt>
    <dgm:pt modelId="{4B562BF6-49DD-4278-8EEB-86D3263E1991}" type="sibTrans" cxnId="{F32BFF9F-2FC6-470B-862B-3A6121D23EB3}">
      <dgm:prSet/>
      <dgm:spPr/>
      <dgm:t>
        <a:bodyPr/>
        <a:lstStyle/>
        <a:p>
          <a:endParaRPr lang="en-IN"/>
        </a:p>
      </dgm:t>
    </dgm:pt>
    <dgm:pt modelId="{51BB7F3C-64F7-4337-AE44-D8230F3997B4}">
      <dgm:prSet/>
      <dgm:spPr/>
      <dgm:t>
        <a:bodyPr/>
        <a:lstStyle/>
        <a:p>
          <a:r>
            <a:rPr lang="en-US"/>
            <a:t>Form SDF: For shipping documents.</a:t>
          </a:r>
          <a:endParaRPr lang="en-IN"/>
        </a:p>
      </dgm:t>
    </dgm:pt>
    <dgm:pt modelId="{DA122A47-A80C-4F68-B61F-30E6CCA27A55}" type="parTrans" cxnId="{E5B83E09-1211-49CD-BCF0-D950CB1FC2C4}">
      <dgm:prSet/>
      <dgm:spPr/>
      <dgm:t>
        <a:bodyPr/>
        <a:lstStyle/>
        <a:p>
          <a:endParaRPr lang="en-IN"/>
        </a:p>
      </dgm:t>
    </dgm:pt>
    <dgm:pt modelId="{A2DA7C0B-887A-4E18-B23C-A5765F20B02B}" type="sibTrans" cxnId="{E5B83E09-1211-49CD-BCF0-D950CB1FC2C4}">
      <dgm:prSet/>
      <dgm:spPr/>
      <dgm:t>
        <a:bodyPr/>
        <a:lstStyle/>
        <a:p>
          <a:endParaRPr lang="en-IN"/>
        </a:p>
      </dgm:t>
    </dgm:pt>
    <dgm:pt modelId="{940BF614-E4C7-4BA0-9053-7354A7AAE4C9}">
      <dgm:prSet/>
      <dgm:spPr/>
      <dgm:t>
        <a:bodyPr/>
        <a:lstStyle/>
        <a:p>
          <a:r>
            <a:rPr lang="en-US"/>
            <a:t>Form SOFTEX: For declaring software exports.</a:t>
          </a:r>
          <a:endParaRPr lang="en-IN"/>
        </a:p>
      </dgm:t>
    </dgm:pt>
    <dgm:pt modelId="{A3C45DD9-5C31-4046-8F1E-DE5A709DA4E2}" type="parTrans" cxnId="{48DFEFB3-BD35-47B1-93DF-5A4C8D4BCF0A}">
      <dgm:prSet/>
      <dgm:spPr/>
      <dgm:t>
        <a:bodyPr/>
        <a:lstStyle/>
        <a:p>
          <a:endParaRPr lang="en-IN"/>
        </a:p>
      </dgm:t>
    </dgm:pt>
    <dgm:pt modelId="{9F940CD8-E8D1-4232-BACA-D9AF14BF0E9A}" type="sibTrans" cxnId="{48DFEFB3-BD35-47B1-93DF-5A4C8D4BCF0A}">
      <dgm:prSet/>
      <dgm:spPr/>
      <dgm:t>
        <a:bodyPr/>
        <a:lstStyle/>
        <a:p>
          <a:endParaRPr lang="en-IN"/>
        </a:p>
      </dgm:t>
    </dgm:pt>
    <dgm:pt modelId="{9AD81EC0-D603-4D33-9B34-C9E713DA2776}">
      <dgm:prSet/>
      <dgm:spPr/>
      <dgm:t>
        <a:bodyPr/>
        <a:lstStyle/>
        <a:p>
          <a:r>
            <a:rPr lang="en-US"/>
            <a:t>Form ECB: For External Commercial Borrowings.</a:t>
          </a:r>
          <a:endParaRPr lang="en-IN"/>
        </a:p>
      </dgm:t>
    </dgm:pt>
    <dgm:pt modelId="{0DFB3BF1-71B0-41ED-A6EC-22258BD8CE3A}" type="parTrans" cxnId="{4C93E05D-40A8-452B-93B9-DA90072AB107}">
      <dgm:prSet/>
      <dgm:spPr/>
      <dgm:t>
        <a:bodyPr/>
        <a:lstStyle/>
        <a:p>
          <a:endParaRPr lang="en-IN"/>
        </a:p>
      </dgm:t>
    </dgm:pt>
    <dgm:pt modelId="{A86CA43E-F1D6-4360-9DC8-E0F65285434D}" type="sibTrans" cxnId="{4C93E05D-40A8-452B-93B9-DA90072AB107}">
      <dgm:prSet/>
      <dgm:spPr/>
      <dgm:t>
        <a:bodyPr/>
        <a:lstStyle/>
        <a:p>
          <a:endParaRPr lang="en-IN"/>
        </a:p>
      </dgm:t>
    </dgm:pt>
    <dgm:pt modelId="{25E5D36F-7BF1-4CA8-ADB1-FE56AB6BCF4D}">
      <dgm:prSet/>
      <dgm:spPr/>
      <dgm:t>
        <a:bodyPr/>
        <a:lstStyle/>
        <a:p>
          <a:r>
            <a:rPr lang="en-US"/>
            <a:t>Form FLA: For the annual return on Foreign Liabilities and Assets.</a:t>
          </a:r>
          <a:endParaRPr lang="en-IN"/>
        </a:p>
      </dgm:t>
    </dgm:pt>
    <dgm:pt modelId="{A18050DB-68E9-4191-A5D2-12CB6021A920}" type="parTrans" cxnId="{95DF0348-D401-434E-BCEC-0F2565070116}">
      <dgm:prSet/>
      <dgm:spPr/>
      <dgm:t>
        <a:bodyPr/>
        <a:lstStyle/>
        <a:p>
          <a:endParaRPr lang="en-IN"/>
        </a:p>
      </dgm:t>
    </dgm:pt>
    <dgm:pt modelId="{91204A79-C7A4-40EB-8C36-597399FF9112}" type="sibTrans" cxnId="{95DF0348-D401-434E-BCEC-0F2565070116}">
      <dgm:prSet/>
      <dgm:spPr/>
      <dgm:t>
        <a:bodyPr/>
        <a:lstStyle/>
        <a:p>
          <a:endParaRPr lang="en-IN"/>
        </a:p>
      </dgm:t>
    </dgm:pt>
    <dgm:pt modelId="{5B1FDC0F-6B94-4CDB-A4A8-51C275A8AF60}">
      <dgm:prSet/>
      <dgm:spPr/>
      <dgm:t>
        <a:bodyPr/>
        <a:lstStyle/>
        <a:p>
          <a:r>
            <a:rPr lang="en-US"/>
            <a:t>Form FCTRS: For transfer of shares between resident and non-resident.</a:t>
          </a:r>
          <a:endParaRPr lang="en-IN"/>
        </a:p>
      </dgm:t>
    </dgm:pt>
    <dgm:pt modelId="{AC9677D2-7B18-4554-9DE0-3CD80803646E}" type="parTrans" cxnId="{51B40B6E-8B23-4C96-AB79-4BCFF6888458}">
      <dgm:prSet/>
      <dgm:spPr/>
      <dgm:t>
        <a:bodyPr/>
        <a:lstStyle/>
        <a:p>
          <a:endParaRPr lang="en-IN"/>
        </a:p>
      </dgm:t>
    </dgm:pt>
    <dgm:pt modelId="{E13D7FB4-15D7-4972-A1AF-8E5A3530D429}" type="sibTrans" cxnId="{51B40B6E-8B23-4C96-AB79-4BCFF6888458}">
      <dgm:prSet/>
      <dgm:spPr/>
      <dgm:t>
        <a:bodyPr/>
        <a:lstStyle/>
        <a:p>
          <a:endParaRPr lang="en-IN"/>
        </a:p>
      </dgm:t>
    </dgm:pt>
    <dgm:pt modelId="{916921D7-DE47-4AD9-9ACC-1287DF34F28E}" type="pres">
      <dgm:prSet presAssocID="{16CCCE2D-75AD-4E2B-A7A6-FD3313057643}" presName="linear" presStyleCnt="0">
        <dgm:presLayoutVars>
          <dgm:animLvl val="lvl"/>
          <dgm:resizeHandles val="exact"/>
        </dgm:presLayoutVars>
      </dgm:prSet>
      <dgm:spPr/>
    </dgm:pt>
    <dgm:pt modelId="{2885A138-617D-448A-A3D2-D42D467D8B26}" type="pres">
      <dgm:prSet presAssocID="{C8B18E82-FB24-4965-B13B-76B95C5DB4F8}" presName="parentText" presStyleLbl="node1" presStyleIdx="0" presStyleCnt="10">
        <dgm:presLayoutVars>
          <dgm:chMax val="0"/>
          <dgm:bulletEnabled val="1"/>
        </dgm:presLayoutVars>
      </dgm:prSet>
      <dgm:spPr/>
    </dgm:pt>
    <dgm:pt modelId="{E6268EDA-8522-49ED-9587-38F67C063456}" type="pres">
      <dgm:prSet presAssocID="{0159F1BB-ABB5-454C-B0CC-FE2320B48EBD}" presName="spacer" presStyleCnt="0"/>
      <dgm:spPr/>
    </dgm:pt>
    <dgm:pt modelId="{8921D7F8-D9B7-4BCD-9EEC-5529CC1D6E39}" type="pres">
      <dgm:prSet presAssocID="{E8EAC976-04A1-449C-898A-FC7EE4279F4D}" presName="parentText" presStyleLbl="node1" presStyleIdx="1" presStyleCnt="10">
        <dgm:presLayoutVars>
          <dgm:chMax val="0"/>
          <dgm:bulletEnabled val="1"/>
        </dgm:presLayoutVars>
      </dgm:prSet>
      <dgm:spPr/>
    </dgm:pt>
    <dgm:pt modelId="{F739F328-CB56-45BA-9C76-572BA5ADF66F}" type="pres">
      <dgm:prSet presAssocID="{28060078-8A78-4CD3-B836-4058FA0522B8}" presName="spacer" presStyleCnt="0"/>
      <dgm:spPr/>
    </dgm:pt>
    <dgm:pt modelId="{A406D92E-7342-4ACD-8C1D-76087FBA3971}" type="pres">
      <dgm:prSet presAssocID="{50A93A62-8607-435E-A714-2FB61DD4AB72}" presName="parentText" presStyleLbl="node1" presStyleIdx="2" presStyleCnt="10">
        <dgm:presLayoutVars>
          <dgm:chMax val="0"/>
          <dgm:bulletEnabled val="1"/>
        </dgm:presLayoutVars>
      </dgm:prSet>
      <dgm:spPr/>
    </dgm:pt>
    <dgm:pt modelId="{B52CE592-CC9C-40B4-A92C-EE4A23C3160E}" type="pres">
      <dgm:prSet presAssocID="{DCBB2B86-FFFF-4715-8889-556E99EA44AB}" presName="spacer" presStyleCnt="0"/>
      <dgm:spPr/>
    </dgm:pt>
    <dgm:pt modelId="{25FDE968-3716-49A7-9D37-B4A7854A9788}" type="pres">
      <dgm:prSet presAssocID="{E8BA1DD9-170F-4E45-9BE5-928421DE235B}" presName="parentText" presStyleLbl="node1" presStyleIdx="3" presStyleCnt="10">
        <dgm:presLayoutVars>
          <dgm:chMax val="0"/>
          <dgm:bulletEnabled val="1"/>
        </dgm:presLayoutVars>
      </dgm:prSet>
      <dgm:spPr/>
    </dgm:pt>
    <dgm:pt modelId="{39D8C20A-8EF0-4D57-9AF4-217BB3F065E5}" type="pres">
      <dgm:prSet presAssocID="{8C42B223-BB91-42C1-9936-EA52C1C17842}" presName="spacer" presStyleCnt="0"/>
      <dgm:spPr/>
    </dgm:pt>
    <dgm:pt modelId="{868C4A0D-7834-4AFC-91F2-B0937D43EE40}" type="pres">
      <dgm:prSet presAssocID="{1FF26E76-297D-4497-8D37-3C8E9736D674}" presName="parentText" presStyleLbl="node1" presStyleIdx="4" presStyleCnt="10">
        <dgm:presLayoutVars>
          <dgm:chMax val="0"/>
          <dgm:bulletEnabled val="1"/>
        </dgm:presLayoutVars>
      </dgm:prSet>
      <dgm:spPr/>
    </dgm:pt>
    <dgm:pt modelId="{6854B84F-01ED-47A1-AF53-554505C7E8A2}" type="pres">
      <dgm:prSet presAssocID="{4B562BF6-49DD-4278-8EEB-86D3263E1991}" presName="spacer" presStyleCnt="0"/>
      <dgm:spPr/>
    </dgm:pt>
    <dgm:pt modelId="{53645232-141F-4509-8BFE-DC1E39801B49}" type="pres">
      <dgm:prSet presAssocID="{51BB7F3C-64F7-4337-AE44-D8230F3997B4}" presName="parentText" presStyleLbl="node1" presStyleIdx="5" presStyleCnt="10">
        <dgm:presLayoutVars>
          <dgm:chMax val="0"/>
          <dgm:bulletEnabled val="1"/>
        </dgm:presLayoutVars>
      </dgm:prSet>
      <dgm:spPr/>
    </dgm:pt>
    <dgm:pt modelId="{CF7018C2-82F0-4EFC-8714-D27520183D56}" type="pres">
      <dgm:prSet presAssocID="{A2DA7C0B-887A-4E18-B23C-A5765F20B02B}" presName="spacer" presStyleCnt="0"/>
      <dgm:spPr/>
    </dgm:pt>
    <dgm:pt modelId="{8AB9A24E-CA95-478D-83BF-5F991FD4B36A}" type="pres">
      <dgm:prSet presAssocID="{940BF614-E4C7-4BA0-9053-7354A7AAE4C9}" presName="parentText" presStyleLbl="node1" presStyleIdx="6" presStyleCnt="10">
        <dgm:presLayoutVars>
          <dgm:chMax val="0"/>
          <dgm:bulletEnabled val="1"/>
        </dgm:presLayoutVars>
      </dgm:prSet>
      <dgm:spPr/>
    </dgm:pt>
    <dgm:pt modelId="{CC82E09A-C158-4672-BAD1-589A98BFE276}" type="pres">
      <dgm:prSet presAssocID="{9F940CD8-E8D1-4232-BACA-D9AF14BF0E9A}" presName="spacer" presStyleCnt="0"/>
      <dgm:spPr/>
    </dgm:pt>
    <dgm:pt modelId="{015FE011-A6B2-45AF-8F69-51D449B4BB48}" type="pres">
      <dgm:prSet presAssocID="{9AD81EC0-D603-4D33-9B34-C9E713DA2776}" presName="parentText" presStyleLbl="node1" presStyleIdx="7" presStyleCnt="10">
        <dgm:presLayoutVars>
          <dgm:chMax val="0"/>
          <dgm:bulletEnabled val="1"/>
        </dgm:presLayoutVars>
      </dgm:prSet>
      <dgm:spPr/>
    </dgm:pt>
    <dgm:pt modelId="{3A313662-6EF9-447F-B96E-3479AC9AFDF9}" type="pres">
      <dgm:prSet presAssocID="{A86CA43E-F1D6-4360-9DC8-E0F65285434D}" presName="spacer" presStyleCnt="0"/>
      <dgm:spPr/>
    </dgm:pt>
    <dgm:pt modelId="{947086A1-AEAA-40EB-8A28-1AAE3CB60F0E}" type="pres">
      <dgm:prSet presAssocID="{25E5D36F-7BF1-4CA8-ADB1-FE56AB6BCF4D}" presName="parentText" presStyleLbl="node1" presStyleIdx="8" presStyleCnt="10">
        <dgm:presLayoutVars>
          <dgm:chMax val="0"/>
          <dgm:bulletEnabled val="1"/>
        </dgm:presLayoutVars>
      </dgm:prSet>
      <dgm:spPr/>
    </dgm:pt>
    <dgm:pt modelId="{95027BED-90FC-4FBD-9ABE-B9541A23B2E0}" type="pres">
      <dgm:prSet presAssocID="{91204A79-C7A4-40EB-8C36-597399FF9112}" presName="spacer" presStyleCnt="0"/>
      <dgm:spPr/>
    </dgm:pt>
    <dgm:pt modelId="{FD4A2AE0-45F9-4F90-827B-71A80B596CAA}" type="pres">
      <dgm:prSet presAssocID="{5B1FDC0F-6B94-4CDB-A4A8-51C275A8AF60}" presName="parentText" presStyleLbl="node1" presStyleIdx="9" presStyleCnt="10">
        <dgm:presLayoutVars>
          <dgm:chMax val="0"/>
          <dgm:bulletEnabled val="1"/>
        </dgm:presLayoutVars>
      </dgm:prSet>
      <dgm:spPr/>
    </dgm:pt>
  </dgm:ptLst>
  <dgm:cxnLst>
    <dgm:cxn modelId="{B034F906-9A8F-48C5-8A80-35FBD2B8C47E}" srcId="{16CCCE2D-75AD-4E2B-A7A6-FD3313057643}" destId="{C8B18E82-FB24-4965-B13B-76B95C5DB4F8}" srcOrd="0" destOrd="0" parTransId="{BE7121E7-E66B-4F65-9B2D-68B9F9A20DB1}" sibTransId="{0159F1BB-ABB5-454C-B0CC-FE2320B48EBD}"/>
    <dgm:cxn modelId="{494E1E07-C572-4D45-8D5A-E99151B18845}" type="presOf" srcId="{9AD81EC0-D603-4D33-9B34-C9E713DA2776}" destId="{015FE011-A6B2-45AF-8F69-51D449B4BB48}" srcOrd="0" destOrd="0" presId="urn:microsoft.com/office/officeart/2005/8/layout/vList2"/>
    <dgm:cxn modelId="{E5B83E09-1211-49CD-BCF0-D950CB1FC2C4}" srcId="{16CCCE2D-75AD-4E2B-A7A6-FD3313057643}" destId="{51BB7F3C-64F7-4337-AE44-D8230F3997B4}" srcOrd="5" destOrd="0" parTransId="{DA122A47-A80C-4F68-B61F-30E6CCA27A55}" sibTransId="{A2DA7C0B-887A-4E18-B23C-A5765F20B02B}"/>
    <dgm:cxn modelId="{C1893C0C-EE51-4129-849E-4338BE6392CE}" type="presOf" srcId="{5B1FDC0F-6B94-4CDB-A4A8-51C275A8AF60}" destId="{FD4A2AE0-45F9-4F90-827B-71A80B596CAA}" srcOrd="0" destOrd="0" presId="urn:microsoft.com/office/officeart/2005/8/layout/vList2"/>
    <dgm:cxn modelId="{CE72550E-530C-4755-8862-33C36C680DA7}" type="presOf" srcId="{C8B18E82-FB24-4965-B13B-76B95C5DB4F8}" destId="{2885A138-617D-448A-A3D2-D42D467D8B26}" srcOrd="0" destOrd="0" presId="urn:microsoft.com/office/officeart/2005/8/layout/vList2"/>
    <dgm:cxn modelId="{8F45C10F-B559-4853-A4F8-E09DCB2163BA}" type="presOf" srcId="{50A93A62-8607-435E-A714-2FB61DD4AB72}" destId="{A406D92E-7342-4ACD-8C1D-76087FBA3971}" srcOrd="0" destOrd="0" presId="urn:microsoft.com/office/officeart/2005/8/layout/vList2"/>
    <dgm:cxn modelId="{2999442A-6CDA-40CE-8EEE-55BC1CEB1D30}" type="presOf" srcId="{16CCCE2D-75AD-4E2B-A7A6-FD3313057643}" destId="{916921D7-DE47-4AD9-9ACC-1287DF34F28E}" srcOrd="0" destOrd="0" presId="urn:microsoft.com/office/officeart/2005/8/layout/vList2"/>
    <dgm:cxn modelId="{4C93E05D-40A8-452B-93B9-DA90072AB107}" srcId="{16CCCE2D-75AD-4E2B-A7A6-FD3313057643}" destId="{9AD81EC0-D603-4D33-9B34-C9E713DA2776}" srcOrd="7" destOrd="0" parTransId="{0DFB3BF1-71B0-41ED-A6EC-22258BD8CE3A}" sibTransId="{A86CA43E-F1D6-4360-9DC8-E0F65285434D}"/>
    <dgm:cxn modelId="{95DF0348-D401-434E-BCEC-0F2565070116}" srcId="{16CCCE2D-75AD-4E2B-A7A6-FD3313057643}" destId="{25E5D36F-7BF1-4CA8-ADB1-FE56AB6BCF4D}" srcOrd="8" destOrd="0" parTransId="{A18050DB-68E9-4191-A5D2-12CB6021A920}" sibTransId="{91204A79-C7A4-40EB-8C36-597399FF9112}"/>
    <dgm:cxn modelId="{E39CFF48-E272-4460-89FA-685520446B63}" srcId="{16CCCE2D-75AD-4E2B-A7A6-FD3313057643}" destId="{E8EAC976-04A1-449C-898A-FC7EE4279F4D}" srcOrd="1" destOrd="0" parTransId="{46C4063B-8048-4157-8A41-8B17491315FB}" sibTransId="{28060078-8A78-4CD3-B836-4058FA0522B8}"/>
    <dgm:cxn modelId="{51B40B6E-8B23-4C96-AB79-4BCFF6888458}" srcId="{16CCCE2D-75AD-4E2B-A7A6-FD3313057643}" destId="{5B1FDC0F-6B94-4CDB-A4A8-51C275A8AF60}" srcOrd="9" destOrd="0" parTransId="{AC9677D2-7B18-4554-9DE0-3CD80803646E}" sibTransId="{E13D7FB4-15D7-4972-A1AF-8E5A3530D429}"/>
    <dgm:cxn modelId="{98D80E70-7E1B-4EE5-8076-40FB3849F71F}" type="presOf" srcId="{25E5D36F-7BF1-4CA8-ADB1-FE56AB6BCF4D}" destId="{947086A1-AEAA-40EB-8A28-1AAE3CB60F0E}" srcOrd="0" destOrd="0" presId="urn:microsoft.com/office/officeart/2005/8/layout/vList2"/>
    <dgm:cxn modelId="{7020D175-E4E6-4C47-B043-2EDFC32CC392}" type="presOf" srcId="{940BF614-E4C7-4BA0-9053-7354A7AAE4C9}" destId="{8AB9A24E-CA95-478D-83BF-5F991FD4B36A}" srcOrd="0" destOrd="0" presId="urn:microsoft.com/office/officeart/2005/8/layout/vList2"/>
    <dgm:cxn modelId="{DDCAF67D-C97F-4565-B121-7A996D791039}" type="presOf" srcId="{51BB7F3C-64F7-4337-AE44-D8230F3997B4}" destId="{53645232-141F-4509-8BFE-DC1E39801B49}" srcOrd="0" destOrd="0" presId="urn:microsoft.com/office/officeart/2005/8/layout/vList2"/>
    <dgm:cxn modelId="{F32BFF9F-2FC6-470B-862B-3A6121D23EB3}" srcId="{16CCCE2D-75AD-4E2B-A7A6-FD3313057643}" destId="{1FF26E76-297D-4497-8D37-3C8E9736D674}" srcOrd="4" destOrd="0" parTransId="{5DF13253-994A-4EAA-92D7-191F9CAC64AA}" sibTransId="{4B562BF6-49DD-4278-8EEB-86D3263E1991}"/>
    <dgm:cxn modelId="{0ACFB3A6-EF0F-4D70-9FD7-D6DBA0A0A4C5}" srcId="{16CCCE2D-75AD-4E2B-A7A6-FD3313057643}" destId="{E8BA1DD9-170F-4E45-9BE5-928421DE235B}" srcOrd="3" destOrd="0" parTransId="{16B20F56-3A42-495B-8003-2BDD699DE83A}" sibTransId="{8C42B223-BB91-42C1-9936-EA52C1C17842}"/>
    <dgm:cxn modelId="{D61705AD-1817-4D91-AF15-8B4241BBDA71}" srcId="{16CCCE2D-75AD-4E2B-A7A6-FD3313057643}" destId="{50A93A62-8607-435E-A714-2FB61DD4AB72}" srcOrd="2" destOrd="0" parTransId="{C9578E86-6F51-44B7-AA27-7FFF4B74AB86}" sibTransId="{DCBB2B86-FFFF-4715-8889-556E99EA44AB}"/>
    <dgm:cxn modelId="{A053AFAD-7A29-49E0-BF65-C152A32E1B8A}" type="presOf" srcId="{1FF26E76-297D-4497-8D37-3C8E9736D674}" destId="{868C4A0D-7834-4AFC-91F2-B0937D43EE40}" srcOrd="0" destOrd="0" presId="urn:microsoft.com/office/officeart/2005/8/layout/vList2"/>
    <dgm:cxn modelId="{48DFEFB3-BD35-47B1-93DF-5A4C8D4BCF0A}" srcId="{16CCCE2D-75AD-4E2B-A7A6-FD3313057643}" destId="{940BF614-E4C7-4BA0-9053-7354A7AAE4C9}" srcOrd="6" destOrd="0" parTransId="{A3C45DD9-5C31-4046-8F1E-DE5A709DA4E2}" sibTransId="{9F940CD8-E8D1-4232-BACA-D9AF14BF0E9A}"/>
    <dgm:cxn modelId="{C6DB01DA-7E43-4F04-9E67-AE7591EDA682}" type="presOf" srcId="{E8EAC976-04A1-449C-898A-FC7EE4279F4D}" destId="{8921D7F8-D9B7-4BCD-9EEC-5529CC1D6E39}" srcOrd="0" destOrd="0" presId="urn:microsoft.com/office/officeart/2005/8/layout/vList2"/>
    <dgm:cxn modelId="{38A43FF0-DF99-4F48-BBFC-4BBA79BD3449}" type="presOf" srcId="{E8BA1DD9-170F-4E45-9BE5-928421DE235B}" destId="{25FDE968-3716-49A7-9D37-B4A7854A9788}" srcOrd="0" destOrd="0" presId="urn:microsoft.com/office/officeart/2005/8/layout/vList2"/>
    <dgm:cxn modelId="{73C1E3F1-5954-4512-8B59-4218934CF6E9}" type="presParOf" srcId="{916921D7-DE47-4AD9-9ACC-1287DF34F28E}" destId="{2885A138-617D-448A-A3D2-D42D467D8B26}" srcOrd="0" destOrd="0" presId="urn:microsoft.com/office/officeart/2005/8/layout/vList2"/>
    <dgm:cxn modelId="{963072C0-BD25-4B27-8A33-DD87512E0B40}" type="presParOf" srcId="{916921D7-DE47-4AD9-9ACC-1287DF34F28E}" destId="{E6268EDA-8522-49ED-9587-38F67C063456}" srcOrd="1" destOrd="0" presId="urn:microsoft.com/office/officeart/2005/8/layout/vList2"/>
    <dgm:cxn modelId="{9E15B05C-7D3A-4261-8389-893B424A3A8B}" type="presParOf" srcId="{916921D7-DE47-4AD9-9ACC-1287DF34F28E}" destId="{8921D7F8-D9B7-4BCD-9EEC-5529CC1D6E39}" srcOrd="2" destOrd="0" presId="urn:microsoft.com/office/officeart/2005/8/layout/vList2"/>
    <dgm:cxn modelId="{44332D35-2D60-459C-ABEA-931660EA661A}" type="presParOf" srcId="{916921D7-DE47-4AD9-9ACC-1287DF34F28E}" destId="{F739F328-CB56-45BA-9C76-572BA5ADF66F}" srcOrd="3" destOrd="0" presId="urn:microsoft.com/office/officeart/2005/8/layout/vList2"/>
    <dgm:cxn modelId="{AC6F5FE7-41DF-4F69-9ED9-3C6B139EEEEF}" type="presParOf" srcId="{916921D7-DE47-4AD9-9ACC-1287DF34F28E}" destId="{A406D92E-7342-4ACD-8C1D-76087FBA3971}" srcOrd="4" destOrd="0" presId="urn:microsoft.com/office/officeart/2005/8/layout/vList2"/>
    <dgm:cxn modelId="{52BC480D-81BB-4E91-94D2-E30E8403BB57}" type="presParOf" srcId="{916921D7-DE47-4AD9-9ACC-1287DF34F28E}" destId="{B52CE592-CC9C-40B4-A92C-EE4A23C3160E}" srcOrd="5" destOrd="0" presId="urn:microsoft.com/office/officeart/2005/8/layout/vList2"/>
    <dgm:cxn modelId="{704A294F-66F2-437B-84BC-0AF3122F3911}" type="presParOf" srcId="{916921D7-DE47-4AD9-9ACC-1287DF34F28E}" destId="{25FDE968-3716-49A7-9D37-B4A7854A9788}" srcOrd="6" destOrd="0" presId="urn:microsoft.com/office/officeart/2005/8/layout/vList2"/>
    <dgm:cxn modelId="{985183A2-9B9E-4EBA-8971-2FB2D140CA5F}" type="presParOf" srcId="{916921D7-DE47-4AD9-9ACC-1287DF34F28E}" destId="{39D8C20A-8EF0-4D57-9AF4-217BB3F065E5}" srcOrd="7" destOrd="0" presId="urn:microsoft.com/office/officeart/2005/8/layout/vList2"/>
    <dgm:cxn modelId="{D22B01E6-9FC8-4834-A9FA-EB92D09E5C80}" type="presParOf" srcId="{916921D7-DE47-4AD9-9ACC-1287DF34F28E}" destId="{868C4A0D-7834-4AFC-91F2-B0937D43EE40}" srcOrd="8" destOrd="0" presId="urn:microsoft.com/office/officeart/2005/8/layout/vList2"/>
    <dgm:cxn modelId="{6CC1D7B4-C9D9-4D10-B4EB-168D3C68E027}" type="presParOf" srcId="{916921D7-DE47-4AD9-9ACC-1287DF34F28E}" destId="{6854B84F-01ED-47A1-AF53-554505C7E8A2}" srcOrd="9" destOrd="0" presId="urn:microsoft.com/office/officeart/2005/8/layout/vList2"/>
    <dgm:cxn modelId="{F85A42D5-E2E0-4386-9EB6-B96A8AAB04CE}" type="presParOf" srcId="{916921D7-DE47-4AD9-9ACC-1287DF34F28E}" destId="{53645232-141F-4509-8BFE-DC1E39801B49}" srcOrd="10" destOrd="0" presId="urn:microsoft.com/office/officeart/2005/8/layout/vList2"/>
    <dgm:cxn modelId="{4DFE658B-5BDD-4E8D-A5B8-EA6C532BA778}" type="presParOf" srcId="{916921D7-DE47-4AD9-9ACC-1287DF34F28E}" destId="{CF7018C2-82F0-4EFC-8714-D27520183D56}" srcOrd="11" destOrd="0" presId="urn:microsoft.com/office/officeart/2005/8/layout/vList2"/>
    <dgm:cxn modelId="{C4E0AA80-211C-4E3E-86BB-9DBEBF1F07D5}" type="presParOf" srcId="{916921D7-DE47-4AD9-9ACC-1287DF34F28E}" destId="{8AB9A24E-CA95-478D-83BF-5F991FD4B36A}" srcOrd="12" destOrd="0" presId="urn:microsoft.com/office/officeart/2005/8/layout/vList2"/>
    <dgm:cxn modelId="{6DDB7A4C-0759-4251-ACB1-FC8D5B74125A}" type="presParOf" srcId="{916921D7-DE47-4AD9-9ACC-1287DF34F28E}" destId="{CC82E09A-C158-4672-BAD1-589A98BFE276}" srcOrd="13" destOrd="0" presId="urn:microsoft.com/office/officeart/2005/8/layout/vList2"/>
    <dgm:cxn modelId="{A58C45BF-F2C0-46CB-8927-BA4665FE4F56}" type="presParOf" srcId="{916921D7-DE47-4AD9-9ACC-1287DF34F28E}" destId="{015FE011-A6B2-45AF-8F69-51D449B4BB48}" srcOrd="14" destOrd="0" presId="urn:microsoft.com/office/officeart/2005/8/layout/vList2"/>
    <dgm:cxn modelId="{14A0A5A7-73F0-440B-9D02-6C788CF01EC7}" type="presParOf" srcId="{916921D7-DE47-4AD9-9ACC-1287DF34F28E}" destId="{3A313662-6EF9-447F-B96E-3479AC9AFDF9}" srcOrd="15" destOrd="0" presId="urn:microsoft.com/office/officeart/2005/8/layout/vList2"/>
    <dgm:cxn modelId="{4E3AB68E-1C83-4A1F-B62E-7AC9E26A291B}" type="presParOf" srcId="{916921D7-DE47-4AD9-9ACC-1287DF34F28E}" destId="{947086A1-AEAA-40EB-8A28-1AAE3CB60F0E}" srcOrd="16" destOrd="0" presId="urn:microsoft.com/office/officeart/2005/8/layout/vList2"/>
    <dgm:cxn modelId="{19B711AF-9A42-45E3-8000-F59EE35DC34A}" type="presParOf" srcId="{916921D7-DE47-4AD9-9ACC-1287DF34F28E}" destId="{95027BED-90FC-4FBD-9ABE-B9541A23B2E0}" srcOrd="17" destOrd="0" presId="urn:microsoft.com/office/officeart/2005/8/layout/vList2"/>
    <dgm:cxn modelId="{C8C87E44-2A58-4033-B5F1-6AAD49E0B411}" type="presParOf" srcId="{916921D7-DE47-4AD9-9ACC-1287DF34F28E}" destId="{FD4A2AE0-45F9-4F90-827B-71A80B596CAA}"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C12AD-92BA-44B5-81CA-54D6C34A32E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A1B5AD78-C5B4-488A-AC67-2E8D2AA03244}">
      <dgm:prSet/>
      <dgm:spPr/>
      <dgm:t>
        <a:bodyPr/>
        <a:lstStyle/>
        <a:p>
          <a:r>
            <a:rPr lang="en-US" b="1" dirty="0"/>
            <a:t>Advisory Services:</a:t>
          </a:r>
          <a:r>
            <a:rPr lang="en-US" dirty="0"/>
            <a:t> CAs can provide advice on FEMA-related matters to individuals and businesses engaging in cross-border transactions.</a:t>
          </a:r>
          <a:endParaRPr lang="en-IN" dirty="0"/>
        </a:p>
      </dgm:t>
    </dgm:pt>
    <dgm:pt modelId="{C417AF0C-C849-4AD6-9647-19CE272B50FB}" type="parTrans" cxnId="{E7C4E469-5002-4330-B775-B2868E32968A}">
      <dgm:prSet/>
      <dgm:spPr/>
      <dgm:t>
        <a:bodyPr/>
        <a:lstStyle/>
        <a:p>
          <a:endParaRPr lang="en-IN"/>
        </a:p>
      </dgm:t>
    </dgm:pt>
    <dgm:pt modelId="{D212692B-4EDF-4551-A3C8-BA71FCEE0189}" type="sibTrans" cxnId="{E7C4E469-5002-4330-B775-B2868E32968A}">
      <dgm:prSet/>
      <dgm:spPr/>
      <dgm:t>
        <a:bodyPr/>
        <a:lstStyle/>
        <a:p>
          <a:endParaRPr lang="en-IN"/>
        </a:p>
      </dgm:t>
    </dgm:pt>
    <dgm:pt modelId="{F141264A-0D20-4F50-B92F-9612D4598064}">
      <dgm:prSet/>
      <dgm:spPr/>
      <dgm:t>
        <a:bodyPr/>
        <a:lstStyle/>
        <a:p>
          <a:r>
            <a:rPr lang="en-US" b="1" dirty="0"/>
            <a:t>Compliance Management:</a:t>
          </a:r>
          <a:r>
            <a:rPr lang="en-US" dirty="0"/>
            <a:t> They can assist in ensuring that clients comply with the various FEMA regulations, which is crucial for companies involved in international trade and investment.</a:t>
          </a:r>
          <a:endParaRPr lang="en-IN" dirty="0"/>
        </a:p>
      </dgm:t>
    </dgm:pt>
    <dgm:pt modelId="{92772BC6-BC64-45AC-A30E-5FB354FFB7CF}" type="parTrans" cxnId="{D0DA2A94-E3AF-4010-85F2-EE2C20819E50}">
      <dgm:prSet/>
      <dgm:spPr/>
      <dgm:t>
        <a:bodyPr/>
        <a:lstStyle/>
        <a:p>
          <a:endParaRPr lang="en-IN"/>
        </a:p>
      </dgm:t>
    </dgm:pt>
    <dgm:pt modelId="{7C78896F-7009-47D3-AFFE-348A39ABCBE0}" type="sibTrans" cxnId="{D0DA2A94-E3AF-4010-85F2-EE2C20819E50}">
      <dgm:prSet/>
      <dgm:spPr/>
      <dgm:t>
        <a:bodyPr/>
        <a:lstStyle/>
        <a:p>
          <a:endParaRPr lang="en-IN"/>
        </a:p>
      </dgm:t>
    </dgm:pt>
    <dgm:pt modelId="{726A9093-D08B-4894-8C72-3CD7894ED94B}">
      <dgm:prSet/>
      <dgm:spPr/>
      <dgm:t>
        <a:bodyPr/>
        <a:lstStyle/>
        <a:p>
          <a:r>
            <a:rPr lang="en-US" b="1" dirty="0"/>
            <a:t>Certification Services:</a:t>
          </a:r>
          <a:r>
            <a:rPr lang="en-US" dirty="0"/>
            <a:t> Certain transactions under FEMA require a Chartered Accountant’s certification. CAs can certify documents and transactions as per FEMA/RBI regulations.</a:t>
          </a:r>
          <a:endParaRPr lang="en-IN" dirty="0"/>
        </a:p>
      </dgm:t>
    </dgm:pt>
    <dgm:pt modelId="{55BB0C68-7FDB-4494-BE72-E591042EA16C}" type="parTrans" cxnId="{85748CE7-C793-4E38-A22F-113FFDB8C7D1}">
      <dgm:prSet/>
      <dgm:spPr/>
      <dgm:t>
        <a:bodyPr/>
        <a:lstStyle/>
        <a:p>
          <a:endParaRPr lang="en-IN"/>
        </a:p>
      </dgm:t>
    </dgm:pt>
    <dgm:pt modelId="{3F8F2AEF-1678-4EF7-8478-E87C639F74EA}" type="sibTrans" cxnId="{85748CE7-C793-4E38-A22F-113FFDB8C7D1}">
      <dgm:prSet/>
      <dgm:spPr/>
      <dgm:t>
        <a:bodyPr/>
        <a:lstStyle/>
        <a:p>
          <a:endParaRPr lang="en-IN"/>
        </a:p>
      </dgm:t>
    </dgm:pt>
    <dgm:pt modelId="{9A6FC26F-35C3-4DE3-9A5B-A63F843109EA}">
      <dgm:prSet/>
      <dgm:spPr/>
      <dgm:t>
        <a:bodyPr/>
        <a:lstStyle/>
        <a:p>
          <a:r>
            <a:rPr lang="en-US" b="1" dirty="0"/>
            <a:t>Audit and Assurance:</a:t>
          </a:r>
          <a:r>
            <a:rPr lang="en-US" dirty="0"/>
            <a:t> CAs can conduct statutory audits to ensure that the foreign exchange transactions of a company are compliant with FEMA guidelines.</a:t>
          </a:r>
          <a:endParaRPr lang="en-IN" dirty="0"/>
        </a:p>
      </dgm:t>
    </dgm:pt>
    <dgm:pt modelId="{4ADAA214-CFFA-4A21-869D-D3E8D05F4BAF}" type="parTrans" cxnId="{75817D0E-3AB4-42C3-8491-FDE927BF8E92}">
      <dgm:prSet/>
      <dgm:spPr/>
      <dgm:t>
        <a:bodyPr/>
        <a:lstStyle/>
        <a:p>
          <a:endParaRPr lang="en-IN"/>
        </a:p>
      </dgm:t>
    </dgm:pt>
    <dgm:pt modelId="{F75BF4D8-FFF8-4816-9052-E6350A7C565E}" type="sibTrans" cxnId="{75817D0E-3AB4-42C3-8491-FDE927BF8E92}">
      <dgm:prSet/>
      <dgm:spPr/>
      <dgm:t>
        <a:bodyPr/>
        <a:lstStyle/>
        <a:p>
          <a:endParaRPr lang="en-IN"/>
        </a:p>
      </dgm:t>
    </dgm:pt>
    <dgm:pt modelId="{D10FF789-CE45-4CB4-89BD-57C150BA4EC9}">
      <dgm:prSet/>
      <dgm:spPr/>
      <dgm:t>
        <a:bodyPr/>
        <a:lstStyle/>
        <a:p>
          <a:r>
            <a:rPr lang="en-US" b="1" dirty="0"/>
            <a:t>Representation Services:</a:t>
          </a:r>
          <a:r>
            <a:rPr lang="en-US" dirty="0"/>
            <a:t> CAs can represent clients before the regulatory authorities for FEMA-related proceedings.</a:t>
          </a:r>
          <a:endParaRPr lang="en-IN" dirty="0"/>
        </a:p>
      </dgm:t>
    </dgm:pt>
    <dgm:pt modelId="{3EE93EF4-194E-493C-B820-E81D5A727D50}" type="parTrans" cxnId="{6709134B-187D-4832-ABBC-674C22336D0E}">
      <dgm:prSet/>
      <dgm:spPr/>
      <dgm:t>
        <a:bodyPr/>
        <a:lstStyle/>
        <a:p>
          <a:endParaRPr lang="en-IN"/>
        </a:p>
      </dgm:t>
    </dgm:pt>
    <dgm:pt modelId="{FD48DAEC-F679-4597-85D9-20A2982D3BB5}" type="sibTrans" cxnId="{6709134B-187D-4832-ABBC-674C22336D0E}">
      <dgm:prSet/>
      <dgm:spPr/>
      <dgm:t>
        <a:bodyPr/>
        <a:lstStyle/>
        <a:p>
          <a:endParaRPr lang="en-IN"/>
        </a:p>
      </dgm:t>
    </dgm:pt>
    <dgm:pt modelId="{B496DD90-DD18-47DF-A638-8C8DA3E3A02B}">
      <dgm:prSet/>
      <dgm:spPr/>
      <dgm:t>
        <a:bodyPr/>
        <a:lstStyle/>
        <a:p>
          <a:r>
            <a:rPr lang="en-US" b="1" dirty="0"/>
            <a:t>Training and Workshops:</a:t>
          </a:r>
          <a:r>
            <a:rPr lang="en-US" dirty="0"/>
            <a:t> CAs can conduct training sessions and workshops to educate clients and other professionals about FEMA provisions and compliance requirements.</a:t>
          </a:r>
          <a:endParaRPr lang="en-IN" dirty="0"/>
        </a:p>
      </dgm:t>
    </dgm:pt>
    <dgm:pt modelId="{05D39929-3DA9-4FFF-A588-F1C4202167A8}" type="parTrans" cxnId="{29AA45FB-1D95-478B-BD97-792880AC56A5}">
      <dgm:prSet/>
      <dgm:spPr/>
      <dgm:t>
        <a:bodyPr/>
        <a:lstStyle/>
        <a:p>
          <a:endParaRPr lang="en-IN"/>
        </a:p>
      </dgm:t>
    </dgm:pt>
    <dgm:pt modelId="{E38DBA0B-A68E-4AEE-BFBB-13184AFAB335}" type="sibTrans" cxnId="{29AA45FB-1D95-478B-BD97-792880AC56A5}">
      <dgm:prSet/>
      <dgm:spPr/>
      <dgm:t>
        <a:bodyPr/>
        <a:lstStyle/>
        <a:p>
          <a:endParaRPr lang="en-IN"/>
        </a:p>
      </dgm:t>
    </dgm:pt>
    <dgm:pt modelId="{A5F58A94-90EF-4FEF-BF28-F20ADDD284FA}">
      <dgm:prSet/>
      <dgm:spPr/>
      <dgm:t>
        <a:bodyPr/>
        <a:lstStyle/>
        <a:p>
          <a:r>
            <a:rPr lang="en-US" b="1" dirty="0"/>
            <a:t>FEMA Compliances:</a:t>
          </a:r>
          <a:r>
            <a:rPr lang="en-US" dirty="0"/>
            <a:t> Offering services related to compliance with FDI regulations, transfer of shares, repatriation of income/assets from India.</a:t>
          </a:r>
          <a:endParaRPr lang="en-IN" dirty="0"/>
        </a:p>
      </dgm:t>
    </dgm:pt>
    <dgm:pt modelId="{69BF15D9-A458-4834-9694-A32F4CE96C77}" type="parTrans" cxnId="{B277DED1-831D-411E-8374-4B645140DFA6}">
      <dgm:prSet/>
      <dgm:spPr/>
      <dgm:t>
        <a:bodyPr/>
        <a:lstStyle/>
        <a:p>
          <a:endParaRPr lang="en-IN"/>
        </a:p>
      </dgm:t>
    </dgm:pt>
    <dgm:pt modelId="{89ABE296-3E99-4AA0-AC07-2F4255C80E44}" type="sibTrans" cxnId="{B277DED1-831D-411E-8374-4B645140DFA6}">
      <dgm:prSet/>
      <dgm:spPr/>
      <dgm:t>
        <a:bodyPr/>
        <a:lstStyle/>
        <a:p>
          <a:endParaRPr lang="en-IN"/>
        </a:p>
      </dgm:t>
    </dgm:pt>
    <dgm:pt modelId="{D89147B5-0BBC-4D50-89DA-5438FC9C5533}" type="pres">
      <dgm:prSet presAssocID="{D4DC12AD-92BA-44B5-81CA-54D6C34A32E0}" presName="linear" presStyleCnt="0">
        <dgm:presLayoutVars>
          <dgm:animLvl val="lvl"/>
          <dgm:resizeHandles val="exact"/>
        </dgm:presLayoutVars>
      </dgm:prSet>
      <dgm:spPr/>
    </dgm:pt>
    <dgm:pt modelId="{0AD4BFE2-64CE-426C-B3E8-79453E6AEE62}" type="pres">
      <dgm:prSet presAssocID="{A1B5AD78-C5B4-488A-AC67-2E8D2AA03244}" presName="parentText" presStyleLbl="node1" presStyleIdx="0" presStyleCnt="7">
        <dgm:presLayoutVars>
          <dgm:chMax val="0"/>
          <dgm:bulletEnabled val="1"/>
        </dgm:presLayoutVars>
      </dgm:prSet>
      <dgm:spPr/>
    </dgm:pt>
    <dgm:pt modelId="{7DB05929-152D-433F-9610-742E13297F93}" type="pres">
      <dgm:prSet presAssocID="{D212692B-4EDF-4551-A3C8-BA71FCEE0189}" presName="spacer" presStyleCnt="0"/>
      <dgm:spPr/>
    </dgm:pt>
    <dgm:pt modelId="{7A8FB070-0C71-41B5-9D7E-CAFF1A619A65}" type="pres">
      <dgm:prSet presAssocID="{F141264A-0D20-4F50-B92F-9612D4598064}" presName="parentText" presStyleLbl="node1" presStyleIdx="1" presStyleCnt="7">
        <dgm:presLayoutVars>
          <dgm:chMax val="0"/>
          <dgm:bulletEnabled val="1"/>
        </dgm:presLayoutVars>
      </dgm:prSet>
      <dgm:spPr/>
    </dgm:pt>
    <dgm:pt modelId="{BE656DBB-970B-4F50-A0E1-215F47449AF5}" type="pres">
      <dgm:prSet presAssocID="{7C78896F-7009-47D3-AFFE-348A39ABCBE0}" presName="spacer" presStyleCnt="0"/>
      <dgm:spPr/>
    </dgm:pt>
    <dgm:pt modelId="{DDDEC7BD-C466-4692-895F-B7D49F7B4BD8}" type="pres">
      <dgm:prSet presAssocID="{726A9093-D08B-4894-8C72-3CD7894ED94B}" presName="parentText" presStyleLbl="node1" presStyleIdx="2" presStyleCnt="7">
        <dgm:presLayoutVars>
          <dgm:chMax val="0"/>
          <dgm:bulletEnabled val="1"/>
        </dgm:presLayoutVars>
      </dgm:prSet>
      <dgm:spPr/>
    </dgm:pt>
    <dgm:pt modelId="{17C239F8-9DD7-46D4-A980-55C18264BFD5}" type="pres">
      <dgm:prSet presAssocID="{3F8F2AEF-1678-4EF7-8478-E87C639F74EA}" presName="spacer" presStyleCnt="0"/>
      <dgm:spPr/>
    </dgm:pt>
    <dgm:pt modelId="{CD131CA9-2285-48AC-887C-AA64428B7781}" type="pres">
      <dgm:prSet presAssocID="{9A6FC26F-35C3-4DE3-9A5B-A63F843109EA}" presName="parentText" presStyleLbl="node1" presStyleIdx="3" presStyleCnt="7">
        <dgm:presLayoutVars>
          <dgm:chMax val="0"/>
          <dgm:bulletEnabled val="1"/>
        </dgm:presLayoutVars>
      </dgm:prSet>
      <dgm:spPr/>
    </dgm:pt>
    <dgm:pt modelId="{3D6B2BFE-4065-4654-9F87-B54709869FA9}" type="pres">
      <dgm:prSet presAssocID="{F75BF4D8-FFF8-4816-9052-E6350A7C565E}" presName="spacer" presStyleCnt="0"/>
      <dgm:spPr/>
    </dgm:pt>
    <dgm:pt modelId="{C7D72351-0FE7-4071-B97A-A4C14062C0BF}" type="pres">
      <dgm:prSet presAssocID="{D10FF789-CE45-4CB4-89BD-57C150BA4EC9}" presName="parentText" presStyleLbl="node1" presStyleIdx="4" presStyleCnt="7">
        <dgm:presLayoutVars>
          <dgm:chMax val="0"/>
          <dgm:bulletEnabled val="1"/>
        </dgm:presLayoutVars>
      </dgm:prSet>
      <dgm:spPr/>
    </dgm:pt>
    <dgm:pt modelId="{779D2B3A-DE1F-45FC-A384-6C1D789F6ECC}" type="pres">
      <dgm:prSet presAssocID="{FD48DAEC-F679-4597-85D9-20A2982D3BB5}" presName="spacer" presStyleCnt="0"/>
      <dgm:spPr/>
    </dgm:pt>
    <dgm:pt modelId="{C94E056D-BF3B-4198-B2AB-9448DCEEE66C}" type="pres">
      <dgm:prSet presAssocID="{B496DD90-DD18-47DF-A638-8C8DA3E3A02B}" presName="parentText" presStyleLbl="node1" presStyleIdx="5" presStyleCnt="7">
        <dgm:presLayoutVars>
          <dgm:chMax val="0"/>
          <dgm:bulletEnabled val="1"/>
        </dgm:presLayoutVars>
      </dgm:prSet>
      <dgm:spPr/>
    </dgm:pt>
    <dgm:pt modelId="{D5AB8E34-39B2-44C4-84D9-8CDB32F8F382}" type="pres">
      <dgm:prSet presAssocID="{E38DBA0B-A68E-4AEE-BFBB-13184AFAB335}" presName="spacer" presStyleCnt="0"/>
      <dgm:spPr/>
    </dgm:pt>
    <dgm:pt modelId="{40D8F1A2-5CA8-4A6A-9D36-1577D260A838}" type="pres">
      <dgm:prSet presAssocID="{A5F58A94-90EF-4FEF-BF28-F20ADDD284FA}" presName="parentText" presStyleLbl="node1" presStyleIdx="6" presStyleCnt="7">
        <dgm:presLayoutVars>
          <dgm:chMax val="0"/>
          <dgm:bulletEnabled val="1"/>
        </dgm:presLayoutVars>
      </dgm:prSet>
      <dgm:spPr/>
    </dgm:pt>
  </dgm:ptLst>
  <dgm:cxnLst>
    <dgm:cxn modelId="{75817D0E-3AB4-42C3-8491-FDE927BF8E92}" srcId="{D4DC12AD-92BA-44B5-81CA-54D6C34A32E0}" destId="{9A6FC26F-35C3-4DE3-9A5B-A63F843109EA}" srcOrd="3" destOrd="0" parTransId="{4ADAA214-CFFA-4A21-869D-D3E8D05F4BAF}" sibTransId="{F75BF4D8-FFF8-4816-9052-E6350A7C565E}"/>
    <dgm:cxn modelId="{62AB1917-B60C-4B70-B7DB-54E372C4664E}" type="presOf" srcId="{726A9093-D08B-4894-8C72-3CD7894ED94B}" destId="{DDDEC7BD-C466-4692-895F-B7D49F7B4BD8}" srcOrd="0" destOrd="0" presId="urn:microsoft.com/office/officeart/2005/8/layout/vList2"/>
    <dgm:cxn modelId="{D5853F1A-A0A2-4060-9F70-FE660FA244B9}" type="presOf" srcId="{B496DD90-DD18-47DF-A638-8C8DA3E3A02B}" destId="{C94E056D-BF3B-4198-B2AB-9448DCEEE66C}" srcOrd="0" destOrd="0" presId="urn:microsoft.com/office/officeart/2005/8/layout/vList2"/>
    <dgm:cxn modelId="{410B9D3D-5363-46D4-9E86-91D3F2CCD0A0}" type="presOf" srcId="{A1B5AD78-C5B4-488A-AC67-2E8D2AA03244}" destId="{0AD4BFE2-64CE-426C-B3E8-79453E6AEE62}" srcOrd="0" destOrd="0" presId="urn:microsoft.com/office/officeart/2005/8/layout/vList2"/>
    <dgm:cxn modelId="{25616461-06A2-4233-A7DC-EEDF017E3179}" type="presOf" srcId="{D4DC12AD-92BA-44B5-81CA-54D6C34A32E0}" destId="{D89147B5-0BBC-4D50-89DA-5438FC9C5533}" srcOrd="0" destOrd="0" presId="urn:microsoft.com/office/officeart/2005/8/layout/vList2"/>
    <dgm:cxn modelId="{E7C4E469-5002-4330-B775-B2868E32968A}" srcId="{D4DC12AD-92BA-44B5-81CA-54D6C34A32E0}" destId="{A1B5AD78-C5B4-488A-AC67-2E8D2AA03244}" srcOrd="0" destOrd="0" parTransId="{C417AF0C-C849-4AD6-9647-19CE272B50FB}" sibTransId="{D212692B-4EDF-4551-A3C8-BA71FCEE0189}"/>
    <dgm:cxn modelId="{6709134B-187D-4832-ABBC-674C22336D0E}" srcId="{D4DC12AD-92BA-44B5-81CA-54D6C34A32E0}" destId="{D10FF789-CE45-4CB4-89BD-57C150BA4EC9}" srcOrd="4" destOrd="0" parTransId="{3EE93EF4-194E-493C-B820-E81D5A727D50}" sibTransId="{FD48DAEC-F679-4597-85D9-20A2982D3BB5}"/>
    <dgm:cxn modelId="{D0DA2A94-E3AF-4010-85F2-EE2C20819E50}" srcId="{D4DC12AD-92BA-44B5-81CA-54D6C34A32E0}" destId="{F141264A-0D20-4F50-B92F-9612D4598064}" srcOrd="1" destOrd="0" parTransId="{92772BC6-BC64-45AC-A30E-5FB354FFB7CF}" sibTransId="{7C78896F-7009-47D3-AFFE-348A39ABCBE0}"/>
    <dgm:cxn modelId="{89F54AA7-F0A2-44BA-BD4F-5FD7AD8FAE48}" type="presOf" srcId="{9A6FC26F-35C3-4DE3-9A5B-A63F843109EA}" destId="{CD131CA9-2285-48AC-887C-AA64428B7781}" srcOrd="0" destOrd="0" presId="urn:microsoft.com/office/officeart/2005/8/layout/vList2"/>
    <dgm:cxn modelId="{B277DED1-831D-411E-8374-4B645140DFA6}" srcId="{D4DC12AD-92BA-44B5-81CA-54D6C34A32E0}" destId="{A5F58A94-90EF-4FEF-BF28-F20ADDD284FA}" srcOrd="6" destOrd="0" parTransId="{69BF15D9-A458-4834-9694-A32F4CE96C77}" sibTransId="{89ABE296-3E99-4AA0-AC07-2F4255C80E44}"/>
    <dgm:cxn modelId="{1E33FAE0-F7A5-47F2-8D0F-B999249CF4E0}" type="presOf" srcId="{D10FF789-CE45-4CB4-89BD-57C150BA4EC9}" destId="{C7D72351-0FE7-4071-B97A-A4C14062C0BF}" srcOrd="0" destOrd="0" presId="urn:microsoft.com/office/officeart/2005/8/layout/vList2"/>
    <dgm:cxn modelId="{85748CE7-C793-4E38-A22F-113FFDB8C7D1}" srcId="{D4DC12AD-92BA-44B5-81CA-54D6C34A32E0}" destId="{726A9093-D08B-4894-8C72-3CD7894ED94B}" srcOrd="2" destOrd="0" parTransId="{55BB0C68-7FDB-4494-BE72-E591042EA16C}" sibTransId="{3F8F2AEF-1678-4EF7-8478-E87C639F74EA}"/>
    <dgm:cxn modelId="{AF46E4F4-BC18-4820-8C1B-75942884BC7C}" type="presOf" srcId="{A5F58A94-90EF-4FEF-BF28-F20ADDD284FA}" destId="{40D8F1A2-5CA8-4A6A-9D36-1577D260A838}" srcOrd="0" destOrd="0" presId="urn:microsoft.com/office/officeart/2005/8/layout/vList2"/>
    <dgm:cxn modelId="{7BB117FA-179E-44F7-B8C7-81A5A4B87905}" type="presOf" srcId="{F141264A-0D20-4F50-B92F-9612D4598064}" destId="{7A8FB070-0C71-41B5-9D7E-CAFF1A619A65}" srcOrd="0" destOrd="0" presId="urn:microsoft.com/office/officeart/2005/8/layout/vList2"/>
    <dgm:cxn modelId="{29AA45FB-1D95-478B-BD97-792880AC56A5}" srcId="{D4DC12AD-92BA-44B5-81CA-54D6C34A32E0}" destId="{B496DD90-DD18-47DF-A638-8C8DA3E3A02B}" srcOrd="5" destOrd="0" parTransId="{05D39929-3DA9-4FFF-A588-F1C4202167A8}" sibTransId="{E38DBA0B-A68E-4AEE-BFBB-13184AFAB335}"/>
    <dgm:cxn modelId="{8F49E8A1-ED20-461C-B1A6-AEB4803B1AB6}" type="presParOf" srcId="{D89147B5-0BBC-4D50-89DA-5438FC9C5533}" destId="{0AD4BFE2-64CE-426C-B3E8-79453E6AEE62}" srcOrd="0" destOrd="0" presId="urn:microsoft.com/office/officeart/2005/8/layout/vList2"/>
    <dgm:cxn modelId="{9D08640E-96C5-4ABD-BD3E-60F577AC24BC}" type="presParOf" srcId="{D89147B5-0BBC-4D50-89DA-5438FC9C5533}" destId="{7DB05929-152D-433F-9610-742E13297F93}" srcOrd="1" destOrd="0" presId="urn:microsoft.com/office/officeart/2005/8/layout/vList2"/>
    <dgm:cxn modelId="{5CABAB5B-BE56-4700-AF43-1FD8F911B44F}" type="presParOf" srcId="{D89147B5-0BBC-4D50-89DA-5438FC9C5533}" destId="{7A8FB070-0C71-41B5-9D7E-CAFF1A619A65}" srcOrd="2" destOrd="0" presId="urn:microsoft.com/office/officeart/2005/8/layout/vList2"/>
    <dgm:cxn modelId="{CE2334A0-7417-4C73-A4C2-B86FA15E4DFC}" type="presParOf" srcId="{D89147B5-0BBC-4D50-89DA-5438FC9C5533}" destId="{BE656DBB-970B-4F50-A0E1-215F47449AF5}" srcOrd="3" destOrd="0" presId="urn:microsoft.com/office/officeart/2005/8/layout/vList2"/>
    <dgm:cxn modelId="{F7E68259-9D90-4035-ACA8-2EF6EA19F561}" type="presParOf" srcId="{D89147B5-0BBC-4D50-89DA-5438FC9C5533}" destId="{DDDEC7BD-C466-4692-895F-B7D49F7B4BD8}" srcOrd="4" destOrd="0" presId="urn:microsoft.com/office/officeart/2005/8/layout/vList2"/>
    <dgm:cxn modelId="{BD096ED2-82D3-46CB-987E-1A4BBB49803F}" type="presParOf" srcId="{D89147B5-0BBC-4D50-89DA-5438FC9C5533}" destId="{17C239F8-9DD7-46D4-A980-55C18264BFD5}" srcOrd="5" destOrd="0" presId="urn:microsoft.com/office/officeart/2005/8/layout/vList2"/>
    <dgm:cxn modelId="{B2353701-2D7D-40F2-BEF1-7CCBA3E02659}" type="presParOf" srcId="{D89147B5-0BBC-4D50-89DA-5438FC9C5533}" destId="{CD131CA9-2285-48AC-887C-AA64428B7781}" srcOrd="6" destOrd="0" presId="urn:microsoft.com/office/officeart/2005/8/layout/vList2"/>
    <dgm:cxn modelId="{1BBE4BB5-1B46-4A37-993B-072D99BB8B4B}" type="presParOf" srcId="{D89147B5-0BBC-4D50-89DA-5438FC9C5533}" destId="{3D6B2BFE-4065-4654-9F87-B54709869FA9}" srcOrd="7" destOrd="0" presId="urn:microsoft.com/office/officeart/2005/8/layout/vList2"/>
    <dgm:cxn modelId="{D6326E00-976C-4EFC-80A6-27324091CAFA}" type="presParOf" srcId="{D89147B5-0BBC-4D50-89DA-5438FC9C5533}" destId="{C7D72351-0FE7-4071-B97A-A4C14062C0BF}" srcOrd="8" destOrd="0" presId="urn:microsoft.com/office/officeart/2005/8/layout/vList2"/>
    <dgm:cxn modelId="{3FB58366-4EFD-47BF-9262-BBEBD1FEEE81}" type="presParOf" srcId="{D89147B5-0BBC-4D50-89DA-5438FC9C5533}" destId="{779D2B3A-DE1F-45FC-A384-6C1D789F6ECC}" srcOrd="9" destOrd="0" presId="urn:microsoft.com/office/officeart/2005/8/layout/vList2"/>
    <dgm:cxn modelId="{41560D2E-6008-48B6-9B6D-775CB32D0204}" type="presParOf" srcId="{D89147B5-0BBC-4D50-89DA-5438FC9C5533}" destId="{C94E056D-BF3B-4198-B2AB-9448DCEEE66C}" srcOrd="10" destOrd="0" presId="urn:microsoft.com/office/officeart/2005/8/layout/vList2"/>
    <dgm:cxn modelId="{2E9B2054-2308-497C-879A-ECC42B17B4B3}" type="presParOf" srcId="{D89147B5-0BBC-4D50-89DA-5438FC9C5533}" destId="{D5AB8E34-39B2-44C4-84D9-8CDB32F8F382}" srcOrd="11" destOrd="0" presId="urn:microsoft.com/office/officeart/2005/8/layout/vList2"/>
    <dgm:cxn modelId="{E58730B0-CA83-4C43-AD8A-3E4226D503B6}" type="presParOf" srcId="{D89147B5-0BBC-4D50-89DA-5438FC9C5533}" destId="{40D8F1A2-5CA8-4A6A-9D36-1577D260A83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7C36-7052-4886-BC0D-614803A444A0}">
      <dsp:nvSpPr>
        <dsp:cNvPr id="0" name=""/>
        <dsp:cNvSpPr/>
      </dsp:nvSpPr>
      <dsp:spPr>
        <a:xfrm>
          <a:off x="5228" y="499833"/>
          <a:ext cx="1620823" cy="276445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Compounding is a voluntary process that allows a person who has contravened any provisions of FEMA, except Section 3(a), to admit the contravention and seek redressal.</a:t>
          </a:r>
          <a:endParaRPr lang="en-IN" sz="1300" kern="1200" dirty="0">
            <a:latin typeface="Arial" panose="020B0604020202020204" pitchFamily="34" charset="0"/>
            <a:cs typeface="Arial" panose="020B0604020202020204" pitchFamily="34" charset="0"/>
          </a:endParaRPr>
        </a:p>
      </dsp:txBody>
      <dsp:txXfrm>
        <a:off x="52700" y="547305"/>
        <a:ext cx="1525879" cy="2669513"/>
      </dsp:txXfrm>
    </dsp:sp>
    <dsp:sp modelId="{9CEA92FF-30C2-46BB-B24A-85239B964544}">
      <dsp:nvSpPr>
        <dsp:cNvPr id="0" name=""/>
        <dsp:cNvSpPr/>
      </dsp:nvSpPr>
      <dsp:spPr>
        <a:xfrm>
          <a:off x="1788134" y="1681080"/>
          <a:ext cx="343614" cy="4019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latin typeface="Arial" panose="020B0604020202020204" pitchFamily="34" charset="0"/>
            <a:cs typeface="Arial" panose="020B0604020202020204" pitchFamily="34" charset="0"/>
          </a:endParaRPr>
        </a:p>
      </dsp:txBody>
      <dsp:txXfrm>
        <a:off x="1788134" y="1761473"/>
        <a:ext cx="240530" cy="241178"/>
      </dsp:txXfrm>
    </dsp:sp>
    <dsp:sp modelId="{32A1700F-2AA5-42FC-A20D-18E2BC3E6630}">
      <dsp:nvSpPr>
        <dsp:cNvPr id="0" name=""/>
        <dsp:cNvSpPr/>
      </dsp:nvSpPr>
      <dsp:spPr>
        <a:xfrm>
          <a:off x="2274381" y="499833"/>
          <a:ext cx="1620823" cy="2764457"/>
        </a:xfrm>
        <a:prstGeom prst="roundRect">
          <a:avLst>
            <a:gd name="adj" fmla="val 10000"/>
          </a:avLst>
        </a:prstGeom>
        <a:solidFill>
          <a:schemeClr val="accent2">
            <a:hueOff val="-1214449"/>
            <a:satOff val="7402"/>
            <a:lumOff val="-11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The penalties for contraventions can be up to 300% of the sum involved in the contravention. If the sum is not quantifiable, the penalty can be up to Rs. 2 lakhs. For ongoing contraventions, there can be an additional penalty of Rs. 5000 per day.</a:t>
          </a:r>
          <a:endParaRPr lang="en-IN" sz="1300" kern="1200">
            <a:latin typeface="Arial" panose="020B0604020202020204" pitchFamily="34" charset="0"/>
            <a:cs typeface="Arial" panose="020B0604020202020204" pitchFamily="34" charset="0"/>
          </a:endParaRPr>
        </a:p>
      </dsp:txBody>
      <dsp:txXfrm>
        <a:off x="2321853" y="547305"/>
        <a:ext cx="1525879" cy="2669513"/>
      </dsp:txXfrm>
    </dsp:sp>
    <dsp:sp modelId="{64509CB5-BB99-46CB-8134-E9ACD922C5FC}">
      <dsp:nvSpPr>
        <dsp:cNvPr id="0" name=""/>
        <dsp:cNvSpPr/>
      </dsp:nvSpPr>
      <dsp:spPr>
        <a:xfrm>
          <a:off x="4057286" y="1681080"/>
          <a:ext cx="343614" cy="401964"/>
        </a:xfrm>
        <a:prstGeom prst="rightArrow">
          <a:avLst>
            <a:gd name="adj1" fmla="val 60000"/>
            <a:gd name="adj2" fmla="val 50000"/>
          </a:avLst>
        </a:prstGeom>
        <a:solidFill>
          <a:schemeClr val="accent2">
            <a:hueOff val="-1619265"/>
            <a:satOff val="9869"/>
            <a:lumOff val="-15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latin typeface="Arial" panose="020B0604020202020204" pitchFamily="34" charset="0"/>
            <a:cs typeface="Arial" panose="020B0604020202020204" pitchFamily="34" charset="0"/>
          </a:endParaRPr>
        </a:p>
      </dsp:txBody>
      <dsp:txXfrm>
        <a:off x="4057286" y="1761473"/>
        <a:ext cx="240530" cy="241178"/>
      </dsp:txXfrm>
    </dsp:sp>
    <dsp:sp modelId="{6A034349-F47D-41C8-B16A-F8B60944928D}">
      <dsp:nvSpPr>
        <dsp:cNvPr id="0" name=""/>
        <dsp:cNvSpPr/>
      </dsp:nvSpPr>
      <dsp:spPr>
        <a:xfrm>
          <a:off x="4543533" y="499833"/>
          <a:ext cx="1620823" cy="2764457"/>
        </a:xfrm>
        <a:prstGeom prst="roundRect">
          <a:avLst>
            <a:gd name="adj" fmla="val 10000"/>
          </a:avLst>
        </a:prstGeom>
        <a:solidFill>
          <a:schemeClr val="accent2">
            <a:hueOff val="-2428898"/>
            <a:satOff val="14804"/>
            <a:lumOff val="-23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The compounding process is usually done at a much lower amount compared to the penalties prescribed under Section 13 of FEMA.</a:t>
          </a:r>
          <a:endParaRPr lang="en-IN" sz="1300" kern="1200">
            <a:latin typeface="Arial" panose="020B0604020202020204" pitchFamily="34" charset="0"/>
            <a:cs typeface="Arial" panose="020B0604020202020204" pitchFamily="34" charset="0"/>
          </a:endParaRPr>
        </a:p>
      </dsp:txBody>
      <dsp:txXfrm>
        <a:off x="4591005" y="547305"/>
        <a:ext cx="1525879" cy="2669513"/>
      </dsp:txXfrm>
    </dsp:sp>
    <dsp:sp modelId="{1BBDD920-9D24-447D-9E6C-446FF019F6DD}">
      <dsp:nvSpPr>
        <dsp:cNvPr id="0" name=""/>
        <dsp:cNvSpPr/>
      </dsp:nvSpPr>
      <dsp:spPr>
        <a:xfrm>
          <a:off x="6326439" y="1681080"/>
          <a:ext cx="343614" cy="401964"/>
        </a:xfrm>
        <a:prstGeom prst="rightArrow">
          <a:avLst>
            <a:gd name="adj1" fmla="val 60000"/>
            <a:gd name="adj2" fmla="val 50000"/>
          </a:avLst>
        </a:prstGeom>
        <a:solidFill>
          <a:schemeClr val="accent2">
            <a:hueOff val="-3238531"/>
            <a:satOff val="19739"/>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latin typeface="Arial" panose="020B0604020202020204" pitchFamily="34" charset="0"/>
            <a:cs typeface="Arial" panose="020B0604020202020204" pitchFamily="34" charset="0"/>
          </a:endParaRPr>
        </a:p>
      </dsp:txBody>
      <dsp:txXfrm>
        <a:off x="6326439" y="1761473"/>
        <a:ext cx="240530" cy="241178"/>
      </dsp:txXfrm>
    </dsp:sp>
    <dsp:sp modelId="{08B36F82-970F-4920-8D18-B0D8670CF333}">
      <dsp:nvSpPr>
        <dsp:cNvPr id="0" name=""/>
        <dsp:cNvSpPr/>
      </dsp:nvSpPr>
      <dsp:spPr>
        <a:xfrm>
          <a:off x="6812686" y="499833"/>
          <a:ext cx="1620823" cy="2764457"/>
        </a:xfrm>
        <a:prstGeom prst="roundRect">
          <a:avLst>
            <a:gd name="adj" fmla="val 10000"/>
          </a:avLst>
        </a:prstGeom>
        <a:solidFill>
          <a:schemeClr val="accent2">
            <a:hueOff val="-3643347"/>
            <a:satOff val="22206"/>
            <a:lumOff val="-352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Applications for compounding can be made at any time, and the process should be completed within 180 days from the date of application.</a:t>
          </a:r>
          <a:endParaRPr lang="en-IN" sz="1300" kern="1200">
            <a:latin typeface="Arial" panose="020B0604020202020204" pitchFamily="34" charset="0"/>
            <a:cs typeface="Arial" panose="020B0604020202020204" pitchFamily="34" charset="0"/>
          </a:endParaRPr>
        </a:p>
      </dsp:txBody>
      <dsp:txXfrm>
        <a:off x="6860158" y="547305"/>
        <a:ext cx="1525879" cy="2669513"/>
      </dsp:txXfrm>
    </dsp:sp>
    <dsp:sp modelId="{06DDD67B-4E0E-4540-9E21-1483793304BF}">
      <dsp:nvSpPr>
        <dsp:cNvPr id="0" name=""/>
        <dsp:cNvSpPr/>
      </dsp:nvSpPr>
      <dsp:spPr>
        <a:xfrm>
          <a:off x="8595592" y="1681080"/>
          <a:ext cx="343614" cy="401964"/>
        </a:xfrm>
        <a:prstGeom prst="rightArrow">
          <a:avLst>
            <a:gd name="adj1" fmla="val 60000"/>
            <a:gd name="adj2" fmla="val 50000"/>
          </a:avLst>
        </a:prstGeom>
        <a:solidFill>
          <a:schemeClr val="accent2">
            <a:hueOff val="-4857796"/>
            <a:satOff val="29608"/>
            <a:lumOff val="-4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latin typeface="Arial" panose="020B0604020202020204" pitchFamily="34" charset="0"/>
            <a:cs typeface="Arial" panose="020B0604020202020204" pitchFamily="34" charset="0"/>
          </a:endParaRPr>
        </a:p>
      </dsp:txBody>
      <dsp:txXfrm>
        <a:off x="8595592" y="1761473"/>
        <a:ext cx="240530" cy="241178"/>
      </dsp:txXfrm>
    </dsp:sp>
    <dsp:sp modelId="{69AA98F7-B6D7-487F-9AE7-F96C2502D2A5}">
      <dsp:nvSpPr>
        <dsp:cNvPr id="0" name=""/>
        <dsp:cNvSpPr/>
      </dsp:nvSpPr>
      <dsp:spPr>
        <a:xfrm>
          <a:off x="9081839" y="499833"/>
          <a:ext cx="1620823" cy="2764457"/>
        </a:xfrm>
        <a:prstGeom prst="roundRect">
          <a:avLst>
            <a:gd name="adj" fmla="val 10000"/>
          </a:avLst>
        </a:prstGeom>
        <a:solidFill>
          <a:schemeClr val="accent2">
            <a:hueOff val="-4857796"/>
            <a:satOff val="29608"/>
            <a:lumOff val="-47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The Reserve Bank of India (RBI) provides guidelines on the compounding process, including a matrix for calculating the quantum of compounding fees based on the nature of the contravention</a:t>
          </a:r>
          <a:endParaRPr lang="en-IN" sz="1300" kern="1200">
            <a:latin typeface="Arial" panose="020B0604020202020204" pitchFamily="34" charset="0"/>
            <a:cs typeface="Arial" panose="020B0604020202020204" pitchFamily="34" charset="0"/>
          </a:endParaRPr>
        </a:p>
      </dsp:txBody>
      <dsp:txXfrm>
        <a:off x="9129311" y="547305"/>
        <a:ext cx="1525879" cy="2669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A138-617D-448A-A3D2-D42D467D8B26}">
      <dsp:nvSpPr>
        <dsp:cNvPr id="0" name=""/>
        <dsp:cNvSpPr/>
      </dsp:nvSpPr>
      <dsp:spPr>
        <a:xfrm>
          <a:off x="0" y="82992"/>
          <a:ext cx="9777047" cy="3685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A1: For remittances for import payments.</a:t>
          </a:r>
          <a:endParaRPr lang="en-IN" sz="1500" kern="1200"/>
        </a:p>
      </dsp:txBody>
      <dsp:txXfrm>
        <a:off x="17991" y="100983"/>
        <a:ext cx="9741065" cy="332567"/>
      </dsp:txXfrm>
    </dsp:sp>
    <dsp:sp modelId="{8921D7F8-D9B7-4BCD-9EEC-5529CC1D6E39}">
      <dsp:nvSpPr>
        <dsp:cNvPr id="0" name=""/>
        <dsp:cNvSpPr/>
      </dsp:nvSpPr>
      <dsp:spPr>
        <a:xfrm>
          <a:off x="0" y="494742"/>
          <a:ext cx="9777047" cy="368549"/>
        </a:xfrm>
        <a:prstGeom prst="roundRect">
          <a:avLst/>
        </a:prstGeom>
        <a:solidFill>
          <a:schemeClr val="accent2">
            <a:hueOff val="-539755"/>
            <a:satOff val="3290"/>
            <a:lumOff val="-52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A2: For remittances other than imports and remitting money abroad.</a:t>
          </a:r>
          <a:endParaRPr lang="en-IN" sz="1500" kern="1200"/>
        </a:p>
      </dsp:txBody>
      <dsp:txXfrm>
        <a:off x="17991" y="512733"/>
        <a:ext cx="9741065" cy="332567"/>
      </dsp:txXfrm>
    </dsp:sp>
    <dsp:sp modelId="{A406D92E-7342-4ACD-8C1D-76087FBA3971}">
      <dsp:nvSpPr>
        <dsp:cNvPr id="0" name=""/>
        <dsp:cNvSpPr/>
      </dsp:nvSpPr>
      <dsp:spPr>
        <a:xfrm>
          <a:off x="0" y="906492"/>
          <a:ext cx="9777047" cy="368549"/>
        </a:xfrm>
        <a:prstGeom prst="roundRect">
          <a:avLst/>
        </a:prstGeom>
        <a:solidFill>
          <a:schemeClr val="accent2">
            <a:hueOff val="-1079510"/>
            <a:satOff val="6580"/>
            <a:lumOff val="-104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FC-GPR: For reporting the issue of eligible instruments to the overseas investor against FDI inflow.</a:t>
          </a:r>
          <a:endParaRPr lang="en-IN" sz="1500" kern="1200"/>
        </a:p>
      </dsp:txBody>
      <dsp:txXfrm>
        <a:off x="17991" y="924483"/>
        <a:ext cx="9741065" cy="332567"/>
      </dsp:txXfrm>
    </dsp:sp>
    <dsp:sp modelId="{25FDE968-3716-49A7-9D37-B4A7854A9788}">
      <dsp:nvSpPr>
        <dsp:cNvPr id="0" name=""/>
        <dsp:cNvSpPr/>
      </dsp:nvSpPr>
      <dsp:spPr>
        <a:xfrm>
          <a:off x="0" y="1318242"/>
          <a:ext cx="9777047" cy="368549"/>
        </a:xfrm>
        <a:prstGeom prst="roundRect">
          <a:avLst/>
        </a:prstGeom>
        <a:solidFill>
          <a:schemeClr val="accent2">
            <a:hueOff val="-1619265"/>
            <a:satOff val="9869"/>
            <a:lumOff val="-156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FC-TRS: For reporting the transfer of shares between residents and non-residents.</a:t>
          </a:r>
          <a:endParaRPr lang="en-IN" sz="1500" kern="1200"/>
        </a:p>
      </dsp:txBody>
      <dsp:txXfrm>
        <a:off x="17991" y="1336233"/>
        <a:ext cx="9741065" cy="332567"/>
      </dsp:txXfrm>
    </dsp:sp>
    <dsp:sp modelId="{868C4A0D-7834-4AFC-91F2-B0937D43EE40}">
      <dsp:nvSpPr>
        <dsp:cNvPr id="0" name=""/>
        <dsp:cNvSpPr/>
      </dsp:nvSpPr>
      <dsp:spPr>
        <a:xfrm>
          <a:off x="0" y="1729992"/>
          <a:ext cx="9777047" cy="368549"/>
        </a:xfrm>
        <a:prstGeom prst="roundRect">
          <a:avLst/>
        </a:prstGeom>
        <a:solidFill>
          <a:schemeClr val="accent2">
            <a:hueOff val="-2159020"/>
            <a:satOff val="13159"/>
            <a:lumOff val="-209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ODI: For overseas direct investment purposes.</a:t>
          </a:r>
          <a:endParaRPr lang="en-IN" sz="1500" kern="1200"/>
        </a:p>
      </dsp:txBody>
      <dsp:txXfrm>
        <a:off x="17991" y="1747983"/>
        <a:ext cx="9741065" cy="332567"/>
      </dsp:txXfrm>
    </dsp:sp>
    <dsp:sp modelId="{53645232-141F-4509-8BFE-DC1E39801B49}">
      <dsp:nvSpPr>
        <dsp:cNvPr id="0" name=""/>
        <dsp:cNvSpPr/>
      </dsp:nvSpPr>
      <dsp:spPr>
        <a:xfrm>
          <a:off x="0" y="2141742"/>
          <a:ext cx="9777047" cy="368549"/>
        </a:xfrm>
        <a:prstGeom prst="roundRect">
          <a:avLst/>
        </a:prstGeom>
        <a:solidFill>
          <a:schemeClr val="accent2">
            <a:hueOff val="-2698776"/>
            <a:satOff val="16449"/>
            <a:lumOff val="-26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SDF: For shipping documents.</a:t>
          </a:r>
          <a:endParaRPr lang="en-IN" sz="1500" kern="1200"/>
        </a:p>
      </dsp:txBody>
      <dsp:txXfrm>
        <a:off x="17991" y="2159733"/>
        <a:ext cx="9741065" cy="332567"/>
      </dsp:txXfrm>
    </dsp:sp>
    <dsp:sp modelId="{8AB9A24E-CA95-478D-83BF-5F991FD4B36A}">
      <dsp:nvSpPr>
        <dsp:cNvPr id="0" name=""/>
        <dsp:cNvSpPr/>
      </dsp:nvSpPr>
      <dsp:spPr>
        <a:xfrm>
          <a:off x="0" y="2553492"/>
          <a:ext cx="9777047" cy="368549"/>
        </a:xfrm>
        <a:prstGeom prst="roundRect">
          <a:avLst/>
        </a:prstGeom>
        <a:solidFill>
          <a:schemeClr val="accent2">
            <a:hueOff val="-3238531"/>
            <a:satOff val="19739"/>
            <a:lumOff val="-31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SOFTEX: For declaring software exports.</a:t>
          </a:r>
          <a:endParaRPr lang="en-IN" sz="1500" kern="1200"/>
        </a:p>
      </dsp:txBody>
      <dsp:txXfrm>
        <a:off x="17991" y="2571483"/>
        <a:ext cx="9741065" cy="332567"/>
      </dsp:txXfrm>
    </dsp:sp>
    <dsp:sp modelId="{015FE011-A6B2-45AF-8F69-51D449B4BB48}">
      <dsp:nvSpPr>
        <dsp:cNvPr id="0" name=""/>
        <dsp:cNvSpPr/>
      </dsp:nvSpPr>
      <dsp:spPr>
        <a:xfrm>
          <a:off x="0" y="2965242"/>
          <a:ext cx="9777047" cy="368549"/>
        </a:xfrm>
        <a:prstGeom prst="roundRect">
          <a:avLst/>
        </a:prstGeom>
        <a:solidFill>
          <a:schemeClr val="accent2">
            <a:hueOff val="-3778286"/>
            <a:satOff val="23028"/>
            <a:lumOff val="-36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ECB: For External Commercial Borrowings.</a:t>
          </a:r>
          <a:endParaRPr lang="en-IN" sz="1500" kern="1200"/>
        </a:p>
      </dsp:txBody>
      <dsp:txXfrm>
        <a:off x="17991" y="2983233"/>
        <a:ext cx="9741065" cy="332567"/>
      </dsp:txXfrm>
    </dsp:sp>
    <dsp:sp modelId="{947086A1-AEAA-40EB-8A28-1AAE3CB60F0E}">
      <dsp:nvSpPr>
        <dsp:cNvPr id="0" name=""/>
        <dsp:cNvSpPr/>
      </dsp:nvSpPr>
      <dsp:spPr>
        <a:xfrm>
          <a:off x="0" y="3376992"/>
          <a:ext cx="9777047" cy="368549"/>
        </a:xfrm>
        <a:prstGeom prst="roundRect">
          <a:avLst/>
        </a:prstGeom>
        <a:solidFill>
          <a:schemeClr val="accent2">
            <a:hueOff val="-4318041"/>
            <a:satOff val="26318"/>
            <a:lumOff val="-41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FLA: For the annual return on Foreign Liabilities and Assets.</a:t>
          </a:r>
          <a:endParaRPr lang="en-IN" sz="1500" kern="1200"/>
        </a:p>
      </dsp:txBody>
      <dsp:txXfrm>
        <a:off x="17991" y="3394983"/>
        <a:ext cx="9741065" cy="332567"/>
      </dsp:txXfrm>
    </dsp:sp>
    <dsp:sp modelId="{FD4A2AE0-45F9-4F90-827B-71A80B596CAA}">
      <dsp:nvSpPr>
        <dsp:cNvPr id="0" name=""/>
        <dsp:cNvSpPr/>
      </dsp:nvSpPr>
      <dsp:spPr>
        <a:xfrm>
          <a:off x="0" y="3788742"/>
          <a:ext cx="9777047" cy="368549"/>
        </a:xfrm>
        <a:prstGeom prst="roundRect">
          <a:avLst/>
        </a:prstGeom>
        <a:solidFill>
          <a:schemeClr val="accent2">
            <a:hueOff val="-4857796"/>
            <a:satOff val="29608"/>
            <a:lumOff val="-47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Form FCTRS: For transfer of shares between resident and non-resident.</a:t>
          </a:r>
          <a:endParaRPr lang="en-IN" sz="1500" kern="1200"/>
        </a:p>
      </dsp:txBody>
      <dsp:txXfrm>
        <a:off x="17991" y="3806733"/>
        <a:ext cx="9741065" cy="332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BFE2-64CE-426C-B3E8-79453E6AEE62}">
      <dsp:nvSpPr>
        <dsp:cNvPr id="0" name=""/>
        <dsp:cNvSpPr/>
      </dsp:nvSpPr>
      <dsp:spPr>
        <a:xfrm>
          <a:off x="0" y="56194"/>
          <a:ext cx="10861966" cy="5190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Advisory Services:</a:t>
          </a:r>
          <a:r>
            <a:rPr lang="en-US" sz="1300" kern="1200" dirty="0"/>
            <a:t> CAs can provide advice on FEMA-related matters to individuals and businesses engaging in cross-border transactions.</a:t>
          </a:r>
          <a:endParaRPr lang="en-IN" sz="1300" kern="1200" dirty="0"/>
        </a:p>
      </dsp:txBody>
      <dsp:txXfrm>
        <a:off x="25337" y="81531"/>
        <a:ext cx="10811292" cy="468367"/>
      </dsp:txXfrm>
    </dsp:sp>
    <dsp:sp modelId="{7A8FB070-0C71-41B5-9D7E-CAFF1A619A65}">
      <dsp:nvSpPr>
        <dsp:cNvPr id="0" name=""/>
        <dsp:cNvSpPr/>
      </dsp:nvSpPr>
      <dsp:spPr>
        <a:xfrm>
          <a:off x="0" y="612675"/>
          <a:ext cx="10861966" cy="5190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Compliance Management:</a:t>
          </a:r>
          <a:r>
            <a:rPr lang="en-US" sz="1300" kern="1200" dirty="0"/>
            <a:t> They can assist in ensuring that clients comply with the various FEMA regulations, which is crucial for companies involved in international trade and investment.</a:t>
          </a:r>
          <a:endParaRPr lang="en-IN" sz="1300" kern="1200" dirty="0"/>
        </a:p>
      </dsp:txBody>
      <dsp:txXfrm>
        <a:off x="25337" y="638012"/>
        <a:ext cx="10811292" cy="468367"/>
      </dsp:txXfrm>
    </dsp:sp>
    <dsp:sp modelId="{DDDEC7BD-C466-4692-895F-B7D49F7B4BD8}">
      <dsp:nvSpPr>
        <dsp:cNvPr id="0" name=""/>
        <dsp:cNvSpPr/>
      </dsp:nvSpPr>
      <dsp:spPr>
        <a:xfrm>
          <a:off x="0" y="1169157"/>
          <a:ext cx="10861966" cy="51904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Certification Services:</a:t>
          </a:r>
          <a:r>
            <a:rPr lang="en-US" sz="1300" kern="1200" dirty="0"/>
            <a:t> Certain transactions under FEMA require a Chartered Accountant’s certification. CAs can certify documents and transactions as per FEMA/RBI regulations.</a:t>
          </a:r>
          <a:endParaRPr lang="en-IN" sz="1300" kern="1200" dirty="0"/>
        </a:p>
      </dsp:txBody>
      <dsp:txXfrm>
        <a:off x="25337" y="1194494"/>
        <a:ext cx="10811292" cy="468367"/>
      </dsp:txXfrm>
    </dsp:sp>
    <dsp:sp modelId="{CD131CA9-2285-48AC-887C-AA64428B7781}">
      <dsp:nvSpPr>
        <dsp:cNvPr id="0" name=""/>
        <dsp:cNvSpPr/>
      </dsp:nvSpPr>
      <dsp:spPr>
        <a:xfrm>
          <a:off x="0" y="1725638"/>
          <a:ext cx="10861966" cy="51904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Audit and Assurance:</a:t>
          </a:r>
          <a:r>
            <a:rPr lang="en-US" sz="1300" kern="1200" dirty="0"/>
            <a:t> CAs can conduct statutory audits to ensure that the foreign exchange transactions of a company are compliant with FEMA guidelines.</a:t>
          </a:r>
          <a:endParaRPr lang="en-IN" sz="1300" kern="1200" dirty="0"/>
        </a:p>
      </dsp:txBody>
      <dsp:txXfrm>
        <a:off x="25337" y="1750975"/>
        <a:ext cx="10811292" cy="468367"/>
      </dsp:txXfrm>
    </dsp:sp>
    <dsp:sp modelId="{C7D72351-0FE7-4071-B97A-A4C14062C0BF}">
      <dsp:nvSpPr>
        <dsp:cNvPr id="0" name=""/>
        <dsp:cNvSpPr/>
      </dsp:nvSpPr>
      <dsp:spPr>
        <a:xfrm>
          <a:off x="0" y="2282119"/>
          <a:ext cx="10861966" cy="51904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Representation Services:</a:t>
          </a:r>
          <a:r>
            <a:rPr lang="en-US" sz="1300" kern="1200" dirty="0"/>
            <a:t> CAs can represent clients before the regulatory authorities for FEMA-related proceedings.</a:t>
          </a:r>
          <a:endParaRPr lang="en-IN" sz="1300" kern="1200" dirty="0"/>
        </a:p>
      </dsp:txBody>
      <dsp:txXfrm>
        <a:off x="25337" y="2307456"/>
        <a:ext cx="10811292" cy="468367"/>
      </dsp:txXfrm>
    </dsp:sp>
    <dsp:sp modelId="{C94E056D-BF3B-4198-B2AB-9448DCEEE66C}">
      <dsp:nvSpPr>
        <dsp:cNvPr id="0" name=""/>
        <dsp:cNvSpPr/>
      </dsp:nvSpPr>
      <dsp:spPr>
        <a:xfrm>
          <a:off x="0" y="2838600"/>
          <a:ext cx="10861966" cy="5190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Training and Workshops:</a:t>
          </a:r>
          <a:r>
            <a:rPr lang="en-US" sz="1300" kern="1200" dirty="0"/>
            <a:t> CAs can conduct training sessions and workshops to educate clients and other professionals about FEMA provisions and compliance requirements.</a:t>
          </a:r>
          <a:endParaRPr lang="en-IN" sz="1300" kern="1200" dirty="0"/>
        </a:p>
      </dsp:txBody>
      <dsp:txXfrm>
        <a:off x="25337" y="2863937"/>
        <a:ext cx="10811292" cy="468367"/>
      </dsp:txXfrm>
    </dsp:sp>
    <dsp:sp modelId="{40D8F1A2-5CA8-4A6A-9D36-1577D260A838}">
      <dsp:nvSpPr>
        <dsp:cNvPr id="0" name=""/>
        <dsp:cNvSpPr/>
      </dsp:nvSpPr>
      <dsp:spPr>
        <a:xfrm>
          <a:off x="0" y="3395082"/>
          <a:ext cx="10861966" cy="5190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FEMA Compliances:</a:t>
          </a:r>
          <a:r>
            <a:rPr lang="en-US" sz="1300" kern="1200" dirty="0"/>
            <a:t> Offering services related to compliance with FDI regulations, transfer of shares, repatriation of income/assets from India.</a:t>
          </a:r>
          <a:endParaRPr lang="en-IN" sz="1300" kern="1200" dirty="0"/>
        </a:p>
      </dsp:txBody>
      <dsp:txXfrm>
        <a:off x="25337" y="3420419"/>
        <a:ext cx="10811292" cy="4683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97935-006B-494C-AD28-16BAC9F31C1E}"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91DE6-55BF-4F84-8CCC-A5FC0E8EFAAB}" type="slidenum">
              <a:rPr lang="en-US" smtClean="0"/>
              <a:t>‹#›</a:t>
            </a:fld>
            <a:endParaRPr lang="en-US"/>
          </a:p>
        </p:txBody>
      </p:sp>
    </p:spTree>
    <p:extLst>
      <p:ext uri="{BB962C8B-B14F-4D97-AF65-F5344CB8AC3E}">
        <p14:creationId xmlns:p14="http://schemas.microsoft.com/office/powerpoint/2010/main" val="383753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Arial" panose="020B0604020202020204" pitchFamily="34" charset="0"/>
              </a:rPr>
              <a:t>35</a:t>
            </a:r>
            <a:r>
              <a:rPr lang="en-US" b="0" i="0" baseline="30000" dirty="0">
                <a:solidFill>
                  <a:srgbClr val="000000"/>
                </a:solidFill>
                <a:effectLst/>
                <a:highlight>
                  <a:srgbClr val="FFFFFF"/>
                </a:highlight>
                <a:latin typeface="Arial" panose="020B0604020202020204" pitchFamily="34" charset="0"/>
              </a:rPr>
              <a:t>th</a:t>
            </a:r>
            <a:r>
              <a:rPr lang="en-US" b="0" i="0" dirty="0">
                <a:solidFill>
                  <a:srgbClr val="000000"/>
                </a:solidFill>
                <a:effectLst/>
                <a:highlight>
                  <a:srgbClr val="FFFFFF"/>
                </a:highlight>
                <a:latin typeface="Arial" panose="020B0604020202020204" pitchFamily="34" charset="0"/>
              </a:rPr>
              <a:t> council meeting</a:t>
            </a:r>
          </a:p>
          <a:p>
            <a:r>
              <a:rPr lang="en-US" b="0" i="0" dirty="0">
                <a:solidFill>
                  <a:srgbClr val="000000"/>
                </a:solidFill>
                <a:effectLst/>
                <a:highlight>
                  <a:srgbClr val="FFFFFF"/>
                </a:highlight>
                <a:latin typeface="Arial" panose="020B0604020202020204" pitchFamily="34" charset="0"/>
              </a:rPr>
              <a:t>The Principal Commissioner (GST Policy Wing), CBIC, stated that during the Officers meeting held on 20</a:t>
            </a:r>
            <a:r>
              <a:rPr lang="en-US" b="0" i="0" baseline="30000" dirty="0">
                <a:solidFill>
                  <a:srgbClr val="000000"/>
                </a:solidFill>
                <a:effectLst/>
                <a:highlight>
                  <a:srgbClr val="FFFFFF"/>
                </a:highlight>
                <a:latin typeface="Arial" panose="020B0604020202020204" pitchFamily="34" charset="0"/>
              </a:rPr>
              <a:t>th</a:t>
            </a:r>
            <a:r>
              <a:rPr lang="en-US" b="0" i="0" dirty="0">
                <a:solidFill>
                  <a:srgbClr val="000000"/>
                </a:solidFill>
                <a:effectLst/>
                <a:highlight>
                  <a:srgbClr val="FFFFFF"/>
                </a:highlight>
                <a:latin typeface="Arial" panose="020B0604020202020204" pitchFamily="34" charset="0"/>
              </a:rPr>
              <a:t> June, 2019, there was no agreement on this Agenda item. </a:t>
            </a:r>
          </a:p>
          <a:p>
            <a:r>
              <a:rPr lang="en-US" b="0" i="0" dirty="0">
                <a:solidFill>
                  <a:srgbClr val="000000"/>
                </a:solidFill>
                <a:effectLst/>
                <a:highlight>
                  <a:srgbClr val="FFFFFF"/>
                </a:highlight>
                <a:latin typeface="Arial" panose="020B0604020202020204" pitchFamily="34" charset="0"/>
              </a:rPr>
              <a:t>The State of Punjab had expressed apprehension that by issuance of this circular, almost 90% taxpayers might become non-compliant for their past practice as the CGST Act did not make Input Service Distributor (ISD) provision compulsory.</a:t>
            </a:r>
          </a:p>
          <a:p>
            <a:r>
              <a:rPr lang="en-US" b="0" i="0" dirty="0">
                <a:solidFill>
                  <a:srgbClr val="000000"/>
                </a:solidFill>
                <a:effectLst/>
                <a:highlight>
                  <a:srgbClr val="FFFFFF"/>
                </a:highlight>
                <a:latin typeface="Arial" panose="020B0604020202020204" pitchFamily="34" charset="0"/>
              </a:rPr>
              <a:t>He also expressed that revenue implication was not much as input tax credit would be availed except where the taxpayers were dealing in exempted goods, such as Food Corporation of India. </a:t>
            </a:r>
          </a:p>
          <a:p>
            <a:r>
              <a:rPr lang="en-US" b="0" i="0" dirty="0">
                <a:solidFill>
                  <a:srgbClr val="000000"/>
                </a:solidFill>
                <a:effectLst/>
                <a:highlight>
                  <a:srgbClr val="FFFFFF"/>
                </a:highlight>
                <a:latin typeface="Arial" panose="020B0604020202020204" pitchFamily="34" charset="0"/>
              </a:rPr>
              <a:t>He further informed that the State of Karnataka had suggested not to issue any circular where the Authority for Advance Ruling had given a ruling. </a:t>
            </a:r>
          </a:p>
          <a:p>
            <a:r>
              <a:rPr lang="en-US" b="0" i="0" dirty="0">
                <a:solidFill>
                  <a:srgbClr val="000000"/>
                </a:solidFill>
                <a:effectLst/>
                <a:highlight>
                  <a:srgbClr val="FFFFFF"/>
                </a:highlight>
                <a:latin typeface="Arial" panose="020B0604020202020204" pitchFamily="34" charset="0"/>
              </a:rPr>
              <a:t>He stated that in this view, during the officers meeting on 20</a:t>
            </a:r>
            <a:r>
              <a:rPr lang="en-US" b="0" i="0" baseline="30000" dirty="0">
                <a:solidFill>
                  <a:srgbClr val="000000"/>
                </a:solidFill>
                <a:effectLst/>
                <a:highlight>
                  <a:srgbClr val="FFFFFF"/>
                </a:highlight>
                <a:latin typeface="Arial" panose="020B0604020202020204" pitchFamily="34" charset="0"/>
              </a:rPr>
              <a:t>th</a:t>
            </a:r>
            <a:r>
              <a:rPr lang="en-US" b="0" i="0" dirty="0">
                <a:solidFill>
                  <a:srgbClr val="000000"/>
                </a:solidFill>
                <a:effectLst/>
                <a:highlight>
                  <a:srgbClr val="FFFFFF"/>
                </a:highlight>
                <a:latin typeface="Arial" panose="020B0604020202020204" pitchFamily="34" charset="0"/>
              </a:rPr>
              <a:t> June 2019, it was recommended to defer this agenda item for further examination by the Law Committee. The Secretary suggested that the Council could agree to this suggestion. The Council agreed to the same</a:t>
            </a:r>
            <a:endParaRPr lang="en-IN" dirty="0"/>
          </a:p>
        </p:txBody>
      </p:sp>
      <p:sp>
        <p:nvSpPr>
          <p:cNvPr id="4" name="Slide Number Placeholder 3"/>
          <p:cNvSpPr>
            <a:spLocks noGrp="1"/>
          </p:cNvSpPr>
          <p:nvPr>
            <p:ph type="sldNum" sz="quarter" idx="5"/>
          </p:nvPr>
        </p:nvSpPr>
        <p:spPr/>
        <p:txBody>
          <a:bodyPr/>
          <a:lstStyle/>
          <a:p>
            <a:fld id="{79C1866C-ECAC-4CA3-A74B-33DA75C4A58E}" type="slidenum">
              <a:rPr lang="en-US" smtClean="0"/>
              <a:t>3</a:t>
            </a:fld>
            <a:endParaRPr lang="en-US"/>
          </a:p>
        </p:txBody>
      </p:sp>
    </p:spTree>
    <p:extLst>
      <p:ext uri="{BB962C8B-B14F-4D97-AF65-F5344CB8AC3E}">
        <p14:creationId xmlns:p14="http://schemas.microsoft.com/office/powerpoint/2010/main" val="321573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2164-BA80-A694-0D45-6D58C32A1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54324-A1DE-0942-49D8-5D8991446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23C94-D44F-80E6-B65A-675E3F747A6D}"/>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CBC53FFD-DA37-5A76-5ECB-149823E90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02A5-87DA-20D2-2908-F120DAE4FC72}"/>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180397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0DB5-67B1-80E5-1CE7-3664F0A472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8FBF3B-B412-C5C0-44C9-05726E1D2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85BB0-18AA-073E-A34E-6E8FCBC2E6B8}"/>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A9825E70-6939-F280-ED5C-5E16BC8A3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E09FD-7867-5F02-DDA5-4F5D591C50CA}"/>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426047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F6B5F-953E-3E96-BB87-2458D258B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52F25-83F3-2E7C-F034-8AED2C3F47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D21A6-2819-6A62-58AF-AB6C782BA1B6}"/>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5E5F1D23-061D-5C7F-E92D-E2A173F10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FBFED-228F-F422-285F-9E865C4EB2BD}"/>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306758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7" y="583128"/>
            <a:ext cx="672888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64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582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C3E8F-6573-4304-8706-FDEB0E68A9C4}"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27339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C3E8F-6573-4304-8706-FDEB0E68A9C4}"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2703380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C3E8F-6573-4304-8706-FDEB0E68A9C4}"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148737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C3E8F-6573-4304-8706-FDEB0E68A9C4}"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420348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C3E8F-6573-4304-8706-FDEB0E68A9C4}"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4154051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C3E8F-6573-4304-8706-FDEB0E68A9C4}"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415494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42BB-3F3D-7C16-B813-186B85A81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5224D-C4E2-72DC-188B-D7D9FE20D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C9BB8-81BC-0470-99C7-31300BB327EC}"/>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3AF45A1E-5BDA-8B55-A9FF-44F7B5533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30214-5839-9DBB-CBBC-0F67F0055664}"/>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399479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C3E8F-6573-4304-8706-FDEB0E68A9C4}"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3660068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2C3E8F-6573-4304-8706-FDEB0E68A9C4}"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189481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2C3E8F-6573-4304-8706-FDEB0E68A9C4}"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15587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C3E8F-6573-4304-8706-FDEB0E68A9C4}"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3290407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C3E8F-6573-4304-8706-FDEB0E68A9C4}"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C1E1-36C5-4B2E-A95C-220508092FE6}" type="slidenum">
              <a:rPr lang="en-US" smtClean="0"/>
              <a:t>‹#›</a:t>
            </a:fld>
            <a:endParaRPr lang="en-US"/>
          </a:p>
        </p:txBody>
      </p:sp>
    </p:spTree>
    <p:extLst>
      <p:ext uri="{BB962C8B-B14F-4D97-AF65-F5344CB8AC3E}">
        <p14:creationId xmlns:p14="http://schemas.microsoft.com/office/powerpoint/2010/main" val="1987992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183559715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r>
              <a:rPr lang="en-IN"/>
              <a:t>July 2022</a:t>
            </a:r>
            <a:endParaRPr lang="en-US" dirty="0"/>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p:txBody>
          <a:bodyPr/>
          <a:lstStyle/>
          <a:p>
            <a:pPr algn="l"/>
            <a:r>
              <a:rPr lang="en-US"/>
              <a:t>Proposed Special Economic Zone (‘SEZ’s) law</a:t>
            </a:r>
            <a:endParaRPr lang="en-US" dirty="0"/>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4765511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1" i="0">
                <a:solidFill>
                  <a:srgbClr val="2D75B6"/>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840064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D75B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2825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D75B6"/>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348925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EAAD-C9B4-C045-8BA0-3F7E35127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14B11-363A-F3AC-B16D-82304007AF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9F11B-4C51-E5A9-FF87-0F44E300AF72}"/>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A0B98EA3-C76B-EBE6-29F0-9B370A600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4DAC8-C1E8-948F-9605-F222FBA9460B}"/>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149886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D75B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120484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362104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35B8-40B6-3A85-551C-848A0CFF7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373FC-3482-088F-1C29-909E36AD1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EEA57-C2BC-F2F9-2819-C0CF529A6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0B8E4-463A-4CF5-6776-D8A6145A2FEC}"/>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6" name="Footer Placeholder 5">
            <a:extLst>
              <a:ext uri="{FF2B5EF4-FFF2-40B4-BE49-F238E27FC236}">
                <a16:creationId xmlns:a16="http://schemas.microsoft.com/office/drawing/2014/main" id="{3021132A-326D-8B45-F128-613C655CC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64E4B-127E-477F-BB4A-5B5A3B9FB862}"/>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5793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A353-DDDB-FE80-D7E3-562FFE3750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32FCF-FC64-2E13-B327-442ABB693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9C963-CB33-6457-C90B-33E5E1DBF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5ECF0-1847-6578-02F4-A9C3BBB8C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596AD-82B1-42C9-271B-D110DB14E1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82CF8-E213-D1D6-5FE5-044CCA604C8A}"/>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8" name="Footer Placeholder 7">
            <a:extLst>
              <a:ext uri="{FF2B5EF4-FFF2-40B4-BE49-F238E27FC236}">
                <a16:creationId xmlns:a16="http://schemas.microsoft.com/office/drawing/2014/main" id="{6E2E76D6-ECAA-2AA9-2D36-C2C027E97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A1456-FE7F-3118-063F-41CC67037669}"/>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170059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3F3E-6EB1-7B1E-4A3D-FD9BDD51C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140119-3E97-6EEA-1C38-71282B3A0780}"/>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4" name="Footer Placeholder 3">
            <a:extLst>
              <a:ext uri="{FF2B5EF4-FFF2-40B4-BE49-F238E27FC236}">
                <a16:creationId xmlns:a16="http://schemas.microsoft.com/office/drawing/2014/main" id="{5643DA09-498C-1145-E197-933E3FD20E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79DB06-5A88-AF12-F556-80861C83941B}"/>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158637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ABC06-3B28-780E-A00A-2D0403063341}"/>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3" name="Footer Placeholder 2">
            <a:extLst>
              <a:ext uri="{FF2B5EF4-FFF2-40B4-BE49-F238E27FC236}">
                <a16:creationId xmlns:a16="http://schemas.microsoft.com/office/drawing/2014/main" id="{5898D8E8-ABD1-377A-7594-26A5687D4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B3293-6382-8D6D-0005-C4CF18AC236E}"/>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87896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89B8-4380-9E2F-CE79-48E0B502F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78EAF-2444-5622-28BF-897AEF614F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796EF-0407-0EA7-157D-23F5ADBA1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BF059-2A56-A19C-714B-9419FE13A5E0}"/>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6" name="Footer Placeholder 5">
            <a:extLst>
              <a:ext uri="{FF2B5EF4-FFF2-40B4-BE49-F238E27FC236}">
                <a16:creationId xmlns:a16="http://schemas.microsoft.com/office/drawing/2014/main" id="{3BEB6D3D-E42C-1CF2-4236-E65636B8E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ABF28-C717-878E-7BBD-4514156E87EE}"/>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2083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581E-6572-C405-D6D9-B06D9CC15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0C9AF-88C3-39B0-7112-820604C2B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6901F2-6C1B-ABD6-3457-58A213180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17E8A-37A0-D6C2-4456-6D432AFE3D5F}"/>
              </a:ext>
            </a:extLst>
          </p:cNvPr>
          <p:cNvSpPr>
            <a:spLocks noGrp="1"/>
          </p:cNvSpPr>
          <p:nvPr>
            <p:ph type="dt" sz="half" idx="10"/>
          </p:nvPr>
        </p:nvSpPr>
        <p:spPr/>
        <p:txBody>
          <a:bodyPr/>
          <a:lstStyle/>
          <a:p>
            <a:fld id="{2EDBF9F1-E5B7-4C9E-BF8D-22A3A24D886E}" type="datetimeFigureOut">
              <a:rPr lang="en-US" smtClean="0"/>
              <a:t>6/14/2024</a:t>
            </a:fld>
            <a:endParaRPr lang="en-US"/>
          </a:p>
        </p:txBody>
      </p:sp>
      <p:sp>
        <p:nvSpPr>
          <p:cNvPr id="6" name="Footer Placeholder 5">
            <a:extLst>
              <a:ext uri="{FF2B5EF4-FFF2-40B4-BE49-F238E27FC236}">
                <a16:creationId xmlns:a16="http://schemas.microsoft.com/office/drawing/2014/main" id="{A2D9A60F-A504-6CE4-E731-60908B01F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EF73B-D4AE-3251-ACCE-0CEEB34CF16A}"/>
              </a:ext>
            </a:extLst>
          </p:cNvPr>
          <p:cNvSpPr>
            <a:spLocks noGrp="1"/>
          </p:cNvSpPr>
          <p:nvPr>
            <p:ph type="sldNum" sz="quarter" idx="12"/>
          </p:nvPr>
        </p:nvSpPr>
        <p:spPr/>
        <p:txBody>
          <a:bodyPr/>
          <a:lstStyle/>
          <a:p>
            <a:fld id="{10E75F99-987B-4ABA-B2A8-475812B8F98C}" type="slidenum">
              <a:rPr lang="en-US" smtClean="0"/>
              <a:t>‹#›</a:t>
            </a:fld>
            <a:endParaRPr lang="en-US"/>
          </a:p>
        </p:txBody>
      </p:sp>
    </p:spTree>
    <p:extLst>
      <p:ext uri="{BB962C8B-B14F-4D97-AF65-F5344CB8AC3E}">
        <p14:creationId xmlns:p14="http://schemas.microsoft.com/office/powerpoint/2010/main" val="311205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6263F-E6ED-7546-2E07-2BB20C236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23E2B-E8DC-9480-E2BF-091BC1DFD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C2E15-BAE0-E239-396E-FF49E17B2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DBF9F1-E5B7-4C9E-BF8D-22A3A24D886E}" type="datetimeFigureOut">
              <a:rPr lang="en-US" smtClean="0"/>
              <a:t>6/14/2024</a:t>
            </a:fld>
            <a:endParaRPr lang="en-US"/>
          </a:p>
        </p:txBody>
      </p:sp>
      <p:sp>
        <p:nvSpPr>
          <p:cNvPr id="5" name="Footer Placeholder 4">
            <a:extLst>
              <a:ext uri="{FF2B5EF4-FFF2-40B4-BE49-F238E27FC236}">
                <a16:creationId xmlns:a16="http://schemas.microsoft.com/office/drawing/2014/main" id="{14DD5B4D-320E-35DE-A3E7-29DD56154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1C6941-9DCF-8663-87DF-CB0C17C62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E75F99-987B-4ABA-B2A8-475812B8F98C}" type="slidenum">
              <a:rPr lang="en-US" smtClean="0"/>
              <a:t>‹#›</a:t>
            </a:fld>
            <a:endParaRPr lang="en-US"/>
          </a:p>
        </p:txBody>
      </p:sp>
    </p:spTree>
    <p:extLst>
      <p:ext uri="{BB962C8B-B14F-4D97-AF65-F5344CB8AC3E}">
        <p14:creationId xmlns:p14="http://schemas.microsoft.com/office/powerpoint/2010/main" val="318248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C3E8F-6573-4304-8706-FDEB0E68A9C4}" type="datetimeFigureOut">
              <a:rPr lang="en-US" smtClean="0"/>
              <a:t>6/14/2024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6C1E1-36C5-4B2E-A95C-220508092FE6}" type="slidenum">
              <a:rPr lang="en-US" smtClean="0"/>
              <a:t>‹#›</a:t>
            </a:fld>
            <a:endParaRPr lang="en-US"/>
          </a:p>
        </p:txBody>
      </p:sp>
    </p:spTree>
    <p:extLst>
      <p:ext uri="{BB962C8B-B14F-4D97-AF65-F5344CB8AC3E}">
        <p14:creationId xmlns:p14="http://schemas.microsoft.com/office/powerpoint/2010/main" val="2921342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9644" y="626363"/>
            <a:ext cx="11741785" cy="0"/>
          </a:xfrm>
          <a:custGeom>
            <a:avLst/>
            <a:gdLst/>
            <a:ahLst/>
            <a:cxnLst/>
            <a:rect l="l" t="t" r="r" b="b"/>
            <a:pathLst>
              <a:path w="11741785">
                <a:moveTo>
                  <a:pt x="0" y="0"/>
                </a:moveTo>
                <a:lnTo>
                  <a:pt x="11741785" y="0"/>
                </a:lnTo>
              </a:path>
            </a:pathLst>
          </a:custGeom>
          <a:ln w="27432">
            <a:solidFill>
              <a:srgbClr val="4471C4"/>
            </a:solidFill>
          </a:ln>
        </p:spPr>
        <p:txBody>
          <a:bodyPr wrap="square" lIns="0" tIns="0" rIns="0" bIns="0" rtlCol="0"/>
          <a:lstStyle/>
          <a:p>
            <a:endParaRPr/>
          </a:p>
        </p:txBody>
      </p:sp>
      <p:sp>
        <p:nvSpPr>
          <p:cNvPr id="2" name="Holder 2"/>
          <p:cNvSpPr>
            <a:spLocks noGrp="1"/>
          </p:cNvSpPr>
          <p:nvPr>
            <p:ph type="title"/>
          </p:nvPr>
        </p:nvSpPr>
        <p:spPr>
          <a:xfrm>
            <a:off x="331724" y="33273"/>
            <a:ext cx="11528551" cy="391159"/>
          </a:xfrm>
          <a:prstGeom prst="rect">
            <a:avLst/>
          </a:prstGeom>
        </p:spPr>
        <p:txBody>
          <a:bodyPr wrap="square" lIns="0" tIns="0" rIns="0" bIns="0">
            <a:spAutoFit/>
          </a:bodyPr>
          <a:lstStyle>
            <a:lvl1pPr>
              <a:defRPr sz="2000" b="1" i="0">
                <a:solidFill>
                  <a:srgbClr val="2D75B6"/>
                </a:solidFill>
                <a:latin typeface="Arial"/>
                <a:cs typeface="Arial"/>
              </a:defRPr>
            </a:lvl1pPr>
          </a:lstStyle>
          <a:p>
            <a:endParaRPr/>
          </a:p>
        </p:txBody>
      </p:sp>
      <p:sp>
        <p:nvSpPr>
          <p:cNvPr id="3" name="Holder 3"/>
          <p:cNvSpPr>
            <a:spLocks noGrp="1"/>
          </p:cNvSpPr>
          <p:nvPr>
            <p:ph type="body" idx="1"/>
          </p:nvPr>
        </p:nvSpPr>
        <p:spPr>
          <a:xfrm>
            <a:off x="5414264" y="1328547"/>
            <a:ext cx="6524625" cy="457073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a:xfrm>
            <a:off x="11660758" y="6556654"/>
            <a:ext cx="24130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36640761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rbidocs.rbi.org.in/rdocs/content/pdfs/GazetteRules23082022.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bidocs.rbi.org.in/rdocs/content/pdfs/GazetteRules23082022.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10;&#10;Description automatically generated with medium confidence">
            <a:extLst>
              <a:ext uri="{FF2B5EF4-FFF2-40B4-BE49-F238E27FC236}">
                <a16:creationId xmlns:a16="http://schemas.microsoft.com/office/drawing/2014/main" id="{C856A0E1-F685-921D-78F1-D0456B39D9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7999"/>
          </a:xfrm>
          <a:prstGeom prst="rect">
            <a:avLst/>
          </a:prstGeom>
        </p:spPr>
      </p:pic>
      <p:graphicFrame>
        <p:nvGraphicFramePr>
          <p:cNvPr id="8" name="Object 7" hidden="1">
            <a:extLst>
              <a:ext uri="{FF2B5EF4-FFF2-40B4-BE49-F238E27FC236}">
                <a16:creationId xmlns:a16="http://schemas.microsoft.com/office/drawing/2014/main" id="{DA5ADF5C-7A38-1711-C4FD-3900E3D258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DA5ADF5C-7A38-1711-C4FD-3900E3D258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238757A-3C97-05A2-9A81-A4BB8FBE62C1}"/>
              </a:ext>
            </a:extLst>
          </p:cNvPr>
          <p:cNvSpPr/>
          <p:nvPr/>
        </p:nvSpPr>
        <p:spPr>
          <a:xfrm>
            <a:off x="-1524" y="0"/>
            <a:ext cx="12192000" cy="6857998"/>
          </a:xfrm>
          <a:prstGeom prst="rect">
            <a:avLst/>
          </a:prstGeom>
          <a:solidFill>
            <a:srgbClr val="000000">
              <a:alpha val="45000"/>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2" name="Rectangle 11">
            <a:extLst>
              <a:ext uri="{FF2B5EF4-FFF2-40B4-BE49-F238E27FC236}">
                <a16:creationId xmlns:a16="http://schemas.microsoft.com/office/drawing/2014/main" id="{6DAB7240-F0BD-D70A-503E-350D5503CFB3}"/>
              </a:ext>
            </a:extLst>
          </p:cNvPr>
          <p:cNvSpPr/>
          <p:nvPr/>
        </p:nvSpPr>
        <p:spPr>
          <a:xfrm>
            <a:off x="-3048" y="943440"/>
            <a:ext cx="12192000" cy="984885"/>
          </a:xfrm>
          <a:prstGeom prst="rect">
            <a:avLst/>
          </a:prstGeom>
          <a:solidFill>
            <a:srgbClr val="86DB4F"/>
          </a:solidFill>
          <a:ln>
            <a:noFill/>
          </a:ln>
        </p:spPr>
        <p:style>
          <a:lnRef idx="0">
            <a:schemeClr val="accent1"/>
          </a:lnRef>
          <a:fillRef idx="1">
            <a:schemeClr val="accent1"/>
          </a:fillRef>
          <a:effectRef idx="0">
            <a:schemeClr val="dk1"/>
          </a:effectRef>
          <a:fontRef idx="minor">
            <a:schemeClr val="lt1"/>
          </a:fontRef>
        </p:style>
        <p:txBody>
          <a:bodyPr wrap="square" lIns="457200" tIns="182880" rIns="182880" bIns="182880" rtlCol="0" anchor="ctr">
            <a:spAutoFit/>
          </a:bodyPr>
          <a:lstStyle/>
          <a:p>
            <a:pPr algn="ctr"/>
            <a:r>
              <a:rPr lang="en-US" sz="4000" dirty="0">
                <a:solidFill>
                  <a:prstClr val="white"/>
                </a:solidFill>
                <a:latin typeface="Aptos" panose="020B0004020202020204" pitchFamily="34" charset="0"/>
              </a:rPr>
              <a:t>OVERVIEW OF FEMA</a:t>
            </a:r>
            <a:endParaRPr kumimoji="0" lang="en-IN" sz="4000" b="0"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16" name="TextBox 15">
            <a:extLst>
              <a:ext uri="{FF2B5EF4-FFF2-40B4-BE49-F238E27FC236}">
                <a16:creationId xmlns:a16="http://schemas.microsoft.com/office/drawing/2014/main" id="{1D03D9C7-777D-551C-BEFA-A5CC96211A4E}"/>
              </a:ext>
            </a:extLst>
          </p:cNvPr>
          <p:cNvSpPr txBox="1"/>
          <p:nvPr/>
        </p:nvSpPr>
        <p:spPr>
          <a:xfrm>
            <a:off x="10312469" y="6125429"/>
            <a:ext cx="1504393" cy="3155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ptos" panose="020B0004020202020204" pitchFamily="34" charset="0"/>
              </a:rPr>
              <a:t>JUNE - 2024</a:t>
            </a:r>
          </a:p>
        </p:txBody>
      </p:sp>
    </p:spTree>
    <p:extLst>
      <p:ext uri="{BB962C8B-B14F-4D97-AF65-F5344CB8AC3E}">
        <p14:creationId xmlns:p14="http://schemas.microsoft.com/office/powerpoint/2010/main" val="151205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5327"/>
            <a:ext cx="3852545" cy="1367041"/>
          </a:xfrm>
          <a:prstGeom prst="rect">
            <a:avLst/>
          </a:prstGeom>
        </p:spPr>
        <p:txBody>
          <a:bodyPr vert="horz" wrap="square" lIns="0" tIns="12700" rIns="0" bIns="0" rtlCol="0">
            <a:spAutoFit/>
          </a:bodyPr>
          <a:lstStyle/>
          <a:p>
            <a:pPr marL="12700" marR="5080">
              <a:lnSpc>
                <a:spcPct val="100000"/>
              </a:lnSpc>
              <a:spcBef>
                <a:spcPts val="100"/>
              </a:spcBef>
            </a:pPr>
            <a:r>
              <a:rPr dirty="0">
                <a:solidFill>
                  <a:schemeClr val="accent3"/>
                </a:solidFill>
              </a:rPr>
              <a:t>How</a:t>
            </a:r>
            <a:r>
              <a:rPr spc="-25" dirty="0">
                <a:solidFill>
                  <a:schemeClr val="accent3"/>
                </a:solidFill>
              </a:rPr>
              <a:t> </a:t>
            </a:r>
            <a:r>
              <a:rPr spc="-20" dirty="0">
                <a:solidFill>
                  <a:schemeClr val="accent3"/>
                </a:solidFill>
              </a:rPr>
              <a:t>to</a:t>
            </a:r>
            <a:r>
              <a:rPr spc="-5" dirty="0">
                <a:solidFill>
                  <a:schemeClr val="accent3"/>
                </a:solidFill>
              </a:rPr>
              <a:t> </a:t>
            </a:r>
            <a:r>
              <a:rPr spc="15" dirty="0"/>
              <a:t>Read</a:t>
            </a:r>
            <a:r>
              <a:rPr spc="-25" dirty="0"/>
              <a:t> </a:t>
            </a:r>
            <a:r>
              <a:rPr dirty="0"/>
              <a:t>&amp;</a:t>
            </a:r>
            <a:r>
              <a:rPr spc="-20" dirty="0"/>
              <a:t> </a:t>
            </a:r>
            <a:r>
              <a:rPr spc="10" dirty="0"/>
              <a:t>Apply </a:t>
            </a:r>
            <a:r>
              <a:rPr spc="-785" dirty="0"/>
              <a:t> </a:t>
            </a:r>
            <a:r>
              <a:rPr lang="en-IN" spc="245" dirty="0"/>
              <a:t>F</a:t>
            </a:r>
            <a:r>
              <a:rPr spc="245" dirty="0"/>
              <a:t>EMA</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6087" y="2937764"/>
            <a:ext cx="9739630" cy="2981960"/>
          </a:xfrm>
          <a:prstGeom prst="rect">
            <a:avLst/>
          </a:prstGeom>
        </p:spPr>
        <p:txBody>
          <a:bodyPr vert="horz" wrap="square" lIns="0" tIns="78105" rIns="0" bIns="0" rtlCol="0">
            <a:spAutoFit/>
          </a:bodyPr>
          <a:lstStyle/>
          <a:p>
            <a:pPr marL="25400">
              <a:lnSpc>
                <a:spcPct val="100000"/>
              </a:lnSpc>
              <a:spcBef>
                <a:spcPts val="615"/>
              </a:spcBef>
            </a:pPr>
            <a:r>
              <a:rPr sz="1800" b="1" dirty="0">
                <a:latin typeface="+mj-lt"/>
                <a:cs typeface="Roboto"/>
              </a:rPr>
              <a:t>Regulations</a:t>
            </a:r>
            <a:endParaRPr sz="1800" dirty="0">
              <a:latin typeface="+mj-lt"/>
              <a:cs typeface="Roboto"/>
            </a:endParaRPr>
          </a:p>
          <a:p>
            <a:pPr marL="15875" marR="5080">
              <a:lnSpc>
                <a:spcPct val="100000"/>
              </a:lnSpc>
              <a:spcBef>
                <a:spcPts val="515"/>
              </a:spcBef>
            </a:pPr>
            <a:r>
              <a:rPr sz="1800" spc="-5" dirty="0">
                <a:solidFill>
                  <a:schemeClr val="accent1"/>
                </a:solidFill>
                <a:latin typeface="+mj-lt"/>
                <a:cs typeface="Roboto"/>
              </a:rPr>
              <a:t>25</a:t>
            </a:r>
            <a:r>
              <a:rPr lang="en-IN" sz="1800" spc="-5" dirty="0">
                <a:solidFill>
                  <a:schemeClr val="accent1"/>
                </a:solidFill>
                <a:latin typeface="+mj-lt"/>
                <a:cs typeface="Roboto"/>
              </a:rPr>
              <a:t>+</a:t>
            </a:r>
            <a:r>
              <a:rPr sz="1800" spc="-5" dirty="0">
                <a:solidFill>
                  <a:schemeClr val="accent1"/>
                </a:solidFill>
                <a:latin typeface="+mj-lt"/>
                <a:cs typeface="Roboto"/>
              </a:rPr>
              <a:t> </a:t>
            </a:r>
            <a:r>
              <a:rPr sz="1800" spc="-20" dirty="0">
                <a:solidFill>
                  <a:schemeClr val="accent1"/>
                </a:solidFill>
                <a:latin typeface="+mj-lt"/>
                <a:cs typeface="Roboto"/>
              </a:rPr>
              <a:t>Regulation</a:t>
            </a:r>
            <a:r>
              <a:rPr sz="1800" spc="10" dirty="0">
                <a:solidFill>
                  <a:schemeClr val="accent1"/>
                </a:solidFill>
                <a:latin typeface="+mj-lt"/>
                <a:cs typeface="Roboto"/>
              </a:rPr>
              <a:t> </a:t>
            </a:r>
            <a:r>
              <a:rPr sz="1800" spc="-20" dirty="0">
                <a:latin typeface="+mj-lt"/>
                <a:cs typeface="Roboto"/>
              </a:rPr>
              <a:t>issued</a:t>
            </a:r>
            <a:r>
              <a:rPr sz="1800" spc="-5" dirty="0">
                <a:latin typeface="+mj-lt"/>
                <a:cs typeface="Roboto"/>
              </a:rPr>
              <a:t> </a:t>
            </a:r>
            <a:r>
              <a:rPr sz="1800" spc="-35" dirty="0">
                <a:latin typeface="+mj-lt"/>
                <a:cs typeface="Roboto"/>
              </a:rPr>
              <a:t>by</a:t>
            </a:r>
            <a:r>
              <a:rPr sz="1800" spc="5" dirty="0">
                <a:latin typeface="+mj-lt"/>
                <a:cs typeface="Roboto"/>
              </a:rPr>
              <a:t> </a:t>
            </a:r>
            <a:r>
              <a:rPr sz="1800" spc="-105" dirty="0">
                <a:latin typeface="+mj-lt"/>
                <a:cs typeface="Roboto"/>
              </a:rPr>
              <a:t>RBI-</a:t>
            </a:r>
            <a:r>
              <a:rPr sz="1800" spc="20" dirty="0">
                <a:latin typeface="+mj-lt"/>
                <a:cs typeface="Roboto"/>
              </a:rPr>
              <a:t> </a:t>
            </a:r>
            <a:r>
              <a:rPr sz="1800" spc="30" dirty="0">
                <a:latin typeface="+mj-lt"/>
                <a:cs typeface="Roboto"/>
              </a:rPr>
              <a:t>Powe</a:t>
            </a:r>
            <a:r>
              <a:rPr lang="en-IN" sz="1800" spc="30" dirty="0">
                <a:latin typeface="+mj-lt"/>
                <a:cs typeface="Roboto"/>
              </a:rPr>
              <a:t>r</a:t>
            </a:r>
            <a:r>
              <a:rPr sz="1800" spc="-10" dirty="0">
                <a:latin typeface="+mj-lt"/>
                <a:cs typeface="Roboto"/>
              </a:rPr>
              <a:t> </a:t>
            </a:r>
            <a:r>
              <a:rPr sz="1800" spc="20" dirty="0" err="1">
                <a:latin typeface="+mj-lt"/>
                <a:cs typeface="Roboto"/>
              </a:rPr>
              <a:t>unde</a:t>
            </a:r>
            <a:r>
              <a:rPr lang="en-IN" sz="1800" spc="20" dirty="0">
                <a:latin typeface="+mj-lt"/>
                <a:cs typeface="Roboto"/>
              </a:rPr>
              <a:t>r</a:t>
            </a:r>
            <a:r>
              <a:rPr sz="1800" spc="-30" dirty="0">
                <a:latin typeface="+mj-lt"/>
                <a:cs typeface="Roboto"/>
              </a:rPr>
              <a:t> </a:t>
            </a:r>
            <a:r>
              <a:rPr sz="1800" spc="-15" dirty="0">
                <a:latin typeface="+mj-lt"/>
                <a:cs typeface="Roboto"/>
              </a:rPr>
              <a:t>Section</a:t>
            </a:r>
            <a:r>
              <a:rPr sz="1800" dirty="0">
                <a:latin typeface="+mj-lt"/>
                <a:cs typeface="Roboto"/>
              </a:rPr>
              <a:t> </a:t>
            </a:r>
            <a:r>
              <a:rPr sz="1800" spc="-5" dirty="0">
                <a:latin typeface="+mj-lt"/>
                <a:cs typeface="Roboto"/>
              </a:rPr>
              <a:t>47</a:t>
            </a:r>
            <a:r>
              <a:rPr sz="1800" dirty="0">
                <a:latin typeface="+mj-lt"/>
                <a:cs typeface="Roboto"/>
              </a:rPr>
              <a:t> </a:t>
            </a:r>
            <a:r>
              <a:rPr sz="1800" spc="15" dirty="0">
                <a:latin typeface="+mj-lt"/>
                <a:cs typeface="Roboto"/>
              </a:rPr>
              <a:t>of</a:t>
            </a:r>
            <a:r>
              <a:rPr sz="1800" dirty="0">
                <a:latin typeface="+mj-lt"/>
                <a:cs typeface="Roboto"/>
              </a:rPr>
              <a:t> </a:t>
            </a:r>
            <a:r>
              <a:rPr sz="1800" spc="15" dirty="0">
                <a:latin typeface="+mj-lt"/>
                <a:cs typeface="Roboto"/>
              </a:rPr>
              <a:t>FEMA</a:t>
            </a:r>
            <a:r>
              <a:rPr sz="1800" spc="10" dirty="0">
                <a:latin typeface="+mj-lt"/>
                <a:cs typeface="Roboto"/>
              </a:rPr>
              <a:t> </a:t>
            </a:r>
            <a:r>
              <a:rPr sz="1800" spc="80" dirty="0">
                <a:latin typeface="+mj-lt"/>
                <a:cs typeface="Roboto"/>
              </a:rPr>
              <a:t>o</a:t>
            </a:r>
            <a:r>
              <a:rPr lang="en-IN" sz="1800" spc="80" dirty="0">
                <a:latin typeface="+mj-lt"/>
                <a:cs typeface="Roboto"/>
              </a:rPr>
              <a:t>r</a:t>
            </a:r>
            <a:r>
              <a:rPr sz="1800" dirty="0">
                <a:latin typeface="+mj-lt"/>
                <a:cs typeface="Roboto"/>
              </a:rPr>
              <a:t> </a:t>
            </a:r>
            <a:r>
              <a:rPr sz="1800" spc="20" dirty="0" err="1">
                <a:latin typeface="+mj-lt"/>
                <a:cs typeface="Roboto"/>
              </a:rPr>
              <a:t>unde</a:t>
            </a:r>
            <a:r>
              <a:rPr lang="en-IN" sz="1800" spc="20" dirty="0">
                <a:latin typeface="+mj-lt"/>
                <a:cs typeface="Roboto"/>
              </a:rPr>
              <a:t>r</a:t>
            </a:r>
            <a:r>
              <a:rPr sz="1800" spc="-10" dirty="0">
                <a:latin typeface="+mj-lt"/>
                <a:cs typeface="Roboto"/>
              </a:rPr>
              <a:t> </a:t>
            </a:r>
            <a:r>
              <a:rPr sz="1800" spc="-25" dirty="0">
                <a:latin typeface="+mj-lt"/>
                <a:cs typeface="Roboto"/>
              </a:rPr>
              <a:t>Rules</a:t>
            </a:r>
            <a:r>
              <a:rPr sz="1800" spc="-10" dirty="0">
                <a:latin typeface="+mj-lt"/>
                <a:cs typeface="Roboto"/>
              </a:rPr>
              <a:t> notified</a:t>
            </a:r>
            <a:r>
              <a:rPr sz="1800" dirty="0">
                <a:latin typeface="+mj-lt"/>
                <a:cs typeface="Roboto"/>
              </a:rPr>
              <a:t> </a:t>
            </a:r>
            <a:r>
              <a:rPr sz="1800" spc="-35" dirty="0">
                <a:latin typeface="+mj-lt"/>
                <a:cs typeface="Roboto"/>
              </a:rPr>
              <a:t>by</a:t>
            </a:r>
            <a:r>
              <a:rPr sz="1800" spc="10" dirty="0">
                <a:latin typeface="+mj-lt"/>
                <a:cs typeface="Roboto"/>
              </a:rPr>
              <a:t> </a:t>
            </a:r>
            <a:r>
              <a:rPr sz="1800" spc="15" dirty="0">
                <a:latin typeface="+mj-lt"/>
                <a:cs typeface="Roboto"/>
              </a:rPr>
              <a:t>Cent</a:t>
            </a:r>
            <a:r>
              <a:rPr lang="en-IN" sz="1800" spc="15" dirty="0">
                <a:latin typeface="+mj-lt"/>
                <a:cs typeface="Roboto"/>
              </a:rPr>
              <a:t>r</a:t>
            </a:r>
            <a:r>
              <a:rPr sz="1800" spc="15" dirty="0">
                <a:latin typeface="+mj-lt"/>
                <a:cs typeface="Roboto"/>
              </a:rPr>
              <a:t>al </a:t>
            </a:r>
            <a:r>
              <a:rPr sz="1800" spc="-434" dirty="0">
                <a:latin typeface="+mj-lt"/>
                <a:cs typeface="Roboto"/>
              </a:rPr>
              <a:t> </a:t>
            </a:r>
            <a:r>
              <a:rPr sz="1800" spc="5" dirty="0" err="1">
                <a:latin typeface="+mj-lt"/>
                <a:cs typeface="Roboto"/>
              </a:rPr>
              <a:t>gove</a:t>
            </a:r>
            <a:r>
              <a:rPr lang="en-IN" sz="1800" spc="5" dirty="0">
                <a:latin typeface="+mj-lt"/>
                <a:cs typeface="Roboto"/>
              </a:rPr>
              <a:t>r</a:t>
            </a:r>
            <a:r>
              <a:rPr sz="1800" spc="5" dirty="0" err="1">
                <a:latin typeface="+mj-lt"/>
                <a:cs typeface="Roboto"/>
              </a:rPr>
              <a:t>nment</a:t>
            </a:r>
            <a:r>
              <a:rPr sz="1800" spc="5" dirty="0">
                <a:latin typeface="+mj-lt"/>
                <a:cs typeface="Roboto"/>
              </a:rPr>
              <a:t>.</a:t>
            </a:r>
            <a:endParaRPr sz="1800" dirty="0">
              <a:latin typeface="+mj-lt"/>
              <a:cs typeface="Roboto"/>
            </a:endParaRPr>
          </a:p>
          <a:p>
            <a:pPr marL="12700" marR="5363210" indent="3175">
              <a:lnSpc>
                <a:spcPct val="237200"/>
              </a:lnSpc>
              <a:spcBef>
                <a:spcPts val="395"/>
              </a:spcBef>
              <a:tabLst>
                <a:tab pos="2569210" algn="l"/>
              </a:tabLst>
            </a:pPr>
            <a:r>
              <a:rPr sz="2700" spc="-7" baseline="3086" dirty="0">
                <a:latin typeface="+mj-lt"/>
                <a:cs typeface="Roboto"/>
              </a:rPr>
              <a:t>AD</a:t>
            </a:r>
            <a:r>
              <a:rPr sz="2700" spc="7" baseline="3086" dirty="0">
                <a:latin typeface="+mj-lt"/>
                <a:cs typeface="Roboto"/>
              </a:rPr>
              <a:t> </a:t>
            </a:r>
            <a:r>
              <a:rPr sz="2700" spc="37" baseline="3086" dirty="0">
                <a:latin typeface="+mj-lt"/>
                <a:cs typeface="Roboto"/>
              </a:rPr>
              <a:t>Ci</a:t>
            </a:r>
            <a:r>
              <a:rPr lang="en-IN" sz="2700" spc="37" baseline="3086" dirty="0">
                <a:latin typeface="+mj-lt"/>
                <a:cs typeface="Roboto"/>
              </a:rPr>
              <a:t>r</a:t>
            </a:r>
            <a:r>
              <a:rPr sz="2700" spc="37" baseline="3086" dirty="0" err="1">
                <a:latin typeface="+mj-lt"/>
                <a:cs typeface="Roboto"/>
              </a:rPr>
              <a:t>cula</a:t>
            </a:r>
            <a:r>
              <a:rPr lang="en-IN" sz="2700" spc="37" baseline="3086" dirty="0">
                <a:latin typeface="+mj-lt"/>
                <a:cs typeface="Roboto"/>
              </a:rPr>
              <a:t>r</a:t>
            </a:r>
            <a:r>
              <a:rPr sz="2700" spc="37" baseline="3086" dirty="0">
                <a:latin typeface="+mj-lt"/>
                <a:cs typeface="Roboto"/>
              </a:rPr>
              <a:t>s	</a:t>
            </a:r>
            <a:r>
              <a:rPr sz="1800" spc="15" dirty="0" err="1">
                <a:latin typeface="+mj-lt"/>
                <a:cs typeface="Roboto"/>
              </a:rPr>
              <a:t>Maste</a:t>
            </a:r>
            <a:r>
              <a:rPr lang="en-IN" sz="1800" spc="15" dirty="0">
                <a:latin typeface="+mj-lt"/>
                <a:cs typeface="Roboto"/>
              </a:rPr>
              <a:t>r</a:t>
            </a:r>
            <a:r>
              <a:rPr sz="1800" spc="-75" dirty="0">
                <a:latin typeface="+mj-lt"/>
                <a:cs typeface="Roboto"/>
              </a:rPr>
              <a:t> </a:t>
            </a:r>
            <a:r>
              <a:rPr sz="1800" dirty="0">
                <a:latin typeface="+mj-lt"/>
                <a:cs typeface="Roboto"/>
              </a:rPr>
              <a:t>Di</a:t>
            </a:r>
            <a:r>
              <a:rPr lang="en-IN" sz="1800" dirty="0">
                <a:latin typeface="+mj-lt"/>
                <a:cs typeface="Roboto"/>
              </a:rPr>
              <a:t>r</a:t>
            </a:r>
            <a:r>
              <a:rPr sz="1800" dirty="0" err="1">
                <a:latin typeface="+mj-lt"/>
                <a:cs typeface="Roboto"/>
              </a:rPr>
              <a:t>ections</a:t>
            </a:r>
            <a:r>
              <a:rPr sz="1800" dirty="0">
                <a:latin typeface="+mj-lt"/>
                <a:cs typeface="Roboto"/>
              </a:rPr>
              <a:t> </a:t>
            </a:r>
            <a:r>
              <a:rPr sz="1800" spc="-430" dirty="0">
                <a:latin typeface="+mj-lt"/>
                <a:cs typeface="Roboto"/>
              </a:rPr>
              <a:t> </a:t>
            </a:r>
            <a:r>
              <a:rPr sz="1800" spc="5" dirty="0">
                <a:latin typeface="+mj-lt"/>
                <a:cs typeface="Roboto"/>
              </a:rPr>
              <a:t>Gove</a:t>
            </a:r>
            <a:r>
              <a:rPr lang="en-IN" sz="1800" spc="5" dirty="0">
                <a:latin typeface="+mj-lt"/>
                <a:cs typeface="Roboto"/>
              </a:rPr>
              <a:t>r</a:t>
            </a:r>
            <a:r>
              <a:rPr sz="1800" spc="5" dirty="0" err="1">
                <a:latin typeface="+mj-lt"/>
                <a:cs typeface="Roboto"/>
              </a:rPr>
              <a:t>nment</a:t>
            </a:r>
            <a:r>
              <a:rPr sz="1800" spc="5" dirty="0">
                <a:latin typeface="+mj-lt"/>
                <a:cs typeface="Roboto"/>
              </a:rPr>
              <a:t> </a:t>
            </a:r>
            <a:r>
              <a:rPr sz="1800" spc="-20" dirty="0">
                <a:latin typeface="+mj-lt"/>
                <a:cs typeface="Roboto"/>
              </a:rPr>
              <a:t>Policy </a:t>
            </a:r>
            <a:r>
              <a:rPr sz="1800" spc="65" dirty="0" err="1">
                <a:latin typeface="+mj-lt"/>
                <a:cs typeface="Roboto"/>
              </a:rPr>
              <a:t>fo</a:t>
            </a:r>
            <a:r>
              <a:rPr lang="en-IN" sz="1800" spc="65" dirty="0">
                <a:latin typeface="+mj-lt"/>
                <a:cs typeface="Roboto"/>
              </a:rPr>
              <a:t>r</a:t>
            </a:r>
            <a:r>
              <a:rPr sz="1800" spc="65" dirty="0">
                <a:latin typeface="+mj-lt"/>
                <a:cs typeface="Roboto"/>
              </a:rPr>
              <a:t> </a:t>
            </a:r>
            <a:r>
              <a:rPr sz="1800" spc="-20" dirty="0">
                <a:latin typeface="+mj-lt"/>
                <a:cs typeface="Roboto"/>
              </a:rPr>
              <a:t>FDI </a:t>
            </a:r>
            <a:r>
              <a:rPr sz="1800" spc="-15" dirty="0">
                <a:latin typeface="+mj-lt"/>
                <a:cs typeface="Roboto"/>
              </a:rPr>
              <a:t>and </a:t>
            </a:r>
            <a:r>
              <a:rPr sz="1800" spc="25" dirty="0">
                <a:latin typeface="+mj-lt"/>
                <a:cs typeface="Roboto"/>
              </a:rPr>
              <a:t>P</a:t>
            </a:r>
            <a:r>
              <a:rPr lang="en-IN" sz="1800" spc="25" dirty="0">
                <a:latin typeface="+mj-lt"/>
                <a:cs typeface="Roboto"/>
              </a:rPr>
              <a:t>r</a:t>
            </a:r>
            <a:r>
              <a:rPr sz="1800" spc="25" dirty="0">
                <a:latin typeface="+mj-lt"/>
                <a:cs typeface="Roboto"/>
              </a:rPr>
              <a:t>ess </a:t>
            </a:r>
            <a:r>
              <a:rPr sz="1800" dirty="0">
                <a:latin typeface="+mj-lt"/>
                <a:cs typeface="Roboto"/>
              </a:rPr>
              <a:t>Note </a:t>
            </a:r>
            <a:r>
              <a:rPr sz="1800" spc="5" dirty="0">
                <a:latin typeface="+mj-lt"/>
                <a:cs typeface="Roboto"/>
              </a:rPr>
              <a:t> </a:t>
            </a:r>
            <a:r>
              <a:rPr sz="1800" dirty="0">
                <a:latin typeface="+mj-lt"/>
                <a:cs typeface="Roboto"/>
              </a:rPr>
              <a:t>FAQs</a:t>
            </a:r>
            <a:r>
              <a:rPr sz="1800" spc="-5" dirty="0">
                <a:latin typeface="+mj-lt"/>
                <a:cs typeface="Roboto"/>
              </a:rPr>
              <a:t> &amp;</a:t>
            </a:r>
            <a:r>
              <a:rPr sz="1800" dirty="0">
                <a:latin typeface="+mj-lt"/>
                <a:cs typeface="Roboto"/>
              </a:rPr>
              <a:t> </a:t>
            </a:r>
            <a:r>
              <a:rPr sz="1800" spc="25" dirty="0">
                <a:latin typeface="+mj-lt"/>
                <a:cs typeface="Roboto"/>
              </a:rPr>
              <a:t>P</a:t>
            </a:r>
            <a:r>
              <a:rPr lang="en-IN" sz="1800" spc="25" dirty="0">
                <a:latin typeface="+mj-lt"/>
                <a:cs typeface="Roboto"/>
              </a:rPr>
              <a:t>r</a:t>
            </a:r>
            <a:r>
              <a:rPr sz="1800" spc="25" dirty="0">
                <a:latin typeface="+mj-lt"/>
                <a:cs typeface="Roboto"/>
              </a:rPr>
              <a:t>ess</a:t>
            </a:r>
            <a:r>
              <a:rPr sz="1800" spc="-20" dirty="0">
                <a:latin typeface="+mj-lt"/>
                <a:cs typeface="Roboto"/>
              </a:rPr>
              <a:t> </a:t>
            </a:r>
            <a:r>
              <a:rPr sz="1800" spc="-10" dirty="0">
                <a:latin typeface="+mj-lt"/>
                <a:cs typeface="Roboto"/>
              </a:rPr>
              <a:t>Releases</a:t>
            </a:r>
            <a:endParaRPr sz="1800" dirty="0">
              <a:latin typeface="+mj-lt"/>
              <a:cs typeface="Roboto"/>
            </a:endParaRPr>
          </a:p>
        </p:txBody>
      </p:sp>
      <p:sp>
        <p:nvSpPr>
          <p:cNvPr id="6" name="object 6"/>
          <p:cNvSpPr txBox="1"/>
          <p:nvPr/>
        </p:nvSpPr>
        <p:spPr>
          <a:xfrm>
            <a:off x="208889" y="1576197"/>
            <a:ext cx="3922395" cy="962660"/>
          </a:xfrm>
          <a:prstGeom prst="rect">
            <a:avLst/>
          </a:prstGeom>
        </p:spPr>
        <p:txBody>
          <a:bodyPr vert="horz" wrap="square" lIns="0" tIns="69215" rIns="0" bIns="0" rtlCol="0">
            <a:spAutoFit/>
          </a:bodyPr>
          <a:lstStyle/>
          <a:p>
            <a:pPr marL="12700">
              <a:lnSpc>
                <a:spcPct val="100000"/>
              </a:lnSpc>
              <a:spcBef>
                <a:spcPts val="545"/>
              </a:spcBef>
            </a:pPr>
            <a:r>
              <a:rPr lang="en-IN" sz="1800" b="1" spc="130" dirty="0">
                <a:latin typeface="+mj-lt"/>
                <a:cs typeface="Roboto"/>
              </a:rPr>
              <a:t>F</a:t>
            </a:r>
            <a:r>
              <a:rPr sz="1800" b="1" spc="130" dirty="0">
                <a:latin typeface="+mj-lt"/>
                <a:cs typeface="Roboto"/>
              </a:rPr>
              <a:t>EMA</a:t>
            </a:r>
            <a:r>
              <a:rPr sz="1800" b="1" spc="-35" dirty="0">
                <a:latin typeface="+mj-lt"/>
                <a:cs typeface="Roboto"/>
              </a:rPr>
              <a:t> </a:t>
            </a:r>
            <a:r>
              <a:rPr sz="1800" b="1" spc="15" dirty="0">
                <a:latin typeface="+mj-lt"/>
                <a:cs typeface="Roboto"/>
              </a:rPr>
              <a:t>Act</a:t>
            </a:r>
            <a:endParaRPr sz="1800" dirty="0">
              <a:latin typeface="+mj-lt"/>
              <a:cs typeface="Roboto"/>
            </a:endParaRPr>
          </a:p>
          <a:p>
            <a:pPr marL="12700" marR="5080">
              <a:lnSpc>
                <a:spcPct val="100000"/>
              </a:lnSpc>
              <a:spcBef>
                <a:spcPts val="450"/>
              </a:spcBef>
            </a:pPr>
            <a:r>
              <a:rPr sz="1800" spc="-15" dirty="0">
                <a:latin typeface="+mj-lt"/>
                <a:cs typeface="Roboto"/>
              </a:rPr>
              <a:t>Small </a:t>
            </a:r>
            <a:r>
              <a:rPr sz="1800" dirty="0">
                <a:latin typeface="+mj-lt"/>
                <a:cs typeface="Roboto"/>
              </a:rPr>
              <a:t>Act</a:t>
            </a:r>
            <a:r>
              <a:rPr sz="1800" spc="-10" dirty="0">
                <a:latin typeface="+mj-lt"/>
                <a:cs typeface="Roboto"/>
              </a:rPr>
              <a:t> </a:t>
            </a:r>
            <a:r>
              <a:rPr sz="1800" spc="-25" dirty="0">
                <a:latin typeface="+mj-lt"/>
                <a:cs typeface="Roboto"/>
              </a:rPr>
              <a:t>with</a:t>
            </a:r>
            <a:r>
              <a:rPr sz="1800" dirty="0">
                <a:latin typeface="+mj-lt"/>
                <a:cs typeface="Roboto"/>
              </a:rPr>
              <a:t> </a:t>
            </a:r>
            <a:r>
              <a:rPr sz="1800" spc="-5" dirty="0">
                <a:solidFill>
                  <a:schemeClr val="accent1"/>
                </a:solidFill>
                <a:latin typeface="+mj-lt"/>
                <a:cs typeface="Roboto"/>
              </a:rPr>
              <a:t>49</a:t>
            </a:r>
            <a:r>
              <a:rPr sz="1800" spc="-10" dirty="0">
                <a:solidFill>
                  <a:schemeClr val="accent1"/>
                </a:solidFill>
                <a:latin typeface="+mj-lt"/>
                <a:cs typeface="Roboto"/>
              </a:rPr>
              <a:t> </a:t>
            </a:r>
            <a:r>
              <a:rPr sz="1800" spc="-15" dirty="0">
                <a:solidFill>
                  <a:schemeClr val="accent1"/>
                </a:solidFill>
                <a:latin typeface="+mj-lt"/>
                <a:cs typeface="Roboto"/>
              </a:rPr>
              <a:t>Sections</a:t>
            </a:r>
            <a:r>
              <a:rPr sz="1800" spc="-15" dirty="0">
                <a:latin typeface="+mj-lt"/>
                <a:cs typeface="Roboto"/>
              </a:rPr>
              <a:t>,</a:t>
            </a:r>
            <a:r>
              <a:rPr sz="1800" spc="-20" dirty="0">
                <a:latin typeface="+mj-lt"/>
                <a:cs typeface="Roboto"/>
              </a:rPr>
              <a:t> mainly </a:t>
            </a:r>
            <a:r>
              <a:rPr sz="1800" spc="-15" dirty="0">
                <a:latin typeface="+mj-lt"/>
                <a:cs typeface="Roboto"/>
              </a:rPr>
              <a:t> </a:t>
            </a:r>
            <a:r>
              <a:rPr sz="1800" spc="-10" dirty="0">
                <a:latin typeface="+mj-lt"/>
                <a:cs typeface="Roboto"/>
              </a:rPr>
              <a:t>based</a:t>
            </a:r>
            <a:r>
              <a:rPr sz="1800" spc="-15" dirty="0">
                <a:latin typeface="+mj-lt"/>
                <a:cs typeface="Roboto"/>
              </a:rPr>
              <a:t> on</a:t>
            </a:r>
            <a:r>
              <a:rPr sz="1800" spc="-10" dirty="0">
                <a:latin typeface="+mj-lt"/>
                <a:cs typeface="Roboto"/>
              </a:rPr>
              <a:t> </a:t>
            </a:r>
            <a:r>
              <a:rPr sz="1800" spc="-20" dirty="0">
                <a:latin typeface="+mj-lt"/>
                <a:cs typeface="Roboto"/>
              </a:rPr>
              <a:t>Regulation</a:t>
            </a:r>
            <a:r>
              <a:rPr sz="1800" spc="-10" dirty="0">
                <a:latin typeface="+mj-lt"/>
                <a:cs typeface="Roboto"/>
              </a:rPr>
              <a:t> </a:t>
            </a:r>
            <a:r>
              <a:rPr sz="1800" spc="-20" dirty="0">
                <a:latin typeface="+mj-lt"/>
                <a:cs typeface="Roboto"/>
              </a:rPr>
              <a:t>and</a:t>
            </a:r>
            <a:r>
              <a:rPr sz="1800" spc="-15" dirty="0">
                <a:latin typeface="+mj-lt"/>
                <a:cs typeface="Roboto"/>
              </a:rPr>
              <a:t> notifications.</a:t>
            </a:r>
            <a:endParaRPr sz="1800" dirty="0">
              <a:latin typeface="+mj-lt"/>
              <a:cs typeface="Roboto"/>
            </a:endParaRPr>
          </a:p>
        </p:txBody>
      </p:sp>
      <p:sp>
        <p:nvSpPr>
          <p:cNvPr id="7" name="object 7"/>
          <p:cNvSpPr txBox="1"/>
          <p:nvPr/>
        </p:nvSpPr>
        <p:spPr>
          <a:xfrm>
            <a:off x="4946396" y="1581785"/>
            <a:ext cx="5541010" cy="956944"/>
          </a:xfrm>
          <a:prstGeom prst="rect">
            <a:avLst/>
          </a:prstGeom>
        </p:spPr>
        <p:txBody>
          <a:bodyPr vert="horz" wrap="square" lIns="0" tIns="66675" rIns="0" bIns="0" rtlCol="0">
            <a:spAutoFit/>
          </a:bodyPr>
          <a:lstStyle/>
          <a:p>
            <a:pPr marL="21590">
              <a:lnSpc>
                <a:spcPct val="100000"/>
              </a:lnSpc>
              <a:spcBef>
                <a:spcPts val="525"/>
              </a:spcBef>
            </a:pPr>
            <a:r>
              <a:rPr sz="1800" b="1" dirty="0">
                <a:latin typeface="+mj-lt"/>
                <a:cs typeface="Roboto"/>
              </a:rPr>
              <a:t>Rules</a:t>
            </a:r>
            <a:endParaRPr sz="1800" dirty="0">
              <a:latin typeface="+mj-lt"/>
              <a:cs typeface="Roboto"/>
            </a:endParaRPr>
          </a:p>
          <a:p>
            <a:pPr marL="12700" marR="5080">
              <a:lnSpc>
                <a:spcPct val="100000"/>
              </a:lnSpc>
              <a:spcBef>
                <a:spcPts val="425"/>
              </a:spcBef>
            </a:pPr>
            <a:r>
              <a:rPr sz="1800" spc="-5" dirty="0">
                <a:solidFill>
                  <a:schemeClr val="accent1"/>
                </a:solidFill>
                <a:latin typeface="+mj-lt"/>
                <a:cs typeface="Roboto"/>
              </a:rPr>
              <a:t>8</a:t>
            </a:r>
            <a:r>
              <a:rPr lang="en-IN" sz="1800" spc="-5" dirty="0">
                <a:solidFill>
                  <a:schemeClr val="accent1"/>
                </a:solidFill>
                <a:latin typeface="+mj-lt"/>
                <a:cs typeface="Roboto"/>
              </a:rPr>
              <a:t>+</a:t>
            </a:r>
            <a:r>
              <a:rPr sz="1800" dirty="0">
                <a:solidFill>
                  <a:schemeClr val="accent1"/>
                </a:solidFill>
                <a:latin typeface="+mj-lt"/>
                <a:cs typeface="Roboto"/>
              </a:rPr>
              <a:t> </a:t>
            </a:r>
            <a:r>
              <a:rPr sz="1800" spc="-25" dirty="0">
                <a:solidFill>
                  <a:schemeClr val="accent1"/>
                </a:solidFill>
                <a:latin typeface="+mj-lt"/>
                <a:cs typeface="Roboto"/>
              </a:rPr>
              <a:t>Rules</a:t>
            </a:r>
            <a:r>
              <a:rPr sz="1800" dirty="0">
                <a:solidFill>
                  <a:schemeClr val="accent1"/>
                </a:solidFill>
                <a:latin typeface="+mj-lt"/>
                <a:cs typeface="Roboto"/>
              </a:rPr>
              <a:t> </a:t>
            </a:r>
            <a:r>
              <a:rPr sz="1800" spc="-65" dirty="0">
                <a:latin typeface="+mj-lt"/>
                <a:cs typeface="Roboto"/>
              </a:rPr>
              <a:t>–</a:t>
            </a:r>
            <a:r>
              <a:rPr sz="1800" spc="20" dirty="0">
                <a:latin typeface="+mj-lt"/>
                <a:cs typeface="Roboto"/>
              </a:rPr>
              <a:t> </a:t>
            </a:r>
            <a:r>
              <a:rPr sz="1800" spc="-20" dirty="0">
                <a:latin typeface="+mj-lt"/>
                <a:cs typeface="Roboto"/>
              </a:rPr>
              <a:t>issued</a:t>
            </a:r>
            <a:r>
              <a:rPr sz="1800" spc="-10" dirty="0">
                <a:latin typeface="+mj-lt"/>
                <a:cs typeface="Roboto"/>
              </a:rPr>
              <a:t> </a:t>
            </a:r>
            <a:r>
              <a:rPr sz="1800" spc="-35" dirty="0">
                <a:latin typeface="+mj-lt"/>
                <a:cs typeface="Roboto"/>
              </a:rPr>
              <a:t>by</a:t>
            </a:r>
            <a:r>
              <a:rPr sz="1800" dirty="0">
                <a:latin typeface="+mj-lt"/>
                <a:cs typeface="Roboto"/>
              </a:rPr>
              <a:t> </a:t>
            </a:r>
            <a:r>
              <a:rPr sz="1800" spc="15" dirty="0">
                <a:latin typeface="+mj-lt"/>
                <a:cs typeface="Roboto"/>
              </a:rPr>
              <a:t>Cent</a:t>
            </a:r>
            <a:r>
              <a:rPr lang="en-IN" sz="1800" spc="15" dirty="0">
                <a:latin typeface="+mj-lt"/>
                <a:cs typeface="Roboto"/>
              </a:rPr>
              <a:t>r</a:t>
            </a:r>
            <a:r>
              <a:rPr sz="1800" spc="15" dirty="0">
                <a:latin typeface="+mj-lt"/>
                <a:cs typeface="Roboto"/>
              </a:rPr>
              <a:t>al</a:t>
            </a:r>
            <a:r>
              <a:rPr sz="1800" spc="-5" dirty="0">
                <a:latin typeface="+mj-lt"/>
                <a:cs typeface="Roboto"/>
              </a:rPr>
              <a:t> </a:t>
            </a:r>
            <a:r>
              <a:rPr sz="1800" spc="5" dirty="0">
                <a:latin typeface="+mj-lt"/>
                <a:cs typeface="Roboto"/>
              </a:rPr>
              <a:t>Gove</a:t>
            </a:r>
            <a:r>
              <a:rPr lang="en-IN" sz="1800" spc="5" dirty="0">
                <a:latin typeface="+mj-lt"/>
                <a:cs typeface="Roboto"/>
              </a:rPr>
              <a:t>r</a:t>
            </a:r>
            <a:r>
              <a:rPr sz="1800" spc="5" dirty="0" err="1">
                <a:latin typeface="+mj-lt"/>
                <a:cs typeface="Roboto"/>
              </a:rPr>
              <a:t>nment</a:t>
            </a:r>
            <a:r>
              <a:rPr sz="1800" spc="-25" dirty="0">
                <a:latin typeface="+mj-lt"/>
                <a:cs typeface="Roboto"/>
              </a:rPr>
              <a:t> </a:t>
            </a:r>
            <a:r>
              <a:rPr sz="1800" spc="20" dirty="0" err="1">
                <a:latin typeface="+mj-lt"/>
                <a:cs typeface="Roboto"/>
              </a:rPr>
              <a:t>unde</a:t>
            </a:r>
            <a:r>
              <a:rPr lang="en-IN" sz="1800" spc="20" dirty="0">
                <a:latin typeface="+mj-lt"/>
                <a:cs typeface="Roboto"/>
              </a:rPr>
              <a:t>r</a:t>
            </a:r>
            <a:r>
              <a:rPr sz="1800" spc="-15" dirty="0">
                <a:latin typeface="+mj-lt"/>
                <a:cs typeface="Roboto"/>
              </a:rPr>
              <a:t> Section </a:t>
            </a:r>
            <a:r>
              <a:rPr sz="1800" spc="-430" dirty="0">
                <a:latin typeface="+mj-lt"/>
                <a:cs typeface="Roboto"/>
              </a:rPr>
              <a:t> </a:t>
            </a:r>
            <a:r>
              <a:rPr sz="1800" spc="-5" dirty="0">
                <a:latin typeface="+mj-lt"/>
                <a:cs typeface="Roboto"/>
              </a:rPr>
              <a:t>46</a:t>
            </a:r>
            <a:r>
              <a:rPr sz="1800" spc="-10" dirty="0">
                <a:latin typeface="+mj-lt"/>
                <a:cs typeface="Roboto"/>
              </a:rPr>
              <a:t> </a:t>
            </a:r>
            <a:r>
              <a:rPr sz="1800" spc="15" dirty="0">
                <a:latin typeface="+mj-lt"/>
                <a:cs typeface="Roboto"/>
              </a:rPr>
              <a:t>of</a:t>
            </a:r>
            <a:r>
              <a:rPr sz="1800" dirty="0">
                <a:latin typeface="+mj-lt"/>
                <a:cs typeface="Roboto"/>
              </a:rPr>
              <a:t> </a:t>
            </a:r>
            <a:r>
              <a:rPr sz="1800" spc="-20" dirty="0">
                <a:latin typeface="+mj-lt"/>
                <a:cs typeface="Roboto"/>
              </a:rPr>
              <a:t>the</a:t>
            </a:r>
            <a:r>
              <a:rPr sz="1800" spc="-15" dirty="0">
                <a:latin typeface="+mj-lt"/>
                <a:cs typeface="Roboto"/>
              </a:rPr>
              <a:t> </a:t>
            </a:r>
            <a:r>
              <a:rPr sz="1800" dirty="0">
                <a:latin typeface="+mj-lt"/>
                <a:cs typeface="Roboto"/>
              </a:rPr>
              <a:t>Act.</a:t>
            </a:r>
          </a:p>
        </p:txBody>
      </p:sp>
      <p:sp>
        <p:nvSpPr>
          <p:cNvPr id="12" name="object 12"/>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10</a:t>
            </a:fld>
            <a:endParaRPr spc="5" dirty="0">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Can foreign nationals acquire property in India?</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100</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11500" y="2204528"/>
            <a:ext cx="10611058" cy="3413755"/>
          </a:xfrm>
          <a:prstGeom prst="rect">
            <a:avLst/>
          </a:prstGeom>
        </p:spPr>
        <p:txBody>
          <a:bodyPr vert="horz" wrap="square" lIns="0" tIns="12700" rIns="0" bIns="0" rtlCol="0">
            <a:spAutoFit/>
          </a:bodyPr>
          <a:lstStyle/>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Citizens of Pakistan, Bangladesh, Sri Lanka, Afghanistan, China, Iran, Nepal, Bhutan, Macau, Hong Kong or Democratic People’s Republic of Korea (DPRK), irrespective of their residential status, cannot, without prior permission of the Reserve Bank, acquire or transfer immovable property in India, other than on lease, not exceeding five years. This prohibition shall not be applicable to an OCI.</a:t>
            </a:r>
          </a:p>
          <a:p>
            <a:pPr marL="298450" marR="5080" indent="-285750">
              <a:lnSpc>
                <a:spcPct val="100000"/>
              </a:lnSpc>
              <a:spcBef>
                <a:spcPts val="100"/>
              </a:spcBef>
              <a:buFont typeface="Arial" panose="020B0604020202020204" pitchFamily="34" charset="0"/>
              <a:buChar char="•"/>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Foreign nationals of non-Indian origin resident in India (except 11 countries listed at (a) above) can acquire immovable property in India.</a:t>
            </a:r>
          </a:p>
          <a:p>
            <a:pPr marL="298450" marR="5080" indent="-285750">
              <a:lnSpc>
                <a:spcPct val="100000"/>
              </a:lnSpc>
              <a:spcBef>
                <a:spcPts val="100"/>
              </a:spcBef>
              <a:buFont typeface="Arial" panose="020B0604020202020204" pitchFamily="34" charset="0"/>
              <a:buChar char="•"/>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Foreign nationals of non-Indian origin resident outside India can acquire/ transfer immovable property in India, on lease not exceeding five years and can acquire immovable property in India by way of inheritance from a resident.</a:t>
            </a:r>
          </a:p>
          <a:p>
            <a:pPr marL="12700" marR="5080">
              <a:lnSpc>
                <a:spcPct val="100000"/>
              </a:lnSpc>
              <a:spcBef>
                <a:spcPts val="100"/>
              </a:spcBef>
              <a:tabLst>
                <a:tab pos="355600" algn="l"/>
              </a:tabLst>
            </a:pPr>
            <a:endParaRPr lang="en-US" sz="1800" dirty="0">
              <a:latin typeface="+mj-lt"/>
              <a:cs typeface="Arial" panose="020B0604020202020204" pitchFamily="34" charset="0"/>
            </a:endParaRPr>
          </a:p>
          <a:p>
            <a:pPr marL="12700" marR="5080">
              <a:lnSpc>
                <a:spcPct val="100000"/>
              </a:lnSpc>
              <a:spcBef>
                <a:spcPts val="100"/>
              </a:spcBef>
              <a:tabLst>
                <a:tab pos="355600" algn="l"/>
              </a:tabLst>
            </a:pPr>
            <a:r>
              <a:rPr lang="en-US" sz="1800" dirty="0">
                <a:latin typeface="+mj-lt"/>
                <a:cs typeface="Arial" panose="020B0604020202020204" pitchFamily="34" charset="0"/>
              </a:rPr>
              <a:t>All other acquisitions/ transfers by foreign nationals will require the prior permission of RBI.</a:t>
            </a:r>
          </a:p>
        </p:txBody>
      </p:sp>
    </p:spTree>
    <p:extLst>
      <p:ext uri="{BB962C8B-B14F-4D97-AF65-F5344CB8AC3E}">
        <p14:creationId xmlns:p14="http://schemas.microsoft.com/office/powerpoint/2010/main" val="820552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Can a non-resident repatriate the sale proceeds of immovable property in India?</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101</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11500" y="2035413"/>
            <a:ext cx="10611058" cy="4296048"/>
          </a:xfrm>
          <a:prstGeom prst="rect">
            <a:avLst/>
          </a:prstGeom>
        </p:spPr>
        <p:txBody>
          <a:bodyPr vert="horz" wrap="square" lIns="0" tIns="12700" rIns="0" bIns="0" rtlCol="0">
            <a:spAutoFit/>
          </a:bodyPr>
          <a:lstStyle/>
          <a:p>
            <a:pPr marL="298450" marR="5080" indent="-285750">
              <a:lnSpc>
                <a:spcPct val="100000"/>
              </a:lnSpc>
              <a:spcBef>
                <a:spcPts val="100"/>
              </a:spcBef>
              <a:buFont typeface="Arial" panose="020B0604020202020204" pitchFamily="34" charset="0"/>
              <a:buChar char="•"/>
              <a:tabLst>
                <a:tab pos="355600" algn="l"/>
              </a:tabLst>
            </a:pPr>
            <a:r>
              <a:rPr lang="en-US" sz="1500" dirty="0">
                <a:latin typeface="+mj-lt"/>
                <a:cs typeface="Arial" panose="020B0604020202020204" pitchFamily="34" charset="0"/>
              </a:rPr>
              <a:t>A person who has acquired the property U/s 6(5)iv of FEMA or his successor cannot repatriate the sale proceeds of such property without RBI approval.</a:t>
            </a:r>
          </a:p>
          <a:p>
            <a:pPr marL="298450" marR="5080" indent="-285750">
              <a:lnSpc>
                <a:spcPct val="100000"/>
              </a:lnSpc>
              <a:spcBef>
                <a:spcPts val="100"/>
              </a:spcBef>
              <a:buFont typeface="Arial" panose="020B0604020202020204" pitchFamily="34" charset="0"/>
              <a:buChar char="•"/>
              <a:tabLst>
                <a:tab pos="355600" algn="l"/>
              </a:tabLst>
            </a:pPr>
            <a:endParaRPr lang="en-US" sz="15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500" dirty="0">
                <a:latin typeface="+mj-lt"/>
                <a:cs typeface="Arial" panose="020B0604020202020204" pitchFamily="34" charset="0"/>
              </a:rPr>
              <a:t>Repatriation up to USD 1 million per financial year is allowed, along with other assets under (Foreign Exchange Management (Remittance of Assets) Regulations, 2016) for NRIs/ PIOs and a foreign citizen (except Nepal/ Bhutan/ PIO) who has (</a:t>
            </a:r>
            <a:r>
              <a:rPr lang="en-US" sz="1500" dirty="0" err="1">
                <a:latin typeface="+mj-lt"/>
                <a:cs typeface="Arial" panose="020B0604020202020204" pitchFamily="34" charset="0"/>
              </a:rPr>
              <a:t>i</a:t>
            </a:r>
            <a:r>
              <a:rPr lang="en-US" sz="1500" dirty="0">
                <a:latin typeface="+mj-lt"/>
                <a:cs typeface="Arial" panose="020B0604020202020204" pitchFamily="34" charset="0"/>
              </a:rPr>
              <a:t>) inherited from a person referred to in section 6(5) of FEMA, or (ii) retired from employment in India or(c) is a non-resident widow/ widower and has inherited assets from her/ his deceased spouse who was an Indian national resident in India.</a:t>
            </a:r>
          </a:p>
          <a:p>
            <a:pPr marL="298450" marR="5080" indent="-285750">
              <a:lnSpc>
                <a:spcPct val="100000"/>
              </a:lnSpc>
              <a:spcBef>
                <a:spcPts val="100"/>
              </a:spcBef>
              <a:buFont typeface="Arial" panose="020B0604020202020204" pitchFamily="34" charset="0"/>
              <a:buChar char="•"/>
              <a:tabLst>
                <a:tab pos="355600" algn="l"/>
              </a:tabLst>
            </a:pPr>
            <a:endParaRPr lang="en-US" sz="15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500" dirty="0">
                <a:latin typeface="+mj-lt"/>
                <a:cs typeface="Arial" panose="020B0604020202020204" pitchFamily="34" charset="0"/>
              </a:rPr>
              <a:t>NRIs/ PIOs can remit the sale proceeds of immovable property (other than agricultural land/ farm house/ plantation property) in India subject to the following conditions:</a:t>
            </a:r>
          </a:p>
          <a:p>
            <a:pPr marL="298450" marR="5080" indent="-285750">
              <a:lnSpc>
                <a:spcPct val="100000"/>
              </a:lnSpc>
              <a:spcBef>
                <a:spcPts val="100"/>
              </a:spcBef>
              <a:buFont typeface="Arial" panose="020B0604020202020204" pitchFamily="34" charset="0"/>
              <a:buChar char="•"/>
              <a:tabLst>
                <a:tab pos="355600" algn="l"/>
              </a:tabLst>
            </a:pPr>
            <a:endParaRPr lang="en-US" sz="1500" dirty="0">
              <a:latin typeface="+mj-lt"/>
              <a:cs typeface="Arial" panose="020B0604020202020204" pitchFamily="34" charset="0"/>
            </a:endParaRPr>
          </a:p>
          <a:p>
            <a:pPr marL="622300" marR="5080" indent="-350838">
              <a:lnSpc>
                <a:spcPct val="100000"/>
              </a:lnSpc>
              <a:spcBef>
                <a:spcPts val="100"/>
              </a:spcBef>
              <a:buFont typeface="Courier New" panose="02070309020205020404" pitchFamily="49" charset="0"/>
              <a:buChar char="o"/>
              <a:tabLst>
                <a:tab pos="355600" algn="l"/>
              </a:tabLst>
            </a:pPr>
            <a:r>
              <a:rPr lang="en-US" sz="1500" dirty="0">
                <a:latin typeface="+mj-lt"/>
                <a:cs typeface="Arial" panose="020B0604020202020204" pitchFamily="34" charset="0"/>
              </a:rPr>
              <a:t>The immovable property was acquired in accordance with the provisions of the foreign exchange law in force at the time of acquisition or the provisions of Foreign Exchange Management (Non-Debt Instrument) Rules, 2019.;</a:t>
            </a:r>
          </a:p>
          <a:p>
            <a:pPr marL="622300" marR="5080" indent="-350838">
              <a:lnSpc>
                <a:spcPct val="100000"/>
              </a:lnSpc>
              <a:spcBef>
                <a:spcPts val="100"/>
              </a:spcBef>
              <a:buFont typeface="Courier New" panose="02070309020205020404" pitchFamily="49" charset="0"/>
              <a:buChar char="o"/>
              <a:tabLst>
                <a:tab pos="355600" algn="l"/>
              </a:tabLst>
            </a:pPr>
            <a:endParaRPr lang="en-US" sz="1500" dirty="0">
              <a:latin typeface="+mj-lt"/>
              <a:cs typeface="Arial" panose="020B0604020202020204" pitchFamily="34" charset="0"/>
            </a:endParaRPr>
          </a:p>
          <a:p>
            <a:pPr marL="622300" marR="5080" indent="-350838">
              <a:lnSpc>
                <a:spcPct val="100000"/>
              </a:lnSpc>
              <a:spcBef>
                <a:spcPts val="100"/>
              </a:spcBef>
              <a:buFont typeface="Courier New" panose="02070309020205020404" pitchFamily="49" charset="0"/>
              <a:buChar char="o"/>
              <a:tabLst>
                <a:tab pos="355600" algn="l"/>
              </a:tabLst>
            </a:pPr>
            <a:r>
              <a:rPr lang="en-US" sz="1500" dirty="0">
                <a:latin typeface="+mj-lt"/>
                <a:cs typeface="Arial" panose="020B0604020202020204" pitchFamily="34" charset="0"/>
              </a:rPr>
              <a:t>The amount for acquisition of the property was paid in foreign exchange received through banking channels or out of the funds held in foreign currency non-resident account or out of the funds held in non-resident external account;</a:t>
            </a:r>
          </a:p>
          <a:p>
            <a:pPr marL="622300" marR="5080" indent="-350838">
              <a:lnSpc>
                <a:spcPct val="100000"/>
              </a:lnSpc>
              <a:spcBef>
                <a:spcPts val="100"/>
              </a:spcBef>
              <a:buFont typeface="Courier New" panose="02070309020205020404" pitchFamily="49" charset="0"/>
              <a:buChar char="o"/>
              <a:tabLst>
                <a:tab pos="355600" algn="l"/>
              </a:tabLst>
            </a:pPr>
            <a:endParaRPr lang="en-US" sz="1500" dirty="0">
              <a:latin typeface="+mj-lt"/>
              <a:cs typeface="Arial" panose="020B0604020202020204" pitchFamily="34" charset="0"/>
            </a:endParaRPr>
          </a:p>
          <a:p>
            <a:pPr marL="622300" marR="5080" indent="-350838">
              <a:lnSpc>
                <a:spcPct val="100000"/>
              </a:lnSpc>
              <a:spcBef>
                <a:spcPts val="100"/>
              </a:spcBef>
              <a:buFont typeface="Courier New" panose="02070309020205020404" pitchFamily="49" charset="0"/>
              <a:buChar char="o"/>
              <a:tabLst>
                <a:tab pos="355600" algn="l"/>
              </a:tabLst>
            </a:pPr>
            <a:r>
              <a:rPr lang="en-US" sz="1500" dirty="0">
                <a:latin typeface="+mj-lt"/>
                <a:cs typeface="Arial" panose="020B0604020202020204" pitchFamily="34" charset="0"/>
              </a:rPr>
              <a:t>In the case of residential property, the repatriation of sale proceeds is restricted to not more than two such properties.</a:t>
            </a:r>
          </a:p>
        </p:txBody>
      </p:sp>
    </p:spTree>
    <p:extLst>
      <p:ext uri="{BB962C8B-B14F-4D97-AF65-F5344CB8AC3E}">
        <p14:creationId xmlns:p14="http://schemas.microsoft.com/office/powerpoint/2010/main" val="24349875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1052C-99B0-E986-5CE1-06BBD6207BE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2" name="Slide Number Placeholder 1">
            <a:extLst>
              <a:ext uri="{FF2B5EF4-FFF2-40B4-BE49-F238E27FC236}">
                <a16:creationId xmlns:a16="http://schemas.microsoft.com/office/drawing/2014/main" id="{BE396BBF-AA9A-2193-CD20-39ED33396729}"/>
              </a:ext>
            </a:extLst>
          </p:cNvPr>
          <p:cNvSpPr>
            <a:spLocks noGrp="1"/>
          </p:cNvSpPr>
          <p:nvPr>
            <p:ph type="sldNum" sz="quarter" idx="11"/>
          </p:nvPr>
        </p:nvSpPr>
        <p:spPr/>
        <p:txBody>
          <a:bodyPr anchor="b">
            <a:normAutofit/>
          </a:bodyPr>
          <a:lstStyle/>
          <a:p>
            <a:pPr>
              <a:spcAft>
                <a:spcPts val="600"/>
              </a:spcAft>
            </a:pPr>
            <a:fld id="{7870704B-CE94-48CC-AF30-84932A1262A7}" type="slidenum">
              <a:rPr lang="en-GB" smtClean="0">
                <a:latin typeface="+mj-lt"/>
              </a:rPr>
              <a:pPr>
                <a:spcAft>
                  <a:spcPts val="600"/>
                </a:spcAft>
              </a:pPr>
              <a:t>102</a:t>
            </a:fld>
            <a:endParaRPr lang="en-GB">
              <a:latin typeface="+mj-lt"/>
            </a:endParaRPr>
          </a:p>
        </p:txBody>
      </p:sp>
      <p:sp>
        <p:nvSpPr>
          <p:cNvPr id="9" name="Minus Sign 8">
            <a:extLst>
              <a:ext uri="{FF2B5EF4-FFF2-40B4-BE49-F238E27FC236}">
                <a16:creationId xmlns:a16="http://schemas.microsoft.com/office/drawing/2014/main" id="{88E19917-AA70-5A5A-7952-83AB7D90228D}"/>
              </a:ext>
            </a:extLst>
          </p:cNvPr>
          <p:cNvSpPr/>
          <p:nvPr/>
        </p:nvSpPr>
        <p:spPr>
          <a:xfrm>
            <a:off x="-228975" y="-93822"/>
            <a:ext cx="2185900" cy="496630"/>
          </a:xfrm>
          <a:prstGeom prst="mathMinus">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0" name="TextBox 9">
            <a:extLst>
              <a:ext uri="{FF2B5EF4-FFF2-40B4-BE49-F238E27FC236}">
                <a16:creationId xmlns:a16="http://schemas.microsoft.com/office/drawing/2014/main" id="{B0F136AE-6899-F070-CAD6-0E8F06EF78DC}"/>
              </a:ext>
            </a:extLst>
          </p:cNvPr>
          <p:cNvSpPr txBox="1"/>
          <p:nvPr/>
        </p:nvSpPr>
        <p:spPr>
          <a:xfrm>
            <a:off x="-49550" y="237047"/>
            <a:ext cx="6122520" cy="553998"/>
          </a:xfrm>
          <a:prstGeom prst="rect">
            <a:avLst/>
          </a:prstGeom>
          <a:noFill/>
        </p:spPr>
        <p:txBody>
          <a:bodyPr wrap="square">
            <a:spAutoFit/>
          </a:bodyPr>
          <a:lstStyle/>
          <a:p>
            <a:r>
              <a:rPr lang="en-US" sz="3000" b="1" i="1" dirty="0">
                <a:latin typeface="+mj-lt"/>
                <a:cs typeface="Arial" panose="020B0604020202020204" pitchFamily="34" charset="0"/>
              </a:rPr>
              <a:t>Reach Out! </a:t>
            </a:r>
            <a:endParaRPr lang="en-IN" sz="3000" i="1" dirty="0">
              <a:latin typeface="+mj-lt"/>
              <a:cs typeface="Arial" panose="020B0604020202020204" pitchFamily="34" charset="0"/>
            </a:endParaRPr>
          </a:p>
        </p:txBody>
      </p:sp>
      <p:sp>
        <p:nvSpPr>
          <p:cNvPr id="11" name="Rectangle 10">
            <a:extLst>
              <a:ext uri="{FF2B5EF4-FFF2-40B4-BE49-F238E27FC236}">
                <a16:creationId xmlns:a16="http://schemas.microsoft.com/office/drawing/2014/main" id="{5FF22306-3C49-7E5E-0163-569156E19346}"/>
              </a:ext>
            </a:extLst>
          </p:cNvPr>
          <p:cNvSpPr/>
          <p:nvPr/>
        </p:nvSpPr>
        <p:spPr bwMode="auto">
          <a:xfrm>
            <a:off x="5470126" y="1690959"/>
            <a:ext cx="4586910" cy="3078987"/>
          </a:xfrm>
          <a:prstGeom prst="rect">
            <a:avLst/>
          </a:prstGeom>
          <a:solidFill>
            <a:schemeClr val="bg1"/>
          </a:solidFill>
          <a:ln>
            <a:no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rmAutofit/>
          </a:bodyPr>
          <a:lstStyle/>
          <a:p>
            <a:pPr eaLnBrk="0" fontAlgn="base" hangingPunct="0">
              <a:spcBef>
                <a:spcPct val="40000"/>
              </a:spcBef>
              <a:spcAft>
                <a:spcPct val="0"/>
              </a:spcAft>
            </a:pPr>
            <a:endParaRPr lang="en-US" sz="2200" dirty="0">
              <a:solidFill>
                <a:schemeClr val="tx1"/>
              </a:solidFill>
              <a:latin typeface="+mj-lt"/>
              <a:cs typeface="Arial" panose="020B0604020202020204" pitchFamily="34" charset="0"/>
            </a:endParaRPr>
          </a:p>
          <a:p>
            <a:pPr eaLnBrk="0" fontAlgn="base" hangingPunct="0">
              <a:spcBef>
                <a:spcPct val="40000"/>
              </a:spcBef>
              <a:spcAft>
                <a:spcPct val="0"/>
              </a:spcAft>
            </a:pPr>
            <a:r>
              <a:rPr lang="en-US" sz="2200" dirty="0">
                <a:solidFill>
                  <a:schemeClr val="tx1"/>
                </a:solidFill>
                <a:latin typeface="+mj-lt"/>
                <a:cs typeface="Arial" panose="020B0604020202020204" pitchFamily="34" charset="0"/>
              </a:rPr>
              <a:t>  </a:t>
            </a:r>
            <a:r>
              <a:rPr lang="en-US" sz="2200" b="1" dirty="0">
                <a:solidFill>
                  <a:schemeClr val="tx1"/>
                </a:solidFill>
                <a:latin typeface="+mj-lt"/>
                <a:cs typeface="Arial" panose="020B0604020202020204" pitchFamily="34" charset="0"/>
              </a:rPr>
              <a:t>CA. Akash Jain</a:t>
            </a:r>
            <a:endParaRPr lang="en-US" sz="2200" dirty="0">
              <a:solidFill>
                <a:schemeClr val="tx1"/>
              </a:solidFill>
              <a:latin typeface="+mj-lt"/>
              <a:cs typeface="Arial" panose="020B0604020202020204" pitchFamily="34" charset="0"/>
            </a:endParaRPr>
          </a:p>
          <a:p>
            <a:pPr indent="177793" eaLnBrk="0" fontAlgn="base" hangingPunct="0">
              <a:lnSpc>
                <a:spcPct val="150000"/>
              </a:lnSpc>
              <a:spcBef>
                <a:spcPct val="40000"/>
              </a:spcBef>
              <a:spcAft>
                <a:spcPct val="0"/>
              </a:spcAft>
            </a:pPr>
            <a:r>
              <a:rPr lang="en-US" sz="2200" dirty="0">
                <a:solidFill>
                  <a:schemeClr val="tx1"/>
                </a:solidFill>
                <a:latin typeface="+mj-lt"/>
                <a:cs typeface="Arial" panose="020B0604020202020204" pitchFamily="34" charset="0"/>
              </a:rPr>
              <a:t> </a:t>
            </a:r>
            <a:endParaRPr lang="en-US" sz="2200" b="1" dirty="0">
              <a:solidFill>
                <a:schemeClr val="tx1"/>
              </a:solidFill>
              <a:latin typeface="+mj-lt"/>
              <a:cs typeface="Arial" panose="020B0604020202020204" pitchFamily="34" charset="0"/>
            </a:endParaRPr>
          </a:p>
          <a:p>
            <a:pPr indent="177793" eaLnBrk="0" fontAlgn="base" hangingPunct="0">
              <a:lnSpc>
                <a:spcPct val="150000"/>
              </a:lnSpc>
              <a:spcBef>
                <a:spcPct val="40000"/>
              </a:spcBef>
              <a:spcAft>
                <a:spcPct val="0"/>
              </a:spcAft>
            </a:pPr>
            <a:r>
              <a:rPr lang="en-US" sz="2200" b="1" dirty="0">
                <a:solidFill>
                  <a:schemeClr val="tx1"/>
                </a:solidFill>
                <a:latin typeface="+mj-lt"/>
                <a:cs typeface="Arial" panose="020B0604020202020204" pitchFamily="34" charset="0"/>
              </a:rPr>
              <a:t>M : </a:t>
            </a:r>
            <a:r>
              <a:rPr lang="en-US" sz="2200" dirty="0">
                <a:solidFill>
                  <a:schemeClr val="tx1"/>
                </a:solidFill>
                <a:latin typeface="+mj-lt"/>
                <a:cs typeface="Arial" panose="020B0604020202020204" pitchFamily="34" charset="0"/>
              </a:rPr>
              <a:t>+91 98407 50013 </a:t>
            </a:r>
          </a:p>
          <a:p>
            <a:pPr indent="177793" eaLnBrk="0" fontAlgn="base" hangingPunct="0">
              <a:lnSpc>
                <a:spcPct val="150000"/>
              </a:lnSpc>
              <a:spcBef>
                <a:spcPct val="40000"/>
              </a:spcBef>
              <a:spcAft>
                <a:spcPct val="0"/>
              </a:spcAft>
            </a:pPr>
            <a:r>
              <a:rPr lang="en-US" sz="2200" b="1" dirty="0">
                <a:solidFill>
                  <a:schemeClr val="tx1"/>
                </a:solidFill>
                <a:latin typeface="+mj-lt"/>
                <a:cs typeface="Arial" panose="020B0604020202020204" pitchFamily="34" charset="0"/>
              </a:rPr>
              <a:t>E : </a:t>
            </a:r>
            <a:r>
              <a:rPr lang="en-US" sz="2200" dirty="0">
                <a:solidFill>
                  <a:schemeClr val="tx1"/>
                </a:solidFill>
                <a:latin typeface="+mj-lt"/>
                <a:cs typeface="Arial" panose="020B0604020202020204" pitchFamily="34" charset="0"/>
              </a:rPr>
              <a:t>Akash@saaasllp.com</a:t>
            </a:r>
          </a:p>
        </p:txBody>
      </p:sp>
      <p:pic>
        <p:nvPicPr>
          <p:cNvPr id="6" name="Picture 5" descr="A person in a blue suit&#10;&#10;Description automatically generated">
            <a:extLst>
              <a:ext uri="{FF2B5EF4-FFF2-40B4-BE49-F238E27FC236}">
                <a16:creationId xmlns:a16="http://schemas.microsoft.com/office/drawing/2014/main" id="{0147F893-E32E-6F42-1673-7459D7BD95F3}"/>
              </a:ext>
            </a:extLst>
          </p:cNvPr>
          <p:cNvPicPr>
            <a:picLocks noChangeAspect="1"/>
          </p:cNvPicPr>
          <p:nvPr/>
        </p:nvPicPr>
        <p:blipFill rotWithShape="1">
          <a:blip r:embed="rId2">
            <a:extLst>
              <a:ext uri="{28A0092B-C50C-407E-A947-70E740481C1C}">
                <a14:useLocalDpi xmlns:a14="http://schemas.microsoft.com/office/drawing/2010/main" val="0"/>
              </a:ext>
            </a:extLst>
          </a:blip>
          <a:srcRect t="3896" b="34221"/>
          <a:stretch/>
        </p:blipFill>
        <p:spPr>
          <a:xfrm>
            <a:off x="570796" y="1307047"/>
            <a:ext cx="3857625" cy="4243906"/>
          </a:xfrm>
          <a:prstGeom prst="rect">
            <a:avLst/>
          </a:prstGeom>
        </p:spPr>
      </p:pic>
    </p:spTree>
    <p:extLst>
      <p:ext uri="{BB962C8B-B14F-4D97-AF65-F5344CB8AC3E}">
        <p14:creationId xmlns:p14="http://schemas.microsoft.com/office/powerpoint/2010/main" val="76778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66"/>
            <a:ext cx="3411857" cy="1367041"/>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AFEF"/>
                </a:solidFill>
              </a:rPr>
              <a:t>RBI</a:t>
            </a:r>
            <a:r>
              <a:rPr spc="-45" dirty="0">
                <a:solidFill>
                  <a:srgbClr val="00AFEF"/>
                </a:solidFill>
              </a:rPr>
              <a:t> </a:t>
            </a:r>
            <a:r>
              <a:rPr spc="45" dirty="0">
                <a:solidFill>
                  <a:srgbClr val="00AFEF"/>
                </a:solidFill>
              </a:rPr>
              <a:t>Po</a:t>
            </a:r>
            <a:r>
              <a:rPr lang="en-IN" spc="45" dirty="0">
                <a:solidFill>
                  <a:srgbClr val="00AFEF"/>
                </a:solidFill>
              </a:rPr>
              <a:t>r</a:t>
            </a:r>
            <a:r>
              <a:rPr spc="45" dirty="0" err="1">
                <a:solidFill>
                  <a:srgbClr val="00AFEF"/>
                </a:solidFill>
              </a:rPr>
              <a:t>tal</a:t>
            </a:r>
            <a:r>
              <a:rPr spc="-25" dirty="0">
                <a:solidFill>
                  <a:srgbClr val="00AFEF"/>
                </a:solidFill>
              </a:rPr>
              <a:t> </a:t>
            </a:r>
            <a:r>
              <a:rPr lang="en-IN" spc="240" dirty="0">
                <a:solidFill>
                  <a:srgbClr val="00AFEF"/>
                </a:solidFill>
              </a:rPr>
              <a:t>F</a:t>
            </a:r>
            <a:r>
              <a:rPr spc="240" dirty="0">
                <a:solidFill>
                  <a:srgbClr val="00AFEF"/>
                </a:solidFill>
              </a:rPr>
              <a:t>EMA</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pSp>
        <p:nvGrpSpPr>
          <p:cNvPr id="5" name="object 5"/>
          <p:cNvGrpSpPr/>
          <p:nvPr/>
        </p:nvGrpSpPr>
        <p:grpSpPr>
          <a:xfrm>
            <a:off x="234188" y="2136139"/>
            <a:ext cx="5662930" cy="3987800"/>
            <a:chOff x="234188" y="2136139"/>
            <a:chExt cx="5662930" cy="3987800"/>
          </a:xfrm>
        </p:grpSpPr>
        <p:pic>
          <p:nvPicPr>
            <p:cNvPr id="6" name="object 6"/>
            <p:cNvPicPr/>
            <p:nvPr/>
          </p:nvPicPr>
          <p:blipFill>
            <a:blip r:embed="rId3" cstate="print"/>
            <a:stretch>
              <a:fillRect/>
            </a:stretch>
          </p:blipFill>
          <p:spPr>
            <a:xfrm>
              <a:off x="246888" y="2148839"/>
              <a:ext cx="5637276" cy="3839851"/>
            </a:xfrm>
            <a:prstGeom prst="rect">
              <a:avLst/>
            </a:prstGeom>
          </p:spPr>
        </p:pic>
        <p:sp>
          <p:nvSpPr>
            <p:cNvPr id="7" name="object 7"/>
            <p:cNvSpPr/>
            <p:nvPr/>
          </p:nvSpPr>
          <p:spPr>
            <a:xfrm>
              <a:off x="240538" y="2142489"/>
              <a:ext cx="5650230" cy="3975100"/>
            </a:xfrm>
            <a:custGeom>
              <a:avLst/>
              <a:gdLst/>
              <a:ahLst/>
              <a:cxnLst/>
              <a:rect l="l" t="t" r="r" b="b"/>
              <a:pathLst>
                <a:path w="5650230" h="3975100">
                  <a:moveTo>
                    <a:pt x="0" y="3975100"/>
                  </a:moveTo>
                  <a:lnTo>
                    <a:pt x="5649976" y="3975100"/>
                  </a:lnTo>
                  <a:lnTo>
                    <a:pt x="5649976" y="0"/>
                  </a:lnTo>
                  <a:lnTo>
                    <a:pt x="0" y="0"/>
                  </a:lnTo>
                  <a:lnTo>
                    <a:pt x="0" y="3975100"/>
                  </a:lnTo>
                  <a:close/>
                </a:path>
              </a:pathLst>
            </a:custGeom>
            <a:ln w="12700">
              <a:solidFill>
                <a:srgbClr val="000000"/>
              </a:solidFill>
            </a:ln>
          </p:spPr>
          <p:txBody>
            <a:bodyPr wrap="square" lIns="0" tIns="0" rIns="0" bIns="0" rtlCol="0"/>
            <a:lstStyle/>
            <a:p>
              <a:endParaRPr>
                <a:latin typeface="+mj-lt"/>
              </a:endParaRPr>
            </a:p>
          </p:txBody>
        </p:sp>
      </p:grpSp>
      <p:grpSp>
        <p:nvGrpSpPr>
          <p:cNvPr id="8" name="object 8"/>
          <p:cNvGrpSpPr/>
          <p:nvPr/>
        </p:nvGrpSpPr>
        <p:grpSpPr>
          <a:xfrm>
            <a:off x="6234239" y="2139314"/>
            <a:ext cx="5655310" cy="3981450"/>
            <a:chOff x="6234239" y="2139314"/>
            <a:chExt cx="5655310" cy="3981450"/>
          </a:xfrm>
        </p:grpSpPr>
        <p:pic>
          <p:nvPicPr>
            <p:cNvPr id="9" name="object 9"/>
            <p:cNvPicPr/>
            <p:nvPr/>
          </p:nvPicPr>
          <p:blipFill>
            <a:blip r:embed="rId4" cstate="print"/>
            <a:stretch>
              <a:fillRect/>
            </a:stretch>
          </p:blipFill>
          <p:spPr>
            <a:xfrm>
              <a:off x="6243828" y="2148839"/>
              <a:ext cx="5635752" cy="3962400"/>
            </a:xfrm>
            <a:prstGeom prst="rect">
              <a:avLst/>
            </a:prstGeom>
          </p:spPr>
        </p:pic>
        <p:sp>
          <p:nvSpPr>
            <p:cNvPr id="10" name="object 10"/>
            <p:cNvSpPr/>
            <p:nvPr/>
          </p:nvSpPr>
          <p:spPr>
            <a:xfrm>
              <a:off x="6239002" y="2144077"/>
              <a:ext cx="5645785" cy="3971925"/>
            </a:xfrm>
            <a:custGeom>
              <a:avLst/>
              <a:gdLst/>
              <a:ahLst/>
              <a:cxnLst/>
              <a:rect l="l" t="t" r="r" b="b"/>
              <a:pathLst>
                <a:path w="5645784" h="3971925">
                  <a:moveTo>
                    <a:pt x="0" y="3971925"/>
                  </a:moveTo>
                  <a:lnTo>
                    <a:pt x="5645277" y="3971925"/>
                  </a:lnTo>
                  <a:lnTo>
                    <a:pt x="5645277" y="0"/>
                  </a:lnTo>
                  <a:lnTo>
                    <a:pt x="0" y="0"/>
                  </a:lnTo>
                  <a:lnTo>
                    <a:pt x="0" y="3971925"/>
                  </a:lnTo>
                  <a:close/>
                </a:path>
              </a:pathLst>
            </a:custGeom>
            <a:ln w="9525">
              <a:solidFill>
                <a:srgbClr val="000000"/>
              </a:solidFill>
            </a:ln>
          </p:spPr>
          <p:txBody>
            <a:bodyPr wrap="square" lIns="0" tIns="0" rIns="0" bIns="0" rtlCol="0"/>
            <a:lstStyle/>
            <a:p>
              <a:endParaRPr>
                <a:latin typeface="+mj-lt"/>
              </a:endParaRPr>
            </a:p>
          </p:txBody>
        </p:sp>
      </p:grpSp>
      <p:sp>
        <p:nvSpPr>
          <p:cNvPr id="11" name="object 11"/>
          <p:cNvSpPr txBox="1"/>
          <p:nvPr/>
        </p:nvSpPr>
        <p:spPr>
          <a:xfrm>
            <a:off x="6205473" y="1496060"/>
            <a:ext cx="5488305" cy="513080"/>
          </a:xfrm>
          <a:prstGeom prst="rect">
            <a:avLst/>
          </a:prstGeom>
        </p:spPr>
        <p:txBody>
          <a:bodyPr vert="horz" wrap="square" lIns="0" tIns="12065" rIns="0" bIns="0" rtlCol="0">
            <a:spAutoFit/>
          </a:bodyPr>
          <a:lstStyle/>
          <a:p>
            <a:pPr marL="12700">
              <a:lnSpc>
                <a:spcPct val="100000"/>
              </a:lnSpc>
              <a:spcBef>
                <a:spcPts val="95"/>
              </a:spcBef>
            </a:pPr>
            <a:r>
              <a:rPr sz="1600" spc="-5" dirty="0">
                <a:solidFill>
                  <a:schemeClr val="accent6">
                    <a:lumMod val="60000"/>
                    <a:lumOff val="40000"/>
                  </a:schemeClr>
                </a:solidFill>
                <a:latin typeface="+mj-lt"/>
                <a:cs typeface="Roboto"/>
              </a:rPr>
              <a:t>https://</a:t>
            </a:r>
            <a:r>
              <a:rPr lang="en-IN" sz="1600" spc="-5" dirty="0">
                <a:solidFill>
                  <a:schemeClr val="accent6">
                    <a:lumMod val="60000"/>
                    <a:lumOff val="40000"/>
                  </a:schemeClr>
                </a:solidFill>
                <a:latin typeface="+mj-lt"/>
                <a:cs typeface="Roboto"/>
              </a:rPr>
              <a:t>r</a:t>
            </a:r>
            <a:r>
              <a:rPr sz="1600" spc="-5" dirty="0" err="1">
                <a:solidFill>
                  <a:schemeClr val="accent6">
                    <a:lumMod val="60000"/>
                    <a:lumOff val="40000"/>
                  </a:schemeClr>
                </a:solidFill>
                <a:latin typeface="+mj-lt"/>
                <a:cs typeface="Roboto"/>
              </a:rPr>
              <a:t>bi.o</a:t>
            </a:r>
            <a:r>
              <a:rPr lang="en-IN" sz="1600" spc="-5" dirty="0">
                <a:solidFill>
                  <a:schemeClr val="accent6">
                    <a:lumMod val="60000"/>
                    <a:lumOff val="40000"/>
                  </a:schemeClr>
                </a:solidFill>
                <a:latin typeface="+mj-lt"/>
                <a:cs typeface="Roboto"/>
              </a:rPr>
              <a:t>r</a:t>
            </a:r>
            <a:r>
              <a:rPr sz="1600" spc="-5" dirty="0">
                <a:solidFill>
                  <a:schemeClr val="accent6">
                    <a:lumMod val="60000"/>
                    <a:lumOff val="40000"/>
                  </a:schemeClr>
                </a:solidFill>
                <a:latin typeface="+mj-lt"/>
                <a:cs typeface="Roboto"/>
              </a:rPr>
              <a:t>g.in/Sc</a:t>
            </a:r>
            <a:r>
              <a:rPr lang="en-IN" sz="1600" spc="-5" dirty="0">
                <a:solidFill>
                  <a:schemeClr val="accent6">
                    <a:lumMod val="60000"/>
                    <a:lumOff val="40000"/>
                  </a:schemeClr>
                </a:solidFill>
                <a:latin typeface="+mj-lt"/>
                <a:cs typeface="Roboto"/>
              </a:rPr>
              <a:t>r</a:t>
            </a:r>
            <a:r>
              <a:rPr sz="1600" spc="-5" dirty="0" err="1">
                <a:solidFill>
                  <a:schemeClr val="accent6">
                    <a:lumMod val="60000"/>
                    <a:lumOff val="40000"/>
                  </a:schemeClr>
                </a:solidFill>
                <a:latin typeface="+mj-lt"/>
                <a:cs typeface="Roboto"/>
              </a:rPr>
              <a:t>ipts</a:t>
            </a:r>
            <a:r>
              <a:rPr sz="1600" spc="-5" dirty="0">
                <a:solidFill>
                  <a:schemeClr val="accent6">
                    <a:lumMod val="60000"/>
                    <a:lumOff val="40000"/>
                  </a:schemeClr>
                </a:solidFill>
                <a:latin typeface="+mj-lt"/>
                <a:cs typeface="Roboto"/>
              </a:rPr>
              <a:t>/</a:t>
            </a:r>
            <a:r>
              <a:rPr sz="1600" spc="-5" dirty="0" err="1">
                <a:solidFill>
                  <a:schemeClr val="accent6">
                    <a:lumMod val="60000"/>
                    <a:lumOff val="40000"/>
                  </a:schemeClr>
                </a:solidFill>
                <a:latin typeface="+mj-lt"/>
                <a:cs typeface="Roboto"/>
              </a:rPr>
              <a:t>BS_ViewMaste</a:t>
            </a:r>
            <a:r>
              <a:rPr lang="en-IN" sz="1600" spc="-5" dirty="0">
                <a:solidFill>
                  <a:schemeClr val="accent6">
                    <a:lumMod val="60000"/>
                    <a:lumOff val="40000"/>
                  </a:schemeClr>
                </a:solidFill>
                <a:latin typeface="+mj-lt"/>
                <a:cs typeface="Roboto"/>
              </a:rPr>
              <a:t>r</a:t>
            </a:r>
            <a:r>
              <a:rPr sz="1600" spc="-5" dirty="0">
                <a:solidFill>
                  <a:schemeClr val="accent6">
                    <a:lumMod val="60000"/>
                    <a:lumOff val="40000"/>
                  </a:schemeClr>
                </a:solidFill>
                <a:latin typeface="+mj-lt"/>
                <a:cs typeface="Roboto"/>
              </a:rPr>
              <a:t>Di</a:t>
            </a:r>
            <a:r>
              <a:rPr lang="en-IN" sz="1600" spc="-5" dirty="0">
                <a:solidFill>
                  <a:schemeClr val="accent6">
                    <a:lumMod val="60000"/>
                    <a:lumOff val="40000"/>
                  </a:schemeClr>
                </a:solidFill>
                <a:latin typeface="+mj-lt"/>
                <a:cs typeface="Roboto"/>
              </a:rPr>
              <a:t>r</a:t>
            </a:r>
            <a:r>
              <a:rPr sz="1600" spc="-5" dirty="0" err="1">
                <a:solidFill>
                  <a:schemeClr val="accent6">
                    <a:lumMod val="60000"/>
                    <a:lumOff val="40000"/>
                  </a:schemeClr>
                </a:solidFill>
                <a:latin typeface="+mj-lt"/>
                <a:cs typeface="Roboto"/>
              </a:rPr>
              <a:t>ections.aspx?did</a:t>
            </a:r>
            <a:endParaRPr sz="1600" dirty="0">
              <a:solidFill>
                <a:schemeClr val="accent6">
                  <a:lumMod val="60000"/>
                  <a:lumOff val="40000"/>
                </a:schemeClr>
              </a:solidFill>
              <a:latin typeface="+mj-lt"/>
              <a:cs typeface="Roboto"/>
            </a:endParaRPr>
          </a:p>
          <a:p>
            <a:pPr marL="12700">
              <a:lnSpc>
                <a:spcPct val="100000"/>
              </a:lnSpc>
            </a:pPr>
            <a:r>
              <a:rPr sz="1600" spc="-10" dirty="0">
                <a:solidFill>
                  <a:schemeClr val="accent6">
                    <a:lumMod val="60000"/>
                    <a:lumOff val="40000"/>
                  </a:schemeClr>
                </a:solidFill>
                <a:latin typeface="+mj-lt"/>
                <a:cs typeface="Roboto"/>
              </a:rPr>
              <a:t>=335</a:t>
            </a:r>
            <a:endParaRPr sz="1600" dirty="0">
              <a:solidFill>
                <a:schemeClr val="accent6">
                  <a:lumMod val="60000"/>
                  <a:lumOff val="40000"/>
                </a:schemeClr>
              </a:solidFill>
              <a:latin typeface="+mj-lt"/>
              <a:cs typeface="Roboto"/>
            </a:endParaRPr>
          </a:p>
        </p:txBody>
      </p:sp>
      <p:sp>
        <p:nvSpPr>
          <p:cNvPr id="12" name="object 12"/>
          <p:cNvSpPr txBox="1"/>
          <p:nvPr/>
        </p:nvSpPr>
        <p:spPr>
          <a:xfrm>
            <a:off x="208889" y="1517649"/>
            <a:ext cx="3281679" cy="258404"/>
          </a:xfrm>
          <a:prstGeom prst="rect">
            <a:avLst/>
          </a:prstGeom>
        </p:spPr>
        <p:txBody>
          <a:bodyPr vert="horz" wrap="square" lIns="0" tIns="12065" rIns="0" bIns="0" rtlCol="0">
            <a:spAutoFit/>
          </a:bodyPr>
          <a:lstStyle/>
          <a:p>
            <a:pPr marL="12700">
              <a:lnSpc>
                <a:spcPct val="100000"/>
              </a:lnSpc>
              <a:spcBef>
                <a:spcPts val="95"/>
              </a:spcBef>
            </a:pPr>
            <a:r>
              <a:rPr sz="1600" dirty="0">
                <a:solidFill>
                  <a:schemeClr val="accent6">
                    <a:lumMod val="60000"/>
                    <a:lumOff val="40000"/>
                  </a:schemeClr>
                </a:solidFill>
                <a:latin typeface="+mj-lt"/>
                <a:cs typeface="Roboto"/>
              </a:rPr>
              <a:t>https://</a:t>
            </a:r>
            <a:r>
              <a:rPr lang="en-IN" sz="1600" dirty="0">
                <a:solidFill>
                  <a:schemeClr val="accent6">
                    <a:lumMod val="60000"/>
                    <a:lumOff val="40000"/>
                  </a:schemeClr>
                </a:solidFill>
                <a:latin typeface="+mj-lt"/>
                <a:cs typeface="Roboto"/>
              </a:rPr>
              <a:t>r</a:t>
            </a:r>
            <a:r>
              <a:rPr sz="1600" dirty="0" err="1">
                <a:solidFill>
                  <a:schemeClr val="accent6">
                    <a:lumMod val="60000"/>
                    <a:lumOff val="40000"/>
                  </a:schemeClr>
                </a:solidFill>
                <a:latin typeface="+mj-lt"/>
                <a:cs typeface="Roboto"/>
              </a:rPr>
              <a:t>bi.o</a:t>
            </a:r>
            <a:r>
              <a:rPr lang="en-IN" sz="1600" dirty="0">
                <a:solidFill>
                  <a:schemeClr val="accent6">
                    <a:lumMod val="60000"/>
                    <a:lumOff val="40000"/>
                  </a:schemeClr>
                </a:solidFill>
                <a:latin typeface="+mj-lt"/>
                <a:cs typeface="Roboto"/>
              </a:rPr>
              <a:t>r</a:t>
            </a:r>
            <a:r>
              <a:rPr sz="1600" dirty="0">
                <a:solidFill>
                  <a:schemeClr val="accent6">
                    <a:lumMod val="60000"/>
                    <a:lumOff val="40000"/>
                  </a:schemeClr>
                </a:solidFill>
                <a:latin typeface="+mj-lt"/>
                <a:cs typeface="Roboto"/>
              </a:rPr>
              <a:t>g.in/</a:t>
            </a:r>
            <a:r>
              <a:rPr sz="1600" dirty="0" err="1">
                <a:solidFill>
                  <a:schemeClr val="accent6">
                    <a:lumMod val="60000"/>
                    <a:lumOff val="40000"/>
                  </a:schemeClr>
                </a:solidFill>
                <a:latin typeface="+mj-lt"/>
                <a:cs typeface="Roboto"/>
              </a:rPr>
              <a:t>sc</a:t>
            </a:r>
            <a:r>
              <a:rPr lang="en-IN" sz="1600" dirty="0">
                <a:solidFill>
                  <a:schemeClr val="accent6">
                    <a:lumMod val="60000"/>
                    <a:lumOff val="40000"/>
                  </a:schemeClr>
                </a:solidFill>
                <a:latin typeface="+mj-lt"/>
                <a:cs typeface="Roboto"/>
              </a:rPr>
              <a:t>r</a:t>
            </a:r>
            <a:r>
              <a:rPr sz="1600" dirty="0" err="1">
                <a:solidFill>
                  <a:schemeClr val="accent6">
                    <a:lumMod val="60000"/>
                    <a:lumOff val="40000"/>
                  </a:schemeClr>
                </a:solidFill>
                <a:latin typeface="+mj-lt"/>
                <a:cs typeface="Roboto"/>
              </a:rPr>
              <a:t>ipts</a:t>
            </a:r>
            <a:r>
              <a:rPr sz="1600" dirty="0">
                <a:solidFill>
                  <a:schemeClr val="accent6">
                    <a:lumMod val="60000"/>
                    <a:lumOff val="40000"/>
                  </a:schemeClr>
                </a:solidFill>
                <a:latin typeface="+mj-lt"/>
                <a:cs typeface="Roboto"/>
              </a:rPr>
              <a:t>/Fema.aspx</a:t>
            </a:r>
          </a:p>
        </p:txBody>
      </p:sp>
      <p:sp>
        <p:nvSpPr>
          <p:cNvPr id="17" name="object 17"/>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11</a:t>
            </a:fld>
            <a:endParaRPr spc="5"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3166"/>
            <a:ext cx="5706745" cy="1367041"/>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AFEF"/>
                </a:solidFill>
              </a:rPr>
              <a:t>Basic</a:t>
            </a:r>
            <a:r>
              <a:rPr spc="-15" dirty="0">
                <a:solidFill>
                  <a:srgbClr val="00AFEF"/>
                </a:solidFill>
              </a:rPr>
              <a:t> </a:t>
            </a:r>
            <a:r>
              <a:rPr spc="30" dirty="0">
                <a:solidFill>
                  <a:srgbClr val="00AFEF"/>
                </a:solidFill>
              </a:rPr>
              <a:t>P</a:t>
            </a:r>
            <a:r>
              <a:rPr lang="en-IN" spc="30" dirty="0">
                <a:solidFill>
                  <a:srgbClr val="00AFEF"/>
                </a:solidFill>
              </a:rPr>
              <a:t>r</a:t>
            </a:r>
            <a:r>
              <a:rPr spc="30" dirty="0" err="1">
                <a:solidFill>
                  <a:srgbClr val="00AFEF"/>
                </a:solidFill>
              </a:rPr>
              <a:t>inciples</a:t>
            </a:r>
            <a:r>
              <a:rPr spc="-10" dirty="0">
                <a:solidFill>
                  <a:srgbClr val="00AFEF"/>
                </a:solidFill>
              </a:rPr>
              <a:t> </a:t>
            </a:r>
            <a:r>
              <a:rPr dirty="0"/>
              <a:t>&amp;</a:t>
            </a:r>
            <a:r>
              <a:rPr spc="-15" dirty="0"/>
              <a:t> </a:t>
            </a:r>
            <a:r>
              <a:rPr dirty="0"/>
              <a:t>Applicability</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9" name="object 9"/>
          <p:cNvSpPr txBox="1"/>
          <p:nvPr/>
        </p:nvSpPr>
        <p:spPr>
          <a:xfrm>
            <a:off x="229005" y="3707842"/>
            <a:ext cx="8404225" cy="1410643"/>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j-lt"/>
                <a:cs typeface="Roboto"/>
              </a:rPr>
              <a:t>Applicability</a:t>
            </a:r>
            <a:r>
              <a:rPr sz="1800" b="1" spc="-30" dirty="0">
                <a:latin typeface="+mj-lt"/>
                <a:cs typeface="Roboto"/>
              </a:rPr>
              <a:t> </a:t>
            </a:r>
            <a:r>
              <a:rPr sz="1800" b="1" spc="5" dirty="0">
                <a:latin typeface="+mj-lt"/>
                <a:cs typeface="Roboto"/>
              </a:rPr>
              <a:t>of</a:t>
            </a:r>
            <a:r>
              <a:rPr sz="1800" b="1" spc="-5" dirty="0">
                <a:latin typeface="+mj-lt"/>
                <a:cs typeface="Roboto"/>
              </a:rPr>
              <a:t> </a:t>
            </a:r>
            <a:r>
              <a:rPr lang="en-IN" sz="1800" b="1" spc="100" dirty="0">
                <a:latin typeface="+mj-lt"/>
                <a:cs typeface="Roboto"/>
              </a:rPr>
              <a:t>F</a:t>
            </a:r>
            <a:r>
              <a:rPr sz="1800" b="1" spc="100" dirty="0">
                <a:latin typeface="+mj-lt"/>
                <a:cs typeface="Roboto"/>
              </a:rPr>
              <a:t>EMA:</a:t>
            </a:r>
            <a:endParaRPr lang="en-IN" sz="1800" b="1" spc="100" dirty="0">
              <a:latin typeface="+mj-lt"/>
              <a:cs typeface="Roboto"/>
            </a:endParaRPr>
          </a:p>
          <a:p>
            <a:pPr marL="12700">
              <a:lnSpc>
                <a:spcPct val="100000"/>
              </a:lnSpc>
              <a:spcBef>
                <a:spcPts val="100"/>
              </a:spcBef>
            </a:pPr>
            <a:endParaRPr sz="1800" dirty="0">
              <a:latin typeface="+mj-lt"/>
              <a:cs typeface="Roboto"/>
            </a:endParaRPr>
          </a:p>
          <a:p>
            <a:pPr marL="299085" indent="-287020">
              <a:lnSpc>
                <a:spcPct val="100000"/>
              </a:lnSpc>
              <a:buFont typeface="Wingdings"/>
              <a:buChar char=""/>
              <a:tabLst>
                <a:tab pos="299720" algn="l"/>
              </a:tabLst>
            </a:pPr>
            <a:r>
              <a:rPr lang="en-IN" sz="1800" spc="55" dirty="0">
                <a:latin typeface="+mj-lt"/>
                <a:cs typeface="Roboto"/>
              </a:rPr>
              <a:t>Tr</a:t>
            </a:r>
            <a:r>
              <a:rPr sz="1800" spc="55" dirty="0" err="1">
                <a:latin typeface="+mj-lt"/>
                <a:cs typeface="Roboto"/>
              </a:rPr>
              <a:t>ansaction</a:t>
            </a:r>
            <a:r>
              <a:rPr sz="1800" spc="-25" dirty="0">
                <a:latin typeface="+mj-lt"/>
                <a:cs typeface="Roboto"/>
              </a:rPr>
              <a:t> </a:t>
            </a:r>
            <a:r>
              <a:rPr sz="1800" spc="-15" dirty="0">
                <a:latin typeface="+mj-lt"/>
                <a:cs typeface="Roboto"/>
              </a:rPr>
              <a:t>and</a:t>
            </a:r>
            <a:r>
              <a:rPr sz="1800" dirty="0">
                <a:latin typeface="+mj-lt"/>
                <a:cs typeface="Roboto"/>
              </a:rPr>
              <a:t> </a:t>
            </a:r>
            <a:r>
              <a:rPr sz="1800" spc="-15" dirty="0">
                <a:latin typeface="+mj-lt"/>
                <a:cs typeface="Roboto"/>
              </a:rPr>
              <a:t>dealing</a:t>
            </a:r>
            <a:r>
              <a:rPr sz="1800" dirty="0">
                <a:latin typeface="+mj-lt"/>
                <a:cs typeface="Roboto"/>
              </a:rPr>
              <a:t> </a:t>
            </a:r>
            <a:r>
              <a:rPr sz="1800" spc="-10" dirty="0">
                <a:latin typeface="+mj-lt"/>
                <a:cs typeface="Roboto"/>
              </a:rPr>
              <a:t>between</a:t>
            </a:r>
            <a:r>
              <a:rPr sz="1800" spc="-20" dirty="0">
                <a:latin typeface="+mj-lt"/>
                <a:cs typeface="Roboto"/>
              </a:rPr>
              <a:t> </a:t>
            </a:r>
            <a:r>
              <a:rPr sz="1800" spc="-5" dirty="0">
                <a:latin typeface="+mj-lt"/>
                <a:cs typeface="Roboto"/>
              </a:rPr>
              <a:t>2</a:t>
            </a:r>
            <a:r>
              <a:rPr sz="1800" spc="5" dirty="0">
                <a:latin typeface="+mj-lt"/>
                <a:cs typeface="Roboto"/>
              </a:rPr>
              <a:t> </a:t>
            </a:r>
            <a:r>
              <a:rPr sz="1800" spc="-20" dirty="0">
                <a:latin typeface="+mj-lt"/>
                <a:cs typeface="Roboto"/>
              </a:rPr>
              <a:t>Residents</a:t>
            </a:r>
            <a:r>
              <a:rPr sz="1800" spc="25" dirty="0">
                <a:latin typeface="+mj-lt"/>
                <a:cs typeface="Roboto"/>
              </a:rPr>
              <a:t> </a:t>
            </a:r>
            <a:r>
              <a:rPr sz="1800" spc="-65" dirty="0">
                <a:latin typeface="+mj-lt"/>
                <a:cs typeface="Roboto"/>
              </a:rPr>
              <a:t>–</a:t>
            </a:r>
            <a:r>
              <a:rPr sz="1800" spc="10" dirty="0">
                <a:latin typeface="+mj-lt"/>
                <a:cs typeface="Roboto"/>
              </a:rPr>
              <a:t> </a:t>
            </a:r>
            <a:r>
              <a:rPr sz="1800" spc="-20" dirty="0">
                <a:latin typeface="+mj-lt"/>
                <a:cs typeface="Roboto"/>
              </a:rPr>
              <a:t>unless</a:t>
            </a:r>
            <a:r>
              <a:rPr sz="1800" spc="445" dirty="0">
                <a:latin typeface="+mj-lt"/>
                <a:cs typeface="Roboto"/>
              </a:rPr>
              <a:t> </a:t>
            </a:r>
            <a:r>
              <a:rPr sz="1800" spc="-20" dirty="0">
                <a:latin typeface="+mj-lt"/>
                <a:cs typeface="Roboto"/>
              </a:rPr>
              <a:t>an</a:t>
            </a:r>
            <a:r>
              <a:rPr sz="1800" spc="15" dirty="0">
                <a:latin typeface="+mj-lt"/>
                <a:cs typeface="Roboto"/>
              </a:rPr>
              <a:t> </a:t>
            </a:r>
            <a:r>
              <a:rPr sz="1800" spc="15" dirty="0" err="1">
                <a:latin typeface="+mj-lt"/>
                <a:cs typeface="Roboto"/>
              </a:rPr>
              <a:t>ove</a:t>
            </a:r>
            <a:r>
              <a:rPr lang="en-IN" sz="1800" spc="15" dirty="0">
                <a:latin typeface="+mj-lt"/>
                <a:cs typeface="Roboto"/>
              </a:rPr>
              <a:t>r</a:t>
            </a:r>
            <a:r>
              <a:rPr sz="1800" spc="15" dirty="0">
                <a:latin typeface="+mj-lt"/>
                <a:cs typeface="Roboto"/>
              </a:rPr>
              <a:t>seas</a:t>
            </a:r>
            <a:r>
              <a:rPr sz="1800" spc="-40" dirty="0">
                <a:latin typeface="+mj-lt"/>
                <a:cs typeface="Roboto"/>
              </a:rPr>
              <a:t> </a:t>
            </a:r>
            <a:r>
              <a:rPr sz="1800" spc="-5" dirty="0">
                <a:latin typeface="+mj-lt"/>
                <a:cs typeface="Roboto"/>
              </a:rPr>
              <a:t>t</a:t>
            </a:r>
            <a:r>
              <a:rPr lang="en-IN" sz="1800" spc="-5" dirty="0">
                <a:latin typeface="+mj-lt"/>
                <a:cs typeface="Roboto"/>
              </a:rPr>
              <a:t>r</a:t>
            </a:r>
            <a:r>
              <a:rPr sz="1800" spc="-5" dirty="0" err="1">
                <a:latin typeface="+mj-lt"/>
                <a:cs typeface="Roboto"/>
              </a:rPr>
              <a:t>ansaction</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lang="en-IN" spc="50" dirty="0">
                <a:latin typeface="+mj-lt"/>
                <a:cs typeface="Roboto"/>
              </a:rPr>
              <a:t>T</a:t>
            </a:r>
            <a:r>
              <a:rPr lang="en-IN" sz="1800" spc="50" dirty="0">
                <a:latin typeface="+mj-lt"/>
                <a:cs typeface="Roboto"/>
              </a:rPr>
              <a:t>r</a:t>
            </a:r>
            <a:r>
              <a:rPr sz="1800" spc="50" dirty="0" err="1">
                <a:latin typeface="+mj-lt"/>
                <a:cs typeface="Roboto"/>
              </a:rPr>
              <a:t>ansactions</a:t>
            </a:r>
            <a:r>
              <a:rPr sz="1800" spc="-35" dirty="0">
                <a:latin typeface="+mj-lt"/>
                <a:cs typeface="Roboto"/>
              </a:rPr>
              <a:t> </a:t>
            </a:r>
            <a:r>
              <a:rPr sz="1800" spc="-5" dirty="0">
                <a:latin typeface="+mj-lt"/>
                <a:cs typeface="Roboto"/>
              </a:rPr>
              <a:t>between</a:t>
            </a:r>
            <a:r>
              <a:rPr sz="1800" spc="430" dirty="0">
                <a:latin typeface="+mj-lt"/>
                <a:cs typeface="Roboto"/>
              </a:rPr>
              <a:t> </a:t>
            </a:r>
            <a:r>
              <a:rPr sz="1800" spc="-5" dirty="0">
                <a:latin typeface="+mj-lt"/>
                <a:cs typeface="Roboto"/>
              </a:rPr>
              <a:t>2</a:t>
            </a:r>
            <a:r>
              <a:rPr sz="1800" dirty="0">
                <a:latin typeface="+mj-lt"/>
                <a:cs typeface="Roboto"/>
              </a:rPr>
              <a:t> </a:t>
            </a:r>
            <a:r>
              <a:rPr sz="1800" spc="-25" dirty="0">
                <a:latin typeface="+mj-lt"/>
                <a:cs typeface="Roboto"/>
              </a:rPr>
              <a:t>non-</a:t>
            </a:r>
            <a:r>
              <a:rPr lang="en-IN" sz="1800" spc="-25" dirty="0">
                <a:latin typeface="+mj-lt"/>
                <a:cs typeface="Roboto"/>
              </a:rPr>
              <a:t>r</a:t>
            </a:r>
            <a:r>
              <a:rPr sz="1800" spc="-25" dirty="0" err="1">
                <a:latin typeface="+mj-lt"/>
                <a:cs typeface="Roboto"/>
              </a:rPr>
              <a:t>esidents</a:t>
            </a:r>
            <a:r>
              <a:rPr sz="1800" spc="-5" dirty="0">
                <a:latin typeface="+mj-lt"/>
                <a:cs typeface="Roboto"/>
              </a:rPr>
              <a:t> </a:t>
            </a:r>
            <a:r>
              <a:rPr sz="1800" spc="-65" dirty="0">
                <a:latin typeface="+mj-lt"/>
                <a:cs typeface="Roboto"/>
              </a:rPr>
              <a:t>–</a:t>
            </a:r>
            <a:r>
              <a:rPr sz="1800" spc="5" dirty="0">
                <a:latin typeface="+mj-lt"/>
                <a:cs typeface="Roboto"/>
              </a:rPr>
              <a:t> </a:t>
            </a:r>
            <a:r>
              <a:rPr sz="1800" spc="-20" dirty="0">
                <a:latin typeface="+mj-lt"/>
                <a:cs typeface="Roboto"/>
              </a:rPr>
              <a:t>unless</a:t>
            </a:r>
            <a:r>
              <a:rPr sz="1800" spc="20" dirty="0">
                <a:latin typeface="+mj-lt"/>
                <a:cs typeface="Roboto"/>
              </a:rPr>
              <a:t> </a:t>
            </a:r>
            <a:r>
              <a:rPr sz="1800" spc="-20" dirty="0">
                <a:latin typeface="+mj-lt"/>
                <a:cs typeface="Roboto"/>
              </a:rPr>
              <a:t>an</a:t>
            </a:r>
            <a:r>
              <a:rPr sz="1800" dirty="0">
                <a:latin typeface="+mj-lt"/>
                <a:cs typeface="Roboto"/>
              </a:rPr>
              <a:t> </a:t>
            </a:r>
            <a:r>
              <a:rPr sz="1800" spc="-20" dirty="0">
                <a:latin typeface="+mj-lt"/>
                <a:cs typeface="Roboto"/>
              </a:rPr>
              <a:t>Indian</a:t>
            </a:r>
            <a:r>
              <a:rPr sz="1800" dirty="0">
                <a:latin typeface="+mj-lt"/>
                <a:cs typeface="Roboto"/>
              </a:rPr>
              <a:t> </a:t>
            </a:r>
            <a:r>
              <a:rPr sz="1800" spc="-5" dirty="0">
                <a:latin typeface="+mj-lt"/>
                <a:cs typeface="Roboto"/>
              </a:rPr>
              <a:t>t</a:t>
            </a:r>
            <a:r>
              <a:rPr lang="en-IN" sz="1800" spc="-5" dirty="0">
                <a:latin typeface="+mj-lt"/>
                <a:cs typeface="Roboto"/>
              </a:rPr>
              <a:t>r</a:t>
            </a:r>
            <a:r>
              <a:rPr sz="1800" spc="-5" dirty="0" err="1">
                <a:latin typeface="+mj-lt"/>
                <a:cs typeface="Roboto"/>
              </a:rPr>
              <a:t>ansaction</a:t>
            </a:r>
            <a:endParaRPr sz="1800" dirty="0">
              <a:latin typeface="+mj-lt"/>
              <a:cs typeface="Roboto"/>
            </a:endParaRPr>
          </a:p>
        </p:txBody>
      </p:sp>
      <p:sp>
        <p:nvSpPr>
          <p:cNvPr id="14" name="object 14"/>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12</a:t>
            </a:fld>
            <a:endParaRPr spc="5" dirty="0">
              <a:latin typeface="+mj-lt"/>
            </a:endParaRPr>
          </a:p>
        </p:txBody>
      </p:sp>
      <p:grpSp>
        <p:nvGrpSpPr>
          <p:cNvPr id="23" name="Group 22">
            <a:extLst>
              <a:ext uri="{FF2B5EF4-FFF2-40B4-BE49-F238E27FC236}">
                <a16:creationId xmlns:a16="http://schemas.microsoft.com/office/drawing/2014/main" id="{1D91FE32-E5B8-3C5F-414B-9AA70E08F899}"/>
              </a:ext>
            </a:extLst>
          </p:cNvPr>
          <p:cNvGrpSpPr/>
          <p:nvPr/>
        </p:nvGrpSpPr>
        <p:grpSpPr>
          <a:xfrm>
            <a:off x="199440" y="1679586"/>
            <a:ext cx="11230559" cy="1749414"/>
            <a:chOff x="199440" y="1464015"/>
            <a:chExt cx="11230559" cy="1749414"/>
          </a:xfrm>
        </p:grpSpPr>
        <p:sp>
          <p:nvSpPr>
            <p:cNvPr id="5" name="object 5"/>
            <p:cNvSpPr/>
            <p:nvPr/>
          </p:nvSpPr>
          <p:spPr>
            <a:xfrm>
              <a:off x="199440" y="2321169"/>
              <a:ext cx="5468620" cy="892260"/>
            </a:xfrm>
            <a:custGeom>
              <a:avLst/>
              <a:gdLst/>
              <a:ahLst/>
              <a:cxnLst/>
              <a:rect l="l" t="t" r="r" b="b"/>
              <a:pathLst>
                <a:path w="5468620" h="775969">
                  <a:moveTo>
                    <a:pt x="5338826" y="0"/>
                  </a:moveTo>
                  <a:lnTo>
                    <a:pt x="129286" y="0"/>
                  </a:lnTo>
                  <a:lnTo>
                    <a:pt x="78963" y="10163"/>
                  </a:lnTo>
                  <a:lnTo>
                    <a:pt x="37868" y="37877"/>
                  </a:lnTo>
                  <a:lnTo>
                    <a:pt x="10160" y="78974"/>
                  </a:lnTo>
                  <a:lnTo>
                    <a:pt x="0" y="129285"/>
                  </a:lnTo>
                  <a:lnTo>
                    <a:pt x="0" y="646429"/>
                  </a:lnTo>
                  <a:lnTo>
                    <a:pt x="10160" y="696741"/>
                  </a:lnTo>
                  <a:lnTo>
                    <a:pt x="37868" y="737838"/>
                  </a:lnTo>
                  <a:lnTo>
                    <a:pt x="78963" y="765552"/>
                  </a:lnTo>
                  <a:lnTo>
                    <a:pt x="129286" y="775715"/>
                  </a:lnTo>
                  <a:lnTo>
                    <a:pt x="5338826" y="775715"/>
                  </a:lnTo>
                  <a:lnTo>
                    <a:pt x="5389137" y="765552"/>
                  </a:lnTo>
                  <a:lnTo>
                    <a:pt x="5430234" y="737838"/>
                  </a:lnTo>
                  <a:lnTo>
                    <a:pt x="5457948" y="696741"/>
                  </a:lnTo>
                  <a:lnTo>
                    <a:pt x="5468112" y="646429"/>
                  </a:lnTo>
                  <a:lnTo>
                    <a:pt x="5468112" y="129285"/>
                  </a:lnTo>
                  <a:lnTo>
                    <a:pt x="5457948" y="78974"/>
                  </a:lnTo>
                  <a:lnTo>
                    <a:pt x="5430234" y="37877"/>
                  </a:lnTo>
                  <a:lnTo>
                    <a:pt x="5389137" y="10163"/>
                  </a:lnTo>
                  <a:lnTo>
                    <a:pt x="5338826" y="0"/>
                  </a:lnTo>
                  <a:close/>
                </a:path>
              </a:pathLst>
            </a:custGeom>
            <a:solidFill>
              <a:schemeClr val="accent3"/>
            </a:solidFill>
          </p:spPr>
          <p:txBody>
            <a:bodyPr wrap="square" lIns="0" tIns="0" rIns="0" bIns="0" rtlCol="0"/>
            <a:lstStyle/>
            <a:p>
              <a:endParaRPr>
                <a:latin typeface="+mj-lt"/>
              </a:endParaRPr>
            </a:p>
          </p:txBody>
        </p:sp>
        <p:sp>
          <p:nvSpPr>
            <p:cNvPr id="6" name="object 6"/>
            <p:cNvSpPr txBox="1"/>
            <p:nvPr/>
          </p:nvSpPr>
          <p:spPr>
            <a:xfrm>
              <a:off x="229005" y="1464015"/>
              <a:ext cx="3995700" cy="746358"/>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j-lt"/>
                  <a:cs typeface="Roboto"/>
                </a:rPr>
                <a:t>Basic </a:t>
              </a:r>
              <a:r>
                <a:rPr sz="1800" b="1" spc="15" dirty="0">
                  <a:latin typeface="+mj-lt"/>
                  <a:cs typeface="Roboto"/>
                </a:rPr>
                <a:t>P</a:t>
              </a:r>
              <a:r>
                <a:rPr lang="en-IN" sz="1800" b="1" spc="15" dirty="0">
                  <a:latin typeface="+mj-lt"/>
                  <a:cs typeface="Roboto"/>
                </a:rPr>
                <a:t>r</a:t>
              </a:r>
              <a:r>
                <a:rPr sz="1800" b="1" spc="15" dirty="0" err="1">
                  <a:latin typeface="+mj-lt"/>
                  <a:cs typeface="Roboto"/>
                </a:rPr>
                <a:t>inciples</a:t>
              </a:r>
              <a:r>
                <a:rPr sz="1800" b="1" spc="10" dirty="0">
                  <a:latin typeface="+mj-lt"/>
                  <a:cs typeface="Roboto"/>
                </a:rPr>
                <a:t> </a:t>
              </a:r>
              <a:r>
                <a:rPr sz="1800" b="1" spc="60" dirty="0" err="1">
                  <a:latin typeface="+mj-lt"/>
                  <a:cs typeface="Roboto"/>
                </a:rPr>
                <a:t>fo</a:t>
              </a:r>
              <a:r>
                <a:rPr lang="en-IN" sz="1800" b="1" spc="60" dirty="0">
                  <a:latin typeface="+mj-lt"/>
                  <a:cs typeface="Roboto"/>
                </a:rPr>
                <a:t>r</a:t>
              </a:r>
              <a:r>
                <a:rPr sz="1800" b="1" spc="-5" dirty="0">
                  <a:latin typeface="+mj-lt"/>
                  <a:cs typeface="Roboto"/>
                </a:rPr>
                <a:t> </a:t>
              </a:r>
              <a:r>
                <a:rPr sz="1800" b="1" spc="-10" dirty="0">
                  <a:latin typeface="+mj-lt"/>
                  <a:cs typeface="Roboto"/>
                </a:rPr>
                <a:t>application:</a:t>
              </a:r>
              <a:endParaRPr sz="1800" dirty="0">
                <a:latin typeface="+mj-lt"/>
                <a:cs typeface="Roboto"/>
              </a:endParaRPr>
            </a:p>
            <a:p>
              <a:pPr marL="26670">
                <a:lnSpc>
                  <a:spcPct val="100000"/>
                </a:lnSpc>
                <a:spcBef>
                  <a:spcPts val="1410"/>
                </a:spcBef>
              </a:pPr>
              <a:r>
                <a:rPr sz="1800" b="1" spc="30" dirty="0">
                  <a:latin typeface="+mj-lt"/>
                  <a:cs typeface="Roboto"/>
                </a:rPr>
                <a:t>Pe</a:t>
              </a:r>
              <a:r>
                <a:rPr lang="en-IN" sz="1800" b="1" spc="30" dirty="0">
                  <a:latin typeface="+mj-lt"/>
                  <a:cs typeface="Roboto"/>
                </a:rPr>
                <a:t>r</a:t>
              </a:r>
              <a:r>
                <a:rPr sz="1800" b="1" spc="30" dirty="0">
                  <a:latin typeface="+mj-lt"/>
                  <a:cs typeface="Roboto"/>
                </a:rPr>
                <a:t>son</a:t>
              </a:r>
              <a:endParaRPr lang="en-IN" dirty="0">
                <a:latin typeface="+mj-lt"/>
                <a:cs typeface="Roboto"/>
              </a:endParaRPr>
            </a:p>
          </p:txBody>
        </p:sp>
        <p:sp>
          <p:nvSpPr>
            <p:cNvPr id="7" name="object 7"/>
            <p:cNvSpPr/>
            <p:nvPr/>
          </p:nvSpPr>
          <p:spPr>
            <a:xfrm>
              <a:off x="5961379" y="2301072"/>
              <a:ext cx="5468620" cy="907709"/>
            </a:xfrm>
            <a:custGeom>
              <a:avLst/>
              <a:gdLst/>
              <a:ahLst/>
              <a:cxnLst/>
              <a:rect l="l" t="t" r="r" b="b"/>
              <a:pathLst>
                <a:path w="5468620" h="775969">
                  <a:moveTo>
                    <a:pt x="5338826" y="0"/>
                  </a:moveTo>
                  <a:lnTo>
                    <a:pt x="129286" y="0"/>
                  </a:lnTo>
                  <a:lnTo>
                    <a:pt x="78974" y="10163"/>
                  </a:lnTo>
                  <a:lnTo>
                    <a:pt x="37877" y="37877"/>
                  </a:lnTo>
                  <a:lnTo>
                    <a:pt x="10163" y="78974"/>
                  </a:lnTo>
                  <a:lnTo>
                    <a:pt x="0" y="129285"/>
                  </a:lnTo>
                  <a:lnTo>
                    <a:pt x="0" y="646429"/>
                  </a:lnTo>
                  <a:lnTo>
                    <a:pt x="10163" y="696741"/>
                  </a:lnTo>
                  <a:lnTo>
                    <a:pt x="37877" y="737838"/>
                  </a:lnTo>
                  <a:lnTo>
                    <a:pt x="78974" y="765552"/>
                  </a:lnTo>
                  <a:lnTo>
                    <a:pt x="129286" y="775715"/>
                  </a:lnTo>
                  <a:lnTo>
                    <a:pt x="5338826" y="775715"/>
                  </a:lnTo>
                  <a:lnTo>
                    <a:pt x="5389137" y="765552"/>
                  </a:lnTo>
                  <a:lnTo>
                    <a:pt x="5430234" y="737838"/>
                  </a:lnTo>
                  <a:lnTo>
                    <a:pt x="5457948" y="696741"/>
                  </a:lnTo>
                  <a:lnTo>
                    <a:pt x="5468112" y="646429"/>
                  </a:lnTo>
                  <a:lnTo>
                    <a:pt x="5468112" y="129285"/>
                  </a:lnTo>
                  <a:lnTo>
                    <a:pt x="5457948" y="78974"/>
                  </a:lnTo>
                  <a:lnTo>
                    <a:pt x="5430234" y="37877"/>
                  </a:lnTo>
                  <a:lnTo>
                    <a:pt x="5389137" y="10163"/>
                  </a:lnTo>
                  <a:lnTo>
                    <a:pt x="5338826" y="0"/>
                  </a:lnTo>
                  <a:close/>
                </a:path>
              </a:pathLst>
            </a:custGeom>
            <a:solidFill>
              <a:schemeClr val="accent1">
                <a:lumMod val="60000"/>
                <a:lumOff val="40000"/>
              </a:schemeClr>
            </a:solidFill>
          </p:spPr>
          <p:txBody>
            <a:bodyPr wrap="square" lIns="0" tIns="0" rIns="0" bIns="0" rtlCol="0"/>
            <a:lstStyle/>
            <a:p>
              <a:endParaRPr>
                <a:latin typeface="+mj-lt"/>
              </a:endParaRPr>
            </a:p>
          </p:txBody>
        </p:sp>
        <p:sp>
          <p:nvSpPr>
            <p:cNvPr id="8" name="object 8"/>
            <p:cNvSpPr txBox="1"/>
            <p:nvPr/>
          </p:nvSpPr>
          <p:spPr>
            <a:xfrm>
              <a:off x="5906186" y="1716480"/>
              <a:ext cx="5227388" cy="447558"/>
            </a:xfrm>
            <a:prstGeom prst="rect">
              <a:avLst/>
            </a:prstGeom>
          </p:spPr>
          <p:txBody>
            <a:bodyPr vert="horz" wrap="square" lIns="0" tIns="168910" rIns="0" bIns="0" rtlCol="0">
              <a:spAutoFit/>
            </a:bodyPr>
            <a:lstStyle/>
            <a:p>
              <a:pPr marL="12700">
                <a:lnSpc>
                  <a:spcPct val="100000"/>
                </a:lnSpc>
                <a:spcBef>
                  <a:spcPts val="1330"/>
                </a:spcBef>
              </a:pPr>
              <a:r>
                <a:rPr lang="en-IN" sz="1800" b="1" spc="65" dirty="0">
                  <a:latin typeface="+mj-lt"/>
                  <a:cs typeface="Roboto"/>
                </a:rPr>
                <a:t>Tr</a:t>
              </a:r>
              <a:r>
                <a:rPr sz="1800" b="1" spc="65" dirty="0" err="1">
                  <a:latin typeface="+mj-lt"/>
                  <a:cs typeface="Roboto"/>
                </a:rPr>
                <a:t>ansaction</a:t>
              </a:r>
              <a:endParaRPr sz="1800" dirty="0">
                <a:latin typeface="+mj-lt"/>
                <a:cs typeface="Roboto"/>
              </a:endParaRPr>
            </a:p>
          </p:txBody>
        </p:sp>
        <p:sp>
          <p:nvSpPr>
            <p:cNvPr id="21" name="TextBox 20">
              <a:extLst>
                <a:ext uri="{FF2B5EF4-FFF2-40B4-BE49-F238E27FC236}">
                  <a16:creationId xmlns:a16="http://schemas.microsoft.com/office/drawing/2014/main" id="{1A4ACA26-155C-1A51-F58F-738850866EA3}"/>
                </a:ext>
              </a:extLst>
            </p:cNvPr>
            <p:cNvSpPr txBox="1"/>
            <p:nvPr/>
          </p:nvSpPr>
          <p:spPr>
            <a:xfrm>
              <a:off x="229005" y="2456302"/>
              <a:ext cx="4955944" cy="646331"/>
            </a:xfrm>
            <a:prstGeom prst="rect">
              <a:avLst/>
            </a:prstGeom>
            <a:noFill/>
          </p:spPr>
          <p:txBody>
            <a:bodyPr wrap="square">
              <a:spAutoFit/>
            </a:bodyPr>
            <a:lstStyle/>
            <a:p>
              <a:pPr marL="26670" algn="ctr">
                <a:lnSpc>
                  <a:spcPct val="100000"/>
                </a:lnSpc>
                <a:spcBef>
                  <a:spcPts val="1410"/>
                </a:spcBef>
              </a:pPr>
              <a:r>
                <a:rPr lang="en-US" sz="1800" b="1" spc="20" dirty="0">
                  <a:solidFill>
                    <a:srgbClr val="FFFFFF"/>
                  </a:solidFill>
                  <a:latin typeface="+mj-lt"/>
                  <a:cs typeface="Roboto"/>
                </a:rPr>
                <a:t>Whether</a:t>
              </a:r>
              <a:r>
                <a:rPr lang="en-US" sz="1800" b="1" spc="5" dirty="0">
                  <a:solidFill>
                    <a:srgbClr val="FFFFFF"/>
                  </a:solidFill>
                  <a:latin typeface="+mj-lt"/>
                  <a:cs typeface="Roboto"/>
                </a:rPr>
                <a:t> </a:t>
              </a:r>
              <a:r>
                <a:rPr lang="en-US" sz="1800" b="1" spc="-5" dirty="0">
                  <a:solidFill>
                    <a:srgbClr val="FFFFFF"/>
                  </a:solidFill>
                  <a:latin typeface="+mj-lt"/>
                  <a:cs typeface="Roboto"/>
                </a:rPr>
                <a:t>the</a:t>
              </a:r>
              <a:r>
                <a:rPr lang="en-US" sz="1800" b="1" spc="-10" dirty="0">
                  <a:solidFill>
                    <a:srgbClr val="FFFFFF"/>
                  </a:solidFill>
                  <a:latin typeface="+mj-lt"/>
                  <a:cs typeface="Roboto"/>
                </a:rPr>
                <a:t> </a:t>
              </a:r>
              <a:r>
                <a:rPr lang="en-US" sz="1800" b="1" spc="25" dirty="0">
                  <a:solidFill>
                    <a:srgbClr val="FFFFFF"/>
                  </a:solidFill>
                  <a:latin typeface="+mj-lt"/>
                  <a:cs typeface="Roboto"/>
                </a:rPr>
                <a:t>person</a:t>
              </a:r>
              <a:r>
                <a:rPr lang="en-US" sz="1800" b="1" dirty="0">
                  <a:solidFill>
                    <a:srgbClr val="FFFFFF"/>
                  </a:solidFill>
                  <a:latin typeface="+mj-lt"/>
                  <a:cs typeface="Roboto"/>
                </a:rPr>
                <a:t> </a:t>
              </a:r>
              <a:r>
                <a:rPr lang="en-US" sz="1800" b="1" spc="-5" dirty="0">
                  <a:solidFill>
                    <a:srgbClr val="FFFFFF"/>
                  </a:solidFill>
                  <a:latin typeface="+mj-lt"/>
                  <a:cs typeface="Roboto"/>
                </a:rPr>
                <a:t>is</a:t>
              </a:r>
              <a:r>
                <a:rPr lang="en-US" sz="1800" b="1" spc="-10" dirty="0">
                  <a:solidFill>
                    <a:srgbClr val="FFFFFF"/>
                  </a:solidFill>
                  <a:latin typeface="+mj-lt"/>
                  <a:cs typeface="Roboto"/>
                </a:rPr>
                <a:t> </a:t>
              </a:r>
              <a:r>
                <a:rPr lang="en-US" sz="1800" b="1" spc="-5" dirty="0">
                  <a:solidFill>
                    <a:srgbClr val="FFFFFF"/>
                  </a:solidFill>
                  <a:latin typeface="+mj-lt"/>
                  <a:cs typeface="Roboto"/>
                </a:rPr>
                <a:t>a </a:t>
              </a:r>
              <a:r>
                <a:rPr lang="en-US" sz="1800" b="1" dirty="0">
                  <a:solidFill>
                    <a:srgbClr val="FFFFFF"/>
                  </a:solidFill>
                  <a:latin typeface="+mj-lt"/>
                  <a:cs typeface="Roboto"/>
                </a:rPr>
                <a:t>Resident</a:t>
              </a:r>
              <a:r>
                <a:rPr lang="en-US" sz="1800" b="1" spc="-30" dirty="0">
                  <a:solidFill>
                    <a:srgbClr val="FFFFFF"/>
                  </a:solidFill>
                  <a:latin typeface="+mj-lt"/>
                  <a:cs typeface="Roboto"/>
                </a:rPr>
                <a:t> </a:t>
              </a:r>
              <a:r>
                <a:rPr lang="en-US" sz="1800" b="1" spc="80" dirty="0">
                  <a:solidFill>
                    <a:srgbClr val="FFFFFF"/>
                  </a:solidFill>
                  <a:latin typeface="+mj-lt"/>
                  <a:cs typeface="Roboto"/>
                </a:rPr>
                <a:t>or</a:t>
              </a:r>
              <a:r>
                <a:rPr lang="en-US" sz="1800" b="1" spc="-30" dirty="0">
                  <a:solidFill>
                    <a:srgbClr val="FFFFFF"/>
                  </a:solidFill>
                  <a:latin typeface="+mj-lt"/>
                  <a:cs typeface="Roboto"/>
                </a:rPr>
                <a:t> </a:t>
              </a:r>
              <a:r>
                <a:rPr lang="en-US" sz="1800" b="1" spc="5" dirty="0">
                  <a:solidFill>
                    <a:srgbClr val="FFFFFF"/>
                  </a:solidFill>
                  <a:latin typeface="+mj-lt"/>
                  <a:cs typeface="Roboto"/>
                </a:rPr>
                <a:t>Non-resident</a:t>
              </a:r>
              <a:endParaRPr lang="en-US" sz="1800" dirty="0">
                <a:latin typeface="+mj-lt"/>
                <a:cs typeface="Roboto"/>
              </a:endParaRPr>
            </a:p>
          </p:txBody>
        </p:sp>
        <p:sp>
          <p:nvSpPr>
            <p:cNvPr id="22" name="TextBox 21">
              <a:extLst>
                <a:ext uri="{FF2B5EF4-FFF2-40B4-BE49-F238E27FC236}">
                  <a16:creationId xmlns:a16="http://schemas.microsoft.com/office/drawing/2014/main" id="{C7167026-BDEA-3856-6DCF-A1BECA0C8B8D}"/>
                </a:ext>
              </a:extLst>
            </p:cNvPr>
            <p:cNvSpPr txBox="1"/>
            <p:nvPr/>
          </p:nvSpPr>
          <p:spPr>
            <a:xfrm>
              <a:off x="5697625" y="2427896"/>
              <a:ext cx="4955944" cy="646331"/>
            </a:xfrm>
            <a:prstGeom prst="rect">
              <a:avLst/>
            </a:prstGeom>
            <a:noFill/>
          </p:spPr>
          <p:txBody>
            <a:bodyPr wrap="square">
              <a:spAutoFit/>
            </a:bodyPr>
            <a:lstStyle/>
            <a:p>
              <a:pPr marL="1744980" marR="5080" indent="-640080">
                <a:lnSpc>
                  <a:spcPct val="100000"/>
                </a:lnSpc>
                <a:spcBef>
                  <a:spcPts val="1225"/>
                </a:spcBef>
              </a:pPr>
              <a:r>
                <a:rPr lang="en-US" sz="1800" b="1" spc="25" dirty="0">
                  <a:solidFill>
                    <a:srgbClr val="FAFAFA"/>
                  </a:solidFill>
                  <a:latin typeface="+mj-lt"/>
                  <a:cs typeface="Roboto"/>
                </a:rPr>
                <a:t>Whether</a:t>
              </a:r>
              <a:r>
                <a:rPr lang="en-US" sz="1800" b="1" dirty="0">
                  <a:solidFill>
                    <a:srgbClr val="FAFAFA"/>
                  </a:solidFill>
                  <a:latin typeface="+mj-lt"/>
                  <a:cs typeface="Roboto"/>
                </a:rPr>
                <a:t> </a:t>
              </a:r>
              <a:r>
                <a:rPr lang="en-US" sz="1800" b="1" spc="-15" dirty="0">
                  <a:solidFill>
                    <a:srgbClr val="FAFAFA"/>
                  </a:solidFill>
                  <a:latin typeface="+mj-lt"/>
                  <a:cs typeface="Roboto"/>
                </a:rPr>
                <a:t>it</a:t>
              </a:r>
              <a:r>
                <a:rPr lang="en-US" sz="1800" b="1" spc="-5" dirty="0">
                  <a:solidFill>
                    <a:srgbClr val="FAFAFA"/>
                  </a:solidFill>
                  <a:latin typeface="+mj-lt"/>
                  <a:cs typeface="Roboto"/>
                </a:rPr>
                <a:t> is</a:t>
              </a:r>
              <a:r>
                <a:rPr lang="en-US" sz="1800" b="1" spc="-10" dirty="0">
                  <a:solidFill>
                    <a:srgbClr val="FAFAFA"/>
                  </a:solidFill>
                  <a:latin typeface="+mj-lt"/>
                  <a:cs typeface="Roboto"/>
                </a:rPr>
                <a:t> </a:t>
              </a:r>
              <a:r>
                <a:rPr lang="en-US" sz="1800" b="1" spc="-5" dirty="0">
                  <a:solidFill>
                    <a:srgbClr val="FAFAFA"/>
                  </a:solidFill>
                  <a:latin typeface="+mj-lt"/>
                  <a:cs typeface="Roboto"/>
                </a:rPr>
                <a:t>a</a:t>
              </a:r>
              <a:r>
                <a:rPr lang="en-US" sz="1800" b="1" spc="-20" dirty="0">
                  <a:solidFill>
                    <a:srgbClr val="FAFAFA"/>
                  </a:solidFill>
                  <a:latin typeface="+mj-lt"/>
                  <a:cs typeface="Roboto"/>
                </a:rPr>
                <a:t> </a:t>
              </a:r>
              <a:r>
                <a:rPr lang="en-US" sz="1800" b="1" spc="45" dirty="0">
                  <a:solidFill>
                    <a:srgbClr val="FAFAFA"/>
                  </a:solidFill>
                  <a:latin typeface="+mj-lt"/>
                  <a:cs typeface="Roboto"/>
                </a:rPr>
                <a:t>Current</a:t>
              </a:r>
              <a:r>
                <a:rPr lang="en-US" sz="1800" b="1" spc="10" dirty="0">
                  <a:solidFill>
                    <a:srgbClr val="FAFAFA"/>
                  </a:solidFill>
                  <a:latin typeface="+mj-lt"/>
                  <a:cs typeface="Roboto"/>
                </a:rPr>
                <a:t> </a:t>
              </a:r>
              <a:r>
                <a:rPr lang="en-US" sz="1800" b="1" spc="80" dirty="0">
                  <a:solidFill>
                    <a:srgbClr val="FAFAFA"/>
                  </a:solidFill>
                  <a:latin typeface="+mj-lt"/>
                  <a:cs typeface="Roboto"/>
                </a:rPr>
                <a:t>or</a:t>
              </a:r>
              <a:r>
                <a:rPr lang="en-US" b="1" spc="-10" dirty="0">
                  <a:solidFill>
                    <a:srgbClr val="FAFAFA"/>
                  </a:solidFill>
                  <a:latin typeface="+mj-lt"/>
                  <a:cs typeface="Roboto"/>
                </a:rPr>
                <a:t> </a:t>
              </a:r>
              <a:r>
                <a:rPr lang="en-US" sz="1800" b="1" spc="-5" dirty="0">
                  <a:solidFill>
                    <a:srgbClr val="FAFAFA"/>
                  </a:solidFill>
                  <a:latin typeface="+mj-lt"/>
                  <a:cs typeface="Roboto"/>
                </a:rPr>
                <a:t>Capital </a:t>
              </a:r>
              <a:r>
                <a:rPr lang="en-US" sz="1800" b="1" spc="-430" dirty="0">
                  <a:solidFill>
                    <a:srgbClr val="FAFAFA"/>
                  </a:solidFill>
                  <a:latin typeface="+mj-lt"/>
                  <a:cs typeface="Roboto"/>
                </a:rPr>
                <a:t> </a:t>
              </a:r>
              <a:r>
                <a:rPr lang="en-US" sz="1800" b="1" spc="5" dirty="0">
                  <a:solidFill>
                    <a:srgbClr val="FAFAFA"/>
                  </a:solidFill>
                  <a:latin typeface="+mj-lt"/>
                  <a:cs typeface="Roboto"/>
                </a:rPr>
                <a:t>Account Transaction</a:t>
              </a:r>
              <a:endParaRPr lang="en-US" sz="1800" dirty="0">
                <a:latin typeface="+mj-lt"/>
                <a:cs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3166"/>
            <a:ext cx="4067760" cy="1367041"/>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AFEF"/>
                </a:solidFill>
              </a:rPr>
              <a:t>St</a:t>
            </a:r>
            <a:r>
              <a:rPr lang="en-IN" spc="60" dirty="0">
                <a:solidFill>
                  <a:srgbClr val="00AFEF"/>
                </a:solidFill>
              </a:rPr>
              <a:t>r</a:t>
            </a:r>
            <a:r>
              <a:rPr spc="60" dirty="0" err="1">
                <a:solidFill>
                  <a:srgbClr val="00AFEF"/>
                </a:solidFill>
              </a:rPr>
              <a:t>uctu</a:t>
            </a:r>
            <a:r>
              <a:rPr lang="en-IN" spc="60" dirty="0">
                <a:solidFill>
                  <a:srgbClr val="00AFEF"/>
                </a:solidFill>
              </a:rPr>
              <a:t>r</a:t>
            </a:r>
            <a:r>
              <a:rPr spc="60" dirty="0">
                <a:solidFill>
                  <a:srgbClr val="00AFEF"/>
                </a:solidFill>
              </a:rPr>
              <a:t>e</a:t>
            </a:r>
          </a:p>
          <a:p>
            <a:pPr marL="12700">
              <a:lnSpc>
                <a:spcPct val="100000"/>
              </a:lnSpc>
              <a:spcBef>
                <a:spcPts val="5"/>
              </a:spcBef>
            </a:pPr>
            <a:r>
              <a:rPr lang="en-IN" spc="245" dirty="0"/>
              <a:t>F</a:t>
            </a:r>
            <a:r>
              <a:rPr spc="245" dirty="0"/>
              <a:t>EMA</a:t>
            </a:r>
            <a:r>
              <a:rPr spc="-60" dirty="0"/>
              <a:t> </a:t>
            </a:r>
            <a:r>
              <a:rPr spc="25" dirty="0"/>
              <a:t>P</a:t>
            </a:r>
            <a:r>
              <a:rPr lang="en-IN" spc="25" dirty="0"/>
              <a:t>r</a:t>
            </a:r>
            <a:r>
              <a:rPr spc="25" dirty="0" err="1"/>
              <a:t>ovisions</a:t>
            </a:r>
            <a:endParaRPr spc="25"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3990333116"/>
              </p:ext>
            </p:extLst>
          </p:nvPr>
        </p:nvGraphicFramePr>
        <p:xfrm>
          <a:off x="234175" y="1349502"/>
          <a:ext cx="11383008" cy="4965125"/>
        </p:xfrm>
        <a:graphic>
          <a:graphicData uri="http://schemas.openxmlformats.org/drawingml/2006/table">
            <a:tbl>
              <a:tblPr firstRow="1" bandRow="1">
                <a:tableStyleId>{2D5ABB26-0587-4C30-8999-92F81FD0307C}</a:tableStyleId>
              </a:tblPr>
              <a:tblGrid>
                <a:gridCol w="1812289">
                  <a:extLst>
                    <a:ext uri="{9D8B030D-6E8A-4147-A177-3AD203B41FA5}">
                      <a16:colId xmlns:a16="http://schemas.microsoft.com/office/drawing/2014/main" val="20000"/>
                    </a:ext>
                  </a:extLst>
                </a:gridCol>
                <a:gridCol w="9570719">
                  <a:extLst>
                    <a:ext uri="{9D8B030D-6E8A-4147-A177-3AD203B41FA5}">
                      <a16:colId xmlns:a16="http://schemas.microsoft.com/office/drawing/2014/main" val="20001"/>
                    </a:ext>
                  </a:extLst>
                </a:gridCol>
              </a:tblGrid>
              <a:tr h="478536">
                <a:tc>
                  <a:txBody>
                    <a:bodyPr/>
                    <a:lstStyle/>
                    <a:p>
                      <a:pPr algn="ctr">
                        <a:lnSpc>
                          <a:spcPct val="100000"/>
                        </a:lnSpc>
                        <a:spcBef>
                          <a:spcPts val="855"/>
                        </a:spcBef>
                      </a:pPr>
                      <a:r>
                        <a:rPr sz="1600" b="1" spc="-5" dirty="0">
                          <a:solidFill>
                            <a:srgbClr val="FFFFFF"/>
                          </a:solidFill>
                          <a:latin typeface="+mj-lt"/>
                          <a:cs typeface="Roboto"/>
                        </a:rPr>
                        <a:t>Section</a:t>
                      </a:r>
                      <a:endParaRPr sz="1600" dirty="0">
                        <a:latin typeface="+mj-lt"/>
                        <a:cs typeface="Roboto"/>
                      </a:endParaRPr>
                    </a:p>
                  </a:txBody>
                  <a:tcPr marL="0" marR="0" marT="1085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gn="ctr">
                        <a:lnSpc>
                          <a:spcPct val="100000"/>
                        </a:lnSpc>
                        <a:spcBef>
                          <a:spcPts val="855"/>
                        </a:spcBef>
                      </a:pPr>
                      <a:r>
                        <a:rPr sz="1600" b="1" spc="5" dirty="0">
                          <a:solidFill>
                            <a:srgbClr val="FFFFFF"/>
                          </a:solidFill>
                          <a:latin typeface="+mj-lt"/>
                          <a:cs typeface="Roboto"/>
                        </a:rPr>
                        <a:t>Desc</a:t>
                      </a:r>
                      <a:r>
                        <a:rPr lang="en-IN" sz="1600" b="1" spc="5" dirty="0">
                          <a:solidFill>
                            <a:srgbClr val="FFFFFF"/>
                          </a:solidFill>
                          <a:latin typeface="+mj-lt"/>
                          <a:cs typeface="Roboto"/>
                        </a:rPr>
                        <a:t>r</a:t>
                      </a:r>
                      <a:r>
                        <a:rPr sz="1600" b="1" spc="5" dirty="0" err="1">
                          <a:solidFill>
                            <a:srgbClr val="FFFFFF"/>
                          </a:solidFill>
                          <a:latin typeface="+mj-lt"/>
                          <a:cs typeface="Roboto"/>
                        </a:rPr>
                        <a:t>iption</a:t>
                      </a:r>
                      <a:endParaRPr sz="1600" dirty="0">
                        <a:latin typeface="+mj-lt"/>
                        <a:cs typeface="Roboto"/>
                      </a:endParaRPr>
                    </a:p>
                  </a:txBody>
                  <a:tcPr marL="0" marR="0" marT="1085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extLst>
                  <a:ext uri="{0D108BD9-81ED-4DB2-BD59-A6C34878D82A}">
                    <a16:rowId xmlns:a16="http://schemas.microsoft.com/office/drawing/2014/main" val="10000"/>
                  </a:ext>
                </a:extLst>
              </a:tr>
              <a:tr h="496062">
                <a:tc>
                  <a:txBody>
                    <a:bodyPr/>
                    <a:lstStyle/>
                    <a:p>
                      <a:pPr algn="ctr">
                        <a:lnSpc>
                          <a:spcPct val="100000"/>
                        </a:lnSpc>
                        <a:spcBef>
                          <a:spcPts val="930"/>
                        </a:spcBef>
                      </a:pPr>
                      <a:r>
                        <a:rPr sz="1600" b="1" dirty="0">
                          <a:solidFill>
                            <a:srgbClr val="FFFFFF"/>
                          </a:solidFill>
                          <a:latin typeface="+mj-lt"/>
                          <a:cs typeface="Roboto"/>
                        </a:rPr>
                        <a:t>1</a:t>
                      </a:r>
                      <a:endParaRPr sz="1600" dirty="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30"/>
                        </a:spcBef>
                      </a:pPr>
                      <a:r>
                        <a:rPr sz="1600" spc="-10" dirty="0">
                          <a:latin typeface="+mj-lt"/>
                          <a:cs typeface="Roboto"/>
                        </a:rPr>
                        <a:t>Application</a:t>
                      </a:r>
                      <a:r>
                        <a:rPr sz="1600" spc="30" dirty="0">
                          <a:latin typeface="+mj-lt"/>
                          <a:cs typeface="Roboto"/>
                        </a:rPr>
                        <a:t> </a:t>
                      </a:r>
                      <a:r>
                        <a:rPr sz="1600" spc="-20" dirty="0">
                          <a:latin typeface="+mj-lt"/>
                          <a:cs typeface="Roboto"/>
                        </a:rPr>
                        <a:t>and</a:t>
                      </a:r>
                      <a:r>
                        <a:rPr sz="1600" spc="20" dirty="0">
                          <a:latin typeface="+mj-lt"/>
                          <a:cs typeface="Roboto"/>
                        </a:rPr>
                        <a:t> </a:t>
                      </a:r>
                      <a:r>
                        <a:rPr sz="1600" spc="-10" dirty="0">
                          <a:latin typeface="+mj-lt"/>
                          <a:cs typeface="Roboto"/>
                        </a:rPr>
                        <a:t>commencement</a:t>
                      </a:r>
                      <a:r>
                        <a:rPr sz="1600" spc="15" dirty="0">
                          <a:latin typeface="+mj-lt"/>
                          <a:cs typeface="Roboto"/>
                        </a:rPr>
                        <a:t> </a:t>
                      </a:r>
                      <a:r>
                        <a:rPr sz="1600" spc="10" dirty="0">
                          <a:latin typeface="+mj-lt"/>
                          <a:cs typeface="Roboto"/>
                        </a:rPr>
                        <a:t>of</a:t>
                      </a:r>
                      <a:r>
                        <a:rPr sz="1600" spc="5" dirty="0">
                          <a:latin typeface="+mj-lt"/>
                          <a:cs typeface="Roboto"/>
                        </a:rPr>
                        <a:t> </a:t>
                      </a:r>
                      <a:r>
                        <a:rPr sz="1600" spc="10" dirty="0">
                          <a:latin typeface="+mj-lt"/>
                          <a:cs typeface="Roboto"/>
                        </a:rPr>
                        <a:t>FEMA</a:t>
                      </a:r>
                      <a:r>
                        <a:rPr sz="1600" spc="15" dirty="0">
                          <a:latin typeface="+mj-lt"/>
                          <a:cs typeface="Roboto"/>
                        </a:rPr>
                        <a:t> </a:t>
                      </a:r>
                      <a:r>
                        <a:rPr sz="1600" spc="-5" dirty="0">
                          <a:latin typeface="+mj-lt"/>
                          <a:cs typeface="Roboto"/>
                        </a:rPr>
                        <a:t>w.e.f.</a:t>
                      </a:r>
                      <a:r>
                        <a:rPr sz="1600" spc="25" dirty="0">
                          <a:latin typeface="+mj-lt"/>
                          <a:cs typeface="Roboto"/>
                        </a:rPr>
                        <a:t> </a:t>
                      </a:r>
                      <a:r>
                        <a:rPr sz="1600" spc="-5" dirty="0">
                          <a:latin typeface="+mj-lt"/>
                          <a:cs typeface="Roboto"/>
                        </a:rPr>
                        <a:t>1/6/2000</a:t>
                      </a:r>
                      <a:endParaRPr sz="160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5046">
                <a:tc>
                  <a:txBody>
                    <a:bodyPr/>
                    <a:lstStyle/>
                    <a:p>
                      <a:pPr algn="ctr">
                        <a:lnSpc>
                          <a:spcPct val="100000"/>
                        </a:lnSpc>
                        <a:spcBef>
                          <a:spcPts val="925"/>
                        </a:spcBef>
                      </a:pPr>
                      <a:r>
                        <a:rPr sz="1600" b="1" dirty="0">
                          <a:solidFill>
                            <a:srgbClr val="FFFFFF"/>
                          </a:solidFill>
                          <a:latin typeface="+mj-lt"/>
                          <a:cs typeface="Roboto"/>
                        </a:rPr>
                        <a:t>2</a:t>
                      </a:r>
                      <a:endParaRPr sz="1600" dirty="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1270" algn="ctr">
                        <a:lnSpc>
                          <a:spcPct val="100000"/>
                        </a:lnSpc>
                        <a:spcBef>
                          <a:spcPts val="925"/>
                        </a:spcBef>
                      </a:pPr>
                      <a:r>
                        <a:rPr sz="1600" spc="-20" dirty="0">
                          <a:latin typeface="+mj-lt"/>
                          <a:cs typeface="Roboto"/>
                        </a:rPr>
                        <a:t>Definitions</a:t>
                      </a:r>
                      <a:endParaRPr sz="1600" dirty="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25017">
                <a:tc>
                  <a:txBody>
                    <a:bodyPr/>
                    <a:lstStyle/>
                    <a:p>
                      <a:pPr algn="ctr">
                        <a:lnSpc>
                          <a:spcPct val="100000"/>
                        </a:lnSpc>
                        <a:spcBef>
                          <a:spcPts val="1045"/>
                        </a:spcBef>
                      </a:pPr>
                      <a:r>
                        <a:rPr sz="1600" b="1" dirty="0">
                          <a:solidFill>
                            <a:srgbClr val="FFFFFF"/>
                          </a:solidFill>
                          <a:latin typeface="+mj-lt"/>
                          <a:cs typeface="Roboto"/>
                        </a:rPr>
                        <a:t>3</a:t>
                      </a:r>
                      <a:endParaRPr sz="1600">
                        <a:latin typeface="+mj-lt"/>
                        <a:cs typeface="Roboto"/>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3779520" marR="81280" indent="-3695065">
                        <a:lnSpc>
                          <a:spcPct val="100000"/>
                        </a:lnSpc>
                        <a:spcBef>
                          <a:spcPts val="85"/>
                        </a:spcBef>
                      </a:pPr>
                      <a:r>
                        <a:rPr sz="1600" spc="-25" dirty="0">
                          <a:latin typeface="+mj-lt"/>
                          <a:cs typeface="Roboto"/>
                        </a:rPr>
                        <a:t>Dealing</a:t>
                      </a:r>
                      <a:r>
                        <a:rPr sz="1600" spc="40" dirty="0">
                          <a:latin typeface="+mj-lt"/>
                          <a:cs typeface="Roboto"/>
                        </a:rPr>
                        <a:t> </a:t>
                      </a:r>
                      <a:r>
                        <a:rPr sz="1600" spc="-25" dirty="0">
                          <a:latin typeface="+mj-lt"/>
                          <a:cs typeface="Roboto"/>
                        </a:rPr>
                        <a:t>in</a:t>
                      </a:r>
                      <a:r>
                        <a:rPr sz="1600" spc="20" dirty="0">
                          <a:latin typeface="+mj-lt"/>
                          <a:cs typeface="Roboto"/>
                        </a:rPr>
                        <a:t> </a:t>
                      </a:r>
                      <a:r>
                        <a:rPr sz="1600" spc="15" dirty="0" err="1">
                          <a:latin typeface="+mj-lt"/>
                          <a:cs typeface="Roboto"/>
                        </a:rPr>
                        <a:t>fo</a:t>
                      </a:r>
                      <a:r>
                        <a:rPr lang="en-IN" sz="1600" spc="15" dirty="0">
                          <a:latin typeface="+mj-lt"/>
                          <a:cs typeface="Roboto"/>
                        </a:rPr>
                        <a:t>r</a:t>
                      </a:r>
                      <a:r>
                        <a:rPr sz="1600" spc="15" dirty="0" err="1">
                          <a:latin typeface="+mj-lt"/>
                          <a:cs typeface="Roboto"/>
                        </a:rPr>
                        <a:t>eign</a:t>
                      </a:r>
                      <a:r>
                        <a:rPr sz="1600" spc="30" dirty="0">
                          <a:latin typeface="+mj-lt"/>
                          <a:cs typeface="Roboto"/>
                        </a:rPr>
                        <a:t> </a:t>
                      </a:r>
                      <a:r>
                        <a:rPr sz="1600" spc="-15" dirty="0">
                          <a:latin typeface="+mj-lt"/>
                          <a:cs typeface="Roboto"/>
                        </a:rPr>
                        <a:t>exchange</a:t>
                      </a:r>
                      <a:r>
                        <a:rPr sz="1600" spc="50" dirty="0">
                          <a:latin typeface="+mj-lt"/>
                          <a:cs typeface="Roboto"/>
                        </a:rPr>
                        <a:t> </a:t>
                      </a:r>
                      <a:r>
                        <a:rPr sz="1600" spc="-35" dirty="0">
                          <a:latin typeface="+mj-lt"/>
                          <a:cs typeface="Roboto"/>
                        </a:rPr>
                        <a:t>by</a:t>
                      </a:r>
                      <a:r>
                        <a:rPr sz="1600" spc="20" dirty="0">
                          <a:latin typeface="+mj-lt"/>
                          <a:cs typeface="Roboto"/>
                        </a:rPr>
                        <a:t> </a:t>
                      </a:r>
                      <a:r>
                        <a:rPr sz="1600" spc="-35" dirty="0">
                          <a:latin typeface="+mj-lt"/>
                          <a:cs typeface="Roboto"/>
                        </a:rPr>
                        <a:t>any</a:t>
                      </a:r>
                      <a:r>
                        <a:rPr sz="1600" spc="40" dirty="0">
                          <a:latin typeface="+mj-lt"/>
                          <a:cs typeface="Roboto"/>
                        </a:rPr>
                        <a:t> </a:t>
                      </a:r>
                      <a:r>
                        <a:rPr sz="1600" spc="15" dirty="0">
                          <a:latin typeface="+mj-lt"/>
                          <a:cs typeface="Roboto"/>
                        </a:rPr>
                        <a:t>Pe</a:t>
                      </a:r>
                      <a:r>
                        <a:rPr lang="en-IN" sz="1600" spc="15" dirty="0">
                          <a:latin typeface="+mj-lt"/>
                          <a:cs typeface="Roboto"/>
                        </a:rPr>
                        <a:t>r</a:t>
                      </a:r>
                      <a:r>
                        <a:rPr sz="1600" spc="15" dirty="0">
                          <a:latin typeface="+mj-lt"/>
                          <a:cs typeface="Roboto"/>
                        </a:rPr>
                        <a:t>son</a:t>
                      </a:r>
                      <a:r>
                        <a:rPr sz="1600" spc="10" dirty="0">
                          <a:latin typeface="+mj-lt"/>
                          <a:cs typeface="Roboto"/>
                        </a:rPr>
                        <a:t> </a:t>
                      </a:r>
                      <a:r>
                        <a:rPr sz="1600" spc="-25" dirty="0">
                          <a:latin typeface="+mj-lt"/>
                          <a:cs typeface="Roboto"/>
                        </a:rPr>
                        <a:t>in</a:t>
                      </a:r>
                      <a:r>
                        <a:rPr sz="1600" spc="5" dirty="0">
                          <a:latin typeface="+mj-lt"/>
                          <a:cs typeface="Roboto"/>
                        </a:rPr>
                        <a:t> </a:t>
                      </a:r>
                      <a:r>
                        <a:rPr sz="1600" spc="-20" dirty="0">
                          <a:latin typeface="+mj-lt"/>
                          <a:cs typeface="Roboto"/>
                        </a:rPr>
                        <a:t>India.</a:t>
                      </a:r>
                      <a:r>
                        <a:rPr sz="1600" spc="50" dirty="0">
                          <a:latin typeface="+mj-lt"/>
                          <a:cs typeface="Roboto"/>
                        </a:rPr>
                        <a:t> </a:t>
                      </a:r>
                      <a:r>
                        <a:rPr sz="1600" spc="-15" dirty="0">
                          <a:latin typeface="+mj-lt"/>
                          <a:cs typeface="Roboto"/>
                        </a:rPr>
                        <a:t>Receipt</a:t>
                      </a:r>
                      <a:r>
                        <a:rPr sz="1600" spc="10" dirty="0">
                          <a:latin typeface="+mj-lt"/>
                          <a:cs typeface="Roboto"/>
                        </a:rPr>
                        <a:t> </a:t>
                      </a:r>
                      <a:r>
                        <a:rPr sz="1600" spc="-35" dirty="0">
                          <a:latin typeface="+mj-lt"/>
                          <a:cs typeface="Roboto"/>
                        </a:rPr>
                        <a:t>by</a:t>
                      </a:r>
                      <a:r>
                        <a:rPr sz="1600" spc="15" dirty="0">
                          <a:latin typeface="+mj-lt"/>
                          <a:cs typeface="Roboto"/>
                        </a:rPr>
                        <a:t> </a:t>
                      </a:r>
                      <a:r>
                        <a:rPr sz="1600" spc="-25" dirty="0">
                          <a:latin typeface="+mj-lt"/>
                          <a:cs typeface="Roboto"/>
                        </a:rPr>
                        <a:t>PRII</a:t>
                      </a:r>
                      <a:r>
                        <a:rPr sz="1600" spc="25" dirty="0">
                          <a:latin typeface="+mj-lt"/>
                          <a:cs typeface="Roboto"/>
                        </a:rPr>
                        <a:t> </a:t>
                      </a:r>
                      <a:r>
                        <a:rPr sz="1600" spc="-25" dirty="0">
                          <a:latin typeface="+mj-lt"/>
                          <a:cs typeface="Roboto"/>
                        </a:rPr>
                        <a:t>without</a:t>
                      </a:r>
                      <a:r>
                        <a:rPr sz="1600" spc="30" dirty="0">
                          <a:latin typeface="+mj-lt"/>
                          <a:cs typeface="Roboto"/>
                        </a:rPr>
                        <a:t> </a:t>
                      </a:r>
                      <a:r>
                        <a:rPr sz="1600" spc="-15" dirty="0">
                          <a:latin typeface="+mj-lt"/>
                          <a:cs typeface="Roboto"/>
                        </a:rPr>
                        <a:t>Remittance,</a:t>
                      </a:r>
                      <a:r>
                        <a:rPr sz="1600" spc="15" dirty="0">
                          <a:latin typeface="+mj-lt"/>
                          <a:cs typeface="Roboto"/>
                        </a:rPr>
                        <a:t> </a:t>
                      </a:r>
                      <a:r>
                        <a:rPr sz="1600" spc="-20" dirty="0">
                          <a:latin typeface="+mj-lt"/>
                          <a:cs typeface="Roboto"/>
                        </a:rPr>
                        <a:t>Payment</a:t>
                      </a:r>
                      <a:r>
                        <a:rPr sz="1600" spc="45" dirty="0">
                          <a:latin typeface="+mj-lt"/>
                          <a:cs typeface="Roboto"/>
                        </a:rPr>
                        <a:t> </a:t>
                      </a:r>
                      <a:r>
                        <a:rPr sz="1600" spc="-25" dirty="0">
                          <a:latin typeface="+mj-lt"/>
                          <a:cs typeface="Roboto"/>
                        </a:rPr>
                        <a:t>in</a:t>
                      </a:r>
                      <a:r>
                        <a:rPr sz="1600" spc="5" dirty="0">
                          <a:latin typeface="+mj-lt"/>
                          <a:cs typeface="Roboto"/>
                        </a:rPr>
                        <a:t> </a:t>
                      </a:r>
                      <a:r>
                        <a:rPr sz="1600" spc="-20" dirty="0">
                          <a:latin typeface="+mj-lt"/>
                          <a:cs typeface="Roboto"/>
                        </a:rPr>
                        <a:t>India </a:t>
                      </a:r>
                      <a:r>
                        <a:rPr sz="1600" spc="-385" dirty="0">
                          <a:latin typeface="+mj-lt"/>
                          <a:cs typeface="Roboto"/>
                        </a:rPr>
                        <a:t> </a:t>
                      </a:r>
                      <a:r>
                        <a:rPr sz="1600" spc="-35" dirty="0">
                          <a:latin typeface="+mj-lt"/>
                          <a:cs typeface="Roboto"/>
                        </a:rPr>
                        <a:t>by</a:t>
                      </a:r>
                      <a:r>
                        <a:rPr sz="1600" spc="5" dirty="0">
                          <a:latin typeface="+mj-lt"/>
                          <a:cs typeface="Roboto"/>
                        </a:rPr>
                        <a:t> </a:t>
                      </a:r>
                      <a:r>
                        <a:rPr sz="1600" spc="-25" dirty="0">
                          <a:latin typeface="+mj-lt"/>
                          <a:cs typeface="Roboto"/>
                        </a:rPr>
                        <a:t>PRII</a:t>
                      </a:r>
                      <a:r>
                        <a:rPr sz="1600" spc="15" dirty="0">
                          <a:latin typeface="+mj-lt"/>
                          <a:cs typeface="Roboto"/>
                        </a:rPr>
                        <a:t> </a:t>
                      </a:r>
                      <a:r>
                        <a:rPr sz="1600" spc="-25" dirty="0">
                          <a:latin typeface="+mj-lt"/>
                          <a:cs typeface="Roboto"/>
                        </a:rPr>
                        <a:t>with</a:t>
                      </a:r>
                      <a:r>
                        <a:rPr sz="1600" spc="5" dirty="0">
                          <a:latin typeface="+mj-lt"/>
                          <a:cs typeface="Roboto"/>
                        </a:rPr>
                        <a:t> </a:t>
                      </a:r>
                      <a:r>
                        <a:rPr sz="1600" spc="-15" dirty="0">
                          <a:latin typeface="+mj-lt"/>
                          <a:cs typeface="Roboto"/>
                        </a:rPr>
                        <a:t>a</a:t>
                      </a:r>
                      <a:r>
                        <a:rPr sz="1600" dirty="0">
                          <a:latin typeface="+mj-lt"/>
                          <a:cs typeface="Roboto"/>
                        </a:rPr>
                        <a:t> </a:t>
                      </a:r>
                      <a:r>
                        <a:rPr lang="en-IN" sz="1600" spc="10" dirty="0">
                          <a:latin typeface="+mj-lt"/>
                          <a:cs typeface="Roboto"/>
                        </a:rPr>
                        <a:t>r</a:t>
                      </a:r>
                      <a:r>
                        <a:rPr sz="1600" spc="10" dirty="0" err="1">
                          <a:latin typeface="+mj-lt"/>
                          <a:cs typeface="Roboto"/>
                        </a:rPr>
                        <a:t>ight</a:t>
                      </a:r>
                      <a:r>
                        <a:rPr sz="1600" spc="25" dirty="0">
                          <a:latin typeface="+mj-lt"/>
                          <a:cs typeface="Roboto"/>
                        </a:rPr>
                        <a:t> </a:t>
                      </a:r>
                      <a:r>
                        <a:rPr sz="1600" spc="-10" dirty="0">
                          <a:latin typeface="+mj-lt"/>
                          <a:cs typeface="Roboto"/>
                        </a:rPr>
                        <a:t>O/I</a:t>
                      </a:r>
                      <a:endParaRPr sz="1600" dirty="0">
                        <a:latin typeface="+mj-lt"/>
                        <a:cs typeface="Roboto"/>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95046">
                <a:tc>
                  <a:txBody>
                    <a:bodyPr/>
                    <a:lstStyle/>
                    <a:p>
                      <a:pPr marL="635" algn="ctr">
                        <a:lnSpc>
                          <a:spcPct val="100000"/>
                        </a:lnSpc>
                        <a:spcBef>
                          <a:spcPts val="925"/>
                        </a:spcBef>
                      </a:pPr>
                      <a:r>
                        <a:rPr sz="1600" b="1" dirty="0">
                          <a:solidFill>
                            <a:srgbClr val="FFFFFF"/>
                          </a:solidFill>
                          <a:latin typeface="+mj-lt"/>
                          <a:cs typeface="Roboto"/>
                        </a:rPr>
                        <a:t>4</a:t>
                      </a:r>
                      <a:endParaRPr sz="160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25"/>
                        </a:spcBef>
                      </a:pPr>
                      <a:r>
                        <a:rPr sz="1600" spc="-15" dirty="0">
                          <a:latin typeface="+mj-lt"/>
                          <a:cs typeface="Roboto"/>
                        </a:rPr>
                        <a:t>Holding</a:t>
                      </a:r>
                      <a:r>
                        <a:rPr sz="1600" spc="25" dirty="0">
                          <a:latin typeface="+mj-lt"/>
                          <a:cs typeface="Roboto"/>
                        </a:rPr>
                        <a:t> </a:t>
                      </a:r>
                      <a:r>
                        <a:rPr sz="1600" spc="10" dirty="0">
                          <a:latin typeface="+mj-lt"/>
                          <a:cs typeface="Roboto"/>
                        </a:rPr>
                        <a:t>of</a:t>
                      </a:r>
                      <a:r>
                        <a:rPr sz="1600" spc="5" dirty="0">
                          <a:latin typeface="+mj-lt"/>
                          <a:cs typeface="Roboto"/>
                        </a:rPr>
                        <a:t> </a:t>
                      </a:r>
                      <a:r>
                        <a:rPr sz="1600" spc="15" dirty="0" err="1">
                          <a:latin typeface="+mj-lt"/>
                          <a:cs typeface="Roboto"/>
                        </a:rPr>
                        <a:t>fo</a:t>
                      </a:r>
                      <a:r>
                        <a:rPr lang="en-IN" sz="1600" spc="15" dirty="0">
                          <a:latin typeface="+mj-lt"/>
                          <a:cs typeface="Roboto"/>
                        </a:rPr>
                        <a:t>r</a:t>
                      </a:r>
                      <a:r>
                        <a:rPr sz="1600" spc="15" dirty="0" err="1">
                          <a:latin typeface="+mj-lt"/>
                          <a:cs typeface="Roboto"/>
                        </a:rPr>
                        <a:t>eign</a:t>
                      </a:r>
                      <a:r>
                        <a:rPr sz="1600" spc="15" dirty="0">
                          <a:latin typeface="+mj-lt"/>
                          <a:cs typeface="Roboto"/>
                        </a:rPr>
                        <a:t> </a:t>
                      </a:r>
                      <a:r>
                        <a:rPr sz="1600" spc="-15" dirty="0">
                          <a:latin typeface="+mj-lt"/>
                          <a:cs typeface="Roboto"/>
                        </a:rPr>
                        <a:t>exchange,</a:t>
                      </a:r>
                      <a:r>
                        <a:rPr sz="1600" spc="30" dirty="0">
                          <a:latin typeface="+mj-lt"/>
                          <a:cs typeface="Roboto"/>
                        </a:rPr>
                        <a:t> </a:t>
                      </a:r>
                      <a:r>
                        <a:rPr sz="1600" spc="-5" dirty="0" err="1">
                          <a:latin typeface="+mj-lt"/>
                          <a:cs typeface="Roboto"/>
                        </a:rPr>
                        <a:t>Secu</a:t>
                      </a:r>
                      <a:r>
                        <a:rPr lang="en-IN" sz="1600" spc="-5" dirty="0">
                          <a:latin typeface="+mj-lt"/>
                          <a:cs typeface="Roboto"/>
                        </a:rPr>
                        <a:t>r</a:t>
                      </a:r>
                      <a:r>
                        <a:rPr sz="1600" spc="-5" dirty="0" err="1">
                          <a:latin typeface="+mj-lt"/>
                          <a:cs typeface="Roboto"/>
                        </a:rPr>
                        <a:t>ity</a:t>
                      </a:r>
                      <a:r>
                        <a:rPr sz="1600" spc="25" dirty="0">
                          <a:latin typeface="+mj-lt"/>
                          <a:cs typeface="Roboto"/>
                        </a:rPr>
                        <a:t> </a:t>
                      </a:r>
                      <a:r>
                        <a:rPr sz="1600" spc="-20" dirty="0">
                          <a:latin typeface="+mj-lt"/>
                          <a:cs typeface="Roboto"/>
                        </a:rPr>
                        <a:t>and</a:t>
                      </a:r>
                      <a:r>
                        <a:rPr sz="1600" spc="20" dirty="0">
                          <a:latin typeface="+mj-lt"/>
                          <a:cs typeface="Roboto"/>
                        </a:rPr>
                        <a:t> </a:t>
                      </a:r>
                      <a:r>
                        <a:rPr sz="1600" spc="-10" dirty="0">
                          <a:latin typeface="+mj-lt"/>
                          <a:cs typeface="Roboto"/>
                        </a:rPr>
                        <a:t>Immovable</a:t>
                      </a:r>
                      <a:r>
                        <a:rPr sz="1600" spc="30" dirty="0">
                          <a:latin typeface="+mj-lt"/>
                          <a:cs typeface="Roboto"/>
                        </a:rPr>
                        <a:t> </a:t>
                      </a:r>
                      <a:r>
                        <a:rPr sz="1600" spc="25" dirty="0">
                          <a:latin typeface="+mj-lt"/>
                          <a:cs typeface="Roboto"/>
                        </a:rPr>
                        <a:t>p</a:t>
                      </a:r>
                      <a:r>
                        <a:rPr lang="en-IN" sz="1600" spc="25" dirty="0">
                          <a:latin typeface="+mj-lt"/>
                          <a:cs typeface="Roboto"/>
                        </a:rPr>
                        <a:t>r</a:t>
                      </a:r>
                      <a:r>
                        <a:rPr sz="1600" spc="25" dirty="0" err="1">
                          <a:latin typeface="+mj-lt"/>
                          <a:cs typeface="Roboto"/>
                        </a:rPr>
                        <a:t>ope</a:t>
                      </a:r>
                      <a:r>
                        <a:rPr lang="en-IN" sz="1600" spc="25" dirty="0">
                          <a:latin typeface="+mj-lt"/>
                          <a:cs typeface="Roboto"/>
                        </a:rPr>
                        <a:t>r</a:t>
                      </a:r>
                      <a:r>
                        <a:rPr sz="1600" spc="25" dirty="0">
                          <a:latin typeface="+mj-lt"/>
                          <a:cs typeface="Roboto"/>
                        </a:rPr>
                        <a:t>ty</a:t>
                      </a:r>
                      <a:r>
                        <a:rPr sz="1600" dirty="0">
                          <a:latin typeface="+mj-lt"/>
                          <a:cs typeface="Roboto"/>
                        </a:rPr>
                        <a:t> </a:t>
                      </a:r>
                      <a:r>
                        <a:rPr sz="1600" spc="-35" dirty="0">
                          <a:latin typeface="+mj-lt"/>
                          <a:cs typeface="Roboto"/>
                        </a:rPr>
                        <a:t>by</a:t>
                      </a:r>
                      <a:r>
                        <a:rPr sz="1600" spc="15" dirty="0">
                          <a:latin typeface="+mj-lt"/>
                          <a:cs typeface="Roboto"/>
                        </a:rPr>
                        <a:t> </a:t>
                      </a:r>
                      <a:r>
                        <a:rPr sz="1600" spc="-20" dirty="0">
                          <a:latin typeface="+mj-lt"/>
                          <a:cs typeface="Roboto"/>
                        </a:rPr>
                        <a:t>PRII.</a:t>
                      </a:r>
                      <a:r>
                        <a:rPr sz="1600" spc="25" dirty="0">
                          <a:latin typeface="+mj-lt"/>
                          <a:cs typeface="Roboto"/>
                        </a:rPr>
                        <a:t> </a:t>
                      </a:r>
                      <a:r>
                        <a:rPr sz="1600" spc="15" dirty="0">
                          <a:latin typeface="+mj-lt"/>
                          <a:cs typeface="Roboto"/>
                        </a:rPr>
                        <a:t>(</a:t>
                      </a:r>
                      <a:r>
                        <a:rPr sz="1600" spc="5" dirty="0">
                          <a:latin typeface="+mj-lt"/>
                          <a:cs typeface="Roboto"/>
                        </a:rPr>
                        <a:t> </a:t>
                      </a:r>
                      <a:r>
                        <a:rPr sz="1600" spc="-15" dirty="0">
                          <a:latin typeface="+mj-lt"/>
                          <a:cs typeface="Roboto"/>
                        </a:rPr>
                        <a:t>Section</a:t>
                      </a:r>
                      <a:r>
                        <a:rPr sz="1600" spc="15" dirty="0">
                          <a:latin typeface="+mj-lt"/>
                          <a:cs typeface="Roboto"/>
                        </a:rPr>
                        <a:t> </a:t>
                      </a:r>
                      <a:r>
                        <a:rPr sz="1600" spc="5" dirty="0">
                          <a:latin typeface="+mj-lt"/>
                          <a:cs typeface="Roboto"/>
                        </a:rPr>
                        <a:t>37A/</a:t>
                      </a:r>
                      <a:r>
                        <a:rPr sz="1600" spc="10" dirty="0">
                          <a:latin typeface="+mj-lt"/>
                          <a:cs typeface="Roboto"/>
                        </a:rPr>
                        <a:t> </a:t>
                      </a:r>
                      <a:r>
                        <a:rPr sz="1600" spc="-15" dirty="0">
                          <a:latin typeface="+mj-lt"/>
                          <a:cs typeface="Roboto"/>
                        </a:rPr>
                        <a:t>Section</a:t>
                      </a:r>
                      <a:r>
                        <a:rPr sz="1600" spc="5" dirty="0">
                          <a:latin typeface="+mj-lt"/>
                          <a:cs typeface="Roboto"/>
                        </a:rPr>
                        <a:t> </a:t>
                      </a:r>
                      <a:r>
                        <a:rPr sz="1600" dirty="0">
                          <a:latin typeface="+mj-lt"/>
                          <a:cs typeface="Roboto"/>
                        </a:rPr>
                        <a:t>13)</a:t>
                      </a: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95045">
                <a:tc>
                  <a:txBody>
                    <a:bodyPr/>
                    <a:lstStyle/>
                    <a:p>
                      <a:pPr algn="ctr">
                        <a:lnSpc>
                          <a:spcPct val="100000"/>
                        </a:lnSpc>
                        <a:spcBef>
                          <a:spcPts val="925"/>
                        </a:spcBef>
                      </a:pPr>
                      <a:r>
                        <a:rPr sz="1600" b="1" dirty="0">
                          <a:solidFill>
                            <a:srgbClr val="FFFFFF"/>
                          </a:solidFill>
                          <a:latin typeface="+mj-lt"/>
                          <a:cs typeface="Roboto"/>
                        </a:rPr>
                        <a:t>5</a:t>
                      </a:r>
                      <a:endParaRPr sz="160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25"/>
                        </a:spcBef>
                      </a:pPr>
                      <a:r>
                        <a:rPr sz="1600" spc="25" dirty="0">
                          <a:latin typeface="+mj-lt"/>
                          <a:cs typeface="Roboto"/>
                        </a:rPr>
                        <a:t>Cu</a:t>
                      </a:r>
                      <a:r>
                        <a:rPr lang="en-IN" sz="1600" spc="25" dirty="0" err="1">
                          <a:latin typeface="+mj-lt"/>
                          <a:cs typeface="Roboto"/>
                        </a:rPr>
                        <a:t>rr</a:t>
                      </a:r>
                      <a:r>
                        <a:rPr sz="1600" spc="25" dirty="0" err="1">
                          <a:latin typeface="+mj-lt"/>
                          <a:cs typeface="Roboto"/>
                        </a:rPr>
                        <a:t>ent</a:t>
                      </a:r>
                      <a:r>
                        <a:rPr sz="1600" spc="15" dirty="0">
                          <a:latin typeface="+mj-lt"/>
                          <a:cs typeface="Roboto"/>
                        </a:rPr>
                        <a:t> </a:t>
                      </a:r>
                      <a:r>
                        <a:rPr sz="1600" spc="-20" dirty="0">
                          <a:latin typeface="+mj-lt"/>
                          <a:cs typeface="Roboto"/>
                        </a:rPr>
                        <a:t>account</a:t>
                      </a:r>
                      <a:r>
                        <a:rPr sz="1600" spc="40" dirty="0">
                          <a:latin typeface="+mj-lt"/>
                          <a:cs typeface="Roboto"/>
                        </a:rPr>
                        <a:t> </a:t>
                      </a:r>
                      <a:r>
                        <a:rPr sz="1600" spc="-10" dirty="0">
                          <a:latin typeface="+mj-lt"/>
                          <a:cs typeface="Roboto"/>
                        </a:rPr>
                        <a:t>t</a:t>
                      </a:r>
                      <a:r>
                        <a:rPr lang="en-IN" sz="1600" spc="-10" dirty="0">
                          <a:latin typeface="+mj-lt"/>
                          <a:cs typeface="Roboto"/>
                        </a:rPr>
                        <a:t>r</a:t>
                      </a:r>
                      <a:r>
                        <a:rPr sz="1600" spc="-10" dirty="0" err="1">
                          <a:latin typeface="+mj-lt"/>
                          <a:cs typeface="Roboto"/>
                        </a:rPr>
                        <a:t>ansactions</a:t>
                      </a:r>
                      <a:r>
                        <a:rPr sz="1600" spc="-10" dirty="0">
                          <a:latin typeface="+mj-lt"/>
                          <a:cs typeface="Roboto"/>
                        </a:rPr>
                        <a:t>,</a:t>
                      </a:r>
                      <a:r>
                        <a:rPr sz="1600" spc="40" dirty="0">
                          <a:latin typeface="+mj-lt"/>
                          <a:cs typeface="Roboto"/>
                        </a:rPr>
                        <a:t> </a:t>
                      </a:r>
                      <a:r>
                        <a:rPr sz="1600" spc="-20" dirty="0">
                          <a:latin typeface="+mj-lt"/>
                          <a:cs typeface="Roboto"/>
                        </a:rPr>
                        <a:t>List</a:t>
                      </a:r>
                      <a:r>
                        <a:rPr sz="1600" spc="15" dirty="0">
                          <a:latin typeface="+mj-lt"/>
                          <a:cs typeface="Roboto"/>
                        </a:rPr>
                        <a:t> </a:t>
                      </a:r>
                      <a:r>
                        <a:rPr sz="1600" spc="-20" dirty="0">
                          <a:latin typeface="+mj-lt"/>
                          <a:cs typeface="Roboto"/>
                        </a:rPr>
                        <a:t>and</a:t>
                      </a:r>
                      <a:r>
                        <a:rPr sz="1600" spc="40" dirty="0">
                          <a:latin typeface="+mj-lt"/>
                          <a:cs typeface="Roboto"/>
                        </a:rPr>
                        <a:t> </a:t>
                      </a:r>
                      <a:r>
                        <a:rPr sz="1600" spc="-5" dirty="0">
                          <a:latin typeface="+mj-lt"/>
                          <a:cs typeface="Roboto"/>
                        </a:rPr>
                        <a:t>Rest</a:t>
                      </a:r>
                      <a:r>
                        <a:rPr lang="en-IN" sz="1600" spc="-5" dirty="0">
                          <a:latin typeface="+mj-lt"/>
                          <a:cs typeface="Roboto"/>
                        </a:rPr>
                        <a:t>r</a:t>
                      </a:r>
                      <a:r>
                        <a:rPr sz="1600" spc="-5" dirty="0" err="1">
                          <a:latin typeface="+mj-lt"/>
                          <a:cs typeface="Roboto"/>
                        </a:rPr>
                        <a:t>ictions</a:t>
                      </a:r>
                      <a:endParaRPr sz="1600" dirty="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95173">
                <a:tc>
                  <a:txBody>
                    <a:bodyPr/>
                    <a:lstStyle/>
                    <a:p>
                      <a:pPr algn="ctr">
                        <a:lnSpc>
                          <a:spcPct val="100000"/>
                        </a:lnSpc>
                        <a:spcBef>
                          <a:spcPts val="930"/>
                        </a:spcBef>
                      </a:pPr>
                      <a:r>
                        <a:rPr sz="1600" b="1" dirty="0">
                          <a:solidFill>
                            <a:srgbClr val="FFFFFF"/>
                          </a:solidFill>
                          <a:latin typeface="+mj-lt"/>
                          <a:cs typeface="Roboto"/>
                        </a:rPr>
                        <a:t>6</a:t>
                      </a:r>
                      <a:endParaRPr sz="160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30"/>
                        </a:spcBef>
                      </a:pPr>
                      <a:r>
                        <a:rPr sz="1600" spc="-10" dirty="0">
                          <a:latin typeface="+mj-lt"/>
                          <a:cs typeface="Roboto"/>
                        </a:rPr>
                        <a:t>Capital</a:t>
                      </a:r>
                      <a:r>
                        <a:rPr sz="1600" spc="15" dirty="0">
                          <a:latin typeface="+mj-lt"/>
                          <a:cs typeface="Roboto"/>
                        </a:rPr>
                        <a:t> </a:t>
                      </a:r>
                      <a:r>
                        <a:rPr sz="1600" spc="-20" dirty="0">
                          <a:latin typeface="+mj-lt"/>
                          <a:cs typeface="Roboto"/>
                        </a:rPr>
                        <a:t>account</a:t>
                      </a:r>
                      <a:r>
                        <a:rPr sz="1600" spc="35" dirty="0">
                          <a:latin typeface="+mj-lt"/>
                          <a:cs typeface="Roboto"/>
                        </a:rPr>
                        <a:t> </a:t>
                      </a:r>
                      <a:r>
                        <a:rPr sz="1600" spc="-15" dirty="0">
                          <a:latin typeface="+mj-lt"/>
                          <a:cs typeface="Roboto"/>
                        </a:rPr>
                        <a:t>t</a:t>
                      </a:r>
                      <a:r>
                        <a:rPr lang="en-IN" sz="1600" spc="-15" dirty="0">
                          <a:latin typeface="+mj-lt"/>
                          <a:cs typeface="Roboto"/>
                        </a:rPr>
                        <a:t>r</a:t>
                      </a:r>
                      <a:r>
                        <a:rPr sz="1600" spc="-15" dirty="0" err="1">
                          <a:latin typeface="+mj-lt"/>
                          <a:cs typeface="Roboto"/>
                        </a:rPr>
                        <a:t>ansactions</a:t>
                      </a:r>
                      <a:r>
                        <a:rPr sz="1600" spc="-15" dirty="0">
                          <a:latin typeface="+mj-lt"/>
                          <a:cs typeface="Roboto"/>
                        </a:rPr>
                        <a:t>-Powe</a:t>
                      </a:r>
                      <a:r>
                        <a:rPr lang="en-IN" sz="1600" spc="-15" dirty="0">
                          <a:latin typeface="+mj-lt"/>
                          <a:cs typeface="Roboto"/>
                        </a:rPr>
                        <a:t>r</a:t>
                      </a:r>
                      <a:r>
                        <a:rPr sz="1600" spc="-15" dirty="0">
                          <a:latin typeface="+mj-lt"/>
                          <a:cs typeface="Roboto"/>
                        </a:rPr>
                        <a:t>s</a:t>
                      </a:r>
                      <a:r>
                        <a:rPr sz="1600" spc="40" dirty="0">
                          <a:latin typeface="+mj-lt"/>
                          <a:cs typeface="Roboto"/>
                        </a:rPr>
                        <a:t> </a:t>
                      </a:r>
                      <a:r>
                        <a:rPr sz="1600" spc="10" dirty="0">
                          <a:latin typeface="+mj-lt"/>
                          <a:cs typeface="Roboto"/>
                        </a:rPr>
                        <a:t>of</a:t>
                      </a:r>
                      <a:r>
                        <a:rPr sz="1600" spc="15" dirty="0">
                          <a:latin typeface="+mj-lt"/>
                          <a:cs typeface="Roboto"/>
                        </a:rPr>
                        <a:t> </a:t>
                      </a:r>
                      <a:r>
                        <a:rPr sz="1600" spc="-25" dirty="0">
                          <a:latin typeface="+mj-lt"/>
                          <a:cs typeface="Roboto"/>
                        </a:rPr>
                        <a:t>RBI,</a:t>
                      </a:r>
                      <a:r>
                        <a:rPr sz="1600" spc="10" dirty="0">
                          <a:latin typeface="+mj-lt"/>
                          <a:cs typeface="Roboto"/>
                        </a:rPr>
                        <a:t> Cent</a:t>
                      </a:r>
                      <a:r>
                        <a:rPr lang="en-IN" sz="1600" spc="10" dirty="0">
                          <a:latin typeface="+mj-lt"/>
                          <a:cs typeface="Roboto"/>
                        </a:rPr>
                        <a:t>r</a:t>
                      </a:r>
                      <a:r>
                        <a:rPr sz="1600" spc="10" dirty="0">
                          <a:latin typeface="+mj-lt"/>
                          <a:cs typeface="Roboto"/>
                        </a:rPr>
                        <a:t>al</a:t>
                      </a:r>
                      <a:r>
                        <a:rPr sz="1600" spc="20" dirty="0">
                          <a:latin typeface="+mj-lt"/>
                          <a:cs typeface="Roboto"/>
                        </a:rPr>
                        <a:t> </a:t>
                      </a:r>
                      <a:r>
                        <a:rPr sz="1600" spc="-15" dirty="0">
                          <a:latin typeface="+mj-lt"/>
                          <a:cs typeface="Roboto"/>
                        </a:rPr>
                        <a:t>Govt.</a:t>
                      </a:r>
                      <a:r>
                        <a:rPr sz="1600" spc="15" dirty="0">
                          <a:latin typeface="+mj-lt"/>
                          <a:cs typeface="Roboto"/>
                        </a:rPr>
                        <a:t> </a:t>
                      </a:r>
                      <a:r>
                        <a:rPr sz="1600" spc="-20" dirty="0">
                          <a:latin typeface="+mj-lt"/>
                          <a:cs typeface="Roboto"/>
                        </a:rPr>
                        <a:t>and</a:t>
                      </a:r>
                      <a:r>
                        <a:rPr sz="1600" spc="25" dirty="0">
                          <a:latin typeface="+mj-lt"/>
                          <a:cs typeface="Roboto"/>
                        </a:rPr>
                        <a:t> </a:t>
                      </a:r>
                      <a:r>
                        <a:rPr sz="1600" spc="-15" dirty="0">
                          <a:latin typeface="+mj-lt"/>
                          <a:cs typeface="Roboto"/>
                        </a:rPr>
                        <a:t>the</a:t>
                      </a:r>
                      <a:r>
                        <a:rPr sz="1600" spc="20" dirty="0">
                          <a:latin typeface="+mj-lt"/>
                          <a:cs typeface="Roboto"/>
                        </a:rPr>
                        <a:t> </a:t>
                      </a:r>
                      <a:r>
                        <a:rPr sz="1600" spc="-20" dirty="0">
                          <a:latin typeface="+mj-lt"/>
                          <a:cs typeface="Roboto"/>
                        </a:rPr>
                        <a:t>list.</a:t>
                      </a:r>
                      <a:endParaRPr sz="1600" dirty="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95045">
                <a:tc>
                  <a:txBody>
                    <a:bodyPr/>
                    <a:lstStyle/>
                    <a:p>
                      <a:pPr marL="635" algn="ctr">
                        <a:lnSpc>
                          <a:spcPct val="100000"/>
                        </a:lnSpc>
                        <a:spcBef>
                          <a:spcPts val="925"/>
                        </a:spcBef>
                      </a:pPr>
                      <a:r>
                        <a:rPr sz="1600" b="1" dirty="0">
                          <a:solidFill>
                            <a:srgbClr val="FFFFFF"/>
                          </a:solidFill>
                          <a:latin typeface="+mj-lt"/>
                          <a:cs typeface="Roboto"/>
                        </a:rPr>
                        <a:t>7</a:t>
                      </a:r>
                      <a:endParaRPr sz="160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25"/>
                        </a:spcBef>
                      </a:pPr>
                      <a:r>
                        <a:rPr sz="1600" spc="15" dirty="0">
                          <a:latin typeface="+mj-lt"/>
                          <a:cs typeface="Roboto"/>
                        </a:rPr>
                        <a:t>Expo</a:t>
                      </a:r>
                      <a:r>
                        <a:rPr lang="en-IN" sz="1600" spc="15" dirty="0">
                          <a:latin typeface="+mj-lt"/>
                          <a:cs typeface="Roboto"/>
                        </a:rPr>
                        <a:t>r</a:t>
                      </a:r>
                      <a:r>
                        <a:rPr sz="1600" spc="15" dirty="0">
                          <a:latin typeface="+mj-lt"/>
                          <a:cs typeface="Roboto"/>
                        </a:rPr>
                        <a:t>t </a:t>
                      </a:r>
                      <a:r>
                        <a:rPr sz="1600" spc="10" dirty="0">
                          <a:latin typeface="+mj-lt"/>
                          <a:cs typeface="Roboto"/>
                        </a:rPr>
                        <a:t>of </a:t>
                      </a:r>
                      <a:r>
                        <a:rPr sz="1600" spc="-10" dirty="0">
                          <a:latin typeface="+mj-lt"/>
                          <a:cs typeface="Roboto"/>
                        </a:rPr>
                        <a:t>goods</a:t>
                      </a:r>
                      <a:r>
                        <a:rPr sz="1600" spc="10" dirty="0">
                          <a:latin typeface="+mj-lt"/>
                          <a:cs typeface="Roboto"/>
                        </a:rPr>
                        <a:t> </a:t>
                      </a:r>
                      <a:r>
                        <a:rPr sz="1600" spc="-25" dirty="0">
                          <a:latin typeface="+mj-lt"/>
                          <a:cs typeface="Roboto"/>
                        </a:rPr>
                        <a:t>and</a:t>
                      </a:r>
                      <a:r>
                        <a:rPr sz="1600" spc="20" dirty="0">
                          <a:latin typeface="+mj-lt"/>
                          <a:cs typeface="Roboto"/>
                        </a:rPr>
                        <a:t> </a:t>
                      </a:r>
                      <a:r>
                        <a:rPr sz="1600" spc="-25" dirty="0">
                          <a:latin typeface="+mj-lt"/>
                          <a:cs typeface="Roboto"/>
                        </a:rPr>
                        <a:t>se</a:t>
                      </a:r>
                      <a:r>
                        <a:rPr lang="en-IN" sz="1600" spc="-25" dirty="0">
                          <a:latin typeface="+mj-lt"/>
                          <a:cs typeface="Roboto"/>
                        </a:rPr>
                        <a:t>r</a:t>
                      </a:r>
                      <a:r>
                        <a:rPr sz="1600" spc="-25" dirty="0">
                          <a:latin typeface="+mj-lt"/>
                          <a:cs typeface="Roboto"/>
                        </a:rPr>
                        <a:t>vices-</a:t>
                      </a:r>
                      <a:r>
                        <a:rPr sz="1600" spc="10" dirty="0">
                          <a:latin typeface="+mj-lt"/>
                          <a:cs typeface="Roboto"/>
                        </a:rPr>
                        <a:t> </a:t>
                      </a:r>
                      <a:r>
                        <a:rPr sz="1600" spc="-5" dirty="0" err="1">
                          <a:latin typeface="+mj-lt"/>
                          <a:cs typeface="Roboto"/>
                        </a:rPr>
                        <a:t>Decla</a:t>
                      </a:r>
                      <a:r>
                        <a:rPr lang="en-IN" sz="1600" spc="-5" dirty="0">
                          <a:latin typeface="+mj-lt"/>
                          <a:cs typeface="Roboto"/>
                        </a:rPr>
                        <a:t>r</a:t>
                      </a:r>
                      <a:r>
                        <a:rPr sz="1600" spc="-5" dirty="0" err="1">
                          <a:latin typeface="+mj-lt"/>
                          <a:cs typeface="Roboto"/>
                        </a:rPr>
                        <a:t>ation</a:t>
                      </a:r>
                      <a:r>
                        <a:rPr sz="1600" spc="-5" dirty="0">
                          <a:latin typeface="+mj-lt"/>
                          <a:cs typeface="Roboto"/>
                        </a:rPr>
                        <a:t>,</a:t>
                      </a:r>
                      <a:r>
                        <a:rPr sz="1600" spc="35" dirty="0">
                          <a:latin typeface="+mj-lt"/>
                          <a:cs typeface="Roboto"/>
                        </a:rPr>
                        <a:t> </a:t>
                      </a:r>
                      <a:r>
                        <a:rPr sz="1600" dirty="0">
                          <a:latin typeface="+mj-lt"/>
                          <a:cs typeface="Roboto"/>
                        </a:rPr>
                        <a:t>Info</a:t>
                      </a:r>
                      <a:r>
                        <a:rPr lang="en-IN" sz="1600" dirty="0">
                          <a:latin typeface="+mj-lt"/>
                          <a:cs typeface="Roboto"/>
                        </a:rPr>
                        <a:t>r</a:t>
                      </a:r>
                      <a:r>
                        <a:rPr sz="1600" dirty="0" err="1">
                          <a:latin typeface="+mj-lt"/>
                          <a:cs typeface="Roboto"/>
                        </a:rPr>
                        <a:t>mation</a:t>
                      </a:r>
                      <a:r>
                        <a:rPr sz="1600" dirty="0">
                          <a:latin typeface="+mj-lt"/>
                          <a:cs typeface="Roboto"/>
                        </a:rPr>
                        <a:t>,</a:t>
                      </a:r>
                      <a:r>
                        <a:rPr sz="1600" spc="50" dirty="0">
                          <a:latin typeface="+mj-lt"/>
                          <a:cs typeface="Roboto"/>
                        </a:rPr>
                        <a:t> </a:t>
                      </a:r>
                      <a:r>
                        <a:rPr sz="1600" dirty="0">
                          <a:latin typeface="+mj-lt"/>
                          <a:cs typeface="Roboto"/>
                        </a:rPr>
                        <a:t>Di</a:t>
                      </a:r>
                      <a:r>
                        <a:rPr lang="en-IN" sz="1600" dirty="0">
                          <a:latin typeface="+mj-lt"/>
                          <a:cs typeface="Roboto"/>
                        </a:rPr>
                        <a:t>r</a:t>
                      </a:r>
                      <a:r>
                        <a:rPr sz="1600" dirty="0" err="1">
                          <a:latin typeface="+mj-lt"/>
                          <a:cs typeface="Roboto"/>
                        </a:rPr>
                        <a:t>ection</a:t>
                      </a:r>
                      <a:r>
                        <a:rPr sz="1600" spc="15" dirty="0">
                          <a:latin typeface="+mj-lt"/>
                          <a:cs typeface="Roboto"/>
                        </a:rPr>
                        <a:t> </a:t>
                      </a:r>
                      <a:r>
                        <a:rPr sz="1600" spc="-10" dirty="0">
                          <a:latin typeface="+mj-lt"/>
                          <a:cs typeface="Roboto"/>
                        </a:rPr>
                        <a:t>to</a:t>
                      </a:r>
                      <a:r>
                        <a:rPr sz="1600" spc="5" dirty="0">
                          <a:latin typeface="+mj-lt"/>
                          <a:cs typeface="Roboto"/>
                        </a:rPr>
                        <a:t> </a:t>
                      </a:r>
                      <a:r>
                        <a:rPr lang="en-IN" sz="1600" spc="15" dirty="0">
                          <a:latin typeface="+mj-lt"/>
                          <a:cs typeface="Roboto"/>
                        </a:rPr>
                        <a:t>r</a:t>
                      </a:r>
                      <a:r>
                        <a:rPr sz="1600" spc="15" dirty="0" err="1">
                          <a:latin typeface="+mj-lt"/>
                          <a:cs typeface="Roboto"/>
                        </a:rPr>
                        <a:t>eceive</a:t>
                      </a:r>
                      <a:r>
                        <a:rPr sz="1600" spc="10" dirty="0">
                          <a:latin typeface="+mj-lt"/>
                          <a:cs typeface="Roboto"/>
                        </a:rPr>
                        <a:t> </a:t>
                      </a:r>
                      <a:r>
                        <a:rPr sz="1600" spc="5" dirty="0">
                          <a:latin typeface="+mj-lt"/>
                          <a:cs typeface="Roboto"/>
                        </a:rPr>
                        <a:t>FE.</a:t>
                      </a:r>
                      <a:endParaRPr sz="1600" dirty="0">
                        <a:latin typeface="+mj-lt"/>
                        <a:cs typeface="Roboto"/>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495071">
                <a:tc>
                  <a:txBody>
                    <a:bodyPr/>
                    <a:lstStyle/>
                    <a:p>
                      <a:pPr algn="ctr">
                        <a:lnSpc>
                          <a:spcPct val="100000"/>
                        </a:lnSpc>
                        <a:spcBef>
                          <a:spcPts val="930"/>
                        </a:spcBef>
                      </a:pPr>
                      <a:r>
                        <a:rPr sz="1600" b="1" dirty="0">
                          <a:solidFill>
                            <a:srgbClr val="FFFFFF"/>
                          </a:solidFill>
                          <a:latin typeface="+mj-lt"/>
                          <a:cs typeface="Roboto"/>
                        </a:rPr>
                        <a:t>8</a:t>
                      </a:r>
                      <a:endParaRPr sz="160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930"/>
                        </a:spcBef>
                      </a:pPr>
                      <a:r>
                        <a:rPr sz="1600" spc="-20" dirty="0">
                          <a:latin typeface="+mj-lt"/>
                          <a:cs typeface="Roboto"/>
                        </a:rPr>
                        <a:t>Realization</a:t>
                      </a:r>
                      <a:r>
                        <a:rPr sz="1600" spc="50" dirty="0">
                          <a:latin typeface="+mj-lt"/>
                          <a:cs typeface="Roboto"/>
                        </a:rPr>
                        <a:t> </a:t>
                      </a:r>
                      <a:r>
                        <a:rPr sz="1600" spc="-20" dirty="0">
                          <a:latin typeface="+mj-lt"/>
                          <a:cs typeface="Roboto"/>
                        </a:rPr>
                        <a:t>and</a:t>
                      </a:r>
                      <a:r>
                        <a:rPr sz="1600" spc="20" dirty="0">
                          <a:latin typeface="+mj-lt"/>
                          <a:cs typeface="Roboto"/>
                        </a:rPr>
                        <a:t> </a:t>
                      </a:r>
                      <a:r>
                        <a:rPr lang="en-IN" sz="1600" spc="10" dirty="0">
                          <a:latin typeface="+mj-lt"/>
                          <a:cs typeface="Roboto"/>
                        </a:rPr>
                        <a:t>r</a:t>
                      </a:r>
                      <a:r>
                        <a:rPr sz="1600" spc="10" dirty="0" err="1">
                          <a:latin typeface="+mj-lt"/>
                          <a:cs typeface="Roboto"/>
                        </a:rPr>
                        <a:t>epat</a:t>
                      </a:r>
                      <a:r>
                        <a:rPr lang="en-IN" sz="1600" spc="10" dirty="0">
                          <a:latin typeface="+mj-lt"/>
                          <a:cs typeface="Roboto"/>
                        </a:rPr>
                        <a:t>r</a:t>
                      </a:r>
                      <a:r>
                        <a:rPr sz="1600" spc="10" dirty="0" err="1">
                          <a:latin typeface="+mj-lt"/>
                          <a:cs typeface="Roboto"/>
                        </a:rPr>
                        <a:t>iation</a:t>
                      </a:r>
                      <a:r>
                        <a:rPr sz="1600" spc="15" dirty="0">
                          <a:latin typeface="+mj-lt"/>
                          <a:cs typeface="Roboto"/>
                        </a:rPr>
                        <a:t> </a:t>
                      </a:r>
                      <a:r>
                        <a:rPr sz="1600" spc="10" dirty="0">
                          <a:latin typeface="+mj-lt"/>
                          <a:cs typeface="Roboto"/>
                        </a:rPr>
                        <a:t>of</a:t>
                      </a:r>
                      <a:r>
                        <a:rPr sz="1600" spc="15" dirty="0">
                          <a:latin typeface="+mj-lt"/>
                          <a:cs typeface="Roboto"/>
                        </a:rPr>
                        <a:t> </a:t>
                      </a:r>
                      <a:r>
                        <a:rPr sz="1600" spc="15" dirty="0" err="1">
                          <a:latin typeface="+mj-lt"/>
                          <a:cs typeface="Roboto"/>
                        </a:rPr>
                        <a:t>fo</a:t>
                      </a:r>
                      <a:r>
                        <a:rPr lang="en-IN" sz="1600" spc="15" dirty="0">
                          <a:latin typeface="+mj-lt"/>
                          <a:cs typeface="Roboto"/>
                        </a:rPr>
                        <a:t>r</a:t>
                      </a:r>
                      <a:r>
                        <a:rPr sz="1600" spc="15" dirty="0" err="1">
                          <a:latin typeface="+mj-lt"/>
                          <a:cs typeface="Roboto"/>
                        </a:rPr>
                        <a:t>eign</a:t>
                      </a:r>
                      <a:r>
                        <a:rPr sz="1600" spc="20" dirty="0">
                          <a:latin typeface="+mj-lt"/>
                          <a:cs typeface="Roboto"/>
                        </a:rPr>
                        <a:t> </a:t>
                      </a:r>
                      <a:r>
                        <a:rPr sz="1600" spc="-15" dirty="0">
                          <a:latin typeface="+mj-lt"/>
                          <a:cs typeface="Roboto"/>
                        </a:rPr>
                        <a:t>exchange.</a:t>
                      </a:r>
                      <a:endParaRPr sz="1600" dirty="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495084">
                <a:tc>
                  <a:txBody>
                    <a:bodyPr/>
                    <a:lstStyle/>
                    <a:p>
                      <a:pPr algn="ctr">
                        <a:lnSpc>
                          <a:spcPct val="100000"/>
                        </a:lnSpc>
                        <a:spcBef>
                          <a:spcPts val="930"/>
                        </a:spcBef>
                      </a:pPr>
                      <a:r>
                        <a:rPr sz="1600" b="1" dirty="0">
                          <a:solidFill>
                            <a:srgbClr val="FFFFFF"/>
                          </a:solidFill>
                          <a:latin typeface="+mj-lt"/>
                          <a:cs typeface="Roboto"/>
                        </a:rPr>
                        <a:t>9</a:t>
                      </a:r>
                      <a:endParaRPr sz="160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8255" algn="ctr">
                        <a:lnSpc>
                          <a:spcPct val="100000"/>
                        </a:lnSpc>
                        <a:spcBef>
                          <a:spcPts val="930"/>
                        </a:spcBef>
                      </a:pPr>
                      <a:r>
                        <a:rPr sz="1600" spc="-10" dirty="0">
                          <a:latin typeface="+mj-lt"/>
                          <a:cs typeface="Roboto"/>
                        </a:rPr>
                        <a:t>Exemption</a:t>
                      </a:r>
                      <a:r>
                        <a:rPr sz="1600" spc="25" dirty="0">
                          <a:latin typeface="+mj-lt"/>
                          <a:cs typeface="Roboto"/>
                        </a:rPr>
                        <a:t> </a:t>
                      </a:r>
                      <a:r>
                        <a:rPr sz="1600" spc="40" dirty="0">
                          <a:latin typeface="+mj-lt"/>
                          <a:cs typeface="Roboto"/>
                        </a:rPr>
                        <a:t>f</a:t>
                      </a:r>
                      <a:r>
                        <a:rPr lang="en-IN" sz="1600" spc="40" dirty="0">
                          <a:latin typeface="+mj-lt"/>
                          <a:cs typeface="Roboto"/>
                        </a:rPr>
                        <a:t>r</a:t>
                      </a:r>
                      <a:r>
                        <a:rPr sz="1600" spc="40" dirty="0">
                          <a:latin typeface="+mj-lt"/>
                          <a:cs typeface="Roboto"/>
                        </a:rPr>
                        <a:t>om</a:t>
                      </a:r>
                      <a:r>
                        <a:rPr sz="1600" spc="5" dirty="0">
                          <a:latin typeface="+mj-lt"/>
                          <a:cs typeface="Roboto"/>
                        </a:rPr>
                        <a:t> </a:t>
                      </a:r>
                      <a:r>
                        <a:rPr lang="en-IN" sz="1600" spc="-5" dirty="0">
                          <a:latin typeface="+mj-lt"/>
                          <a:cs typeface="Roboto"/>
                        </a:rPr>
                        <a:t>r</a:t>
                      </a:r>
                      <a:r>
                        <a:rPr sz="1600" spc="-5" dirty="0" err="1">
                          <a:latin typeface="+mj-lt"/>
                          <a:cs typeface="Roboto"/>
                        </a:rPr>
                        <a:t>ealization</a:t>
                      </a:r>
                      <a:r>
                        <a:rPr sz="1600" spc="60" dirty="0">
                          <a:latin typeface="+mj-lt"/>
                          <a:cs typeface="Roboto"/>
                        </a:rPr>
                        <a:t> </a:t>
                      </a:r>
                      <a:r>
                        <a:rPr sz="1600" spc="-20" dirty="0">
                          <a:latin typeface="+mj-lt"/>
                          <a:cs typeface="Roboto"/>
                        </a:rPr>
                        <a:t>and</a:t>
                      </a:r>
                      <a:r>
                        <a:rPr sz="1600" spc="40" dirty="0">
                          <a:latin typeface="+mj-lt"/>
                          <a:cs typeface="Roboto"/>
                        </a:rPr>
                        <a:t> </a:t>
                      </a:r>
                      <a:r>
                        <a:rPr lang="en-IN" sz="1600" spc="10" dirty="0">
                          <a:latin typeface="+mj-lt"/>
                          <a:cs typeface="Roboto"/>
                        </a:rPr>
                        <a:t>r</a:t>
                      </a:r>
                      <a:r>
                        <a:rPr sz="1600" spc="10" dirty="0" err="1">
                          <a:latin typeface="+mj-lt"/>
                          <a:cs typeface="Roboto"/>
                        </a:rPr>
                        <a:t>epat</a:t>
                      </a:r>
                      <a:r>
                        <a:rPr lang="en-IN" sz="1600" spc="10" dirty="0">
                          <a:latin typeface="+mj-lt"/>
                          <a:cs typeface="Roboto"/>
                        </a:rPr>
                        <a:t>r</a:t>
                      </a:r>
                      <a:r>
                        <a:rPr sz="1600" spc="10" dirty="0" err="1">
                          <a:latin typeface="+mj-lt"/>
                          <a:cs typeface="Roboto"/>
                        </a:rPr>
                        <a:t>iation</a:t>
                      </a:r>
                      <a:r>
                        <a:rPr sz="1600" spc="30" dirty="0">
                          <a:latin typeface="+mj-lt"/>
                          <a:cs typeface="Roboto"/>
                        </a:rPr>
                        <a:t> </a:t>
                      </a:r>
                      <a:r>
                        <a:rPr sz="1600" spc="-25" dirty="0">
                          <a:latin typeface="+mj-lt"/>
                          <a:cs typeface="Roboto"/>
                        </a:rPr>
                        <a:t>in</a:t>
                      </a:r>
                      <a:r>
                        <a:rPr sz="1600" spc="20" dirty="0">
                          <a:latin typeface="+mj-lt"/>
                          <a:cs typeface="Roboto"/>
                        </a:rPr>
                        <a:t> </a:t>
                      </a:r>
                      <a:r>
                        <a:rPr sz="1600" spc="10" dirty="0" err="1">
                          <a:latin typeface="+mj-lt"/>
                          <a:cs typeface="Roboto"/>
                        </a:rPr>
                        <a:t>ce</a:t>
                      </a:r>
                      <a:r>
                        <a:rPr lang="en-IN" sz="1600" spc="10" dirty="0">
                          <a:latin typeface="+mj-lt"/>
                          <a:cs typeface="Roboto"/>
                        </a:rPr>
                        <a:t>r</a:t>
                      </a:r>
                      <a:r>
                        <a:rPr sz="1600" spc="10" dirty="0" err="1">
                          <a:latin typeface="+mj-lt"/>
                          <a:cs typeface="Roboto"/>
                        </a:rPr>
                        <a:t>tain</a:t>
                      </a:r>
                      <a:r>
                        <a:rPr sz="1600" spc="25" dirty="0">
                          <a:latin typeface="+mj-lt"/>
                          <a:cs typeface="Roboto"/>
                        </a:rPr>
                        <a:t> </a:t>
                      </a:r>
                      <a:r>
                        <a:rPr sz="1600" spc="-5" dirty="0">
                          <a:latin typeface="+mj-lt"/>
                          <a:cs typeface="Roboto"/>
                        </a:rPr>
                        <a:t>cases</a:t>
                      </a:r>
                      <a:r>
                        <a:rPr sz="1600" spc="10" dirty="0">
                          <a:latin typeface="+mj-lt"/>
                          <a:cs typeface="Roboto"/>
                        </a:rPr>
                        <a:t> </a:t>
                      </a:r>
                      <a:r>
                        <a:rPr sz="1600" spc="-20" dirty="0">
                          <a:latin typeface="+mj-lt"/>
                          <a:cs typeface="Roboto"/>
                        </a:rPr>
                        <a:t>and</a:t>
                      </a:r>
                      <a:r>
                        <a:rPr sz="1600" spc="25" dirty="0">
                          <a:latin typeface="+mj-lt"/>
                          <a:cs typeface="Roboto"/>
                        </a:rPr>
                        <a:t> </a:t>
                      </a:r>
                      <a:r>
                        <a:rPr sz="1600" spc="-15" dirty="0">
                          <a:latin typeface="+mj-lt"/>
                          <a:cs typeface="Roboto"/>
                        </a:rPr>
                        <a:t>possession</a:t>
                      </a:r>
                      <a:r>
                        <a:rPr sz="1600" spc="15" dirty="0">
                          <a:latin typeface="+mj-lt"/>
                          <a:cs typeface="Roboto"/>
                        </a:rPr>
                        <a:t> </a:t>
                      </a:r>
                      <a:r>
                        <a:rPr sz="1600" spc="10" dirty="0">
                          <a:latin typeface="+mj-lt"/>
                          <a:cs typeface="Roboto"/>
                        </a:rPr>
                        <a:t>of</a:t>
                      </a:r>
                      <a:r>
                        <a:rPr sz="1600" spc="15" dirty="0">
                          <a:latin typeface="+mj-lt"/>
                          <a:cs typeface="Roboto"/>
                        </a:rPr>
                        <a:t> </a:t>
                      </a:r>
                      <a:r>
                        <a:rPr sz="1600" spc="5" dirty="0">
                          <a:latin typeface="+mj-lt"/>
                          <a:cs typeface="Roboto"/>
                        </a:rPr>
                        <a:t>FE.</a:t>
                      </a:r>
                      <a:endParaRPr sz="1600" dirty="0">
                        <a:latin typeface="+mj-lt"/>
                        <a:cs typeface="Roboto"/>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sp>
        <p:nvSpPr>
          <p:cNvPr id="6" name="object 6"/>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13</a:t>
            </a:fld>
            <a:endParaRPr spc="5"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87832"/>
            <a:ext cx="4067760" cy="997709"/>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AFEF"/>
                </a:solidFill>
              </a:rPr>
              <a:t>St</a:t>
            </a:r>
            <a:r>
              <a:rPr lang="en-IN" spc="60" dirty="0">
                <a:solidFill>
                  <a:srgbClr val="00AFEF"/>
                </a:solidFill>
              </a:rPr>
              <a:t>r</a:t>
            </a:r>
            <a:r>
              <a:rPr spc="60" dirty="0" err="1">
                <a:solidFill>
                  <a:srgbClr val="00AFEF"/>
                </a:solidFill>
              </a:rPr>
              <a:t>uctu</a:t>
            </a:r>
            <a:r>
              <a:rPr lang="en-IN" spc="60" dirty="0">
                <a:solidFill>
                  <a:srgbClr val="00AFEF"/>
                </a:solidFill>
              </a:rPr>
              <a:t>r</a:t>
            </a:r>
            <a:r>
              <a:rPr spc="60" dirty="0">
                <a:solidFill>
                  <a:srgbClr val="00AFEF"/>
                </a:solidFill>
              </a:rPr>
              <a:t>e</a:t>
            </a:r>
          </a:p>
          <a:p>
            <a:pPr marL="12700">
              <a:lnSpc>
                <a:spcPct val="100000"/>
              </a:lnSpc>
              <a:spcBef>
                <a:spcPts val="5"/>
              </a:spcBef>
            </a:pPr>
            <a:r>
              <a:rPr lang="en-IN" spc="245" dirty="0"/>
              <a:t>F</a:t>
            </a:r>
            <a:r>
              <a:rPr spc="245" dirty="0"/>
              <a:t>EMA</a:t>
            </a:r>
            <a:r>
              <a:rPr spc="-60" dirty="0"/>
              <a:t> </a:t>
            </a:r>
            <a:r>
              <a:rPr spc="25" dirty="0"/>
              <a:t>P</a:t>
            </a:r>
            <a:r>
              <a:rPr lang="en-IN" spc="25" dirty="0"/>
              <a:t>r</a:t>
            </a:r>
            <a:r>
              <a:rPr spc="25" dirty="0" err="1"/>
              <a:t>ovisions</a:t>
            </a:r>
            <a:endParaRPr spc="25"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2141907379"/>
              </p:ext>
            </p:extLst>
          </p:nvPr>
        </p:nvGraphicFramePr>
        <p:xfrm>
          <a:off x="234175" y="1349502"/>
          <a:ext cx="11383008" cy="4705704"/>
        </p:xfrm>
        <a:graphic>
          <a:graphicData uri="http://schemas.openxmlformats.org/drawingml/2006/table">
            <a:tbl>
              <a:tblPr firstRow="1" bandRow="1">
                <a:tableStyleId>{2D5ABB26-0587-4C30-8999-92F81FD0307C}</a:tableStyleId>
              </a:tblPr>
              <a:tblGrid>
                <a:gridCol w="1812289">
                  <a:extLst>
                    <a:ext uri="{9D8B030D-6E8A-4147-A177-3AD203B41FA5}">
                      <a16:colId xmlns:a16="http://schemas.microsoft.com/office/drawing/2014/main" val="20000"/>
                    </a:ext>
                  </a:extLst>
                </a:gridCol>
                <a:gridCol w="9570719">
                  <a:extLst>
                    <a:ext uri="{9D8B030D-6E8A-4147-A177-3AD203B41FA5}">
                      <a16:colId xmlns:a16="http://schemas.microsoft.com/office/drawing/2014/main" val="20001"/>
                    </a:ext>
                  </a:extLst>
                </a:gridCol>
              </a:tblGrid>
              <a:tr h="478536">
                <a:tc>
                  <a:txBody>
                    <a:bodyPr/>
                    <a:lstStyle/>
                    <a:p>
                      <a:pPr algn="ctr">
                        <a:lnSpc>
                          <a:spcPct val="100000"/>
                        </a:lnSpc>
                        <a:spcBef>
                          <a:spcPts val="855"/>
                        </a:spcBef>
                      </a:pPr>
                      <a:r>
                        <a:rPr sz="1600" b="1" spc="-5" dirty="0">
                          <a:solidFill>
                            <a:srgbClr val="FFFFFF"/>
                          </a:solidFill>
                          <a:latin typeface="+mj-lt"/>
                          <a:cs typeface="Roboto"/>
                        </a:rPr>
                        <a:t>Section</a:t>
                      </a:r>
                      <a:endParaRPr sz="1600" dirty="0">
                        <a:latin typeface="+mj-lt"/>
                        <a:cs typeface="Roboto"/>
                      </a:endParaRPr>
                    </a:p>
                  </a:txBody>
                  <a:tcPr marL="0" marR="0" marT="1085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gn="ctr">
                        <a:lnSpc>
                          <a:spcPct val="100000"/>
                        </a:lnSpc>
                        <a:spcBef>
                          <a:spcPts val="855"/>
                        </a:spcBef>
                      </a:pPr>
                      <a:r>
                        <a:rPr sz="1600" b="1" spc="5" dirty="0">
                          <a:solidFill>
                            <a:srgbClr val="FFFFFF"/>
                          </a:solidFill>
                          <a:latin typeface="+mj-lt"/>
                          <a:cs typeface="Roboto"/>
                        </a:rPr>
                        <a:t>Desc</a:t>
                      </a:r>
                      <a:r>
                        <a:rPr lang="en-IN" sz="1600" b="1" spc="5" dirty="0">
                          <a:solidFill>
                            <a:srgbClr val="FFFFFF"/>
                          </a:solidFill>
                          <a:latin typeface="+mj-lt"/>
                          <a:cs typeface="Roboto"/>
                        </a:rPr>
                        <a:t>r</a:t>
                      </a:r>
                      <a:r>
                        <a:rPr sz="1600" b="1" spc="5" dirty="0" err="1">
                          <a:solidFill>
                            <a:srgbClr val="FFFFFF"/>
                          </a:solidFill>
                          <a:latin typeface="+mj-lt"/>
                          <a:cs typeface="Roboto"/>
                        </a:rPr>
                        <a:t>iption</a:t>
                      </a:r>
                      <a:endParaRPr sz="1600" dirty="0">
                        <a:latin typeface="+mj-lt"/>
                        <a:cs typeface="Roboto"/>
                      </a:endParaRPr>
                    </a:p>
                  </a:txBody>
                  <a:tcPr marL="0" marR="0" marT="1085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extLst>
                  <a:ext uri="{0D108BD9-81ED-4DB2-BD59-A6C34878D82A}">
                    <a16:rowId xmlns:a16="http://schemas.microsoft.com/office/drawing/2014/main" val="10000"/>
                  </a:ext>
                </a:extLst>
              </a:tr>
              <a:tr h="656844">
                <a:tc>
                  <a:txBody>
                    <a:bodyPr/>
                    <a:lstStyle/>
                    <a:p>
                      <a:pPr algn="ctr">
                        <a:lnSpc>
                          <a:spcPct val="100000"/>
                        </a:lnSpc>
                        <a:spcBef>
                          <a:spcPts val="1560"/>
                        </a:spcBef>
                      </a:pPr>
                      <a:r>
                        <a:rPr sz="1600" b="1" spc="-5" dirty="0">
                          <a:solidFill>
                            <a:srgbClr val="FFFFFF"/>
                          </a:solidFill>
                          <a:latin typeface="+mj-lt"/>
                          <a:cs typeface="Roboto"/>
                        </a:rPr>
                        <a:t>10</a:t>
                      </a:r>
                      <a:r>
                        <a:rPr sz="1600" b="1" spc="-30" dirty="0">
                          <a:solidFill>
                            <a:srgbClr val="FFFFFF"/>
                          </a:solidFill>
                          <a:latin typeface="+mj-lt"/>
                          <a:cs typeface="Roboto"/>
                        </a:rPr>
                        <a:t> </a:t>
                      </a:r>
                      <a:r>
                        <a:rPr sz="1600" b="1" spc="-15" dirty="0">
                          <a:solidFill>
                            <a:srgbClr val="FFFFFF"/>
                          </a:solidFill>
                          <a:latin typeface="+mj-lt"/>
                          <a:cs typeface="Roboto"/>
                        </a:rPr>
                        <a:t>to</a:t>
                      </a:r>
                      <a:r>
                        <a:rPr sz="1600" b="1" spc="-20" dirty="0">
                          <a:solidFill>
                            <a:srgbClr val="FFFFFF"/>
                          </a:solidFill>
                          <a:latin typeface="+mj-lt"/>
                          <a:cs typeface="Roboto"/>
                        </a:rPr>
                        <a:t> </a:t>
                      </a:r>
                      <a:r>
                        <a:rPr sz="1600" b="1" spc="-5" dirty="0">
                          <a:solidFill>
                            <a:srgbClr val="FFFFFF"/>
                          </a:solidFill>
                          <a:latin typeface="+mj-lt"/>
                          <a:cs typeface="Roboto"/>
                        </a:rPr>
                        <a:t>12</a:t>
                      </a:r>
                      <a:endParaRPr sz="1600" dirty="0">
                        <a:latin typeface="+mj-lt"/>
                        <a:cs typeface="Roboto"/>
                      </a:endParaRPr>
                    </a:p>
                  </a:txBody>
                  <a:tcPr marL="0" marR="0" marT="1981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1560"/>
                        </a:spcBef>
                      </a:pPr>
                      <a:r>
                        <a:rPr sz="1600" dirty="0" err="1">
                          <a:latin typeface="+mj-lt"/>
                          <a:cs typeface="Roboto"/>
                        </a:rPr>
                        <a:t>Autho</a:t>
                      </a:r>
                      <a:r>
                        <a:rPr lang="en-IN" sz="1600" dirty="0">
                          <a:latin typeface="+mj-lt"/>
                          <a:cs typeface="Roboto"/>
                        </a:rPr>
                        <a:t>r</a:t>
                      </a:r>
                      <a:r>
                        <a:rPr sz="1600" dirty="0" err="1">
                          <a:latin typeface="+mj-lt"/>
                          <a:cs typeface="Roboto"/>
                        </a:rPr>
                        <a:t>ized</a:t>
                      </a:r>
                      <a:r>
                        <a:rPr sz="1600" spc="35" dirty="0">
                          <a:latin typeface="+mj-lt"/>
                          <a:cs typeface="Roboto"/>
                        </a:rPr>
                        <a:t> </a:t>
                      </a:r>
                      <a:r>
                        <a:rPr sz="1600" spc="10" dirty="0">
                          <a:latin typeface="+mj-lt"/>
                          <a:cs typeface="Roboto"/>
                        </a:rPr>
                        <a:t>pe</a:t>
                      </a:r>
                      <a:r>
                        <a:rPr lang="en-IN" sz="1600" spc="10" dirty="0">
                          <a:latin typeface="+mj-lt"/>
                          <a:cs typeface="Roboto"/>
                        </a:rPr>
                        <a:t>r</a:t>
                      </a:r>
                      <a:r>
                        <a:rPr sz="1600" spc="10" dirty="0">
                          <a:latin typeface="+mj-lt"/>
                          <a:cs typeface="Roboto"/>
                        </a:rPr>
                        <a:t>son, </a:t>
                      </a:r>
                      <a:r>
                        <a:rPr sz="1600" spc="-15" dirty="0">
                          <a:latin typeface="+mj-lt"/>
                          <a:cs typeface="Roboto"/>
                        </a:rPr>
                        <a:t>Delegation</a:t>
                      </a:r>
                      <a:r>
                        <a:rPr sz="1600" spc="30" dirty="0">
                          <a:latin typeface="+mj-lt"/>
                          <a:cs typeface="Roboto"/>
                        </a:rPr>
                        <a:t> </a:t>
                      </a:r>
                      <a:r>
                        <a:rPr sz="1600" spc="10" dirty="0">
                          <a:latin typeface="+mj-lt"/>
                          <a:cs typeface="Roboto"/>
                        </a:rPr>
                        <a:t>of </a:t>
                      </a:r>
                      <a:r>
                        <a:rPr sz="1600" spc="20" dirty="0" err="1">
                          <a:latin typeface="+mj-lt"/>
                          <a:cs typeface="Roboto"/>
                        </a:rPr>
                        <a:t>powe</a:t>
                      </a:r>
                      <a:r>
                        <a:rPr lang="en-IN" sz="1600" spc="20" dirty="0">
                          <a:latin typeface="+mj-lt"/>
                          <a:cs typeface="Roboto"/>
                        </a:rPr>
                        <a:t>r</a:t>
                      </a:r>
                      <a:r>
                        <a:rPr sz="1600" spc="5" dirty="0">
                          <a:latin typeface="+mj-lt"/>
                          <a:cs typeface="Roboto"/>
                        </a:rPr>
                        <a:t> </a:t>
                      </a:r>
                      <a:r>
                        <a:rPr sz="1600" spc="-35" dirty="0">
                          <a:latin typeface="+mj-lt"/>
                          <a:cs typeface="Roboto"/>
                        </a:rPr>
                        <a:t>by</a:t>
                      </a:r>
                      <a:r>
                        <a:rPr sz="1600" spc="15" dirty="0">
                          <a:latin typeface="+mj-lt"/>
                          <a:cs typeface="Roboto"/>
                        </a:rPr>
                        <a:t> </a:t>
                      </a:r>
                      <a:r>
                        <a:rPr sz="1600" spc="-30" dirty="0">
                          <a:latin typeface="+mj-lt"/>
                          <a:cs typeface="Roboto"/>
                        </a:rPr>
                        <a:t>RBI</a:t>
                      </a:r>
                      <a:r>
                        <a:rPr sz="1600" spc="10" dirty="0">
                          <a:latin typeface="+mj-lt"/>
                          <a:cs typeface="Roboto"/>
                        </a:rPr>
                        <a:t> </a:t>
                      </a:r>
                      <a:r>
                        <a:rPr sz="1600" spc="-10" dirty="0">
                          <a:latin typeface="+mj-lt"/>
                          <a:cs typeface="Roboto"/>
                        </a:rPr>
                        <a:t>,ADs</a:t>
                      </a:r>
                      <a:r>
                        <a:rPr sz="1600" spc="15" dirty="0">
                          <a:latin typeface="+mj-lt"/>
                          <a:cs typeface="Roboto"/>
                        </a:rPr>
                        <a:t> </a:t>
                      </a:r>
                      <a:r>
                        <a:rPr sz="1600" spc="-5" dirty="0">
                          <a:latin typeface="+mj-lt"/>
                          <a:cs typeface="Roboto"/>
                        </a:rPr>
                        <a:t>&amp;</a:t>
                      </a:r>
                      <a:r>
                        <a:rPr sz="1600" spc="15" dirty="0">
                          <a:latin typeface="+mj-lt"/>
                          <a:cs typeface="Roboto"/>
                        </a:rPr>
                        <a:t> </a:t>
                      </a:r>
                      <a:r>
                        <a:rPr sz="1600" spc="-20" dirty="0">
                          <a:latin typeface="+mj-lt"/>
                          <a:cs typeface="Roboto"/>
                        </a:rPr>
                        <a:t>Documents</a:t>
                      </a:r>
                      <a:endParaRPr sz="1600" dirty="0">
                        <a:latin typeface="+mj-lt"/>
                        <a:cs typeface="Roboto"/>
                      </a:endParaRPr>
                    </a:p>
                  </a:txBody>
                  <a:tcPr marL="0" marR="0" marT="1981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37107">
                <a:tc>
                  <a:txBody>
                    <a:bodyPr/>
                    <a:lstStyle/>
                    <a:p>
                      <a:pPr>
                        <a:lnSpc>
                          <a:spcPct val="100000"/>
                        </a:lnSpc>
                        <a:spcBef>
                          <a:spcPts val="35"/>
                        </a:spcBef>
                      </a:pPr>
                      <a:endParaRPr sz="1600">
                        <a:latin typeface="+mj-lt"/>
                        <a:cs typeface="Times New Roman"/>
                      </a:endParaRPr>
                    </a:p>
                    <a:p>
                      <a:pPr algn="ctr">
                        <a:lnSpc>
                          <a:spcPct val="100000"/>
                        </a:lnSpc>
                        <a:spcBef>
                          <a:spcPts val="5"/>
                        </a:spcBef>
                      </a:pPr>
                      <a:r>
                        <a:rPr sz="1600" b="1" spc="-5" dirty="0">
                          <a:solidFill>
                            <a:srgbClr val="FFFFFF"/>
                          </a:solidFill>
                          <a:latin typeface="+mj-lt"/>
                          <a:cs typeface="Roboto"/>
                        </a:rPr>
                        <a:t>13</a:t>
                      </a:r>
                      <a:r>
                        <a:rPr sz="1600" b="1" spc="-30" dirty="0">
                          <a:solidFill>
                            <a:srgbClr val="FFFFFF"/>
                          </a:solidFill>
                          <a:latin typeface="+mj-lt"/>
                          <a:cs typeface="Roboto"/>
                        </a:rPr>
                        <a:t> </a:t>
                      </a:r>
                      <a:r>
                        <a:rPr sz="1600" b="1" spc="-15" dirty="0">
                          <a:solidFill>
                            <a:srgbClr val="FFFFFF"/>
                          </a:solidFill>
                          <a:latin typeface="+mj-lt"/>
                          <a:cs typeface="Roboto"/>
                        </a:rPr>
                        <a:t>to</a:t>
                      </a:r>
                      <a:r>
                        <a:rPr sz="1600" b="1" spc="-20" dirty="0">
                          <a:solidFill>
                            <a:srgbClr val="FFFFFF"/>
                          </a:solidFill>
                          <a:latin typeface="+mj-lt"/>
                          <a:cs typeface="Roboto"/>
                        </a:rPr>
                        <a:t> </a:t>
                      </a:r>
                      <a:r>
                        <a:rPr sz="1600" b="1" spc="-5" dirty="0">
                          <a:solidFill>
                            <a:srgbClr val="FFFFFF"/>
                          </a:solidFill>
                          <a:latin typeface="+mj-lt"/>
                          <a:cs typeface="Roboto"/>
                        </a:rPr>
                        <a:t>15</a:t>
                      </a:r>
                      <a:endParaRPr sz="1600">
                        <a:latin typeface="+mj-lt"/>
                        <a:cs typeface="Roboto"/>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1297940" marR="143510" indent="-1151255">
                        <a:lnSpc>
                          <a:spcPct val="100000"/>
                        </a:lnSpc>
                        <a:spcBef>
                          <a:spcPts val="920"/>
                        </a:spcBef>
                      </a:pPr>
                      <a:r>
                        <a:rPr sz="1600" spc="-10" dirty="0" err="1">
                          <a:latin typeface="+mj-lt"/>
                          <a:cs typeface="Roboto"/>
                        </a:rPr>
                        <a:t>Cont</a:t>
                      </a:r>
                      <a:r>
                        <a:rPr lang="en-IN" sz="1600" spc="-10" dirty="0">
                          <a:latin typeface="+mj-lt"/>
                          <a:cs typeface="Roboto"/>
                        </a:rPr>
                        <a:t>r</a:t>
                      </a:r>
                      <a:r>
                        <a:rPr sz="1600" spc="-10" dirty="0" err="1">
                          <a:latin typeface="+mj-lt"/>
                          <a:cs typeface="Roboto"/>
                        </a:rPr>
                        <a:t>aventions</a:t>
                      </a:r>
                      <a:r>
                        <a:rPr sz="1600" spc="40" dirty="0">
                          <a:latin typeface="+mj-lt"/>
                          <a:cs typeface="Roboto"/>
                        </a:rPr>
                        <a:t> </a:t>
                      </a:r>
                      <a:r>
                        <a:rPr sz="1600" spc="-20" dirty="0">
                          <a:latin typeface="+mj-lt"/>
                          <a:cs typeface="Roboto"/>
                        </a:rPr>
                        <a:t>and</a:t>
                      </a:r>
                      <a:r>
                        <a:rPr sz="1600" spc="35" dirty="0">
                          <a:latin typeface="+mj-lt"/>
                          <a:cs typeface="Roboto"/>
                        </a:rPr>
                        <a:t> </a:t>
                      </a:r>
                      <a:r>
                        <a:rPr sz="1600" spc="-15" dirty="0">
                          <a:latin typeface="+mj-lt"/>
                          <a:cs typeface="Roboto"/>
                        </a:rPr>
                        <a:t>penalties</a:t>
                      </a:r>
                      <a:r>
                        <a:rPr sz="1600" spc="35" dirty="0">
                          <a:latin typeface="+mj-lt"/>
                          <a:cs typeface="Roboto"/>
                        </a:rPr>
                        <a:t> </a:t>
                      </a:r>
                      <a:r>
                        <a:rPr sz="1600" spc="-10" dirty="0">
                          <a:latin typeface="+mj-lt"/>
                          <a:cs typeface="Roboto"/>
                        </a:rPr>
                        <a:t>(Section</a:t>
                      </a:r>
                      <a:r>
                        <a:rPr sz="1600" spc="5" dirty="0">
                          <a:latin typeface="+mj-lt"/>
                          <a:cs typeface="Roboto"/>
                        </a:rPr>
                        <a:t> </a:t>
                      </a:r>
                      <a:r>
                        <a:rPr sz="1600" spc="-5" dirty="0">
                          <a:latin typeface="+mj-lt"/>
                          <a:cs typeface="Roboto"/>
                        </a:rPr>
                        <a:t>13</a:t>
                      </a:r>
                      <a:r>
                        <a:rPr sz="1600" spc="10" dirty="0">
                          <a:latin typeface="+mj-lt"/>
                          <a:cs typeface="Roboto"/>
                        </a:rPr>
                        <a:t> </a:t>
                      </a:r>
                      <a:r>
                        <a:rPr sz="1600" spc="-10" dirty="0">
                          <a:latin typeface="+mj-lt"/>
                          <a:cs typeface="Roboto"/>
                        </a:rPr>
                        <a:t>amended</a:t>
                      </a:r>
                      <a:r>
                        <a:rPr sz="1600" spc="10" dirty="0">
                          <a:latin typeface="+mj-lt"/>
                          <a:cs typeface="Roboto"/>
                        </a:rPr>
                        <a:t> </a:t>
                      </a:r>
                      <a:r>
                        <a:rPr sz="1600" spc="-35" dirty="0">
                          <a:latin typeface="+mj-lt"/>
                          <a:cs typeface="Roboto"/>
                        </a:rPr>
                        <a:t>by</a:t>
                      </a:r>
                      <a:r>
                        <a:rPr sz="1600" spc="15" dirty="0">
                          <a:latin typeface="+mj-lt"/>
                          <a:cs typeface="Roboto"/>
                        </a:rPr>
                        <a:t> </a:t>
                      </a:r>
                      <a:r>
                        <a:rPr sz="1600" spc="-15" dirty="0">
                          <a:latin typeface="+mj-lt"/>
                          <a:cs typeface="Roboto"/>
                        </a:rPr>
                        <a:t>Finance</a:t>
                      </a:r>
                      <a:r>
                        <a:rPr sz="1600" spc="45" dirty="0">
                          <a:latin typeface="+mj-lt"/>
                          <a:cs typeface="Roboto"/>
                        </a:rPr>
                        <a:t> </a:t>
                      </a:r>
                      <a:r>
                        <a:rPr sz="1600" dirty="0">
                          <a:latin typeface="+mj-lt"/>
                          <a:cs typeface="Roboto"/>
                        </a:rPr>
                        <a:t>Act,</a:t>
                      </a:r>
                      <a:r>
                        <a:rPr sz="1600" spc="10" dirty="0">
                          <a:latin typeface="+mj-lt"/>
                          <a:cs typeface="Roboto"/>
                        </a:rPr>
                        <a:t> </a:t>
                      </a:r>
                      <a:r>
                        <a:rPr sz="1600" spc="-5" dirty="0">
                          <a:latin typeface="+mj-lt"/>
                          <a:cs typeface="Roboto"/>
                        </a:rPr>
                        <a:t>2015</a:t>
                      </a:r>
                      <a:r>
                        <a:rPr sz="1600" spc="5" dirty="0">
                          <a:latin typeface="+mj-lt"/>
                          <a:cs typeface="Roboto"/>
                        </a:rPr>
                        <a:t> </a:t>
                      </a:r>
                      <a:r>
                        <a:rPr sz="1600" spc="55" dirty="0" err="1">
                          <a:latin typeface="+mj-lt"/>
                          <a:cs typeface="Roboto"/>
                        </a:rPr>
                        <a:t>fo</a:t>
                      </a:r>
                      <a:r>
                        <a:rPr lang="en-IN" sz="1600" spc="55" dirty="0">
                          <a:latin typeface="+mj-lt"/>
                          <a:cs typeface="Roboto"/>
                        </a:rPr>
                        <a:t>r</a:t>
                      </a:r>
                      <a:r>
                        <a:rPr sz="1600" spc="15" dirty="0">
                          <a:latin typeface="+mj-lt"/>
                          <a:cs typeface="Roboto"/>
                        </a:rPr>
                        <a:t> </a:t>
                      </a:r>
                      <a:r>
                        <a:rPr sz="1600" spc="-25" dirty="0">
                          <a:latin typeface="+mj-lt"/>
                          <a:cs typeface="Roboto"/>
                        </a:rPr>
                        <a:t>penalty</a:t>
                      </a:r>
                      <a:r>
                        <a:rPr sz="1600" spc="35" dirty="0">
                          <a:latin typeface="+mj-lt"/>
                          <a:cs typeface="Roboto"/>
                        </a:rPr>
                        <a:t> </a:t>
                      </a:r>
                      <a:r>
                        <a:rPr sz="1600" spc="55" dirty="0" err="1">
                          <a:latin typeface="+mj-lt"/>
                          <a:cs typeface="Roboto"/>
                        </a:rPr>
                        <a:t>fo</a:t>
                      </a:r>
                      <a:r>
                        <a:rPr lang="en-IN" sz="1600" spc="55" dirty="0">
                          <a:latin typeface="+mj-lt"/>
                          <a:cs typeface="Roboto"/>
                        </a:rPr>
                        <a:t>r</a:t>
                      </a:r>
                      <a:r>
                        <a:rPr sz="1600" spc="15" dirty="0">
                          <a:latin typeface="+mj-lt"/>
                          <a:cs typeface="Roboto"/>
                        </a:rPr>
                        <a:t> </a:t>
                      </a:r>
                      <a:r>
                        <a:rPr sz="1600" spc="-20" dirty="0">
                          <a:latin typeface="+mj-lt"/>
                          <a:cs typeface="Roboto"/>
                        </a:rPr>
                        <a:t>holding</a:t>
                      </a:r>
                      <a:r>
                        <a:rPr sz="1600" spc="40" dirty="0">
                          <a:latin typeface="+mj-lt"/>
                          <a:cs typeface="Roboto"/>
                        </a:rPr>
                        <a:t> </a:t>
                      </a:r>
                      <a:r>
                        <a:rPr sz="1600" spc="15" dirty="0" err="1">
                          <a:latin typeface="+mj-lt"/>
                          <a:cs typeface="Roboto"/>
                        </a:rPr>
                        <a:t>fo</a:t>
                      </a:r>
                      <a:r>
                        <a:rPr lang="en-IN" sz="1600" spc="15" dirty="0">
                          <a:latin typeface="+mj-lt"/>
                          <a:cs typeface="Roboto"/>
                        </a:rPr>
                        <a:t>r</a:t>
                      </a:r>
                      <a:r>
                        <a:rPr sz="1600" spc="15" dirty="0" err="1">
                          <a:latin typeface="+mj-lt"/>
                          <a:cs typeface="Roboto"/>
                        </a:rPr>
                        <a:t>eign</a:t>
                      </a:r>
                      <a:r>
                        <a:rPr sz="1600" spc="15" dirty="0">
                          <a:latin typeface="+mj-lt"/>
                          <a:cs typeface="Roboto"/>
                        </a:rPr>
                        <a:t> </a:t>
                      </a:r>
                      <a:r>
                        <a:rPr sz="1600" spc="-380" dirty="0">
                          <a:latin typeface="+mj-lt"/>
                          <a:cs typeface="Roboto"/>
                        </a:rPr>
                        <a:t> </a:t>
                      </a:r>
                      <a:r>
                        <a:rPr sz="1600" spc="-15" dirty="0">
                          <a:latin typeface="+mj-lt"/>
                          <a:cs typeface="Roboto"/>
                        </a:rPr>
                        <a:t>exchange,</a:t>
                      </a:r>
                      <a:r>
                        <a:rPr sz="1600" spc="30" dirty="0">
                          <a:latin typeface="+mj-lt"/>
                          <a:cs typeface="Roboto"/>
                        </a:rPr>
                        <a:t> </a:t>
                      </a:r>
                      <a:r>
                        <a:rPr sz="1600" dirty="0" err="1">
                          <a:latin typeface="+mj-lt"/>
                          <a:cs typeface="Roboto"/>
                        </a:rPr>
                        <a:t>secu</a:t>
                      </a:r>
                      <a:r>
                        <a:rPr lang="en-IN" sz="1600" dirty="0">
                          <a:latin typeface="+mj-lt"/>
                          <a:cs typeface="Roboto"/>
                        </a:rPr>
                        <a:t>r</a:t>
                      </a:r>
                      <a:r>
                        <a:rPr sz="1600" dirty="0" err="1">
                          <a:latin typeface="+mj-lt"/>
                          <a:cs typeface="Roboto"/>
                        </a:rPr>
                        <a:t>ity</a:t>
                      </a:r>
                      <a:r>
                        <a:rPr sz="1600" spc="10" dirty="0">
                          <a:latin typeface="+mj-lt"/>
                          <a:cs typeface="Roboto"/>
                        </a:rPr>
                        <a:t> </a:t>
                      </a:r>
                      <a:r>
                        <a:rPr sz="1600" spc="65" dirty="0">
                          <a:latin typeface="+mj-lt"/>
                          <a:cs typeface="Roboto"/>
                        </a:rPr>
                        <a:t>o</a:t>
                      </a:r>
                      <a:r>
                        <a:rPr lang="en-IN" sz="1600" spc="65" dirty="0">
                          <a:latin typeface="+mj-lt"/>
                          <a:cs typeface="Roboto"/>
                        </a:rPr>
                        <a:t>r</a:t>
                      </a:r>
                      <a:r>
                        <a:rPr sz="1600" spc="5" dirty="0">
                          <a:latin typeface="+mj-lt"/>
                          <a:cs typeface="Roboto"/>
                        </a:rPr>
                        <a:t> </a:t>
                      </a:r>
                      <a:r>
                        <a:rPr sz="1600" spc="20" dirty="0">
                          <a:latin typeface="+mj-lt"/>
                          <a:cs typeface="Roboto"/>
                        </a:rPr>
                        <a:t>p</a:t>
                      </a:r>
                      <a:r>
                        <a:rPr lang="en-IN" sz="1600" spc="20" dirty="0">
                          <a:latin typeface="+mj-lt"/>
                          <a:cs typeface="Roboto"/>
                        </a:rPr>
                        <a:t>r</a:t>
                      </a:r>
                      <a:r>
                        <a:rPr sz="1600" spc="20" dirty="0" err="1">
                          <a:latin typeface="+mj-lt"/>
                          <a:cs typeface="Roboto"/>
                        </a:rPr>
                        <a:t>ope</a:t>
                      </a:r>
                      <a:r>
                        <a:rPr lang="en-IN" sz="1600" spc="20" dirty="0">
                          <a:latin typeface="+mj-lt"/>
                          <a:cs typeface="Roboto"/>
                        </a:rPr>
                        <a:t>r</a:t>
                      </a:r>
                      <a:r>
                        <a:rPr sz="1600" spc="20" dirty="0">
                          <a:latin typeface="+mj-lt"/>
                          <a:cs typeface="Roboto"/>
                        </a:rPr>
                        <a:t>ty</a:t>
                      </a:r>
                      <a:r>
                        <a:rPr sz="1600" dirty="0">
                          <a:latin typeface="+mj-lt"/>
                          <a:cs typeface="Roboto"/>
                        </a:rPr>
                        <a:t> </a:t>
                      </a:r>
                      <a:r>
                        <a:rPr sz="1600" spc="-25" dirty="0">
                          <a:latin typeface="+mj-lt"/>
                          <a:cs typeface="Roboto"/>
                        </a:rPr>
                        <a:t>in</a:t>
                      </a:r>
                      <a:r>
                        <a:rPr sz="1600" spc="5" dirty="0">
                          <a:latin typeface="+mj-lt"/>
                          <a:cs typeface="Roboto"/>
                        </a:rPr>
                        <a:t> </a:t>
                      </a:r>
                      <a:r>
                        <a:rPr sz="1600" spc="-10" dirty="0">
                          <a:latin typeface="+mj-lt"/>
                          <a:cs typeface="Roboto"/>
                        </a:rPr>
                        <a:t>excess</a:t>
                      </a:r>
                      <a:r>
                        <a:rPr sz="1600" spc="5" dirty="0">
                          <a:latin typeface="+mj-lt"/>
                          <a:cs typeface="Roboto"/>
                        </a:rPr>
                        <a:t> </a:t>
                      </a:r>
                      <a:r>
                        <a:rPr sz="1600" spc="10" dirty="0">
                          <a:latin typeface="+mj-lt"/>
                          <a:cs typeface="Roboto"/>
                        </a:rPr>
                        <a:t>of </a:t>
                      </a:r>
                      <a:r>
                        <a:rPr sz="1600" dirty="0" err="1">
                          <a:latin typeface="+mj-lt"/>
                          <a:cs typeface="Roboto"/>
                        </a:rPr>
                        <a:t>th</a:t>
                      </a:r>
                      <a:r>
                        <a:rPr lang="en-IN" sz="1600" dirty="0">
                          <a:latin typeface="+mj-lt"/>
                          <a:cs typeface="Roboto"/>
                        </a:rPr>
                        <a:t>r</a:t>
                      </a:r>
                      <a:r>
                        <a:rPr sz="1600" dirty="0" err="1">
                          <a:latin typeface="+mj-lt"/>
                          <a:cs typeface="Roboto"/>
                        </a:rPr>
                        <a:t>eshold</a:t>
                      </a:r>
                      <a:r>
                        <a:rPr sz="1600" spc="20" dirty="0">
                          <a:latin typeface="+mj-lt"/>
                          <a:cs typeface="Roboto"/>
                        </a:rPr>
                        <a:t> </a:t>
                      </a:r>
                      <a:r>
                        <a:rPr sz="1600" spc="-10" dirty="0">
                          <a:latin typeface="+mj-lt"/>
                          <a:cs typeface="Roboto"/>
                        </a:rPr>
                        <a:t>specified</a:t>
                      </a:r>
                      <a:r>
                        <a:rPr sz="1600" spc="15" dirty="0">
                          <a:latin typeface="+mj-lt"/>
                          <a:cs typeface="Roboto"/>
                        </a:rPr>
                        <a:t> </a:t>
                      </a:r>
                      <a:r>
                        <a:rPr sz="1600" spc="-25" dirty="0">
                          <a:latin typeface="+mj-lt"/>
                          <a:cs typeface="Roboto"/>
                        </a:rPr>
                        <a:t>in</a:t>
                      </a:r>
                      <a:r>
                        <a:rPr sz="1600" spc="15" dirty="0">
                          <a:latin typeface="+mj-lt"/>
                          <a:cs typeface="Roboto"/>
                        </a:rPr>
                        <a:t> </a:t>
                      </a:r>
                      <a:r>
                        <a:rPr sz="1600" spc="-15" dirty="0">
                          <a:latin typeface="+mj-lt"/>
                          <a:cs typeface="Roboto"/>
                        </a:rPr>
                        <a:t>new</a:t>
                      </a:r>
                      <a:r>
                        <a:rPr sz="1600" spc="5" dirty="0">
                          <a:latin typeface="+mj-lt"/>
                          <a:cs typeface="Roboto"/>
                        </a:rPr>
                        <a:t> </a:t>
                      </a:r>
                      <a:r>
                        <a:rPr sz="1600" spc="-20" dirty="0">
                          <a:latin typeface="+mj-lt"/>
                          <a:cs typeface="Roboto"/>
                        </a:rPr>
                        <a:t>S.</a:t>
                      </a:r>
                      <a:r>
                        <a:rPr sz="1600" spc="10" dirty="0">
                          <a:latin typeface="+mj-lt"/>
                          <a:cs typeface="Roboto"/>
                        </a:rPr>
                        <a:t> </a:t>
                      </a:r>
                      <a:r>
                        <a:rPr sz="1600" spc="5" dirty="0">
                          <a:latin typeface="+mj-lt"/>
                          <a:cs typeface="Roboto"/>
                        </a:rPr>
                        <a:t>37A)</a:t>
                      </a:r>
                      <a:endParaRPr sz="1600" dirty="0">
                        <a:latin typeface="+mj-lt"/>
                        <a:cs typeface="Roboto"/>
                      </a:endParaRPr>
                    </a:p>
                  </a:txBody>
                  <a:tcPr marL="0" marR="0" marT="1168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5175">
                <a:tc>
                  <a:txBody>
                    <a:bodyPr/>
                    <a:lstStyle/>
                    <a:p>
                      <a:pPr>
                        <a:lnSpc>
                          <a:spcPct val="100000"/>
                        </a:lnSpc>
                        <a:spcBef>
                          <a:spcPts val="35"/>
                        </a:spcBef>
                      </a:pPr>
                      <a:endParaRPr sz="1700">
                        <a:latin typeface="+mj-lt"/>
                        <a:cs typeface="Times New Roman"/>
                      </a:endParaRPr>
                    </a:p>
                    <a:p>
                      <a:pPr algn="ctr">
                        <a:lnSpc>
                          <a:spcPct val="100000"/>
                        </a:lnSpc>
                      </a:pPr>
                      <a:r>
                        <a:rPr sz="1600" b="1" spc="-5" dirty="0">
                          <a:solidFill>
                            <a:srgbClr val="FFFFFF"/>
                          </a:solidFill>
                          <a:latin typeface="+mj-lt"/>
                          <a:cs typeface="Roboto"/>
                        </a:rPr>
                        <a:t>16</a:t>
                      </a:r>
                      <a:r>
                        <a:rPr sz="1600" b="1" spc="-30" dirty="0">
                          <a:solidFill>
                            <a:srgbClr val="FFFFFF"/>
                          </a:solidFill>
                          <a:latin typeface="+mj-lt"/>
                          <a:cs typeface="Roboto"/>
                        </a:rPr>
                        <a:t> </a:t>
                      </a:r>
                      <a:r>
                        <a:rPr sz="1600" b="1" spc="-15" dirty="0">
                          <a:solidFill>
                            <a:srgbClr val="FFFFFF"/>
                          </a:solidFill>
                          <a:latin typeface="+mj-lt"/>
                          <a:cs typeface="Roboto"/>
                        </a:rPr>
                        <a:t>to</a:t>
                      </a:r>
                      <a:r>
                        <a:rPr sz="1600" b="1" spc="-20" dirty="0">
                          <a:solidFill>
                            <a:srgbClr val="FFFFFF"/>
                          </a:solidFill>
                          <a:latin typeface="+mj-lt"/>
                          <a:cs typeface="Roboto"/>
                        </a:rPr>
                        <a:t> </a:t>
                      </a:r>
                      <a:r>
                        <a:rPr sz="1600" b="1" spc="-5" dirty="0">
                          <a:solidFill>
                            <a:srgbClr val="FFFFFF"/>
                          </a:solidFill>
                          <a:latin typeface="+mj-lt"/>
                          <a:cs typeface="Roboto"/>
                        </a:rPr>
                        <a:t>38</a:t>
                      </a:r>
                      <a:endParaRPr sz="1600">
                        <a:latin typeface="+mj-lt"/>
                        <a:cs typeface="Roboto"/>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1346835" marR="180975" indent="-1166495">
                        <a:lnSpc>
                          <a:spcPct val="100000"/>
                        </a:lnSpc>
                        <a:spcBef>
                          <a:spcPts val="1030"/>
                        </a:spcBef>
                      </a:pPr>
                      <a:r>
                        <a:rPr sz="1600" spc="-15" dirty="0">
                          <a:latin typeface="+mj-lt"/>
                          <a:cs typeface="Roboto"/>
                        </a:rPr>
                        <a:t>Adjudication,</a:t>
                      </a:r>
                      <a:r>
                        <a:rPr sz="1600" spc="40" dirty="0">
                          <a:latin typeface="+mj-lt"/>
                          <a:cs typeface="Roboto"/>
                        </a:rPr>
                        <a:t> </a:t>
                      </a:r>
                      <a:r>
                        <a:rPr sz="1600" spc="-5" dirty="0">
                          <a:latin typeface="+mj-lt"/>
                          <a:cs typeface="Roboto"/>
                        </a:rPr>
                        <a:t>Appeal</a:t>
                      </a:r>
                      <a:r>
                        <a:rPr sz="1600" spc="15" dirty="0">
                          <a:latin typeface="+mj-lt"/>
                          <a:cs typeface="Roboto"/>
                        </a:rPr>
                        <a:t> </a:t>
                      </a:r>
                      <a:r>
                        <a:rPr sz="1600" spc="-20" dirty="0">
                          <a:latin typeface="+mj-lt"/>
                          <a:cs typeface="Roboto"/>
                        </a:rPr>
                        <a:t>and</a:t>
                      </a:r>
                      <a:r>
                        <a:rPr sz="1600" spc="25" dirty="0">
                          <a:latin typeface="+mj-lt"/>
                          <a:cs typeface="Roboto"/>
                        </a:rPr>
                        <a:t> </a:t>
                      </a:r>
                      <a:r>
                        <a:rPr sz="1600" spc="10" dirty="0">
                          <a:latin typeface="+mj-lt"/>
                          <a:cs typeface="Roboto"/>
                        </a:rPr>
                        <a:t>Di</a:t>
                      </a:r>
                      <a:r>
                        <a:rPr lang="en-IN" sz="1600" spc="10" dirty="0">
                          <a:latin typeface="+mj-lt"/>
                          <a:cs typeface="Roboto"/>
                        </a:rPr>
                        <a:t>r</a:t>
                      </a:r>
                      <a:r>
                        <a:rPr sz="1600" spc="10" dirty="0" err="1">
                          <a:latin typeface="+mj-lt"/>
                          <a:cs typeface="Roboto"/>
                        </a:rPr>
                        <a:t>ecto</a:t>
                      </a:r>
                      <a:r>
                        <a:rPr lang="en-IN" sz="1600" spc="10" dirty="0">
                          <a:latin typeface="+mj-lt"/>
                          <a:cs typeface="Roboto"/>
                        </a:rPr>
                        <a:t>r</a:t>
                      </a:r>
                      <a:r>
                        <a:rPr sz="1600" spc="10" dirty="0">
                          <a:latin typeface="+mj-lt"/>
                          <a:cs typeface="Roboto"/>
                        </a:rPr>
                        <a:t>ate</a:t>
                      </a:r>
                      <a:r>
                        <a:rPr sz="1600" spc="25" dirty="0">
                          <a:latin typeface="+mj-lt"/>
                          <a:cs typeface="Roboto"/>
                        </a:rPr>
                        <a:t> </a:t>
                      </a:r>
                      <a:r>
                        <a:rPr sz="1600" spc="10" dirty="0">
                          <a:latin typeface="+mj-lt"/>
                          <a:cs typeface="Roboto"/>
                        </a:rPr>
                        <a:t>of </a:t>
                      </a:r>
                      <a:r>
                        <a:rPr sz="1600" spc="10" dirty="0" err="1">
                          <a:latin typeface="+mj-lt"/>
                          <a:cs typeface="Roboto"/>
                        </a:rPr>
                        <a:t>enfo</a:t>
                      </a:r>
                      <a:r>
                        <a:rPr lang="en-IN" sz="1600" spc="10" dirty="0">
                          <a:latin typeface="+mj-lt"/>
                          <a:cs typeface="Roboto"/>
                        </a:rPr>
                        <a:t>r</a:t>
                      </a:r>
                      <a:r>
                        <a:rPr sz="1600" spc="10" dirty="0">
                          <a:latin typeface="+mj-lt"/>
                          <a:cs typeface="Roboto"/>
                        </a:rPr>
                        <a:t>cement</a:t>
                      </a:r>
                      <a:r>
                        <a:rPr sz="1600" spc="30" dirty="0">
                          <a:latin typeface="+mj-lt"/>
                          <a:cs typeface="Roboto"/>
                        </a:rPr>
                        <a:t> </a:t>
                      </a:r>
                      <a:r>
                        <a:rPr sz="1600" spc="-15" dirty="0">
                          <a:latin typeface="+mj-lt"/>
                          <a:cs typeface="Roboto"/>
                        </a:rPr>
                        <a:t>[new</a:t>
                      </a:r>
                      <a:r>
                        <a:rPr sz="1600" spc="10" dirty="0">
                          <a:latin typeface="+mj-lt"/>
                          <a:cs typeface="Roboto"/>
                        </a:rPr>
                        <a:t> </a:t>
                      </a:r>
                      <a:r>
                        <a:rPr sz="1600" spc="-15" dirty="0">
                          <a:latin typeface="+mj-lt"/>
                          <a:cs typeface="Roboto"/>
                        </a:rPr>
                        <a:t>Section</a:t>
                      </a:r>
                      <a:r>
                        <a:rPr sz="1600" spc="20" dirty="0">
                          <a:latin typeface="+mj-lt"/>
                          <a:cs typeface="Roboto"/>
                        </a:rPr>
                        <a:t> </a:t>
                      </a:r>
                      <a:r>
                        <a:rPr sz="1600" spc="5" dirty="0">
                          <a:latin typeface="+mj-lt"/>
                          <a:cs typeface="Roboto"/>
                        </a:rPr>
                        <a:t>37A</a:t>
                      </a:r>
                      <a:r>
                        <a:rPr sz="1600" dirty="0">
                          <a:latin typeface="+mj-lt"/>
                          <a:cs typeface="Roboto"/>
                        </a:rPr>
                        <a:t> </a:t>
                      </a:r>
                      <a:r>
                        <a:rPr sz="1600" spc="-20" dirty="0">
                          <a:latin typeface="+mj-lt"/>
                          <a:cs typeface="Roboto"/>
                        </a:rPr>
                        <a:t>vide</a:t>
                      </a:r>
                      <a:r>
                        <a:rPr sz="1600" spc="15" dirty="0">
                          <a:latin typeface="+mj-lt"/>
                          <a:cs typeface="Roboto"/>
                        </a:rPr>
                        <a:t> </a:t>
                      </a:r>
                      <a:r>
                        <a:rPr sz="1600" spc="-15" dirty="0">
                          <a:latin typeface="+mj-lt"/>
                          <a:cs typeface="Roboto"/>
                        </a:rPr>
                        <a:t>Finance</a:t>
                      </a:r>
                      <a:r>
                        <a:rPr sz="1600" spc="45" dirty="0">
                          <a:latin typeface="+mj-lt"/>
                          <a:cs typeface="Roboto"/>
                        </a:rPr>
                        <a:t> </a:t>
                      </a:r>
                      <a:r>
                        <a:rPr sz="1600" dirty="0">
                          <a:latin typeface="+mj-lt"/>
                          <a:cs typeface="Roboto"/>
                        </a:rPr>
                        <a:t>Act,</a:t>
                      </a:r>
                      <a:r>
                        <a:rPr sz="1600" spc="10" dirty="0">
                          <a:latin typeface="+mj-lt"/>
                          <a:cs typeface="Roboto"/>
                        </a:rPr>
                        <a:t> </a:t>
                      </a:r>
                      <a:r>
                        <a:rPr sz="1600" spc="-10" dirty="0">
                          <a:latin typeface="+mj-lt"/>
                          <a:cs typeface="Roboto"/>
                        </a:rPr>
                        <a:t>2015:</a:t>
                      </a:r>
                      <a:r>
                        <a:rPr sz="1600" dirty="0">
                          <a:latin typeface="+mj-lt"/>
                          <a:cs typeface="Roboto"/>
                        </a:rPr>
                        <a:t> </a:t>
                      </a:r>
                      <a:r>
                        <a:rPr sz="1600" spc="-15" dirty="0">
                          <a:latin typeface="+mj-lt"/>
                          <a:cs typeface="Roboto"/>
                        </a:rPr>
                        <a:t>Special </a:t>
                      </a:r>
                      <a:r>
                        <a:rPr sz="1600" spc="-380" dirty="0">
                          <a:latin typeface="+mj-lt"/>
                          <a:cs typeface="Roboto"/>
                        </a:rPr>
                        <a:t> </a:t>
                      </a:r>
                      <a:r>
                        <a:rPr sz="1600" dirty="0">
                          <a:latin typeface="+mj-lt"/>
                          <a:cs typeface="Roboto"/>
                        </a:rPr>
                        <a:t>p</a:t>
                      </a:r>
                      <a:r>
                        <a:rPr lang="en-IN" sz="1600" dirty="0">
                          <a:latin typeface="+mj-lt"/>
                          <a:cs typeface="Roboto"/>
                        </a:rPr>
                        <a:t>r</a:t>
                      </a:r>
                      <a:r>
                        <a:rPr sz="1600" dirty="0" err="1">
                          <a:latin typeface="+mj-lt"/>
                          <a:cs typeface="Roboto"/>
                        </a:rPr>
                        <a:t>ovisions</a:t>
                      </a:r>
                      <a:r>
                        <a:rPr sz="1600" spc="20" dirty="0">
                          <a:latin typeface="+mj-lt"/>
                          <a:cs typeface="Roboto"/>
                        </a:rPr>
                        <a:t> </a:t>
                      </a:r>
                      <a:r>
                        <a:rPr lang="en-IN" sz="1600" dirty="0">
                          <a:latin typeface="+mj-lt"/>
                          <a:cs typeface="Roboto"/>
                        </a:rPr>
                        <a:t>r</a:t>
                      </a:r>
                      <a:r>
                        <a:rPr sz="1600" dirty="0">
                          <a:latin typeface="+mj-lt"/>
                          <a:cs typeface="Roboto"/>
                        </a:rPr>
                        <a:t>elating</a:t>
                      </a:r>
                      <a:r>
                        <a:rPr sz="1600" spc="25" dirty="0">
                          <a:latin typeface="+mj-lt"/>
                          <a:cs typeface="Roboto"/>
                        </a:rPr>
                        <a:t> </a:t>
                      </a:r>
                      <a:r>
                        <a:rPr sz="1600" spc="-10" dirty="0">
                          <a:latin typeface="+mj-lt"/>
                          <a:cs typeface="Roboto"/>
                        </a:rPr>
                        <a:t>to</a:t>
                      </a:r>
                      <a:r>
                        <a:rPr sz="1600" spc="-5" dirty="0">
                          <a:latin typeface="+mj-lt"/>
                          <a:cs typeface="Roboto"/>
                        </a:rPr>
                        <a:t> </a:t>
                      </a:r>
                      <a:r>
                        <a:rPr sz="1600" spc="-10" dirty="0">
                          <a:latin typeface="+mj-lt"/>
                          <a:cs typeface="Roboto"/>
                        </a:rPr>
                        <a:t>assets</a:t>
                      </a:r>
                      <a:r>
                        <a:rPr sz="1600" spc="-5" dirty="0">
                          <a:latin typeface="+mj-lt"/>
                          <a:cs typeface="Roboto"/>
                        </a:rPr>
                        <a:t> </a:t>
                      </a:r>
                      <a:r>
                        <a:rPr sz="1600" spc="-15" dirty="0">
                          <a:latin typeface="+mj-lt"/>
                          <a:cs typeface="Roboto"/>
                        </a:rPr>
                        <a:t>held</a:t>
                      </a:r>
                      <a:r>
                        <a:rPr sz="1600" spc="20" dirty="0">
                          <a:latin typeface="+mj-lt"/>
                          <a:cs typeface="Roboto"/>
                        </a:rPr>
                        <a:t> </a:t>
                      </a:r>
                      <a:r>
                        <a:rPr sz="1600" spc="-15" dirty="0">
                          <a:latin typeface="+mj-lt"/>
                          <a:cs typeface="Roboto"/>
                        </a:rPr>
                        <a:t>outside</a:t>
                      </a:r>
                      <a:r>
                        <a:rPr sz="1600" spc="10" dirty="0">
                          <a:latin typeface="+mj-lt"/>
                          <a:cs typeface="Roboto"/>
                        </a:rPr>
                        <a:t> </a:t>
                      </a:r>
                      <a:r>
                        <a:rPr sz="1600" spc="-20" dirty="0">
                          <a:latin typeface="+mj-lt"/>
                          <a:cs typeface="Roboto"/>
                        </a:rPr>
                        <a:t>India</a:t>
                      </a:r>
                      <a:r>
                        <a:rPr sz="1600" spc="25" dirty="0">
                          <a:latin typeface="+mj-lt"/>
                          <a:cs typeface="Roboto"/>
                        </a:rPr>
                        <a:t> </a:t>
                      </a:r>
                      <a:r>
                        <a:rPr sz="1600" spc="-25" dirty="0">
                          <a:latin typeface="+mj-lt"/>
                          <a:cs typeface="Roboto"/>
                        </a:rPr>
                        <a:t>in</a:t>
                      </a:r>
                      <a:r>
                        <a:rPr sz="1600" spc="-5" dirty="0">
                          <a:latin typeface="+mj-lt"/>
                          <a:cs typeface="Roboto"/>
                        </a:rPr>
                        <a:t> </a:t>
                      </a:r>
                      <a:r>
                        <a:rPr sz="1600" spc="-10" dirty="0" err="1">
                          <a:latin typeface="+mj-lt"/>
                          <a:cs typeface="Roboto"/>
                        </a:rPr>
                        <a:t>cont</a:t>
                      </a:r>
                      <a:r>
                        <a:rPr lang="en-IN" sz="1600" spc="-10" dirty="0">
                          <a:latin typeface="+mj-lt"/>
                          <a:cs typeface="Roboto"/>
                        </a:rPr>
                        <a:t>r</a:t>
                      </a:r>
                      <a:r>
                        <a:rPr sz="1600" spc="-10" dirty="0" err="1">
                          <a:latin typeface="+mj-lt"/>
                          <a:cs typeface="Roboto"/>
                        </a:rPr>
                        <a:t>avention</a:t>
                      </a:r>
                      <a:r>
                        <a:rPr sz="1600" spc="40" dirty="0">
                          <a:latin typeface="+mj-lt"/>
                          <a:cs typeface="Roboto"/>
                        </a:rPr>
                        <a:t> </a:t>
                      </a:r>
                      <a:r>
                        <a:rPr sz="1600" spc="10" dirty="0">
                          <a:latin typeface="+mj-lt"/>
                          <a:cs typeface="Roboto"/>
                        </a:rPr>
                        <a:t>of</a:t>
                      </a:r>
                      <a:r>
                        <a:rPr sz="1600" spc="5" dirty="0">
                          <a:latin typeface="+mj-lt"/>
                          <a:cs typeface="Roboto"/>
                        </a:rPr>
                        <a:t> </a:t>
                      </a:r>
                      <a:r>
                        <a:rPr sz="1600" spc="-15" dirty="0">
                          <a:latin typeface="+mj-lt"/>
                          <a:cs typeface="Roboto"/>
                        </a:rPr>
                        <a:t>section</a:t>
                      </a:r>
                      <a:r>
                        <a:rPr sz="1600" dirty="0">
                          <a:latin typeface="+mj-lt"/>
                          <a:cs typeface="Roboto"/>
                        </a:rPr>
                        <a:t> </a:t>
                      </a:r>
                      <a:r>
                        <a:rPr sz="1600" spc="-10" dirty="0">
                          <a:latin typeface="+mj-lt"/>
                          <a:cs typeface="Roboto"/>
                        </a:rPr>
                        <a:t>4]</a:t>
                      </a:r>
                      <a:endParaRPr sz="1600" dirty="0">
                        <a:latin typeface="+mj-lt"/>
                        <a:cs typeface="Roboto"/>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95731">
                <a:tc>
                  <a:txBody>
                    <a:bodyPr/>
                    <a:lstStyle/>
                    <a:p>
                      <a:pPr>
                        <a:lnSpc>
                          <a:spcPct val="100000"/>
                        </a:lnSpc>
                        <a:spcBef>
                          <a:spcPts val="30"/>
                        </a:spcBef>
                      </a:pPr>
                      <a:endParaRPr sz="2150">
                        <a:latin typeface="+mj-lt"/>
                        <a:cs typeface="Times New Roman"/>
                      </a:endParaRPr>
                    </a:p>
                    <a:p>
                      <a:pPr algn="ctr">
                        <a:lnSpc>
                          <a:spcPct val="100000"/>
                        </a:lnSpc>
                      </a:pPr>
                      <a:r>
                        <a:rPr sz="1600" b="1" spc="-5" dirty="0">
                          <a:solidFill>
                            <a:srgbClr val="FFFFFF"/>
                          </a:solidFill>
                          <a:latin typeface="+mj-lt"/>
                          <a:cs typeface="Roboto"/>
                        </a:rPr>
                        <a:t>39</a:t>
                      </a:r>
                      <a:r>
                        <a:rPr sz="1600" b="1" spc="-30" dirty="0">
                          <a:solidFill>
                            <a:srgbClr val="FFFFFF"/>
                          </a:solidFill>
                          <a:latin typeface="+mj-lt"/>
                          <a:cs typeface="Roboto"/>
                        </a:rPr>
                        <a:t> </a:t>
                      </a:r>
                      <a:r>
                        <a:rPr sz="1600" b="1" spc="-15" dirty="0">
                          <a:solidFill>
                            <a:srgbClr val="FFFFFF"/>
                          </a:solidFill>
                          <a:latin typeface="+mj-lt"/>
                          <a:cs typeface="Roboto"/>
                        </a:rPr>
                        <a:t>to</a:t>
                      </a:r>
                      <a:r>
                        <a:rPr sz="1600" b="1" spc="-20" dirty="0">
                          <a:solidFill>
                            <a:srgbClr val="FFFFFF"/>
                          </a:solidFill>
                          <a:latin typeface="+mj-lt"/>
                          <a:cs typeface="Roboto"/>
                        </a:rPr>
                        <a:t> </a:t>
                      </a:r>
                      <a:r>
                        <a:rPr sz="1600" b="1" spc="-5" dirty="0">
                          <a:solidFill>
                            <a:srgbClr val="FFFFFF"/>
                          </a:solidFill>
                          <a:latin typeface="+mj-lt"/>
                          <a:cs typeface="Roboto"/>
                        </a:rPr>
                        <a:t>49</a:t>
                      </a:r>
                      <a:endParaRPr sz="1600">
                        <a:latin typeface="+mj-lt"/>
                        <a:cs typeface="Roboto"/>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11430" marR="8890" algn="ctr">
                        <a:lnSpc>
                          <a:spcPct val="100000"/>
                        </a:lnSpc>
                        <a:spcBef>
                          <a:spcPts val="585"/>
                        </a:spcBef>
                      </a:pPr>
                      <a:r>
                        <a:rPr sz="1600" spc="-15" dirty="0">
                          <a:latin typeface="+mj-lt"/>
                          <a:cs typeface="Roboto"/>
                        </a:rPr>
                        <a:t>Miscellaneous</a:t>
                      </a:r>
                      <a:r>
                        <a:rPr sz="1600" spc="55" dirty="0">
                          <a:latin typeface="+mj-lt"/>
                          <a:cs typeface="Roboto"/>
                        </a:rPr>
                        <a:t> </a:t>
                      </a:r>
                      <a:r>
                        <a:rPr sz="1600" spc="-5" dirty="0">
                          <a:latin typeface="+mj-lt"/>
                          <a:cs typeface="Roboto"/>
                        </a:rPr>
                        <a:t>p</a:t>
                      </a:r>
                      <a:r>
                        <a:rPr lang="en-IN" sz="1600" spc="-5" dirty="0">
                          <a:latin typeface="+mj-lt"/>
                          <a:cs typeface="Roboto"/>
                        </a:rPr>
                        <a:t>r</a:t>
                      </a:r>
                      <a:r>
                        <a:rPr sz="1600" spc="-5" dirty="0" err="1">
                          <a:latin typeface="+mj-lt"/>
                          <a:cs typeface="Roboto"/>
                        </a:rPr>
                        <a:t>ovisions</a:t>
                      </a:r>
                      <a:r>
                        <a:rPr sz="1600" spc="-5" dirty="0">
                          <a:latin typeface="+mj-lt"/>
                          <a:cs typeface="Roboto"/>
                        </a:rPr>
                        <a:t>,</a:t>
                      </a:r>
                      <a:r>
                        <a:rPr sz="1600" spc="30" dirty="0">
                          <a:latin typeface="+mj-lt"/>
                          <a:cs typeface="Roboto"/>
                        </a:rPr>
                        <a:t> </a:t>
                      </a:r>
                      <a:r>
                        <a:rPr sz="1600" spc="25" dirty="0">
                          <a:latin typeface="+mj-lt"/>
                          <a:cs typeface="Roboto"/>
                        </a:rPr>
                        <a:t>Powe</a:t>
                      </a:r>
                      <a:r>
                        <a:rPr lang="en-IN" sz="1600" spc="25" dirty="0">
                          <a:latin typeface="+mj-lt"/>
                          <a:cs typeface="Roboto"/>
                        </a:rPr>
                        <a:t>r</a:t>
                      </a:r>
                      <a:r>
                        <a:rPr sz="1600" spc="5" dirty="0">
                          <a:latin typeface="+mj-lt"/>
                          <a:cs typeface="Roboto"/>
                        </a:rPr>
                        <a:t> </a:t>
                      </a:r>
                      <a:r>
                        <a:rPr sz="1600" spc="10" dirty="0">
                          <a:latin typeface="+mj-lt"/>
                          <a:cs typeface="Roboto"/>
                        </a:rPr>
                        <a:t>of</a:t>
                      </a:r>
                      <a:r>
                        <a:rPr sz="1600" spc="15" dirty="0">
                          <a:latin typeface="+mj-lt"/>
                          <a:cs typeface="Roboto"/>
                        </a:rPr>
                        <a:t> </a:t>
                      </a:r>
                      <a:r>
                        <a:rPr sz="1600" spc="-25" dirty="0">
                          <a:latin typeface="+mj-lt"/>
                          <a:cs typeface="Roboto"/>
                        </a:rPr>
                        <a:t>RBI,</a:t>
                      </a:r>
                      <a:r>
                        <a:rPr sz="1600" spc="25" dirty="0">
                          <a:latin typeface="+mj-lt"/>
                          <a:cs typeface="Roboto"/>
                        </a:rPr>
                        <a:t> Powe</a:t>
                      </a:r>
                      <a:r>
                        <a:rPr lang="en-IN" sz="1600" spc="25" dirty="0">
                          <a:latin typeface="+mj-lt"/>
                          <a:cs typeface="Roboto"/>
                        </a:rPr>
                        <a:t>r</a:t>
                      </a:r>
                      <a:r>
                        <a:rPr sz="1600" spc="5" dirty="0">
                          <a:latin typeface="+mj-lt"/>
                          <a:cs typeface="Roboto"/>
                        </a:rPr>
                        <a:t> </a:t>
                      </a:r>
                      <a:r>
                        <a:rPr sz="1600" spc="10" dirty="0">
                          <a:latin typeface="+mj-lt"/>
                          <a:cs typeface="Roboto"/>
                        </a:rPr>
                        <a:t>of</a:t>
                      </a:r>
                      <a:r>
                        <a:rPr sz="1600" spc="15" dirty="0">
                          <a:latin typeface="+mj-lt"/>
                          <a:cs typeface="Roboto"/>
                        </a:rPr>
                        <a:t> </a:t>
                      </a:r>
                      <a:r>
                        <a:rPr sz="1600" dirty="0">
                          <a:latin typeface="+mj-lt"/>
                          <a:cs typeface="Roboto"/>
                        </a:rPr>
                        <a:t>Gove</a:t>
                      </a:r>
                      <a:r>
                        <a:rPr lang="en-IN" sz="1600" dirty="0">
                          <a:latin typeface="+mj-lt"/>
                          <a:cs typeface="Roboto"/>
                        </a:rPr>
                        <a:t>r</a:t>
                      </a:r>
                      <a:r>
                        <a:rPr sz="1600" dirty="0" err="1">
                          <a:latin typeface="+mj-lt"/>
                          <a:cs typeface="Roboto"/>
                        </a:rPr>
                        <a:t>nment</a:t>
                      </a:r>
                      <a:r>
                        <a:rPr sz="1600" spc="35" dirty="0">
                          <a:latin typeface="+mj-lt"/>
                          <a:cs typeface="Roboto"/>
                        </a:rPr>
                        <a:t> </a:t>
                      </a:r>
                      <a:r>
                        <a:rPr sz="1600" spc="10" dirty="0">
                          <a:latin typeface="+mj-lt"/>
                          <a:cs typeface="Roboto"/>
                        </a:rPr>
                        <a:t>of</a:t>
                      </a:r>
                      <a:r>
                        <a:rPr sz="1600" spc="15" dirty="0">
                          <a:latin typeface="+mj-lt"/>
                          <a:cs typeface="Roboto"/>
                        </a:rPr>
                        <a:t> </a:t>
                      </a:r>
                      <a:r>
                        <a:rPr sz="1600" spc="-20" dirty="0">
                          <a:latin typeface="+mj-lt"/>
                          <a:cs typeface="Roboto"/>
                        </a:rPr>
                        <a:t>India,</a:t>
                      </a:r>
                      <a:r>
                        <a:rPr sz="1600" spc="40" dirty="0">
                          <a:latin typeface="+mj-lt"/>
                          <a:cs typeface="Roboto"/>
                        </a:rPr>
                        <a:t> </a:t>
                      </a:r>
                      <a:r>
                        <a:rPr sz="1600" spc="25" dirty="0">
                          <a:latin typeface="+mj-lt"/>
                          <a:cs typeface="Roboto"/>
                        </a:rPr>
                        <a:t>P</a:t>
                      </a:r>
                      <a:r>
                        <a:rPr lang="en-IN" sz="1600" spc="25" dirty="0">
                          <a:latin typeface="+mj-lt"/>
                          <a:cs typeface="Roboto"/>
                        </a:rPr>
                        <a:t>r</a:t>
                      </a:r>
                      <a:r>
                        <a:rPr sz="1600" spc="25" dirty="0" err="1">
                          <a:latin typeface="+mj-lt"/>
                          <a:cs typeface="Roboto"/>
                        </a:rPr>
                        <a:t>ocedu</a:t>
                      </a:r>
                      <a:r>
                        <a:rPr lang="en-IN" sz="1600" spc="25" dirty="0">
                          <a:latin typeface="+mj-lt"/>
                          <a:cs typeface="Roboto"/>
                        </a:rPr>
                        <a:t>r</a:t>
                      </a:r>
                      <a:r>
                        <a:rPr sz="1600" spc="25" dirty="0">
                          <a:latin typeface="+mj-lt"/>
                          <a:cs typeface="Roboto"/>
                        </a:rPr>
                        <a:t>e</a:t>
                      </a:r>
                      <a:r>
                        <a:rPr sz="1600" spc="20" dirty="0">
                          <a:latin typeface="+mj-lt"/>
                          <a:cs typeface="Roboto"/>
                        </a:rPr>
                        <a:t> </a:t>
                      </a:r>
                      <a:r>
                        <a:rPr sz="1600" spc="55" dirty="0" err="1">
                          <a:latin typeface="+mj-lt"/>
                          <a:cs typeface="Roboto"/>
                        </a:rPr>
                        <a:t>fo</a:t>
                      </a:r>
                      <a:r>
                        <a:rPr lang="en-IN" sz="1600" spc="55" dirty="0">
                          <a:latin typeface="+mj-lt"/>
                          <a:cs typeface="Roboto"/>
                        </a:rPr>
                        <a:t>r</a:t>
                      </a:r>
                      <a:r>
                        <a:rPr sz="1600" spc="15" dirty="0">
                          <a:latin typeface="+mj-lt"/>
                          <a:cs typeface="Roboto"/>
                        </a:rPr>
                        <a:t> </a:t>
                      </a:r>
                      <a:r>
                        <a:rPr sz="1600" spc="-20" dirty="0">
                          <a:latin typeface="+mj-lt"/>
                          <a:cs typeface="Roboto"/>
                        </a:rPr>
                        <a:t>issue</a:t>
                      </a:r>
                      <a:r>
                        <a:rPr sz="1600" spc="20" dirty="0">
                          <a:latin typeface="+mj-lt"/>
                          <a:cs typeface="Roboto"/>
                        </a:rPr>
                        <a:t> </a:t>
                      </a:r>
                      <a:r>
                        <a:rPr sz="1600" spc="10" dirty="0">
                          <a:latin typeface="+mj-lt"/>
                          <a:cs typeface="Roboto"/>
                        </a:rPr>
                        <a:t>of</a:t>
                      </a:r>
                      <a:r>
                        <a:rPr sz="1600" spc="15" dirty="0">
                          <a:latin typeface="+mj-lt"/>
                          <a:cs typeface="Roboto"/>
                        </a:rPr>
                        <a:t> </a:t>
                      </a:r>
                      <a:r>
                        <a:rPr sz="1600" spc="-15" dirty="0">
                          <a:latin typeface="+mj-lt"/>
                          <a:cs typeface="Roboto"/>
                        </a:rPr>
                        <a:t>Notification </a:t>
                      </a:r>
                      <a:r>
                        <a:rPr sz="1600" spc="-380" dirty="0">
                          <a:latin typeface="+mj-lt"/>
                          <a:cs typeface="Roboto"/>
                        </a:rPr>
                        <a:t> </a:t>
                      </a:r>
                      <a:r>
                        <a:rPr sz="1600" spc="-5" dirty="0">
                          <a:latin typeface="+mj-lt"/>
                          <a:cs typeface="Roboto"/>
                        </a:rPr>
                        <a:t>etc. </a:t>
                      </a:r>
                      <a:r>
                        <a:rPr sz="1600" spc="-20" dirty="0">
                          <a:latin typeface="+mj-lt"/>
                          <a:cs typeface="Roboto"/>
                        </a:rPr>
                        <a:t>Sunset</a:t>
                      </a:r>
                      <a:r>
                        <a:rPr sz="1600" spc="25" dirty="0">
                          <a:latin typeface="+mj-lt"/>
                          <a:cs typeface="Roboto"/>
                        </a:rPr>
                        <a:t> </a:t>
                      </a:r>
                      <a:r>
                        <a:rPr sz="1600" spc="-15" dirty="0">
                          <a:latin typeface="+mj-lt"/>
                          <a:cs typeface="Roboto"/>
                        </a:rPr>
                        <a:t>clause</a:t>
                      </a:r>
                      <a:r>
                        <a:rPr sz="1600" spc="30" dirty="0">
                          <a:latin typeface="+mj-lt"/>
                          <a:cs typeface="Roboto"/>
                        </a:rPr>
                        <a:t> </a:t>
                      </a:r>
                      <a:r>
                        <a:rPr sz="1600" spc="55" dirty="0" err="1">
                          <a:latin typeface="+mj-lt"/>
                          <a:cs typeface="Roboto"/>
                        </a:rPr>
                        <a:t>fo</a:t>
                      </a:r>
                      <a:r>
                        <a:rPr lang="en-IN" sz="1600" spc="55" dirty="0">
                          <a:latin typeface="+mj-lt"/>
                          <a:cs typeface="Roboto"/>
                        </a:rPr>
                        <a:t>r</a:t>
                      </a:r>
                      <a:r>
                        <a:rPr sz="1600" spc="5" dirty="0">
                          <a:latin typeface="+mj-lt"/>
                          <a:cs typeface="Roboto"/>
                        </a:rPr>
                        <a:t> </a:t>
                      </a:r>
                      <a:r>
                        <a:rPr sz="1600" dirty="0">
                          <a:latin typeface="+mj-lt"/>
                          <a:cs typeface="Roboto"/>
                        </a:rPr>
                        <a:t>FERA</a:t>
                      </a:r>
                      <a:r>
                        <a:rPr sz="1600" spc="30" dirty="0">
                          <a:latin typeface="+mj-lt"/>
                          <a:cs typeface="Roboto"/>
                        </a:rPr>
                        <a:t> </a:t>
                      </a:r>
                      <a:r>
                        <a:rPr sz="1600" spc="-20" dirty="0">
                          <a:latin typeface="+mj-lt"/>
                          <a:cs typeface="Roboto"/>
                        </a:rPr>
                        <a:t>upto</a:t>
                      </a:r>
                      <a:r>
                        <a:rPr sz="1600" spc="15" dirty="0">
                          <a:latin typeface="+mj-lt"/>
                          <a:cs typeface="Roboto"/>
                        </a:rPr>
                        <a:t> </a:t>
                      </a:r>
                      <a:r>
                        <a:rPr sz="1600" spc="-5" dirty="0">
                          <a:latin typeface="+mj-lt"/>
                          <a:cs typeface="Roboto"/>
                        </a:rPr>
                        <a:t>31</a:t>
                      </a:r>
                      <a:r>
                        <a:rPr sz="1575" spc="-7" baseline="34391" dirty="0">
                          <a:latin typeface="+mj-lt"/>
                          <a:cs typeface="Roboto"/>
                        </a:rPr>
                        <a:t>st</a:t>
                      </a:r>
                      <a:r>
                        <a:rPr sz="1575" spc="195" baseline="34391" dirty="0">
                          <a:latin typeface="+mj-lt"/>
                          <a:cs typeface="Roboto"/>
                        </a:rPr>
                        <a:t> </a:t>
                      </a:r>
                      <a:r>
                        <a:rPr sz="1600" spc="-25" dirty="0">
                          <a:latin typeface="+mj-lt"/>
                          <a:cs typeface="Roboto"/>
                        </a:rPr>
                        <a:t>May</a:t>
                      </a:r>
                      <a:r>
                        <a:rPr sz="1600" spc="35" dirty="0">
                          <a:latin typeface="+mj-lt"/>
                          <a:cs typeface="Roboto"/>
                        </a:rPr>
                        <a:t> </a:t>
                      </a:r>
                      <a:r>
                        <a:rPr sz="1600" spc="-5" dirty="0">
                          <a:latin typeface="+mj-lt"/>
                          <a:cs typeface="Roboto"/>
                        </a:rPr>
                        <a:t>2002, </a:t>
                      </a:r>
                      <a:r>
                        <a:rPr sz="1600" spc="-15" dirty="0">
                          <a:latin typeface="+mj-lt"/>
                          <a:cs typeface="Roboto"/>
                        </a:rPr>
                        <a:t>Repeal</a:t>
                      </a:r>
                      <a:r>
                        <a:rPr sz="1600" spc="15" dirty="0">
                          <a:latin typeface="+mj-lt"/>
                          <a:cs typeface="Roboto"/>
                        </a:rPr>
                        <a:t> </a:t>
                      </a:r>
                      <a:r>
                        <a:rPr sz="1600" spc="-20" dirty="0">
                          <a:latin typeface="+mj-lt"/>
                          <a:cs typeface="Roboto"/>
                        </a:rPr>
                        <a:t>and</a:t>
                      </a:r>
                      <a:r>
                        <a:rPr sz="1600" spc="20" dirty="0">
                          <a:latin typeface="+mj-lt"/>
                          <a:cs typeface="Roboto"/>
                        </a:rPr>
                        <a:t> </a:t>
                      </a:r>
                      <a:r>
                        <a:rPr sz="1600" spc="-25" dirty="0">
                          <a:latin typeface="+mj-lt"/>
                          <a:cs typeface="Roboto"/>
                        </a:rPr>
                        <a:t>Savings.</a:t>
                      </a:r>
                      <a:r>
                        <a:rPr sz="1600" spc="30" dirty="0">
                          <a:latin typeface="+mj-lt"/>
                          <a:cs typeface="Roboto"/>
                        </a:rPr>
                        <a:t> </a:t>
                      </a:r>
                      <a:r>
                        <a:rPr sz="1600" spc="-15" dirty="0">
                          <a:latin typeface="+mj-lt"/>
                          <a:cs typeface="Roboto"/>
                        </a:rPr>
                        <a:t>[Section</a:t>
                      </a:r>
                      <a:r>
                        <a:rPr sz="1600" spc="15" dirty="0">
                          <a:latin typeface="+mj-lt"/>
                          <a:cs typeface="Roboto"/>
                        </a:rPr>
                        <a:t> </a:t>
                      </a:r>
                      <a:r>
                        <a:rPr sz="1600" spc="-5" dirty="0">
                          <a:latin typeface="+mj-lt"/>
                          <a:cs typeface="Roboto"/>
                        </a:rPr>
                        <a:t>46</a:t>
                      </a:r>
                      <a:r>
                        <a:rPr sz="1600" dirty="0">
                          <a:latin typeface="+mj-lt"/>
                          <a:cs typeface="Roboto"/>
                        </a:rPr>
                        <a:t> </a:t>
                      </a:r>
                      <a:r>
                        <a:rPr sz="1600" spc="-5" dirty="0">
                          <a:latin typeface="+mj-lt"/>
                          <a:cs typeface="Roboto"/>
                        </a:rPr>
                        <a:t>&amp;</a:t>
                      </a:r>
                      <a:r>
                        <a:rPr sz="1600" spc="10" dirty="0">
                          <a:latin typeface="+mj-lt"/>
                          <a:cs typeface="Roboto"/>
                        </a:rPr>
                        <a:t> </a:t>
                      </a:r>
                      <a:r>
                        <a:rPr sz="1600" spc="-5" dirty="0">
                          <a:latin typeface="+mj-lt"/>
                          <a:cs typeface="Roboto"/>
                        </a:rPr>
                        <a:t>47</a:t>
                      </a:r>
                      <a:r>
                        <a:rPr sz="1600" spc="5" dirty="0">
                          <a:latin typeface="+mj-lt"/>
                          <a:cs typeface="Roboto"/>
                        </a:rPr>
                        <a:t> </a:t>
                      </a:r>
                      <a:r>
                        <a:rPr sz="1600" spc="-10" dirty="0">
                          <a:latin typeface="+mj-lt"/>
                          <a:cs typeface="Roboto"/>
                        </a:rPr>
                        <a:t>amended</a:t>
                      </a:r>
                      <a:r>
                        <a:rPr sz="1600" spc="20" dirty="0">
                          <a:latin typeface="+mj-lt"/>
                          <a:cs typeface="Roboto"/>
                        </a:rPr>
                        <a:t> </a:t>
                      </a:r>
                      <a:r>
                        <a:rPr sz="1600" spc="55" dirty="0" err="1">
                          <a:latin typeface="+mj-lt"/>
                          <a:cs typeface="Roboto"/>
                        </a:rPr>
                        <a:t>fo</a:t>
                      </a:r>
                      <a:r>
                        <a:rPr lang="en-IN" sz="1600" spc="55" dirty="0">
                          <a:latin typeface="+mj-lt"/>
                          <a:cs typeface="Roboto"/>
                        </a:rPr>
                        <a:t>r</a:t>
                      </a:r>
                      <a:r>
                        <a:rPr sz="1600" spc="55" dirty="0">
                          <a:latin typeface="+mj-lt"/>
                          <a:cs typeface="Roboto"/>
                        </a:rPr>
                        <a:t> </a:t>
                      </a:r>
                      <a:r>
                        <a:rPr sz="1600" spc="60" dirty="0">
                          <a:latin typeface="+mj-lt"/>
                          <a:cs typeface="Roboto"/>
                        </a:rPr>
                        <a:t> </a:t>
                      </a:r>
                      <a:r>
                        <a:rPr sz="1600" spc="-20" dirty="0">
                          <a:latin typeface="+mj-lt"/>
                          <a:cs typeface="Roboto"/>
                        </a:rPr>
                        <a:t>change</a:t>
                      </a:r>
                      <a:r>
                        <a:rPr sz="1600" spc="40" dirty="0">
                          <a:latin typeface="+mj-lt"/>
                          <a:cs typeface="Roboto"/>
                        </a:rPr>
                        <a:t> </a:t>
                      </a:r>
                      <a:r>
                        <a:rPr sz="1600" spc="-25" dirty="0">
                          <a:latin typeface="+mj-lt"/>
                          <a:cs typeface="Roboto"/>
                        </a:rPr>
                        <a:t>in</a:t>
                      </a:r>
                      <a:r>
                        <a:rPr sz="1600" spc="-5" dirty="0">
                          <a:latin typeface="+mj-lt"/>
                          <a:cs typeface="Roboto"/>
                        </a:rPr>
                        <a:t> </a:t>
                      </a:r>
                      <a:r>
                        <a:rPr sz="1600" spc="15" dirty="0" err="1">
                          <a:latin typeface="+mj-lt"/>
                          <a:cs typeface="Roboto"/>
                        </a:rPr>
                        <a:t>powe</a:t>
                      </a:r>
                      <a:r>
                        <a:rPr lang="en-IN" sz="1600" spc="15" dirty="0">
                          <a:latin typeface="+mj-lt"/>
                          <a:cs typeface="Roboto"/>
                        </a:rPr>
                        <a:t>r</a:t>
                      </a:r>
                      <a:r>
                        <a:rPr sz="1600" spc="15" dirty="0">
                          <a:latin typeface="+mj-lt"/>
                          <a:cs typeface="Roboto"/>
                        </a:rPr>
                        <a:t>s</a:t>
                      </a:r>
                      <a:r>
                        <a:rPr sz="1600" spc="-5" dirty="0">
                          <a:latin typeface="+mj-lt"/>
                          <a:cs typeface="Roboto"/>
                        </a:rPr>
                        <a:t> </a:t>
                      </a:r>
                      <a:r>
                        <a:rPr sz="1600" spc="10" dirty="0">
                          <a:latin typeface="+mj-lt"/>
                          <a:cs typeface="Roboto"/>
                        </a:rPr>
                        <a:t>of</a:t>
                      </a:r>
                      <a:r>
                        <a:rPr sz="1600" spc="5" dirty="0">
                          <a:latin typeface="+mj-lt"/>
                          <a:cs typeface="Roboto"/>
                        </a:rPr>
                        <a:t> </a:t>
                      </a:r>
                      <a:r>
                        <a:rPr sz="1600" spc="-15" dirty="0">
                          <a:latin typeface="+mj-lt"/>
                          <a:cs typeface="Roboto"/>
                        </a:rPr>
                        <a:t>Govt.</a:t>
                      </a:r>
                      <a:r>
                        <a:rPr sz="1600" spc="5" dirty="0">
                          <a:latin typeface="+mj-lt"/>
                          <a:cs typeface="Roboto"/>
                        </a:rPr>
                        <a:t> </a:t>
                      </a:r>
                      <a:r>
                        <a:rPr sz="1600" spc="-5" dirty="0">
                          <a:latin typeface="+mj-lt"/>
                          <a:cs typeface="Roboto"/>
                        </a:rPr>
                        <a:t>&amp;</a:t>
                      </a:r>
                      <a:r>
                        <a:rPr sz="1600" spc="10" dirty="0">
                          <a:latin typeface="+mj-lt"/>
                          <a:cs typeface="Roboto"/>
                        </a:rPr>
                        <a:t> </a:t>
                      </a:r>
                      <a:r>
                        <a:rPr sz="1600" spc="-30" dirty="0">
                          <a:latin typeface="+mj-lt"/>
                          <a:cs typeface="Roboto"/>
                        </a:rPr>
                        <a:t>RBI</a:t>
                      </a:r>
                      <a:r>
                        <a:rPr sz="1600" spc="5" dirty="0">
                          <a:latin typeface="+mj-lt"/>
                          <a:cs typeface="Roboto"/>
                        </a:rPr>
                        <a:t> </a:t>
                      </a:r>
                      <a:r>
                        <a:rPr lang="en-IN" sz="1600" spc="-5" dirty="0">
                          <a:latin typeface="+mj-lt"/>
                          <a:cs typeface="Roboto"/>
                        </a:rPr>
                        <a:t>r</a:t>
                      </a:r>
                      <a:r>
                        <a:rPr sz="1600" spc="-5" dirty="0" err="1">
                          <a:latin typeface="+mj-lt"/>
                          <a:cs typeface="Roboto"/>
                        </a:rPr>
                        <a:t>espectively</a:t>
                      </a:r>
                      <a:r>
                        <a:rPr sz="1600" spc="-5" dirty="0">
                          <a:latin typeface="+mj-lt"/>
                          <a:cs typeface="Roboto"/>
                        </a:rPr>
                        <a:t>]</a:t>
                      </a:r>
                      <a:endParaRPr sz="1600" dirty="0">
                        <a:latin typeface="+mj-lt"/>
                        <a:cs typeface="Roboto"/>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172311">
                <a:tc>
                  <a:txBody>
                    <a:bodyPr/>
                    <a:lstStyle/>
                    <a:p>
                      <a:pPr>
                        <a:lnSpc>
                          <a:spcPct val="100000"/>
                        </a:lnSpc>
                      </a:pPr>
                      <a:endParaRPr sz="1800">
                        <a:latin typeface="+mj-lt"/>
                        <a:cs typeface="Times New Roman"/>
                      </a:endParaRPr>
                    </a:p>
                    <a:p>
                      <a:pPr algn="ctr">
                        <a:lnSpc>
                          <a:spcPct val="100000"/>
                        </a:lnSpc>
                        <a:spcBef>
                          <a:spcPts val="1525"/>
                        </a:spcBef>
                      </a:pPr>
                      <a:r>
                        <a:rPr sz="1600" b="1" spc="10" dirty="0">
                          <a:solidFill>
                            <a:srgbClr val="FFFFFF"/>
                          </a:solidFill>
                          <a:latin typeface="+mj-lt"/>
                          <a:cs typeface="Roboto"/>
                        </a:rPr>
                        <a:t>37A</a:t>
                      </a:r>
                      <a:endParaRPr sz="1600">
                        <a:latin typeface="+mj-lt"/>
                        <a:cs typeface="Robo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nSpc>
                          <a:spcPct val="100000"/>
                        </a:lnSpc>
                      </a:pPr>
                      <a:endParaRPr sz="1800" dirty="0">
                        <a:latin typeface="+mj-lt"/>
                        <a:cs typeface="Times New Roman"/>
                      </a:endParaRPr>
                    </a:p>
                    <a:p>
                      <a:pPr algn="ctr">
                        <a:lnSpc>
                          <a:spcPct val="100000"/>
                        </a:lnSpc>
                        <a:spcBef>
                          <a:spcPts val="1525"/>
                        </a:spcBef>
                      </a:pPr>
                      <a:r>
                        <a:rPr lang="en-IN" sz="1600" b="0" spc="80" dirty="0">
                          <a:solidFill>
                            <a:schemeClr val="tx1"/>
                          </a:solidFill>
                          <a:latin typeface="+mj-lt"/>
                          <a:cs typeface="Roboto"/>
                        </a:rPr>
                        <a:t>F</a:t>
                      </a:r>
                      <a:r>
                        <a:rPr sz="1600" b="0" spc="80" dirty="0">
                          <a:solidFill>
                            <a:schemeClr val="tx1"/>
                          </a:solidFill>
                          <a:latin typeface="+mj-lt"/>
                          <a:cs typeface="Roboto"/>
                        </a:rPr>
                        <a:t>o</a:t>
                      </a:r>
                      <a:r>
                        <a:rPr lang="en-IN" sz="1600" b="0" spc="80" dirty="0">
                          <a:solidFill>
                            <a:schemeClr val="tx1"/>
                          </a:solidFill>
                          <a:latin typeface="+mj-lt"/>
                          <a:cs typeface="Roboto"/>
                        </a:rPr>
                        <a:t>r</a:t>
                      </a:r>
                      <a:r>
                        <a:rPr sz="1600" b="0" spc="80" dirty="0" err="1">
                          <a:solidFill>
                            <a:schemeClr val="tx1"/>
                          </a:solidFill>
                          <a:latin typeface="+mj-lt"/>
                          <a:cs typeface="Roboto"/>
                        </a:rPr>
                        <a:t>eign</a:t>
                      </a:r>
                      <a:r>
                        <a:rPr sz="1600" b="0" spc="10" dirty="0">
                          <a:solidFill>
                            <a:schemeClr val="tx1"/>
                          </a:solidFill>
                          <a:latin typeface="+mj-lt"/>
                          <a:cs typeface="Roboto"/>
                        </a:rPr>
                        <a:t> </a:t>
                      </a:r>
                      <a:r>
                        <a:rPr sz="1600" b="0" spc="5" dirty="0">
                          <a:solidFill>
                            <a:schemeClr val="tx1"/>
                          </a:solidFill>
                          <a:latin typeface="+mj-lt"/>
                          <a:cs typeface="Roboto"/>
                        </a:rPr>
                        <a:t>Assets</a:t>
                      </a:r>
                      <a:r>
                        <a:rPr sz="1600" b="0" spc="10" dirty="0">
                          <a:solidFill>
                            <a:schemeClr val="tx1"/>
                          </a:solidFill>
                          <a:latin typeface="+mj-lt"/>
                          <a:cs typeface="Roboto"/>
                        </a:rPr>
                        <a:t> </a:t>
                      </a:r>
                      <a:r>
                        <a:rPr sz="1600" b="0" spc="-5" dirty="0">
                          <a:solidFill>
                            <a:schemeClr val="tx1"/>
                          </a:solidFill>
                          <a:latin typeface="+mj-lt"/>
                          <a:cs typeface="Roboto"/>
                        </a:rPr>
                        <a:t>held</a:t>
                      </a:r>
                      <a:r>
                        <a:rPr sz="1600" b="0" spc="20" dirty="0">
                          <a:solidFill>
                            <a:schemeClr val="tx1"/>
                          </a:solidFill>
                          <a:latin typeface="+mj-lt"/>
                          <a:cs typeface="Roboto"/>
                        </a:rPr>
                        <a:t> </a:t>
                      </a:r>
                      <a:r>
                        <a:rPr sz="1600" b="0" spc="-10" dirty="0">
                          <a:solidFill>
                            <a:schemeClr val="tx1"/>
                          </a:solidFill>
                          <a:latin typeface="+mj-lt"/>
                          <a:cs typeface="Roboto"/>
                        </a:rPr>
                        <a:t>by</a:t>
                      </a:r>
                      <a:r>
                        <a:rPr sz="1600" b="0" dirty="0">
                          <a:solidFill>
                            <a:schemeClr val="tx1"/>
                          </a:solidFill>
                          <a:latin typeface="+mj-lt"/>
                          <a:cs typeface="Roboto"/>
                        </a:rPr>
                        <a:t> PRII </a:t>
                      </a:r>
                      <a:r>
                        <a:rPr sz="1600" b="0" spc="-10" dirty="0">
                          <a:solidFill>
                            <a:schemeClr val="tx1"/>
                          </a:solidFill>
                          <a:latin typeface="+mj-lt"/>
                          <a:cs typeface="Roboto"/>
                        </a:rPr>
                        <a:t>in</a:t>
                      </a:r>
                      <a:r>
                        <a:rPr sz="1600" b="0" spc="10" dirty="0">
                          <a:solidFill>
                            <a:schemeClr val="tx1"/>
                          </a:solidFill>
                          <a:latin typeface="+mj-lt"/>
                          <a:cs typeface="Roboto"/>
                        </a:rPr>
                        <a:t> </a:t>
                      </a:r>
                      <a:r>
                        <a:rPr sz="1600" b="0" dirty="0" err="1">
                          <a:solidFill>
                            <a:schemeClr val="tx1"/>
                          </a:solidFill>
                          <a:latin typeface="+mj-lt"/>
                          <a:cs typeface="Roboto"/>
                        </a:rPr>
                        <a:t>cont</a:t>
                      </a:r>
                      <a:r>
                        <a:rPr lang="en-IN" sz="1600" b="0" dirty="0">
                          <a:solidFill>
                            <a:schemeClr val="tx1"/>
                          </a:solidFill>
                          <a:latin typeface="+mj-lt"/>
                          <a:cs typeface="Roboto"/>
                        </a:rPr>
                        <a:t>r</a:t>
                      </a:r>
                      <a:r>
                        <a:rPr sz="1600" b="0" dirty="0" err="1">
                          <a:solidFill>
                            <a:schemeClr val="tx1"/>
                          </a:solidFill>
                          <a:latin typeface="+mj-lt"/>
                          <a:cs typeface="Roboto"/>
                        </a:rPr>
                        <a:t>avention</a:t>
                      </a:r>
                      <a:endParaRPr sz="1600" b="0" dirty="0">
                        <a:solidFill>
                          <a:schemeClr val="tx1"/>
                        </a:solidFill>
                        <a:latin typeface="+mj-lt"/>
                        <a:cs typeface="Robo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6" name="object 6"/>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14</a:t>
            </a:fld>
            <a:endParaRP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187832"/>
            <a:ext cx="5136235" cy="704138"/>
          </a:xfrm>
          <a:prstGeom prst="rect">
            <a:avLst/>
          </a:prstGeom>
        </p:spPr>
        <p:txBody>
          <a:bodyPr vert="horz" wrap="square" lIns="0" tIns="12700" rIns="0" bIns="0" rtlCol="0">
            <a:spAutoFit/>
          </a:bodyPr>
          <a:lstStyle/>
          <a:p>
            <a:pPr marL="12700">
              <a:lnSpc>
                <a:spcPct val="100000"/>
              </a:lnSpc>
              <a:spcBef>
                <a:spcPts val="100"/>
              </a:spcBef>
            </a:pPr>
            <a:r>
              <a:rPr spc="20" dirty="0" err="1">
                <a:solidFill>
                  <a:srgbClr val="00AFEF"/>
                </a:solidFill>
              </a:rPr>
              <a:t>Impo</a:t>
            </a:r>
            <a:r>
              <a:rPr lang="en-IN" spc="20" dirty="0">
                <a:solidFill>
                  <a:srgbClr val="00AFEF"/>
                </a:solidFill>
              </a:rPr>
              <a:t>r</a:t>
            </a:r>
            <a:r>
              <a:rPr spc="20" dirty="0">
                <a:solidFill>
                  <a:srgbClr val="00AFEF"/>
                </a:solidFill>
              </a:rPr>
              <a:t>tant</a:t>
            </a:r>
            <a:r>
              <a:rPr spc="-15" dirty="0">
                <a:solidFill>
                  <a:srgbClr val="00AFEF"/>
                </a:solidFill>
              </a:rPr>
              <a:t> </a:t>
            </a:r>
            <a:r>
              <a:rPr spc="-5" dirty="0"/>
              <a:t>Definitions</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0296" y="1138554"/>
            <a:ext cx="11770995" cy="4944943"/>
          </a:xfrm>
          <a:prstGeom prst="rect">
            <a:avLst/>
          </a:prstGeom>
        </p:spPr>
        <p:txBody>
          <a:bodyPr vert="horz" wrap="square" lIns="0" tIns="12700" rIns="0" bIns="0" rtlCol="0">
            <a:spAutoFit/>
          </a:bodyPr>
          <a:lstStyle/>
          <a:p>
            <a:pPr marL="21590">
              <a:lnSpc>
                <a:spcPct val="100000"/>
              </a:lnSpc>
              <a:spcBef>
                <a:spcPts val="100"/>
              </a:spcBef>
            </a:pPr>
            <a:r>
              <a:rPr sz="1800" b="1" spc="30" dirty="0">
                <a:solidFill>
                  <a:schemeClr val="accent3"/>
                </a:solidFill>
                <a:latin typeface="+mj-lt"/>
                <a:cs typeface="Roboto"/>
              </a:rPr>
              <a:t>Pe</a:t>
            </a:r>
            <a:r>
              <a:rPr lang="en-IN" sz="1800" b="1" spc="30" dirty="0">
                <a:solidFill>
                  <a:schemeClr val="accent3"/>
                </a:solidFill>
                <a:latin typeface="+mj-lt"/>
                <a:cs typeface="Roboto"/>
              </a:rPr>
              <a:t>r</a:t>
            </a:r>
            <a:r>
              <a:rPr sz="1800" b="1" spc="30" dirty="0">
                <a:solidFill>
                  <a:schemeClr val="accent3"/>
                </a:solidFill>
                <a:latin typeface="+mj-lt"/>
                <a:cs typeface="Roboto"/>
              </a:rPr>
              <a:t>son</a:t>
            </a:r>
            <a:r>
              <a:rPr sz="1800" b="1" dirty="0">
                <a:solidFill>
                  <a:schemeClr val="accent3"/>
                </a:solidFill>
                <a:latin typeface="+mj-lt"/>
                <a:cs typeface="Roboto"/>
              </a:rPr>
              <a:t> Resident</a:t>
            </a:r>
            <a:r>
              <a:rPr sz="1800" b="1" spc="5" dirty="0">
                <a:solidFill>
                  <a:schemeClr val="accent3"/>
                </a:solidFill>
                <a:latin typeface="+mj-lt"/>
                <a:cs typeface="Roboto"/>
              </a:rPr>
              <a:t> </a:t>
            </a:r>
            <a:r>
              <a:rPr sz="1800" b="1" spc="-10" dirty="0">
                <a:solidFill>
                  <a:schemeClr val="accent3"/>
                </a:solidFill>
                <a:latin typeface="+mj-lt"/>
                <a:cs typeface="Roboto"/>
              </a:rPr>
              <a:t>in</a:t>
            </a:r>
            <a:r>
              <a:rPr sz="1800" b="1" spc="-5" dirty="0">
                <a:solidFill>
                  <a:schemeClr val="accent3"/>
                </a:solidFill>
                <a:latin typeface="+mj-lt"/>
                <a:cs typeface="Roboto"/>
              </a:rPr>
              <a:t> </a:t>
            </a:r>
            <a:r>
              <a:rPr sz="1800" b="1" spc="-10" dirty="0">
                <a:solidFill>
                  <a:schemeClr val="accent3"/>
                </a:solidFill>
                <a:latin typeface="+mj-lt"/>
                <a:cs typeface="Roboto"/>
              </a:rPr>
              <a:t>India</a:t>
            </a:r>
            <a:r>
              <a:rPr sz="1800" b="1" spc="5" dirty="0">
                <a:solidFill>
                  <a:schemeClr val="accent3"/>
                </a:solidFill>
                <a:latin typeface="+mj-lt"/>
                <a:cs typeface="Roboto"/>
              </a:rPr>
              <a:t> </a:t>
            </a:r>
            <a:r>
              <a:rPr sz="1800" b="1" dirty="0">
                <a:solidFill>
                  <a:schemeClr val="accent3"/>
                </a:solidFill>
                <a:latin typeface="+mj-lt"/>
                <a:cs typeface="Roboto"/>
              </a:rPr>
              <a:t>&amp; </a:t>
            </a:r>
            <a:r>
              <a:rPr sz="1800" b="1" spc="-5" dirty="0">
                <a:solidFill>
                  <a:schemeClr val="accent3"/>
                </a:solidFill>
                <a:latin typeface="+mj-lt"/>
                <a:cs typeface="Roboto"/>
              </a:rPr>
              <a:t>Outside </a:t>
            </a:r>
            <a:r>
              <a:rPr sz="1800" b="1" spc="-10" dirty="0">
                <a:solidFill>
                  <a:schemeClr val="accent3"/>
                </a:solidFill>
                <a:latin typeface="+mj-lt"/>
                <a:cs typeface="Roboto"/>
              </a:rPr>
              <a:t>India</a:t>
            </a:r>
            <a:endParaRPr sz="1800" dirty="0">
              <a:solidFill>
                <a:schemeClr val="accent3"/>
              </a:solidFill>
              <a:latin typeface="+mj-lt"/>
              <a:cs typeface="Roboto"/>
            </a:endParaRPr>
          </a:p>
          <a:p>
            <a:pPr marL="12700">
              <a:lnSpc>
                <a:spcPct val="100000"/>
              </a:lnSpc>
              <a:spcBef>
                <a:spcPts val="1675"/>
              </a:spcBef>
            </a:pPr>
            <a:r>
              <a:rPr sz="1800" b="1" spc="5" dirty="0">
                <a:latin typeface="+mj-lt"/>
                <a:cs typeface="Roboto"/>
              </a:rPr>
              <a:t>Sec.</a:t>
            </a:r>
            <a:r>
              <a:rPr sz="1800" b="1" dirty="0">
                <a:latin typeface="+mj-lt"/>
                <a:cs typeface="Roboto"/>
              </a:rPr>
              <a:t> </a:t>
            </a:r>
            <a:r>
              <a:rPr sz="1800" b="1" spc="-5" dirty="0">
                <a:latin typeface="+mj-lt"/>
                <a:cs typeface="Roboto"/>
              </a:rPr>
              <a:t>2(v)</a:t>
            </a:r>
            <a:r>
              <a:rPr sz="1800" b="1" spc="15" dirty="0">
                <a:latin typeface="+mj-lt"/>
                <a:cs typeface="Roboto"/>
              </a:rPr>
              <a:t> “pe</a:t>
            </a:r>
            <a:r>
              <a:rPr lang="en-IN" sz="1800" b="1" spc="15" dirty="0">
                <a:latin typeface="+mj-lt"/>
                <a:cs typeface="Roboto"/>
              </a:rPr>
              <a:t>r</a:t>
            </a:r>
            <a:r>
              <a:rPr sz="1800" b="1" spc="15" dirty="0">
                <a:latin typeface="+mj-lt"/>
                <a:cs typeface="Roboto"/>
              </a:rPr>
              <a:t>son</a:t>
            </a:r>
            <a:r>
              <a:rPr sz="1800" b="1" spc="-5" dirty="0">
                <a:latin typeface="+mj-lt"/>
                <a:cs typeface="Roboto"/>
              </a:rPr>
              <a:t> </a:t>
            </a:r>
            <a:r>
              <a:rPr lang="en-IN" sz="1800" b="1" spc="15" dirty="0">
                <a:latin typeface="+mj-lt"/>
                <a:cs typeface="Roboto"/>
              </a:rPr>
              <a:t>r</a:t>
            </a:r>
            <a:r>
              <a:rPr sz="1800" b="1" spc="15" dirty="0" err="1">
                <a:latin typeface="+mj-lt"/>
                <a:cs typeface="Roboto"/>
              </a:rPr>
              <a:t>esident</a:t>
            </a:r>
            <a:r>
              <a:rPr sz="1800" b="1" spc="15" dirty="0">
                <a:latin typeface="+mj-lt"/>
                <a:cs typeface="Roboto"/>
              </a:rPr>
              <a:t> </a:t>
            </a:r>
            <a:r>
              <a:rPr sz="1800" b="1" spc="-10" dirty="0">
                <a:latin typeface="+mj-lt"/>
                <a:cs typeface="Roboto"/>
              </a:rPr>
              <a:t>in</a:t>
            </a:r>
            <a:r>
              <a:rPr sz="1800" b="1" spc="-5" dirty="0">
                <a:latin typeface="+mj-lt"/>
                <a:cs typeface="Roboto"/>
              </a:rPr>
              <a:t> </a:t>
            </a:r>
            <a:r>
              <a:rPr sz="1800" b="1" spc="-15" dirty="0">
                <a:latin typeface="+mj-lt"/>
                <a:cs typeface="Roboto"/>
              </a:rPr>
              <a:t>India”</a:t>
            </a:r>
            <a:r>
              <a:rPr sz="1800" b="1" spc="15" dirty="0">
                <a:latin typeface="+mj-lt"/>
                <a:cs typeface="Roboto"/>
              </a:rPr>
              <a:t> </a:t>
            </a:r>
            <a:r>
              <a:rPr sz="1800" b="1" spc="-15" dirty="0">
                <a:latin typeface="+mj-lt"/>
                <a:cs typeface="Roboto"/>
              </a:rPr>
              <a:t>means—</a:t>
            </a:r>
            <a:endParaRPr sz="1800" dirty="0">
              <a:latin typeface="+mj-lt"/>
              <a:cs typeface="Roboto"/>
            </a:endParaRPr>
          </a:p>
          <a:p>
            <a:pPr marL="12700">
              <a:lnSpc>
                <a:spcPct val="100000"/>
              </a:lnSpc>
            </a:pPr>
            <a:r>
              <a:rPr sz="1800" spc="-15" dirty="0">
                <a:latin typeface="+mj-lt"/>
                <a:cs typeface="Roboto"/>
              </a:rPr>
              <a:t>a</a:t>
            </a:r>
            <a:r>
              <a:rPr sz="1800" dirty="0">
                <a:latin typeface="+mj-lt"/>
                <a:cs typeface="Roboto"/>
              </a:rPr>
              <a:t> </a:t>
            </a:r>
            <a:r>
              <a:rPr sz="1800" spc="15" dirty="0">
                <a:latin typeface="+mj-lt"/>
                <a:cs typeface="Roboto"/>
              </a:rPr>
              <a:t>pe</a:t>
            </a:r>
            <a:r>
              <a:rPr lang="en-IN" sz="1800" spc="15" dirty="0">
                <a:latin typeface="+mj-lt"/>
                <a:cs typeface="Roboto"/>
              </a:rPr>
              <a:t>r</a:t>
            </a:r>
            <a:r>
              <a:rPr sz="1800" spc="15" dirty="0">
                <a:latin typeface="+mj-lt"/>
                <a:cs typeface="Roboto"/>
              </a:rPr>
              <a:t>son</a:t>
            </a:r>
            <a:r>
              <a:rPr sz="1800" dirty="0">
                <a:latin typeface="+mj-lt"/>
                <a:cs typeface="Roboto"/>
              </a:rPr>
              <a:t> </a:t>
            </a:r>
            <a:r>
              <a:rPr lang="en-IN" sz="1800" spc="5" dirty="0">
                <a:latin typeface="+mj-lt"/>
                <a:cs typeface="Roboto"/>
              </a:rPr>
              <a:t>r</a:t>
            </a:r>
            <a:r>
              <a:rPr sz="1800" spc="5" dirty="0" err="1">
                <a:latin typeface="+mj-lt"/>
                <a:cs typeface="Roboto"/>
              </a:rPr>
              <a:t>esiding</a:t>
            </a:r>
            <a:r>
              <a:rPr sz="1800" dirty="0">
                <a:latin typeface="+mj-lt"/>
                <a:cs typeface="Roboto"/>
              </a:rPr>
              <a:t> </a:t>
            </a:r>
            <a:r>
              <a:rPr sz="1800" spc="-30" dirty="0">
                <a:latin typeface="+mj-lt"/>
                <a:cs typeface="Roboto"/>
              </a:rPr>
              <a:t>in</a:t>
            </a:r>
            <a:r>
              <a:rPr sz="1800" spc="20" dirty="0">
                <a:latin typeface="+mj-lt"/>
                <a:cs typeface="Roboto"/>
              </a:rPr>
              <a:t> </a:t>
            </a:r>
            <a:r>
              <a:rPr sz="1800" spc="-20" dirty="0">
                <a:latin typeface="+mj-lt"/>
                <a:cs typeface="Roboto"/>
              </a:rPr>
              <a:t>India</a:t>
            </a:r>
            <a:r>
              <a:rPr sz="1800" spc="-5" dirty="0">
                <a:latin typeface="+mj-lt"/>
                <a:cs typeface="Roboto"/>
              </a:rPr>
              <a:t> </a:t>
            </a:r>
            <a:r>
              <a:rPr sz="1800" spc="60" dirty="0" err="1">
                <a:latin typeface="+mj-lt"/>
                <a:cs typeface="Roboto"/>
              </a:rPr>
              <a:t>fo</a:t>
            </a:r>
            <a:r>
              <a:rPr lang="en-IN" sz="1800" spc="60" dirty="0">
                <a:latin typeface="+mj-lt"/>
                <a:cs typeface="Roboto"/>
              </a:rPr>
              <a:t>r</a:t>
            </a:r>
            <a:r>
              <a:rPr sz="1800" spc="10" dirty="0">
                <a:latin typeface="+mj-lt"/>
                <a:cs typeface="Roboto"/>
              </a:rPr>
              <a:t> </a:t>
            </a:r>
            <a:r>
              <a:rPr sz="1800" spc="45" dirty="0" err="1">
                <a:latin typeface="+mj-lt"/>
                <a:cs typeface="Roboto"/>
              </a:rPr>
              <a:t>mo</a:t>
            </a:r>
            <a:r>
              <a:rPr lang="en-IN" sz="1800" spc="45" dirty="0">
                <a:latin typeface="+mj-lt"/>
                <a:cs typeface="Roboto"/>
              </a:rPr>
              <a:t>r</a:t>
            </a:r>
            <a:r>
              <a:rPr sz="1800" spc="45" dirty="0">
                <a:latin typeface="+mj-lt"/>
                <a:cs typeface="Roboto"/>
              </a:rPr>
              <a:t>e</a:t>
            </a:r>
            <a:r>
              <a:rPr sz="1800" spc="-5" dirty="0">
                <a:latin typeface="+mj-lt"/>
                <a:cs typeface="Roboto"/>
              </a:rPr>
              <a:t> </a:t>
            </a:r>
            <a:r>
              <a:rPr sz="1800" spc="-25" dirty="0">
                <a:latin typeface="+mj-lt"/>
                <a:cs typeface="Roboto"/>
              </a:rPr>
              <a:t>than</a:t>
            </a:r>
            <a:r>
              <a:rPr sz="1800" spc="-10" dirty="0">
                <a:latin typeface="+mj-lt"/>
                <a:cs typeface="Roboto"/>
              </a:rPr>
              <a:t> one</a:t>
            </a:r>
            <a:r>
              <a:rPr sz="1800" spc="-5" dirty="0">
                <a:latin typeface="+mj-lt"/>
                <a:cs typeface="Roboto"/>
              </a:rPr>
              <a:t> </a:t>
            </a:r>
            <a:r>
              <a:rPr sz="1800" spc="10" dirty="0">
                <a:latin typeface="+mj-lt"/>
                <a:cs typeface="Roboto"/>
              </a:rPr>
              <a:t>hund</a:t>
            </a:r>
            <a:r>
              <a:rPr lang="en-IN" sz="1800" spc="10" dirty="0">
                <a:latin typeface="+mj-lt"/>
                <a:cs typeface="Roboto"/>
              </a:rPr>
              <a:t>r</a:t>
            </a:r>
            <a:r>
              <a:rPr sz="1800" spc="10" dirty="0">
                <a:latin typeface="+mj-lt"/>
                <a:cs typeface="Roboto"/>
              </a:rPr>
              <a:t>ed</a:t>
            </a:r>
            <a:r>
              <a:rPr sz="1800" spc="-20" dirty="0">
                <a:latin typeface="+mj-lt"/>
                <a:cs typeface="Roboto"/>
              </a:rPr>
              <a:t> </a:t>
            </a:r>
            <a:r>
              <a:rPr sz="1800" spc="-15" dirty="0">
                <a:latin typeface="+mj-lt"/>
                <a:cs typeface="Roboto"/>
              </a:rPr>
              <a:t>and</a:t>
            </a:r>
            <a:r>
              <a:rPr sz="1800" spc="-5" dirty="0">
                <a:latin typeface="+mj-lt"/>
                <a:cs typeface="Roboto"/>
              </a:rPr>
              <a:t> </a:t>
            </a:r>
            <a:r>
              <a:rPr sz="1800" spc="-50" dirty="0">
                <a:latin typeface="+mj-lt"/>
                <a:cs typeface="Roboto"/>
              </a:rPr>
              <a:t>eighty-two</a:t>
            </a:r>
            <a:r>
              <a:rPr sz="1800" dirty="0">
                <a:latin typeface="+mj-lt"/>
                <a:cs typeface="Roboto"/>
              </a:rPr>
              <a:t> </a:t>
            </a:r>
            <a:r>
              <a:rPr sz="1800" spc="-25" dirty="0">
                <a:latin typeface="+mj-lt"/>
                <a:cs typeface="Roboto"/>
              </a:rPr>
              <a:t>days</a:t>
            </a:r>
            <a:r>
              <a:rPr sz="1800" spc="-15" dirty="0">
                <a:latin typeface="+mj-lt"/>
                <a:cs typeface="Roboto"/>
              </a:rPr>
              <a:t> </a:t>
            </a:r>
            <a:r>
              <a:rPr sz="1800" spc="10" dirty="0">
                <a:latin typeface="+mj-lt"/>
                <a:cs typeface="Roboto"/>
              </a:rPr>
              <a:t>du</a:t>
            </a:r>
            <a:r>
              <a:rPr lang="en-IN" sz="1800" spc="10" dirty="0">
                <a:latin typeface="+mj-lt"/>
                <a:cs typeface="Roboto"/>
              </a:rPr>
              <a:t>r</a:t>
            </a:r>
            <a:r>
              <a:rPr sz="1800" spc="10" dirty="0" err="1">
                <a:latin typeface="+mj-lt"/>
                <a:cs typeface="Roboto"/>
              </a:rPr>
              <a:t>ing</a:t>
            </a:r>
            <a:r>
              <a:rPr sz="1800" dirty="0">
                <a:latin typeface="+mj-lt"/>
                <a:cs typeface="Roboto"/>
              </a:rPr>
              <a:t> </a:t>
            </a:r>
            <a:r>
              <a:rPr sz="1800" spc="-15" dirty="0">
                <a:latin typeface="+mj-lt"/>
                <a:cs typeface="Roboto"/>
              </a:rPr>
              <a:t>the</a:t>
            </a:r>
            <a:r>
              <a:rPr sz="1800" spc="-10" dirty="0">
                <a:latin typeface="+mj-lt"/>
                <a:cs typeface="Roboto"/>
              </a:rPr>
              <a:t> </a:t>
            </a:r>
            <a:r>
              <a:rPr sz="1800" spc="20" dirty="0" err="1">
                <a:latin typeface="+mj-lt"/>
                <a:cs typeface="Roboto"/>
              </a:rPr>
              <a:t>cou</a:t>
            </a:r>
            <a:r>
              <a:rPr lang="en-IN" sz="1800" spc="20" dirty="0">
                <a:latin typeface="+mj-lt"/>
                <a:cs typeface="Roboto"/>
              </a:rPr>
              <a:t>r</a:t>
            </a:r>
            <a:r>
              <a:rPr sz="1800" spc="20" dirty="0">
                <a:latin typeface="+mj-lt"/>
                <a:cs typeface="Roboto"/>
              </a:rPr>
              <a:t>se</a:t>
            </a:r>
            <a:r>
              <a:rPr sz="1800" spc="-35" dirty="0">
                <a:latin typeface="+mj-lt"/>
                <a:cs typeface="Roboto"/>
              </a:rPr>
              <a:t> </a:t>
            </a:r>
            <a:r>
              <a:rPr sz="1800" spc="15" dirty="0">
                <a:latin typeface="+mj-lt"/>
                <a:cs typeface="Roboto"/>
              </a:rPr>
              <a:t>of</a:t>
            </a:r>
            <a:r>
              <a:rPr sz="1800" spc="5" dirty="0">
                <a:latin typeface="+mj-lt"/>
                <a:cs typeface="Roboto"/>
              </a:rPr>
              <a:t> </a:t>
            </a:r>
            <a:r>
              <a:rPr sz="1800" spc="-20" dirty="0">
                <a:latin typeface="+mj-lt"/>
                <a:cs typeface="Roboto"/>
              </a:rPr>
              <a:t>the</a:t>
            </a:r>
            <a:r>
              <a:rPr sz="1800" spc="-10" dirty="0">
                <a:latin typeface="+mj-lt"/>
                <a:cs typeface="Roboto"/>
              </a:rPr>
              <a:t> </a:t>
            </a:r>
            <a:r>
              <a:rPr sz="1800" spc="10" dirty="0">
                <a:latin typeface="+mj-lt"/>
                <a:cs typeface="Roboto"/>
              </a:rPr>
              <a:t>p</a:t>
            </a:r>
            <a:r>
              <a:rPr lang="en-IN" sz="1800" spc="10" dirty="0">
                <a:latin typeface="+mj-lt"/>
                <a:cs typeface="Roboto"/>
              </a:rPr>
              <a:t>r</a:t>
            </a:r>
            <a:r>
              <a:rPr sz="1800" spc="10" dirty="0" err="1">
                <a:latin typeface="+mj-lt"/>
                <a:cs typeface="Roboto"/>
              </a:rPr>
              <a:t>eceding</a:t>
            </a:r>
            <a:endParaRPr sz="1800" dirty="0">
              <a:latin typeface="+mj-lt"/>
              <a:cs typeface="Roboto"/>
            </a:endParaRPr>
          </a:p>
          <a:p>
            <a:pPr marL="12700">
              <a:lnSpc>
                <a:spcPct val="100000"/>
              </a:lnSpc>
            </a:pPr>
            <a:r>
              <a:rPr sz="1800" spc="-15" dirty="0">
                <a:latin typeface="+mj-lt"/>
                <a:cs typeface="Roboto"/>
              </a:rPr>
              <a:t>financial</a:t>
            </a:r>
            <a:r>
              <a:rPr sz="1800" spc="-20" dirty="0">
                <a:latin typeface="+mj-lt"/>
                <a:cs typeface="Roboto"/>
              </a:rPr>
              <a:t> </a:t>
            </a:r>
            <a:r>
              <a:rPr sz="1800" spc="25" dirty="0">
                <a:latin typeface="+mj-lt"/>
                <a:cs typeface="Roboto"/>
              </a:rPr>
              <a:t>yea</a:t>
            </a:r>
            <a:r>
              <a:rPr lang="en-IN" sz="1800" spc="25" dirty="0">
                <a:latin typeface="+mj-lt"/>
                <a:cs typeface="Roboto"/>
              </a:rPr>
              <a:t>r</a:t>
            </a:r>
            <a:r>
              <a:rPr sz="1800" spc="-25" dirty="0">
                <a:latin typeface="+mj-lt"/>
                <a:cs typeface="Roboto"/>
              </a:rPr>
              <a:t> </a:t>
            </a:r>
            <a:r>
              <a:rPr sz="1800" spc="-20" dirty="0">
                <a:latin typeface="+mj-lt"/>
                <a:cs typeface="Roboto"/>
              </a:rPr>
              <a:t>but </a:t>
            </a:r>
            <a:r>
              <a:rPr sz="1800" dirty="0">
                <a:latin typeface="+mj-lt"/>
                <a:cs typeface="Roboto"/>
              </a:rPr>
              <a:t>does</a:t>
            </a:r>
            <a:r>
              <a:rPr sz="1800" spc="-30" dirty="0">
                <a:latin typeface="+mj-lt"/>
                <a:cs typeface="Roboto"/>
              </a:rPr>
              <a:t> </a:t>
            </a:r>
            <a:r>
              <a:rPr sz="1800" spc="-15" dirty="0">
                <a:latin typeface="+mj-lt"/>
                <a:cs typeface="Roboto"/>
              </a:rPr>
              <a:t>not </a:t>
            </a:r>
            <a:r>
              <a:rPr sz="1800" spc="-20" dirty="0">
                <a:latin typeface="+mj-lt"/>
                <a:cs typeface="Roboto"/>
              </a:rPr>
              <a:t>include—</a:t>
            </a:r>
            <a:endParaRPr sz="1800" dirty="0">
              <a:latin typeface="+mj-lt"/>
              <a:cs typeface="Roboto"/>
            </a:endParaRPr>
          </a:p>
          <a:p>
            <a:pPr>
              <a:lnSpc>
                <a:spcPct val="100000"/>
              </a:lnSpc>
            </a:pPr>
            <a:endParaRPr sz="1800" dirty="0">
              <a:latin typeface="+mj-lt"/>
              <a:cs typeface="Roboto"/>
            </a:endParaRPr>
          </a:p>
          <a:p>
            <a:pPr marL="384175" indent="-372110">
              <a:lnSpc>
                <a:spcPct val="100000"/>
              </a:lnSpc>
              <a:buFont typeface="Roboto"/>
              <a:buAutoNum type="alphaUcParenBoth"/>
              <a:tabLst>
                <a:tab pos="384810" algn="l"/>
              </a:tabLst>
            </a:pPr>
            <a:r>
              <a:rPr sz="1800" spc="-15" dirty="0">
                <a:latin typeface="+mj-lt"/>
                <a:cs typeface="Roboto"/>
              </a:rPr>
              <a:t>a</a:t>
            </a:r>
            <a:r>
              <a:rPr sz="1800" spc="-10" dirty="0">
                <a:latin typeface="+mj-lt"/>
                <a:cs typeface="Roboto"/>
              </a:rPr>
              <a:t> </a:t>
            </a:r>
            <a:r>
              <a:rPr sz="1800" spc="15" dirty="0">
                <a:latin typeface="+mj-lt"/>
                <a:cs typeface="Roboto"/>
              </a:rPr>
              <a:t>pe</a:t>
            </a:r>
            <a:r>
              <a:rPr lang="en-IN" sz="1800" spc="15" dirty="0">
                <a:latin typeface="+mj-lt"/>
                <a:cs typeface="Roboto"/>
              </a:rPr>
              <a:t>r</a:t>
            </a:r>
            <a:r>
              <a:rPr sz="1800" spc="15" dirty="0">
                <a:latin typeface="+mj-lt"/>
                <a:cs typeface="Roboto"/>
              </a:rPr>
              <a:t>son</a:t>
            </a:r>
            <a:r>
              <a:rPr sz="1800" dirty="0">
                <a:latin typeface="+mj-lt"/>
                <a:cs typeface="Roboto"/>
              </a:rPr>
              <a:t> </a:t>
            </a:r>
            <a:r>
              <a:rPr sz="1800" spc="-15" dirty="0">
                <a:latin typeface="+mj-lt"/>
                <a:cs typeface="Roboto"/>
              </a:rPr>
              <a:t>who</a:t>
            </a:r>
            <a:r>
              <a:rPr sz="1800" spc="-10" dirty="0">
                <a:latin typeface="+mj-lt"/>
                <a:cs typeface="Roboto"/>
              </a:rPr>
              <a:t> </a:t>
            </a:r>
            <a:r>
              <a:rPr sz="1800" spc="-20" dirty="0">
                <a:latin typeface="+mj-lt"/>
                <a:cs typeface="Roboto"/>
              </a:rPr>
              <a:t>has</a:t>
            </a:r>
            <a:r>
              <a:rPr sz="1800" spc="-25" dirty="0">
                <a:latin typeface="+mj-lt"/>
                <a:cs typeface="Roboto"/>
              </a:rPr>
              <a:t> </a:t>
            </a:r>
            <a:r>
              <a:rPr sz="1800" spc="-10" dirty="0">
                <a:latin typeface="+mj-lt"/>
                <a:cs typeface="Roboto"/>
              </a:rPr>
              <a:t>gone</a:t>
            </a:r>
            <a:r>
              <a:rPr sz="1800" spc="10" dirty="0">
                <a:latin typeface="+mj-lt"/>
                <a:cs typeface="Roboto"/>
              </a:rPr>
              <a:t> </a:t>
            </a:r>
            <a:r>
              <a:rPr sz="1800" spc="-20" dirty="0">
                <a:latin typeface="+mj-lt"/>
                <a:cs typeface="Roboto"/>
              </a:rPr>
              <a:t>out</a:t>
            </a:r>
            <a:r>
              <a:rPr sz="1800" spc="-15" dirty="0">
                <a:latin typeface="+mj-lt"/>
                <a:cs typeface="Roboto"/>
              </a:rPr>
              <a:t> </a:t>
            </a:r>
            <a:r>
              <a:rPr sz="1800" spc="15" dirty="0">
                <a:latin typeface="+mj-lt"/>
                <a:cs typeface="Roboto"/>
              </a:rPr>
              <a:t>of</a:t>
            </a:r>
            <a:r>
              <a:rPr sz="1800" dirty="0">
                <a:latin typeface="+mj-lt"/>
                <a:cs typeface="Roboto"/>
              </a:rPr>
              <a:t> </a:t>
            </a:r>
            <a:r>
              <a:rPr sz="1800" spc="-20" dirty="0">
                <a:latin typeface="+mj-lt"/>
                <a:cs typeface="Roboto"/>
              </a:rPr>
              <a:t>India</a:t>
            </a:r>
            <a:r>
              <a:rPr sz="1800" dirty="0">
                <a:latin typeface="+mj-lt"/>
                <a:cs typeface="Roboto"/>
              </a:rPr>
              <a:t> </a:t>
            </a:r>
            <a:r>
              <a:rPr sz="1800" spc="80" dirty="0">
                <a:latin typeface="+mj-lt"/>
                <a:cs typeface="Roboto"/>
              </a:rPr>
              <a:t>o</a:t>
            </a:r>
            <a:r>
              <a:rPr lang="en-IN" sz="1800" spc="80" dirty="0">
                <a:latin typeface="+mj-lt"/>
                <a:cs typeface="Roboto"/>
              </a:rPr>
              <a:t>r</a:t>
            </a:r>
            <a:r>
              <a:rPr sz="1800" dirty="0">
                <a:latin typeface="+mj-lt"/>
                <a:cs typeface="Roboto"/>
              </a:rPr>
              <a:t> </a:t>
            </a:r>
            <a:r>
              <a:rPr sz="1800" spc="-15" dirty="0">
                <a:latin typeface="+mj-lt"/>
                <a:cs typeface="Roboto"/>
              </a:rPr>
              <a:t>who</a:t>
            </a:r>
            <a:r>
              <a:rPr sz="1800" spc="-20" dirty="0">
                <a:latin typeface="+mj-lt"/>
                <a:cs typeface="Roboto"/>
              </a:rPr>
              <a:t> </a:t>
            </a:r>
            <a:r>
              <a:rPr sz="1800" spc="-30" dirty="0">
                <a:latin typeface="+mj-lt"/>
                <a:cs typeface="Roboto"/>
              </a:rPr>
              <a:t>stays</a:t>
            </a:r>
            <a:r>
              <a:rPr sz="1800" spc="-10" dirty="0">
                <a:latin typeface="+mj-lt"/>
                <a:cs typeface="Roboto"/>
              </a:rPr>
              <a:t> </a:t>
            </a:r>
            <a:r>
              <a:rPr sz="1800" spc="-15" dirty="0">
                <a:latin typeface="+mj-lt"/>
                <a:cs typeface="Roboto"/>
              </a:rPr>
              <a:t>outside India,</a:t>
            </a:r>
            <a:r>
              <a:rPr sz="1800" spc="-5" dirty="0">
                <a:latin typeface="+mj-lt"/>
                <a:cs typeface="Roboto"/>
              </a:rPr>
              <a:t> </a:t>
            </a:r>
            <a:r>
              <a:rPr sz="1800" spc="-30" dirty="0">
                <a:latin typeface="+mj-lt"/>
                <a:cs typeface="Roboto"/>
              </a:rPr>
              <a:t>in</a:t>
            </a:r>
            <a:r>
              <a:rPr sz="1800" spc="5" dirty="0">
                <a:latin typeface="+mj-lt"/>
                <a:cs typeface="Roboto"/>
              </a:rPr>
              <a:t> </a:t>
            </a:r>
            <a:r>
              <a:rPr sz="1800" spc="15" dirty="0" err="1">
                <a:latin typeface="+mj-lt"/>
                <a:cs typeface="Roboto"/>
              </a:rPr>
              <a:t>eithe</a:t>
            </a:r>
            <a:r>
              <a:rPr lang="en-IN" sz="1800" spc="15" dirty="0">
                <a:latin typeface="+mj-lt"/>
                <a:cs typeface="Roboto"/>
              </a:rPr>
              <a:t>r</a:t>
            </a:r>
            <a:r>
              <a:rPr sz="1800" spc="-10" dirty="0">
                <a:latin typeface="+mj-lt"/>
                <a:cs typeface="Roboto"/>
              </a:rPr>
              <a:t> </a:t>
            </a:r>
            <a:r>
              <a:rPr sz="1800" spc="-5" dirty="0">
                <a:latin typeface="+mj-lt"/>
                <a:cs typeface="Roboto"/>
              </a:rPr>
              <a:t>case—</a:t>
            </a:r>
            <a:endParaRPr sz="1800" dirty="0">
              <a:latin typeface="+mj-lt"/>
              <a:cs typeface="Roboto"/>
            </a:endParaRPr>
          </a:p>
          <a:p>
            <a:pPr marL="870585" lvl="1" indent="-401320">
              <a:lnSpc>
                <a:spcPct val="100000"/>
              </a:lnSpc>
              <a:buAutoNum type="romanLcPeriod"/>
              <a:tabLst>
                <a:tab pos="870585" algn="l"/>
                <a:tab pos="871219" algn="l"/>
              </a:tabLst>
            </a:pPr>
            <a:r>
              <a:rPr sz="1800" spc="60" dirty="0" err="1">
                <a:latin typeface="+mj-lt"/>
                <a:cs typeface="Roboto"/>
              </a:rPr>
              <a:t>fo</a:t>
            </a:r>
            <a:r>
              <a:rPr lang="en-IN" sz="1800" spc="60" dirty="0">
                <a:latin typeface="+mj-lt"/>
                <a:cs typeface="Roboto"/>
              </a:rPr>
              <a:t>r</a:t>
            </a:r>
            <a:r>
              <a:rPr sz="1800" dirty="0">
                <a:latin typeface="+mj-lt"/>
                <a:cs typeface="Roboto"/>
              </a:rPr>
              <a:t> </a:t>
            </a:r>
            <a:r>
              <a:rPr sz="1800" spc="75" dirty="0">
                <a:latin typeface="+mj-lt"/>
                <a:cs typeface="Roboto"/>
              </a:rPr>
              <a:t>o</a:t>
            </a:r>
            <a:r>
              <a:rPr lang="en-IN" sz="1800" spc="75" dirty="0">
                <a:latin typeface="+mj-lt"/>
                <a:cs typeface="Roboto"/>
              </a:rPr>
              <a:t>r</a:t>
            </a:r>
            <a:r>
              <a:rPr sz="1800" dirty="0">
                <a:latin typeface="+mj-lt"/>
                <a:cs typeface="Roboto"/>
              </a:rPr>
              <a:t> </a:t>
            </a:r>
            <a:r>
              <a:rPr sz="1800" spc="-20" dirty="0">
                <a:latin typeface="+mj-lt"/>
                <a:cs typeface="Roboto"/>
              </a:rPr>
              <a:t>on</a:t>
            </a:r>
            <a:r>
              <a:rPr sz="1800" dirty="0">
                <a:latin typeface="+mj-lt"/>
                <a:cs typeface="Roboto"/>
              </a:rPr>
              <a:t> </a:t>
            </a:r>
            <a:r>
              <a:rPr sz="1800" spc="-25" dirty="0">
                <a:latin typeface="+mj-lt"/>
                <a:cs typeface="Roboto"/>
              </a:rPr>
              <a:t>taking</a:t>
            </a:r>
            <a:r>
              <a:rPr sz="1800" spc="5" dirty="0">
                <a:latin typeface="+mj-lt"/>
                <a:cs typeface="Roboto"/>
              </a:rPr>
              <a:t> </a:t>
            </a:r>
            <a:r>
              <a:rPr sz="1800" spc="-25" dirty="0">
                <a:latin typeface="+mj-lt"/>
                <a:cs typeface="Roboto"/>
              </a:rPr>
              <a:t>up</a:t>
            </a:r>
            <a:r>
              <a:rPr sz="1800" spc="-5" dirty="0">
                <a:latin typeface="+mj-lt"/>
                <a:cs typeface="Roboto"/>
              </a:rPr>
              <a:t> </a:t>
            </a:r>
            <a:r>
              <a:rPr sz="1800" spc="-15" dirty="0">
                <a:latin typeface="+mj-lt"/>
                <a:cs typeface="Roboto"/>
              </a:rPr>
              <a:t>employment</a:t>
            </a:r>
            <a:r>
              <a:rPr sz="1800" spc="-30" dirty="0">
                <a:latin typeface="+mj-lt"/>
                <a:cs typeface="Roboto"/>
              </a:rPr>
              <a:t> </a:t>
            </a:r>
            <a:r>
              <a:rPr sz="1800" spc="-15" dirty="0">
                <a:latin typeface="+mj-lt"/>
                <a:cs typeface="Roboto"/>
              </a:rPr>
              <a:t>outside India,</a:t>
            </a:r>
            <a:r>
              <a:rPr sz="1800" spc="-10" dirty="0">
                <a:latin typeface="+mj-lt"/>
                <a:cs typeface="Roboto"/>
              </a:rPr>
              <a:t> </a:t>
            </a:r>
            <a:r>
              <a:rPr sz="1800" spc="80" dirty="0">
                <a:latin typeface="+mj-lt"/>
                <a:cs typeface="Roboto"/>
              </a:rPr>
              <a:t>o</a:t>
            </a:r>
            <a:r>
              <a:rPr lang="en-IN" sz="1800" spc="80" dirty="0">
                <a:latin typeface="+mj-lt"/>
                <a:cs typeface="Roboto"/>
              </a:rPr>
              <a:t>r</a:t>
            </a:r>
            <a:endParaRPr sz="1800" dirty="0">
              <a:latin typeface="+mj-lt"/>
              <a:cs typeface="Roboto"/>
            </a:endParaRPr>
          </a:p>
          <a:p>
            <a:pPr marL="870585" lvl="1" indent="-401320">
              <a:lnSpc>
                <a:spcPct val="100000"/>
              </a:lnSpc>
              <a:buAutoNum type="romanLcPeriod"/>
              <a:tabLst>
                <a:tab pos="870585" algn="l"/>
                <a:tab pos="871219" algn="l"/>
              </a:tabLst>
            </a:pPr>
            <a:r>
              <a:rPr sz="1800" spc="65" dirty="0" err="1">
                <a:latin typeface="+mj-lt"/>
                <a:cs typeface="Roboto"/>
              </a:rPr>
              <a:t>fo</a:t>
            </a:r>
            <a:r>
              <a:rPr lang="en-IN" sz="1800" spc="65" dirty="0">
                <a:latin typeface="+mj-lt"/>
                <a:cs typeface="Roboto"/>
              </a:rPr>
              <a:t>r</a:t>
            </a:r>
            <a:r>
              <a:rPr sz="1800" spc="-5" dirty="0">
                <a:latin typeface="+mj-lt"/>
                <a:cs typeface="Roboto"/>
              </a:rPr>
              <a:t> </a:t>
            </a:r>
            <a:r>
              <a:rPr sz="1800" spc="25" dirty="0">
                <a:latin typeface="+mj-lt"/>
                <a:cs typeface="Roboto"/>
              </a:rPr>
              <a:t>ca</a:t>
            </a:r>
            <a:r>
              <a:rPr lang="en-IN" sz="1800" spc="25" dirty="0" err="1">
                <a:latin typeface="+mj-lt"/>
                <a:cs typeface="Roboto"/>
              </a:rPr>
              <a:t>rr</a:t>
            </a:r>
            <a:r>
              <a:rPr sz="1800" spc="25" dirty="0">
                <a:latin typeface="+mj-lt"/>
                <a:cs typeface="Roboto"/>
              </a:rPr>
              <a:t>ying</a:t>
            </a:r>
            <a:r>
              <a:rPr sz="1800" spc="-10" dirty="0">
                <a:latin typeface="+mj-lt"/>
                <a:cs typeface="Roboto"/>
              </a:rPr>
              <a:t> </a:t>
            </a:r>
            <a:r>
              <a:rPr sz="1800" spc="-15" dirty="0">
                <a:latin typeface="+mj-lt"/>
                <a:cs typeface="Roboto"/>
              </a:rPr>
              <a:t>on</a:t>
            </a:r>
            <a:r>
              <a:rPr sz="1800" spc="-5" dirty="0">
                <a:latin typeface="+mj-lt"/>
                <a:cs typeface="Roboto"/>
              </a:rPr>
              <a:t> </a:t>
            </a:r>
            <a:r>
              <a:rPr sz="1800" spc="-15" dirty="0">
                <a:latin typeface="+mj-lt"/>
                <a:cs typeface="Roboto"/>
              </a:rPr>
              <a:t>outside</a:t>
            </a:r>
            <a:r>
              <a:rPr sz="1800" spc="-10" dirty="0">
                <a:latin typeface="+mj-lt"/>
                <a:cs typeface="Roboto"/>
              </a:rPr>
              <a:t> </a:t>
            </a:r>
            <a:r>
              <a:rPr sz="1800" spc="-20" dirty="0">
                <a:latin typeface="+mj-lt"/>
                <a:cs typeface="Roboto"/>
              </a:rPr>
              <a:t>India</a:t>
            </a:r>
            <a:r>
              <a:rPr sz="1800" spc="-15" dirty="0">
                <a:latin typeface="+mj-lt"/>
                <a:cs typeface="Roboto"/>
              </a:rPr>
              <a:t> </a:t>
            </a:r>
            <a:r>
              <a:rPr sz="1800" spc="-10" dirty="0">
                <a:latin typeface="+mj-lt"/>
                <a:cs typeface="Roboto"/>
              </a:rPr>
              <a:t>a </a:t>
            </a:r>
            <a:r>
              <a:rPr sz="1800" spc="-20" dirty="0">
                <a:latin typeface="+mj-lt"/>
                <a:cs typeface="Roboto"/>
              </a:rPr>
              <a:t>business</a:t>
            </a:r>
            <a:r>
              <a:rPr sz="1800" spc="-10" dirty="0">
                <a:latin typeface="+mj-lt"/>
                <a:cs typeface="Roboto"/>
              </a:rPr>
              <a:t> </a:t>
            </a:r>
            <a:r>
              <a:rPr sz="1800" spc="75" dirty="0">
                <a:latin typeface="+mj-lt"/>
                <a:cs typeface="Roboto"/>
              </a:rPr>
              <a:t>o</a:t>
            </a:r>
            <a:r>
              <a:rPr lang="en-IN" sz="1800" spc="75" dirty="0">
                <a:latin typeface="+mj-lt"/>
                <a:cs typeface="Roboto"/>
              </a:rPr>
              <a:t>r</a:t>
            </a:r>
            <a:r>
              <a:rPr sz="1800" spc="-5" dirty="0">
                <a:latin typeface="+mj-lt"/>
                <a:cs typeface="Roboto"/>
              </a:rPr>
              <a:t> </a:t>
            </a:r>
            <a:r>
              <a:rPr sz="1800" spc="-15" dirty="0">
                <a:latin typeface="+mj-lt"/>
                <a:cs typeface="Roboto"/>
              </a:rPr>
              <a:t>vocation outside</a:t>
            </a:r>
            <a:r>
              <a:rPr sz="1800" spc="-25" dirty="0">
                <a:latin typeface="+mj-lt"/>
                <a:cs typeface="Roboto"/>
              </a:rPr>
              <a:t> </a:t>
            </a:r>
            <a:r>
              <a:rPr sz="1800" spc="-15" dirty="0">
                <a:latin typeface="+mj-lt"/>
                <a:cs typeface="Roboto"/>
              </a:rPr>
              <a:t>India,</a:t>
            </a:r>
            <a:r>
              <a:rPr sz="1800" spc="-30" dirty="0">
                <a:latin typeface="+mj-lt"/>
                <a:cs typeface="Roboto"/>
              </a:rPr>
              <a:t> </a:t>
            </a:r>
            <a:r>
              <a:rPr sz="1800" spc="75" dirty="0">
                <a:latin typeface="+mj-lt"/>
                <a:cs typeface="Roboto"/>
              </a:rPr>
              <a:t>o</a:t>
            </a:r>
            <a:r>
              <a:rPr lang="en-IN" sz="1800" spc="75" dirty="0">
                <a:latin typeface="+mj-lt"/>
                <a:cs typeface="Roboto"/>
              </a:rPr>
              <a:t>r</a:t>
            </a:r>
            <a:endParaRPr sz="1800" dirty="0">
              <a:latin typeface="+mj-lt"/>
              <a:cs typeface="Roboto"/>
            </a:endParaRPr>
          </a:p>
          <a:p>
            <a:pPr marL="870585" marR="445134" lvl="1" indent="-401320">
              <a:lnSpc>
                <a:spcPct val="100000"/>
              </a:lnSpc>
              <a:spcBef>
                <a:spcPts val="5"/>
              </a:spcBef>
              <a:buAutoNum type="romanLcPeriod"/>
              <a:tabLst>
                <a:tab pos="870585" algn="l"/>
                <a:tab pos="871219" algn="l"/>
              </a:tabLst>
            </a:pPr>
            <a:r>
              <a:rPr sz="1800" spc="60" dirty="0" err="1">
                <a:latin typeface="+mj-lt"/>
                <a:cs typeface="Roboto"/>
              </a:rPr>
              <a:t>fo</a:t>
            </a:r>
            <a:r>
              <a:rPr lang="en-IN" sz="1800" spc="60" dirty="0">
                <a:latin typeface="+mj-lt"/>
                <a:cs typeface="Roboto"/>
              </a:rPr>
              <a:t>r</a:t>
            </a:r>
            <a:r>
              <a:rPr sz="1800" spc="5" dirty="0">
                <a:latin typeface="+mj-lt"/>
                <a:cs typeface="Roboto"/>
              </a:rPr>
              <a:t> </a:t>
            </a:r>
            <a:r>
              <a:rPr sz="1800" spc="-35" dirty="0">
                <a:latin typeface="+mj-lt"/>
                <a:cs typeface="Roboto"/>
              </a:rPr>
              <a:t>any</a:t>
            </a:r>
            <a:r>
              <a:rPr sz="1800" dirty="0">
                <a:latin typeface="+mj-lt"/>
                <a:cs typeface="Roboto"/>
              </a:rPr>
              <a:t> </a:t>
            </a:r>
            <a:r>
              <a:rPr sz="1800" spc="20" dirty="0" err="1">
                <a:latin typeface="+mj-lt"/>
                <a:cs typeface="Roboto"/>
              </a:rPr>
              <a:t>othe</a:t>
            </a:r>
            <a:r>
              <a:rPr lang="en-IN" sz="1800" spc="20" dirty="0">
                <a:latin typeface="+mj-lt"/>
                <a:cs typeface="Roboto"/>
              </a:rPr>
              <a:t>r</a:t>
            </a:r>
            <a:r>
              <a:rPr sz="1800" spc="-25" dirty="0">
                <a:latin typeface="+mj-lt"/>
                <a:cs typeface="Roboto"/>
              </a:rPr>
              <a:t> </a:t>
            </a:r>
            <a:r>
              <a:rPr sz="1800" spc="10" dirty="0" err="1">
                <a:latin typeface="+mj-lt"/>
                <a:cs typeface="Roboto"/>
              </a:rPr>
              <a:t>pu</a:t>
            </a:r>
            <a:r>
              <a:rPr lang="en-IN" sz="1800" spc="10" dirty="0">
                <a:latin typeface="+mj-lt"/>
                <a:cs typeface="Roboto"/>
              </a:rPr>
              <a:t>r</a:t>
            </a:r>
            <a:r>
              <a:rPr sz="1800" spc="10" dirty="0">
                <a:latin typeface="+mj-lt"/>
                <a:cs typeface="Roboto"/>
              </a:rPr>
              <a:t>pose,</a:t>
            </a:r>
            <a:r>
              <a:rPr sz="1800" spc="-5" dirty="0">
                <a:latin typeface="+mj-lt"/>
                <a:cs typeface="Roboto"/>
              </a:rPr>
              <a:t> </a:t>
            </a:r>
            <a:r>
              <a:rPr sz="1800" spc="-30" dirty="0">
                <a:latin typeface="+mj-lt"/>
                <a:cs typeface="Roboto"/>
              </a:rPr>
              <a:t>in</a:t>
            </a:r>
            <a:r>
              <a:rPr sz="1800" spc="10" dirty="0">
                <a:latin typeface="+mj-lt"/>
                <a:cs typeface="Roboto"/>
              </a:rPr>
              <a:t> </a:t>
            </a:r>
            <a:r>
              <a:rPr sz="1800" spc="-25" dirty="0">
                <a:latin typeface="+mj-lt"/>
                <a:cs typeface="Roboto"/>
              </a:rPr>
              <a:t>such</a:t>
            </a:r>
            <a:r>
              <a:rPr sz="1800" spc="-20" dirty="0">
                <a:latin typeface="+mj-lt"/>
                <a:cs typeface="Roboto"/>
              </a:rPr>
              <a:t> </a:t>
            </a:r>
            <a:r>
              <a:rPr sz="1800" dirty="0">
                <a:latin typeface="+mj-lt"/>
                <a:cs typeface="Roboto"/>
              </a:rPr>
              <a:t>ci</a:t>
            </a:r>
            <a:r>
              <a:rPr lang="en-IN" sz="1800" dirty="0">
                <a:latin typeface="+mj-lt"/>
                <a:cs typeface="Roboto"/>
              </a:rPr>
              <a:t>r</a:t>
            </a:r>
            <a:r>
              <a:rPr sz="1800" dirty="0" err="1">
                <a:latin typeface="+mj-lt"/>
                <a:cs typeface="Roboto"/>
              </a:rPr>
              <a:t>cumstances</a:t>
            </a:r>
            <a:r>
              <a:rPr sz="1800" spc="-40" dirty="0">
                <a:latin typeface="+mj-lt"/>
                <a:cs typeface="Roboto"/>
              </a:rPr>
              <a:t> </a:t>
            </a:r>
            <a:r>
              <a:rPr sz="1800" spc="-15" dirty="0">
                <a:latin typeface="+mj-lt"/>
                <a:cs typeface="Roboto"/>
              </a:rPr>
              <a:t>as</a:t>
            </a:r>
            <a:r>
              <a:rPr sz="1800" spc="5" dirty="0">
                <a:latin typeface="+mj-lt"/>
                <a:cs typeface="Roboto"/>
              </a:rPr>
              <a:t> </a:t>
            </a:r>
            <a:r>
              <a:rPr sz="1800" spc="-20" dirty="0">
                <a:latin typeface="+mj-lt"/>
                <a:cs typeface="Roboto"/>
              </a:rPr>
              <a:t>would</a:t>
            </a:r>
            <a:r>
              <a:rPr sz="1800" spc="-10" dirty="0">
                <a:latin typeface="+mj-lt"/>
                <a:cs typeface="Roboto"/>
              </a:rPr>
              <a:t> </a:t>
            </a:r>
            <a:r>
              <a:rPr sz="1800" spc="-15" dirty="0">
                <a:latin typeface="+mj-lt"/>
                <a:cs typeface="Roboto"/>
              </a:rPr>
              <a:t>indicate </a:t>
            </a:r>
            <a:r>
              <a:rPr sz="1800" spc="-20" dirty="0">
                <a:latin typeface="+mj-lt"/>
                <a:cs typeface="Roboto"/>
              </a:rPr>
              <a:t>his</a:t>
            </a:r>
            <a:r>
              <a:rPr sz="1800" spc="-5" dirty="0">
                <a:latin typeface="+mj-lt"/>
                <a:cs typeface="Roboto"/>
              </a:rPr>
              <a:t> </a:t>
            </a:r>
            <a:r>
              <a:rPr sz="1800" spc="-20" dirty="0">
                <a:latin typeface="+mj-lt"/>
                <a:cs typeface="Roboto"/>
              </a:rPr>
              <a:t>intention</a:t>
            </a:r>
            <a:r>
              <a:rPr sz="1800" spc="20" dirty="0">
                <a:latin typeface="+mj-lt"/>
                <a:cs typeface="Roboto"/>
              </a:rPr>
              <a:t> </a:t>
            </a:r>
            <a:r>
              <a:rPr sz="1800" spc="-10" dirty="0">
                <a:latin typeface="+mj-lt"/>
                <a:cs typeface="Roboto"/>
              </a:rPr>
              <a:t>to</a:t>
            </a:r>
            <a:r>
              <a:rPr sz="1800" spc="5" dirty="0">
                <a:latin typeface="+mj-lt"/>
                <a:cs typeface="Roboto"/>
              </a:rPr>
              <a:t> </a:t>
            </a:r>
            <a:r>
              <a:rPr sz="1800" spc="-30" dirty="0">
                <a:latin typeface="+mj-lt"/>
                <a:cs typeface="Roboto"/>
              </a:rPr>
              <a:t>stay</a:t>
            </a:r>
            <a:r>
              <a:rPr sz="1800" dirty="0">
                <a:latin typeface="+mj-lt"/>
                <a:cs typeface="Roboto"/>
              </a:rPr>
              <a:t> </a:t>
            </a:r>
            <a:r>
              <a:rPr sz="1800" spc="-15" dirty="0">
                <a:latin typeface="+mj-lt"/>
                <a:cs typeface="Roboto"/>
              </a:rPr>
              <a:t>outside </a:t>
            </a:r>
            <a:r>
              <a:rPr sz="1800" spc="-20" dirty="0">
                <a:latin typeface="+mj-lt"/>
                <a:cs typeface="Roboto"/>
              </a:rPr>
              <a:t>India</a:t>
            </a:r>
            <a:r>
              <a:rPr sz="1800" spc="5" dirty="0">
                <a:latin typeface="+mj-lt"/>
                <a:cs typeface="Roboto"/>
              </a:rPr>
              <a:t> </a:t>
            </a:r>
            <a:r>
              <a:rPr sz="1800" spc="60" dirty="0" err="1">
                <a:latin typeface="+mj-lt"/>
                <a:cs typeface="Roboto"/>
              </a:rPr>
              <a:t>fo</a:t>
            </a:r>
            <a:r>
              <a:rPr lang="en-IN" sz="1800" spc="60" dirty="0">
                <a:latin typeface="+mj-lt"/>
                <a:cs typeface="Roboto"/>
              </a:rPr>
              <a:t>r</a:t>
            </a:r>
            <a:r>
              <a:rPr sz="1800" dirty="0">
                <a:latin typeface="+mj-lt"/>
                <a:cs typeface="Roboto"/>
              </a:rPr>
              <a:t> </a:t>
            </a:r>
            <a:r>
              <a:rPr sz="1800" spc="-20" dirty="0">
                <a:latin typeface="+mj-lt"/>
                <a:cs typeface="Roboto"/>
              </a:rPr>
              <a:t>an </a:t>
            </a:r>
            <a:r>
              <a:rPr sz="1800" spc="-430" dirty="0">
                <a:latin typeface="+mj-lt"/>
                <a:cs typeface="Roboto"/>
              </a:rPr>
              <a:t> </a:t>
            </a:r>
            <a:r>
              <a:rPr sz="1800" dirty="0" err="1">
                <a:latin typeface="+mj-lt"/>
                <a:cs typeface="Roboto"/>
              </a:rPr>
              <a:t>unce</a:t>
            </a:r>
            <a:r>
              <a:rPr lang="en-IN" sz="1800" dirty="0">
                <a:latin typeface="+mj-lt"/>
                <a:cs typeface="Roboto"/>
              </a:rPr>
              <a:t>r</a:t>
            </a:r>
            <a:r>
              <a:rPr sz="1800" dirty="0" err="1">
                <a:latin typeface="+mj-lt"/>
                <a:cs typeface="Roboto"/>
              </a:rPr>
              <a:t>tain</a:t>
            </a:r>
            <a:r>
              <a:rPr sz="1800" spc="-35" dirty="0">
                <a:latin typeface="+mj-lt"/>
                <a:cs typeface="Roboto"/>
              </a:rPr>
              <a:t> </a:t>
            </a:r>
            <a:r>
              <a:rPr sz="1800" spc="5" dirty="0">
                <a:latin typeface="+mj-lt"/>
                <a:cs typeface="Roboto"/>
              </a:rPr>
              <a:t>pe</a:t>
            </a:r>
            <a:r>
              <a:rPr lang="en-IN" sz="1800" spc="5" dirty="0">
                <a:latin typeface="+mj-lt"/>
                <a:cs typeface="Roboto"/>
              </a:rPr>
              <a:t>r</a:t>
            </a:r>
            <a:r>
              <a:rPr sz="1800" spc="5" dirty="0" err="1">
                <a:latin typeface="+mj-lt"/>
                <a:cs typeface="Roboto"/>
              </a:rPr>
              <a:t>iod</a:t>
            </a:r>
            <a:r>
              <a:rPr sz="1800" spc="5" dirty="0">
                <a:latin typeface="+mj-lt"/>
                <a:cs typeface="Roboto"/>
              </a:rPr>
              <a:t>;</a:t>
            </a:r>
            <a:endParaRPr sz="1800" dirty="0">
              <a:latin typeface="+mj-lt"/>
              <a:cs typeface="Roboto"/>
            </a:endParaRPr>
          </a:p>
          <a:p>
            <a:pPr lvl="1">
              <a:lnSpc>
                <a:spcPct val="100000"/>
              </a:lnSpc>
              <a:spcBef>
                <a:spcPts val="55"/>
              </a:spcBef>
              <a:buFont typeface="Roboto"/>
              <a:buAutoNum type="romanLcPeriod"/>
            </a:pPr>
            <a:endParaRPr sz="1750" dirty="0">
              <a:latin typeface="+mj-lt"/>
              <a:cs typeface="Roboto"/>
            </a:endParaRPr>
          </a:p>
          <a:p>
            <a:pPr marL="375920" indent="-363855">
              <a:lnSpc>
                <a:spcPct val="100000"/>
              </a:lnSpc>
              <a:spcBef>
                <a:spcPts val="5"/>
              </a:spcBef>
              <a:buAutoNum type="alphaUcParenBoth"/>
              <a:tabLst>
                <a:tab pos="376555" algn="l"/>
              </a:tabLst>
            </a:pPr>
            <a:r>
              <a:rPr sz="1800" b="1" spc="-5" dirty="0">
                <a:latin typeface="+mj-lt"/>
                <a:cs typeface="Roboto"/>
              </a:rPr>
              <a:t>a</a:t>
            </a:r>
            <a:r>
              <a:rPr sz="1800" b="1" spc="-10" dirty="0">
                <a:latin typeface="+mj-lt"/>
                <a:cs typeface="Roboto"/>
              </a:rPr>
              <a:t> </a:t>
            </a:r>
            <a:r>
              <a:rPr sz="1800" b="1" spc="25" dirty="0">
                <a:latin typeface="+mj-lt"/>
                <a:cs typeface="Roboto"/>
              </a:rPr>
              <a:t>pe</a:t>
            </a:r>
            <a:r>
              <a:rPr lang="en-IN" sz="1800" b="1" spc="25" dirty="0">
                <a:latin typeface="+mj-lt"/>
                <a:cs typeface="Roboto"/>
              </a:rPr>
              <a:t>r</a:t>
            </a:r>
            <a:r>
              <a:rPr sz="1800" b="1" spc="25" dirty="0">
                <a:latin typeface="+mj-lt"/>
                <a:cs typeface="Roboto"/>
              </a:rPr>
              <a:t>son</a:t>
            </a:r>
            <a:r>
              <a:rPr sz="1800" b="1" spc="10" dirty="0">
                <a:latin typeface="+mj-lt"/>
                <a:cs typeface="Roboto"/>
              </a:rPr>
              <a:t> </a:t>
            </a:r>
            <a:r>
              <a:rPr sz="1800" b="1" spc="-10" dirty="0">
                <a:latin typeface="+mj-lt"/>
                <a:cs typeface="Roboto"/>
              </a:rPr>
              <a:t>who</a:t>
            </a:r>
            <a:r>
              <a:rPr sz="1800" b="1" spc="5" dirty="0">
                <a:latin typeface="+mj-lt"/>
                <a:cs typeface="Roboto"/>
              </a:rPr>
              <a:t> </a:t>
            </a:r>
            <a:r>
              <a:rPr sz="1800" b="1" spc="-10" dirty="0">
                <a:latin typeface="+mj-lt"/>
                <a:cs typeface="Roboto"/>
              </a:rPr>
              <a:t>has</a:t>
            </a:r>
            <a:r>
              <a:rPr sz="1800" b="1" dirty="0">
                <a:latin typeface="+mj-lt"/>
                <a:cs typeface="Roboto"/>
              </a:rPr>
              <a:t> </a:t>
            </a:r>
            <a:r>
              <a:rPr sz="1800" b="1" spc="10" dirty="0">
                <a:latin typeface="+mj-lt"/>
                <a:cs typeface="Roboto"/>
              </a:rPr>
              <a:t>come</a:t>
            </a:r>
            <a:r>
              <a:rPr sz="1800" b="1" spc="5" dirty="0">
                <a:latin typeface="+mj-lt"/>
                <a:cs typeface="Roboto"/>
              </a:rPr>
              <a:t> </a:t>
            </a:r>
            <a:r>
              <a:rPr sz="1800" b="1" spc="-15" dirty="0">
                <a:latin typeface="+mj-lt"/>
                <a:cs typeface="Roboto"/>
              </a:rPr>
              <a:t>to</a:t>
            </a:r>
            <a:r>
              <a:rPr sz="1800" b="1" spc="10" dirty="0">
                <a:latin typeface="+mj-lt"/>
                <a:cs typeface="Roboto"/>
              </a:rPr>
              <a:t> </a:t>
            </a:r>
            <a:r>
              <a:rPr sz="1800" b="1" spc="80" dirty="0">
                <a:latin typeface="+mj-lt"/>
                <a:cs typeface="Roboto"/>
              </a:rPr>
              <a:t>o</a:t>
            </a:r>
            <a:r>
              <a:rPr lang="en-IN" sz="1800" b="1" spc="80" dirty="0">
                <a:latin typeface="+mj-lt"/>
                <a:cs typeface="Roboto"/>
              </a:rPr>
              <a:t>r</a:t>
            </a:r>
            <a:r>
              <a:rPr sz="1800" b="1" spc="-5" dirty="0">
                <a:latin typeface="+mj-lt"/>
                <a:cs typeface="Roboto"/>
              </a:rPr>
              <a:t> </a:t>
            </a:r>
            <a:r>
              <a:rPr sz="1800" b="1" spc="-10" dirty="0">
                <a:latin typeface="+mj-lt"/>
                <a:cs typeface="Roboto"/>
              </a:rPr>
              <a:t>stays</a:t>
            </a:r>
            <a:r>
              <a:rPr sz="1800" b="1" spc="5" dirty="0">
                <a:latin typeface="+mj-lt"/>
                <a:cs typeface="Roboto"/>
              </a:rPr>
              <a:t> </a:t>
            </a:r>
            <a:r>
              <a:rPr sz="1800" b="1" spc="-10" dirty="0">
                <a:latin typeface="+mj-lt"/>
                <a:cs typeface="Roboto"/>
              </a:rPr>
              <a:t>in</a:t>
            </a:r>
            <a:r>
              <a:rPr sz="1800" b="1" dirty="0">
                <a:latin typeface="+mj-lt"/>
                <a:cs typeface="Roboto"/>
              </a:rPr>
              <a:t> </a:t>
            </a:r>
            <a:r>
              <a:rPr sz="1800" b="1" spc="-15" dirty="0">
                <a:latin typeface="+mj-lt"/>
                <a:cs typeface="Roboto"/>
              </a:rPr>
              <a:t>India,</a:t>
            </a:r>
            <a:r>
              <a:rPr sz="1800" b="1" spc="5" dirty="0">
                <a:latin typeface="+mj-lt"/>
                <a:cs typeface="Roboto"/>
              </a:rPr>
              <a:t> </a:t>
            </a:r>
            <a:r>
              <a:rPr sz="1800" b="1" spc="-10" dirty="0">
                <a:latin typeface="+mj-lt"/>
                <a:cs typeface="Roboto"/>
              </a:rPr>
              <a:t>in</a:t>
            </a:r>
            <a:r>
              <a:rPr sz="1800" b="1" dirty="0">
                <a:latin typeface="+mj-lt"/>
                <a:cs typeface="Roboto"/>
              </a:rPr>
              <a:t> </a:t>
            </a:r>
            <a:r>
              <a:rPr sz="1800" b="1" spc="30" dirty="0" err="1">
                <a:latin typeface="+mj-lt"/>
                <a:cs typeface="Roboto"/>
              </a:rPr>
              <a:t>eithe</a:t>
            </a:r>
            <a:r>
              <a:rPr lang="en-IN" sz="1800" b="1" spc="30" dirty="0">
                <a:latin typeface="+mj-lt"/>
                <a:cs typeface="Roboto"/>
              </a:rPr>
              <a:t>r</a:t>
            </a:r>
            <a:r>
              <a:rPr sz="1800" b="1" spc="10" dirty="0">
                <a:latin typeface="+mj-lt"/>
                <a:cs typeface="Roboto"/>
              </a:rPr>
              <a:t> </a:t>
            </a:r>
            <a:r>
              <a:rPr sz="1800" b="1" spc="-5" dirty="0">
                <a:latin typeface="+mj-lt"/>
                <a:cs typeface="Roboto"/>
              </a:rPr>
              <a:t>case,</a:t>
            </a:r>
            <a:r>
              <a:rPr sz="1800" b="1" spc="5" dirty="0">
                <a:latin typeface="+mj-lt"/>
                <a:cs typeface="Roboto"/>
              </a:rPr>
              <a:t> </a:t>
            </a:r>
            <a:r>
              <a:rPr sz="1800" b="1" spc="15" dirty="0" err="1">
                <a:latin typeface="+mj-lt"/>
                <a:cs typeface="Roboto"/>
              </a:rPr>
              <a:t>othe</a:t>
            </a:r>
            <a:r>
              <a:rPr lang="en-IN" sz="1800" b="1" spc="15" dirty="0">
                <a:latin typeface="+mj-lt"/>
                <a:cs typeface="Roboto"/>
              </a:rPr>
              <a:t>r</a:t>
            </a:r>
            <a:r>
              <a:rPr sz="1800" b="1" spc="15" dirty="0">
                <a:latin typeface="+mj-lt"/>
                <a:cs typeface="Roboto"/>
              </a:rPr>
              <a:t>wise</a:t>
            </a:r>
            <a:r>
              <a:rPr sz="1800" b="1" spc="10" dirty="0">
                <a:latin typeface="+mj-lt"/>
                <a:cs typeface="Roboto"/>
              </a:rPr>
              <a:t> </a:t>
            </a:r>
            <a:r>
              <a:rPr sz="1800" b="1" spc="-25" dirty="0">
                <a:latin typeface="+mj-lt"/>
                <a:cs typeface="Roboto"/>
              </a:rPr>
              <a:t>than—</a:t>
            </a:r>
            <a:endParaRPr sz="1800" dirty="0">
              <a:latin typeface="+mj-lt"/>
              <a:cs typeface="Roboto"/>
            </a:endParaRPr>
          </a:p>
          <a:p>
            <a:pPr marL="870585" lvl="1" indent="-401320">
              <a:lnSpc>
                <a:spcPct val="100000"/>
              </a:lnSpc>
              <a:buAutoNum type="romanLcPeriod"/>
              <a:tabLst>
                <a:tab pos="870585" algn="l"/>
                <a:tab pos="871219" algn="l"/>
              </a:tabLst>
            </a:pPr>
            <a:r>
              <a:rPr sz="1800" spc="65" dirty="0" err="1">
                <a:latin typeface="+mj-lt"/>
                <a:cs typeface="Roboto"/>
              </a:rPr>
              <a:t>fo</a:t>
            </a:r>
            <a:r>
              <a:rPr lang="en-IN" sz="1800" spc="65" dirty="0">
                <a:latin typeface="+mj-lt"/>
                <a:cs typeface="Roboto"/>
              </a:rPr>
              <a:t>r</a:t>
            </a:r>
            <a:r>
              <a:rPr sz="1800" spc="-5" dirty="0">
                <a:latin typeface="+mj-lt"/>
                <a:cs typeface="Roboto"/>
              </a:rPr>
              <a:t> </a:t>
            </a:r>
            <a:r>
              <a:rPr sz="1800" spc="75" dirty="0">
                <a:latin typeface="+mj-lt"/>
                <a:cs typeface="Roboto"/>
              </a:rPr>
              <a:t>o</a:t>
            </a:r>
            <a:r>
              <a:rPr lang="en-IN" sz="1800" spc="75" dirty="0">
                <a:latin typeface="+mj-lt"/>
                <a:cs typeface="Roboto"/>
              </a:rPr>
              <a:t>r</a:t>
            </a:r>
            <a:r>
              <a:rPr sz="1800" spc="-5" dirty="0">
                <a:latin typeface="+mj-lt"/>
                <a:cs typeface="Roboto"/>
              </a:rPr>
              <a:t> </a:t>
            </a:r>
            <a:r>
              <a:rPr sz="1800" spc="-15" dirty="0">
                <a:latin typeface="+mj-lt"/>
                <a:cs typeface="Roboto"/>
              </a:rPr>
              <a:t>on</a:t>
            </a:r>
            <a:r>
              <a:rPr sz="1800" spc="-10" dirty="0">
                <a:latin typeface="+mj-lt"/>
                <a:cs typeface="Roboto"/>
              </a:rPr>
              <a:t> </a:t>
            </a:r>
            <a:r>
              <a:rPr sz="1800" spc="-20" dirty="0">
                <a:latin typeface="+mj-lt"/>
                <a:cs typeface="Roboto"/>
              </a:rPr>
              <a:t>taking</a:t>
            </a:r>
            <a:r>
              <a:rPr sz="1800" spc="-5" dirty="0">
                <a:latin typeface="+mj-lt"/>
                <a:cs typeface="Roboto"/>
              </a:rPr>
              <a:t> </a:t>
            </a:r>
            <a:r>
              <a:rPr sz="1800" spc="-25" dirty="0">
                <a:latin typeface="+mj-lt"/>
                <a:cs typeface="Roboto"/>
              </a:rPr>
              <a:t>up</a:t>
            </a:r>
            <a:r>
              <a:rPr sz="1800" spc="-10" dirty="0">
                <a:latin typeface="+mj-lt"/>
                <a:cs typeface="Roboto"/>
              </a:rPr>
              <a:t> </a:t>
            </a:r>
            <a:r>
              <a:rPr sz="1800" spc="-15" dirty="0">
                <a:latin typeface="+mj-lt"/>
                <a:cs typeface="Roboto"/>
              </a:rPr>
              <a:t>employment</a:t>
            </a:r>
            <a:r>
              <a:rPr sz="1800" spc="-35" dirty="0">
                <a:latin typeface="+mj-lt"/>
                <a:cs typeface="Roboto"/>
              </a:rPr>
              <a:t> </a:t>
            </a:r>
            <a:r>
              <a:rPr sz="1800" spc="-30" dirty="0">
                <a:latin typeface="+mj-lt"/>
                <a:cs typeface="Roboto"/>
              </a:rPr>
              <a:t>in</a:t>
            </a:r>
            <a:r>
              <a:rPr sz="1800" spc="5" dirty="0">
                <a:latin typeface="+mj-lt"/>
                <a:cs typeface="Roboto"/>
              </a:rPr>
              <a:t> </a:t>
            </a:r>
            <a:r>
              <a:rPr sz="1800" spc="-15" dirty="0">
                <a:latin typeface="+mj-lt"/>
                <a:cs typeface="Roboto"/>
              </a:rPr>
              <a:t>India,</a:t>
            </a:r>
            <a:r>
              <a:rPr sz="1800" spc="-10" dirty="0">
                <a:latin typeface="+mj-lt"/>
                <a:cs typeface="Roboto"/>
              </a:rPr>
              <a:t> </a:t>
            </a:r>
            <a:r>
              <a:rPr sz="1800" spc="75" dirty="0">
                <a:latin typeface="+mj-lt"/>
                <a:cs typeface="Roboto"/>
              </a:rPr>
              <a:t>o</a:t>
            </a:r>
            <a:r>
              <a:rPr lang="en-IN" sz="1800" spc="75" dirty="0">
                <a:latin typeface="+mj-lt"/>
                <a:cs typeface="Roboto"/>
              </a:rPr>
              <a:t>r</a:t>
            </a:r>
            <a:endParaRPr sz="1800" dirty="0">
              <a:latin typeface="+mj-lt"/>
              <a:cs typeface="Roboto"/>
            </a:endParaRPr>
          </a:p>
          <a:p>
            <a:pPr marL="870585" lvl="1" indent="-401320">
              <a:lnSpc>
                <a:spcPct val="100000"/>
              </a:lnSpc>
              <a:buAutoNum type="romanLcPeriod"/>
              <a:tabLst>
                <a:tab pos="870585" algn="l"/>
                <a:tab pos="871219" algn="l"/>
              </a:tabLst>
            </a:pPr>
            <a:r>
              <a:rPr sz="1800" spc="60" dirty="0" err="1">
                <a:latin typeface="+mj-lt"/>
                <a:cs typeface="Roboto"/>
              </a:rPr>
              <a:t>fo</a:t>
            </a:r>
            <a:r>
              <a:rPr lang="en-IN" sz="1800" spc="60" dirty="0">
                <a:latin typeface="+mj-lt"/>
                <a:cs typeface="Roboto"/>
              </a:rPr>
              <a:t>r</a:t>
            </a:r>
            <a:r>
              <a:rPr sz="1800" dirty="0">
                <a:latin typeface="+mj-lt"/>
                <a:cs typeface="Roboto"/>
              </a:rPr>
              <a:t> </a:t>
            </a:r>
            <a:r>
              <a:rPr sz="1800" spc="20" dirty="0">
                <a:latin typeface="+mj-lt"/>
                <a:cs typeface="Roboto"/>
              </a:rPr>
              <a:t>ca</a:t>
            </a:r>
            <a:r>
              <a:rPr lang="en-IN" sz="1800" spc="20" dirty="0" err="1">
                <a:latin typeface="+mj-lt"/>
                <a:cs typeface="Roboto"/>
              </a:rPr>
              <a:t>rr</a:t>
            </a:r>
            <a:r>
              <a:rPr sz="1800" spc="20" dirty="0">
                <a:latin typeface="+mj-lt"/>
                <a:cs typeface="Roboto"/>
              </a:rPr>
              <a:t>ying</a:t>
            </a:r>
            <a:r>
              <a:rPr sz="1800" dirty="0">
                <a:latin typeface="+mj-lt"/>
                <a:cs typeface="Roboto"/>
              </a:rPr>
              <a:t> </a:t>
            </a:r>
            <a:r>
              <a:rPr sz="1800" spc="-20" dirty="0">
                <a:latin typeface="+mj-lt"/>
                <a:cs typeface="Roboto"/>
              </a:rPr>
              <a:t>on</a:t>
            </a:r>
            <a:r>
              <a:rPr sz="1800" spc="-5" dirty="0">
                <a:latin typeface="+mj-lt"/>
                <a:cs typeface="Roboto"/>
              </a:rPr>
              <a:t> </a:t>
            </a:r>
            <a:r>
              <a:rPr sz="1800" spc="-25" dirty="0">
                <a:latin typeface="+mj-lt"/>
                <a:cs typeface="Roboto"/>
              </a:rPr>
              <a:t>in</a:t>
            </a:r>
            <a:r>
              <a:rPr sz="1800" spc="20" dirty="0">
                <a:latin typeface="+mj-lt"/>
                <a:cs typeface="Roboto"/>
              </a:rPr>
              <a:t> </a:t>
            </a:r>
            <a:r>
              <a:rPr sz="1800" spc="-20" dirty="0">
                <a:latin typeface="+mj-lt"/>
                <a:cs typeface="Roboto"/>
              </a:rPr>
              <a:t>India</a:t>
            </a:r>
            <a:r>
              <a:rPr sz="1800" spc="-5" dirty="0">
                <a:latin typeface="+mj-lt"/>
                <a:cs typeface="Roboto"/>
              </a:rPr>
              <a:t> </a:t>
            </a:r>
            <a:r>
              <a:rPr sz="1800" spc="-15" dirty="0">
                <a:latin typeface="+mj-lt"/>
                <a:cs typeface="Roboto"/>
              </a:rPr>
              <a:t>a</a:t>
            </a:r>
            <a:r>
              <a:rPr sz="1800" spc="-5" dirty="0">
                <a:latin typeface="+mj-lt"/>
                <a:cs typeface="Roboto"/>
              </a:rPr>
              <a:t> </a:t>
            </a:r>
            <a:r>
              <a:rPr sz="1800" spc="-20" dirty="0">
                <a:latin typeface="+mj-lt"/>
                <a:cs typeface="Roboto"/>
              </a:rPr>
              <a:t>business</a:t>
            </a:r>
            <a:r>
              <a:rPr sz="1800" spc="-10" dirty="0">
                <a:latin typeface="+mj-lt"/>
                <a:cs typeface="Roboto"/>
              </a:rPr>
              <a:t> </a:t>
            </a:r>
            <a:r>
              <a:rPr sz="1800" spc="75" dirty="0">
                <a:latin typeface="+mj-lt"/>
                <a:cs typeface="Roboto"/>
              </a:rPr>
              <a:t>o</a:t>
            </a:r>
            <a:r>
              <a:rPr lang="en-IN" sz="1800" spc="75" dirty="0">
                <a:latin typeface="+mj-lt"/>
                <a:cs typeface="Roboto"/>
              </a:rPr>
              <a:t>r</a:t>
            </a:r>
            <a:r>
              <a:rPr sz="1800" spc="5" dirty="0">
                <a:latin typeface="+mj-lt"/>
                <a:cs typeface="Roboto"/>
              </a:rPr>
              <a:t> </a:t>
            </a:r>
            <a:r>
              <a:rPr sz="1800" spc="-15" dirty="0">
                <a:latin typeface="+mj-lt"/>
                <a:cs typeface="Roboto"/>
              </a:rPr>
              <a:t>vocation</a:t>
            </a:r>
            <a:r>
              <a:rPr sz="1800" spc="-10" dirty="0">
                <a:latin typeface="+mj-lt"/>
                <a:cs typeface="Roboto"/>
              </a:rPr>
              <a:t> </a:t>
            </a:r>
            <a:r>
              <a:rPr sz="1800" spc="-30" dirty="0">
                <a:latin typeface="+mj-lt"/>
                <a:cs typeface="Roboto"/>
              </a:rPr>
              <a:t>in</a:t>
            </a:r>
            <a:r>
              <a:rPr sz="1800" spc="10" dirty="0">
                <a:latin typeface="+mj-lt"/>
                <a:cs typeface="Roboto"/>
              </a:rPr>
              <a:t> </a:t>
            </a:r>
            <a:r>
              <a:rPr sz="1800" spc="-15" dirty="0">
                <a:latin typeface="+mj-lt"/>
                <a:cs typeface="Roboto"/>
              </a:rPr>
              <a:t>India,</a:t>
            </a:r>
            <a:r>
              <a:rPr sz="1800" spc="-5" dirty="0">
                <a:latin typeface="+mj-lt"/>
                <a:cs typeface="Roboto"/>
              </a:rPr>
              <a:t> </a:t>
            </a:r>
            <a:r>
              <a:rPr sz="1800" spc="80" dirty="0">
                <a:latin typeface="+mj-lt"/>
                <a:cs typeface="Roboto"/>
              </a:rPr>
              <a:t>o</a:t>
            </a:r>
            <a:r>
              <a:rPr lang="en-IN" sz="1800" spc="80" dirty="0">
                <a:latin typeface="+mj-lt"/>
                <a:cs typeface="Roboto"/>
              </a:rPr>
              <a:t>r</a:t>
            </a:r>
            <a:endParaRPr sz="1800" dirty="0">
              <a:latin typeface="+mj-lt"/>
              <a:cs typeface="Roboto"/>
            </a:endParaRPr>
          </a:p>
          <a:p>
            <a:pPr marL="870585" marR="5080" lvl="1" indent="-401320">
              <a:lnSpc>
                <a:spcPct val="100000"/>
              </a:lnSpc>
              <a:buAutoNum type="romanLcPeriod"/>
              <a:tabLst>
                <a:tab pos="870585" algn="l"/>
                <a:tab pos="871219" algn="l"/>
              </a:tabLst>
            </a:pPr>
            <a:r>
              <a:rPr sz="1800" spc="60" dirty="0" err="1">
                <a:latin typeface="+mj-lt"/>
                <a:cs typeface="Roboto"/>
              </a:rPr>
              <a:t>fo</a:t>
            </a:r>
            <a:r>
              <a:rPr lang="en-IN" sz="1800" spc="60" dirty="0">
                <a:latin typeface="+mj-lt"/>
                <a:cs typeface="Roboto"/>
              </a:rPr>
              <a:t>r</a:t>
            </a:r>
            <a:r>
              <a:rPr sz="1800" spc="5" dirty="0">
                <a:latin typeface="+mj-lt"/>
                <a:cs typeface="Roboto"/>
              </a:rPr>
              <a:t> </a:t>
            </a:r>
            <a:r>
              <a:rPr sz="1800" spc="-35" dirty="0">
                <a:latin typeface="+mj-lt"/>
                <a:cs typeface="Roboto"/>
              </a:rPr>
              <a:t>any</a:t>
            </a:r>
            <a:r>
              <a:rPr sz="1800" dirty="0">
                <a:latin typeface="+mj-lt"/>
                <a:cs typeface="Roboto"/>
              </a:rPr>
              <a:t> </a:t>
            </a:r>
            <a:r>
              <a:rPr sz="1800" spc="20" dirty="0" err="1">
                <a:latin typeface="+mj-lt"/>
                <a:cs typeface="Roboto"/>
              </a:rPr>
              <a:t>othe</a:t>
            </a:r>
            <a:r>
              <a:rPr lang="en-IN" sz="1800" spc="20" dirty="0">
                <a:latin typeface="+mj-lt"/>
                <a:cs typeface="Roboto"/>
              </a:rPr>
              <a:t>r</a:t>
            </a:r>
            <a:r>
              <a:rPr sz="1800" spc="-25" dirty="0">
                <a:latin typeface="+mj-lt"/>
                <a:cs typeface="Roboto"/>
              </a:rPr>
              <a:t> </a:t>
            </a:r>
            <a:r>
              <a:rPr sz="1800" spc="10" dirty="0" err="1">
                <a:latin typeface="+mj-lt"/>
                <a:cs typeface="Roboto"/>
              </a:rPr>
              <a:t>pu</a:t>
            </a:r>
            <a:r>
              <a:rPr lang="en-IN" sz="1800" spc="10" dirty="0">
                <a:latin typeface="+mj-lt"/>
                <a:cs typeface="Roboto"/>
              </a:rPr>
              <a:t>r</a:t>
            </a:r>
            <a:r>
              <a:rPr sz="1800" spc="10" dirty="0">
                <a:latin typeface="+mj-lt"/>
                <a:cs typeface="Roboto"/>
              </a:rPr>
              <a:t>pose,</a:t>
            </a:r>
            <a:r>
              <a:rPr sz="1800" spc="-10" dirty="0">
                <a:latin typeface="+mj-lt"/>
                <a:cs typeface="Roboto"/>
              </a:rPr>
              <a:t> </a:t>
            </a:r>
            <a:r>
              <a:rPr sz="1800" spc="-30" dirty="0">
                <a:latin typeface="+mj-lt"/>
                <a:cs typeface="Roboto"/>
              </a:rPr>
              <a:t>in</a:t>
            </a:r>
            <a:r>
              <a:rPr sz="1800" spc="15" dirty="0">
                <a:latin typeface="+mj-lt"/>
                <a:cs typeface="Roboto"/>
              </a:rPr>
              <a:t> </a:t>
            </a:r>
            <a:r>
              <a:rPr sz="1800" spc="-25" dirty="0">
                <a:latin typeface="+mj-lt"/>
                <a:cs typeface="Roboto"/>
              </a:rPr>
              <a:t>such</a:t>
            </a:r>
            <a:r>
              <a:rPr sz="1800" spc="-20" dirty="0">
                <a:latin typeface="+mj-lt"/>
                <a:cs typeface="Roboto"/>
              </a:rPr>
              <a:t> </a:t>
            </a:r>
            <a:r>
              <a:rPr sz="1800" dirty="0">
                <a:latin typeface="+mj-lt"/>
                <a:cs typeface="Roboto"/>
              </a:rPr>
              <a:t>ci</a:t>
            </a:r>
            <a:r>
              <a:rPr lang="en-IN" sz="1800" dirty="0">
                <a:latin typeface="+mj-lt"/>
                <a:cs typeface="Roboto"/>
              </a:rPr>
              <a:t>r</a:t>
            </a:r>
            <a:r>
              <a:rPr sz="1800" dirty="0" err="1">
                <a:latin typeface="+mj-lt"/>
                <a:cs typeface="Roboto"/>
              </a:rPr>
              <a:t>cumstances</a:t>
            </a:r>
            <a:r>
              <a:rPr sz="1800" spc="-40" dirty="0">
                <a:latin typeface="+mj-lt"/>
                <a:cs typeface="Roboto"/>
              </a:rPr>
              <a:t> </a:t>
            </a:r>
            <a:r>
              <a:rPr sz="1800" spc="-15" dirty="0">
                <a:latin typeface="+mj-lt"/>
                <a:cs typeface="Roboto"/>
              </a:rPr>
              <a:t>as</a:t>
            </a:r>
            <a:r>
              <a:rPr sz="1800" dirty="0">
                <a:latin typeface="+mj-lt"/>
                <a:cs typeface="Roboto"/>
              </a:rPr>
              <a:t> </a:t>
            </a:r>
            <a:r>
              <a:rPr sz="1800" spc="-20" dirty="0">
                <a:latin typeface="+mj-lt"/>
                <a:cs typeface="Roboto"/>
              </a:rPr>
              <a:t>would</a:t>
            </a:r>
            <a:r>
              <a:rPr sz="1800" spc="-5" dirty="0">
                <a:latin typeface="+mj-lt"/>
                <a:cs typeface="Roboto"/>
              </a:rPr>
              <a:t> </a:t>
            </a:r>
            <a:r>
              <a:rPr sz="1800" spc="-15" dirty="0">
                <a:latin typeface="+mj-lt"/>
                <a:cs typeface="Roboto"/>
              </a:rPr>
              <a:t>indicate </a:t>
            </a:r>
            <a:r>
              <a:rPr sz="1800" spc="-20" dirty="0">
                <a:latin typeface="+mj-lt"/>
                <a:cs typeface="Roboto"/>
              </a:rPr>
              <a:t>his</a:t>
            </a:r>
            <a:r>
              <a:rPr sz="1800" spc="-5" dirty="0">
                <a:latin typeface="+mj-lt"/>
                <a:cs typeface="Roboto"/>
              </a:rPr>
              <a:t> </a:t>
            </a:r>
            <a:r>
              <a:rPr sz="1800" spc="-20" dirty="0">
                <a:latin typeface="+mj-lt"/>
                <a:cs typeface="Roboto"/>
              </a:rPr>
              <a:t>intention</a:t>
            </a:r>
            <a:r>
              <a:rPr sz="1800" spc="15" dirty="0">
                <a:latin typeface="+mj-lt"/>
                <a:cs typeface="Roboto"/>
              </a:rPr>
              <a:t> </a:t>
            </a:r>
            <a:r>
              <a:rPr sz="1800" spc="-10" dirty="0">
                <a:latin typeface="+mj-lt"/>
                <a:cs typeface="Roboto"/>
              </a:rPr>
              <a:t>to</a:t>
            </a:r>
            <a:r>
              <a:rPr sz="1800" spc="10" dirty="0">
                <a:latin typeface="+mj-lt"/>
                <a:cs typeface="Roboto"/>
              </a:rPr>
              <a:t> </a:t>
            </a:r>
            <a:r>
              <a:rPr sz="1800" spc="-30" dirty="0">
                <a:latin typeface="+mj-lt"/>
                <a:cs typeface="Roboto"/>
              </a:rPr>
              <a:t>stay</a:t>
            </a:r>
            <a:r>
              <a:rPr sz="1800" dirty="0">
                <a:latin typeface="+mj-lt"/>
                <a:cs typeface="Roboto"/>
              </a:rPr>
              <a:t> </a:t>
            </a:r>
            <a:r>
              <a:rPr sz="1800" spc="-25" dirty="0">
                <a:latin typeface="+mj-lt"/>
                <a:cs typeface="Roboto"/>
              </a:rPr>
              <a:t>in</a:t>
            </a:r>
            <a:r>
              <a:rPr sz="1800" spc="10" dirty="0">
                <a:latin typeface="+mj-lt"/>
                <a:cs typeface="Roboto"/>
              </a:rPr>
              <a:t> </a:t>
            </a:r>
            <a:r>
              <a:rPr sz="1800" spc="-20" dirty="0">
                <a:latin typeface="+mj-lt"/>
                <a:cs typeface="Roboto"/>
              </a:rPr>
              <a:t>India</a:t>
            </a:r>
            <a:r>
              <a:rPr sz="1800" spc="5" dirty="0">
                <a:latin typeface="+mj-lt"/>
                <a:cs typeface="Roboto"/>
              </a:rPr>
              <a:t> </a:t>
            </a:r>
            <a:r>
              <a:rPr sz="1800" spc="60" dirty="0" err="1">
                <a:latin typeface="+mj-lt"/>
                <a:cs typeface="Roboto"/>
              </a:rPr>
              <a:t>fo</a:t>
            </a:r>
            <a:r>
              <a:rPr lang="en-IN" sz="1800" spc="60" dirty="0">
                <a:latin typeface="+mj-lt"/>
                <a:cs typeface="Roboto"/>
              </a:rPr>
              <a:t>r</a:t>
            </a:r>
            <a:r>
              <a:rPr sz="1800" dirty="0">
                <a:latin typeface="+mj-lt"/>
                <a:cs typeface="Roboto"/>
              </a:rPr>
              <a:t> </a:t>
            </a:r>
            <a:r>
              <a:rPr sz="1800" spc="-20" dirty="0">
                <a:latin typeface="+mj-lt"/>
                <a:cs typeface="Roboto"/>
              </a:rPr>
              <a:t>an</a:t>
            </a:r>
            <a:r>
              <a:rPr sz="1800" spc="5" dirty="0">
                <a:latin typeface="+mj-lt"/>
                <a:cs typeface="Roboto"/>
              </a:rPr>
              <a:t> </a:t>
            </a:r>
            <a:r>
              <a:rPr sz="1800" dirty="0" err="1">
                <a:latin typeface="+mj-lt"/>
                <a:cs typeface="Roboto"/>
              </a:rPr>
              <a:t>unce</a:t>
            </a:r>
            <a:r>
              <a:rPr lang="en-IN" sz="1800" dirty="0">
                <a:latin typeface="+mj-lt"/>
                <a:cs typeface="Roboto"/>
              </a:rPr>
              <a:t>r</a:t>
            </a:r>
            <a:r>
              <a:rPr sz="1800" dirty="0" err="1">
                <a:latin typeface="+mj-lt"/>
                <a:cs typeface="Roboto"/>
              </a:rPr>
              <a:t>tain</a:t>
            </a:r>
            <a:r>
              <a:rPr sz="1800" dirty="0">
                <a:latin typeface="+mj-lt"/>
                <a:cs typeface="Roboto"/>
              </a:rPr>
              <a:t> </a:t>
            </a:r>
            <a:r>
              <a:rPr sz="1800" spc="-430" dirty="0">
                <a:latin typeface="+mj-lt"/>
                <a:cs typeface="Roboto"/>
              </a:rPr>
              <a:t> </a:t>
            </a:r>
            <a:r>
              <a:rPr sz="1800" spc="5" dirty="0">
                <a:latin typeface="+mj-lt"/>
                <a:cs typeface="Roboto"/>
              </a:rPr>
              <a:t>pe</a:t>
            </a:r>
            <a:r>
              <a:rPr lang="en-IN" sz="1800" spc="5" dirty="0">
                <a:latin typeface="+mj-lt"/>
                <a:cs typeface="Roboto"/>
              </a:rPr>
              <a:t>r</a:t>
            </a:r>
            <a:r>
              <a:rPr sz="1800" spc="5" dirty="0" err="1">
                <a:latin typeface="+mj-lt"/>
                <a:cs typeface="Roboto"/>
              </a:rPr>
              <a:t>iod</a:t>
            </a:r>
            <a:r>
              <a:rPr sz="1800" spc="5" dirty="0">
                <a:latin typeface="+mj-lt"/>
                <a:cs typeface="Roboto"/>
              </a:rPr>
              <a:t>;</a:t>
            </a:r>
            <a:endParaRPr sz="1800" dirty="0">
              <a:latin typeface="+mj-lt"/>
              <a:cs typeface="Roboto"/>
            </a:endParaRPr>
          </a:p>
          <a:p>
            <a:pPr>
              <a:lnSpc>
                <a:spcPct val="100000"/>
              </a:lnSpc>
            </a:pPr>
            <a:endParaRPr sz="1800" dirty="0">
              <a:latin typeface="+mj-lt"/>
              <a:cs typeface="Roboto"/>
            </a:endParaRPr>
          </a:p>
          <a:p>
            <a:pPr marL="12700">
              <a:lnSpc>
                <a:spcPct val="100000"/>
              </a:lnSpc>
            </a:pPr>
            <a:r>
              <a:rPr sz="1800" b="1" spc="5" dirty="0">
                <a:latin typeface="+mj-lt"/>
                <a:cs typeface="Roboto"/>
              </a:rPr>
              <a:t>Sec.</a:t>
            </a:r>
            <a:r>
              <a:rPr sz="1800" b="1" spc="10" dirty="0">
                <a:latin typeface="+mj-lt"/>
                <a:cs typeface="Roboto"/>
              </a:rPr>
              <a:t> </a:t>
            </a:r>
            <a:r>
              <a:rPr sz="1800" b="1" spc="-5" dirty="0">
                <a:latin typeface="+mj-lt"/>
                <a:cs typeface="Roboto"/>
              </a:rPr>
              <a:t>2(w)</a:t>
            </a:r>
            <a:r>
              <a:rPr sz="1800" b="1" spc="30" dirty="0">
                <a:latin typeface="+mj-lt"/>
                <a:cs typeface="Roboto"/>
              </a:rPr>
              <a:t> </a:t>
            </a:r>
            <a:r>
              <a:rPr sz="1800" b="1" spc="15" dirty="0">
                <a:latin typeface="+mj-lt"/>
                <a:cs typeface="Roboto"/>
              </a:rPr>
              <a:t>“pe</a:t>
            </a:r>
            <a:r>
              <a:rPr lang="en-IN" sz="1800" b="1" spc="15" dirty="0">
                <a:latin typeface="+mj-lt"/>
                <a:cs typeface="Roboto"/>
              </a:rPr>
              <a:t>r</a:t>
            </a:r>
            <a:r>
              <a:rPr sz="1800" b="1" spc="15" dirty="0">
                <a:latin typeface="+mj-lt"/>
                <a:cs typeface="Roboto"/>
              </a:rPr>
              <a:t>son</a:t>
            </a:r>
            <a:r>
              <a:rPr sz="1800" b="1" spc="10" dirty="0">
                <a:latin typeface="+mj-lt"/>
                <a:cs typeface="Roboto"/>
              </a:rPr>
              <a:t> </a:t>
            </a:r>
            <a:r>
              <a:rPr lang="en-IN" sz="1800" b="1" spc="15" dirty="0">
                <a:latin typeface="+mj-lt"/>
                <a:cs typeface="Roboto"/>
              </a:rPr>
              <a:t>r</a:t>
            </a:r>
            <a:r>
              <a:rPr sz="1800" b="1" spc="15" dirty="0" err="1">
                <a:latin typeface="+mj-lt"/>
                <a:cs typeface="Roboto"/>
              </a:rPr>
              <a:t>esident</a:t>
            </a:r>
            <a:r>
              <a:rPr sz="1800" b="1" spc="10" dirty="0">
                <a:latin typeface="+mj-lt"/>
                <a:cs typeface="Roboto"/>
              </a:rPr>
              <a:t> </a:t>
            </a:r>
            <a:r>
              <a:rPr sz="1800" b="1" spc="-5" dirty="0">
                <a:latin typeface="+mj-lt"/>
                <a:cs typeface="Roboto"/>
              </a:rPr>
              <a:t>outside</a:t>
            </a:r>
            <a:r>
              <a:rPr sz="1800" b="1" spc="5" dirty="0">
                <a:latin typeface="+mj-lt"/>
                <a:cs typeface="Roboto"/>
              </a:rPr>
              <a:t> </a:t>
            </a:r>
            <a:r>
              <a:rPr sz="1800" b="1" spc="-15" dirty="0">
                <a:latin typeface="+mj-lt"/>
                <a:cs typeface="Roboto"/>
              </a:rPr>
              <a:t>India”</a:t>
            </a:r>
            <a:r>
              <a:rPr sz="1800" b="1" spc="15" dirty="0">
                <a:latin typeface="+mj-lt"/>
                <a:cs typeface="Roboto"/>
              </a:rPr>
              <a:t> </a:t>
            </a:r>
            <a:r>
              <a:rPr sz="1800" b="1" spc="-5" dirty="0">
                <a:latin typeface="+mj-lt"/>
                <a:cs typeface="Roboto"/>
              </a:rPr>
              <a:t>means</a:t>
            </a:r>
            <a:r>
              <a:rPr sz="1800" b="1" spc="20" dirty="0">
                <a:latin typeface="+mj-lt"/>
                <a:cs typeface="Roboto"/>
              </a:rPr>
              <a:t> </a:t>
            </a:r>
            <a:r>
              <a:rPr sz="1800" b="1" spc="-5" dirty="0">
                <a:latin typeface="+mj-lt"/>
                <a:cs typeface="Roboto"/>
              </a:rPr>
              <a:t>a </a:t>
            </a:r>
            <a:r>
              <a:rPr sz="1800" b="1" spc="25" dirty="0">
                <a:latin typeface="+mj-lt"/>
                <a:cs typeface="Roboto"/>
              </a:rPr>
              <a:t>pe</a:t>
            </a:r>
            <a:r>
              <a:rPr lang="en-IN" sz="1800" b="1" spc="25" dirty="0">
                <a:latin typeface="+mj-lt"/>
                <a:cs typeface="Roboto"/>
              </a:rPr>
              <a:t>r</a:t>
            </a:r>
            <a:r>
              <a:rPr sz="1800" b="1" spc="25" dirty="0">
                <a:latin typeface="+mj-lt"/>
                <a:cs typeface="Roboto"/>
              </a:rPr>
              <a:t>son</a:t>
            </a:r>
            <a:r>
              <a:rPr sz="1800" b="1" spc="30" dirty="0">
                <a:latin typeface="+mj-lt"/>
                <a:cs typeface="Roboto"/>
              </a:rPr>
              <a:t> </a:t>
            </a:r>
            <a:r>
              <a:rPr sz="1800" b="1" spc="-10" dirty="0">
                <a:latin typeface="+mj-lt"/>
                <a:cs typeface="Roboto"/>
              </a:rPr>
              <a:t>who</a:t>
            </a:r>
            <a:r>
              <a:rPr sz="1800" b="1" dirty="0">
                <a:latin typeface="+mj-lt"/>
                <a:cs typeface="Roboto"/>
              </a:rPr>
              <a:t> </a:t>
            </a:r>
            <a:r>
              <a:rPr sz="1800" b="1" spc="-5" dirty="0">
                <a:latin typeface="+mj-lt"/>
                <a:cs typeface="Roboto"/>
              </a:rPr>
              <a:t>is</a:t>
            </a:r>
            <a:r>
              <a:rPr sz="1800" b="1" spc="10" dirty="0">
                <a:latin typeface="+mj-lt"/>
                <a:cs typeface="Roboto"/>
              </a:rPr>
              <a:t> </a:t>
            </a:r>
            <a:r>
              <a:rPr sz="1800" b="1" spc="-10" dirty="0">
                <a:latin typeface="+mj-lt"/>
                <a:cs typeface="Roboto"/>
              </a:rPr>
              <a:t>not</a:t>
            </a:r>
            <a:r>
              <a:rPr sz="1800" b="1" spc="15" dirty="0">
                <a:latin typeface="+mj-lt"/>
                <a:cs typeface="Roboto"/>
              </a:rPr>
              <a:t> </a:t>
            </a:r>
            <a:r>
              <a:rPr lang="en-IN" sz="1800" b="1" spc="15" dirty="0">
                <a:latin typeface="+mj-lt"/>
                <a:cs typeface="Roboto"/>
              </a:rPr>
              <a:t>r</a:t>
            </a:r>
            <a:r>
              <a:rPr sz="1800" b="1" spc="15" dirty="0" err="1">
                <a:latin typeface="+mj-lt"/>
                <a:cs typeface="Roboto"/>
              </a:rPr>
              <a:t>esident</a:t>
            </a:r>
            <a:r>
              <a:rPr sz="1800" b="1" spc="10" dirty="0">
                <a:latin typeface="+mj-lt"/>
                <a:cs typeface="Roboto"/>
              </a:rPr>
              <a:t> </a:t>
            </a:r>
            <a:r>
              <a:rPr sz="1800" b="1" spc="-10" dirty="0">
                <a:latin typeface="+mj-lt"/>
                <a:cs typeface="Roboto"/>
              </a:rPr>
              <a:t>in</a:t>
            </a:r>
            <a:r>
              <a:rPr sz="1800" b="1" spc="10" dirty="0">
                <a:latin typeface="+mj-lt"/>
                <a:cs typeface="Roboto"/>
              </a:rPr>
              <a:t> </a:t>
            </a:r>
            <a:r>
              <a:rPr sz="1800" b="1" spc="-15" dirty="0">
                <a:latin typeface="+mj-lt"/>
                <a:cs typeface="Roboto"/>
              </a:rPr>
              <a:t>India;</a:t>
            </a:r>
            <a:endParaRPr sz="1800" dirty="0">
              <a:latin typeface="+mj-lt"/>
              <a:cs typeface="Roboto"/>
            </a:endParaRP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15</a:t>
            </a:fld>
            <a:endParaRPr spc="5"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99724"/>
            <a:ext cx="4583575"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00AFEF"/>
                </a:solidFill>
              </a:rPr>
              <a:t>Residential</a:t>
            </a:r>
            <a:r>
              <a:rPr spc="-50" dirty="0">
                <a:solidFill>
                  <a:srgbClr val="00AFEF"/>
                </a:solidFill>
              </a:rPr>
              <a:t> </a:t>
            </a:r>
            <a:r>
              <a:rPr spc="-15" dirty="0">
                <a:solidFill>
                  <a:srgbClr val="00AFEF"/>
                </a:solidFill>
              </a:rPr>
              <a:t>Status</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3649" y="1138554"/>
            <a:ext cx="11421745" cy="4279900"/>
          </a:xfrm>
          <a:prstGeom prst="rect">
            <a:avLst/>
          </a:prstGeom>
        </p:spPr>
        <p:txBody>
          <a:bodyPr vert="horz" wrap="square" lIns="0" tIns="12700" rIns="0" bIns="0" rtlCol="0">
            <a:spAutoFit/>
          </a:bodyPr>
          <a:lstStyle/>
          <a:p>
            <a:pPr marL="18415">
              <a:lnSpc>
                <a:spcPct val="100000"/>
              </a:lnSpc>
              <a:spcBef>
                <a:spcPts val="100"/>
              </a:spcBef>
            </a:pPr>
            <a:r>
              <a:rPr sz="1800" b="1" spc="-10" dirty="0">
                <a:solidFill>
                  <a:schemeClr val="accent3">
                    <a:lumMod val="60000"/>
                    <a:lumOff val="40000"/>
                  </a:schemeClr>
                </a:solidFill>
                <a:latin typeface="+mj-lt"/>
                <a:cs typeface="Roboto"/>
              </a:rPr>
              <a:t>Indian</a:t>
            </a:r>
            <a:r>
              <a:rPr sz="1800" b="1" spc="-15" dirty="0">
                <a:solidFill>
                  <a:schemeClr val="accent3">
                    <a:lumMod val="60000"/>
                    <a:lumOff val="40000"/>
                  </a:schemeClr>
                </a:solidFill>
                <a:latin typeface="+mj-lt"/>
                <a:cs typeface="Roboto"/>
              </a:rPr>
              <a:t> </a:t>
            </a:r>
            <a:r>
              <a:rPr sz="1800" b="1" spc="-10" dirty="0">
                <a:solidFill>
                  <a:schemeClr val="accent3">
                    <a:lumMod val="60000"/>
                    <a:lumOff val="40000"/>
                  </a:schemeClr>
                </a:solidFill>
                <a:latin typeface="+mj-lt"/>
                <a:cs typeface="Roboto"/>
              </a:rPr>
              <a:t>Students</a:t>
            </a:r>
            <a:r>
              <a:rPr sz="1800" b="1" spc="25" dirty="0">
                <a:solidFill>
                  <a:schemeClr val="accent3">
                    <a:lumMod val="60000"/>
                    <a:lumOff val="40000"/>
                  </a:schemeClr>
                </a:solidFill>
                <a:latin typeface="+mj-lt"/>
                <a:cs typeface="Roboto"/>
              </a:rPr>
              <a:t> </a:t>
            </a:r>
            <a:r>
              <a:rPr sz="1800" b="1" spc="-10" dirty="0">
                <a:solidFill>
                  <a:schemeClr val="accent3">
                    <a:lumMod val="60000"/>
                    <a:lumOff val="40000"/>
                  </a:schemeClr>
                </a:solidFill>
                <a:latin typeface="+mj-lt"/>
                <a:cs typeface="Roboto"/>
              </a:rPr>
              <a:t>Studying</a:t>
            </a:r>
            <a:r>
              <a:rPr sz="1800" b="1" spc="-5" dirty="0">
                <a:solidFill>
                  <a:schemeClr val="accent3">
                    <a:lumMod val="60000"/>
                    <a:lumOff val="40000"/>
                  </a:schemeClr>
                </a:solidFill>
                <a:latin typeface="+mj-lt"/>
                <a:cs typeface="Roboto"/>
              </a:rPr>
              <a:t> </a:t>
            </a:r>
            <a:r>
              <a:rPr sz="1800" b="1" spc="30" dirty="0">
                <a:solidFill>
                  <a:schemeClr val="accent3">
                    <a:lumMod val="60000"/>
                    <a:lumOff val="40000"/>
                  </a:schemeClr>
                </a:solidFill>
                <a:latin typeface="+mj-lt"/>
                <a:cs typeface="Roboto"/>
              </a:rPr>
              <a:t>Ab</a:t>
            </a:r>
            <a:r>
              <a:rPr lang="en-IN" sz="1800" b="1" spc="30" dirty="0">
                <a:solidFill>
                  <a:schemeClr val="accent3">
                    <a:lumMod val="60000"/>
                    <a:lumOff val="40000"/>
                  </a:schemeClr>
                </a:solidFill>
                <a:latin typeface="+mj-lt"/>
                <a:cs typeface="Roboto"/>
              </a:rPr>
              <a:t>r</a:t>
            </a:r>
            <a:r>
              <a:rPr sz="1800" b="1" spc="30" dirty="0" err="1">
                <a:solidFill>
                  <a:schemeClr val="accent3">
                    <a:lumMod val="60000"/>
                    <a:lumOff val="40000"/>
                  </a:schemeClr>
                </a:solidFill>
                <a:latin typeface="+mj-lt"/>
                <a:cs typeface="Roboto"/>
              </a:rPr>
              <a:t>oad</a:t>
            </a:r>
            <a:endParaRPr sz="1800" dirty="0">
              <a:solidFill>
                <a:schemeClr val="accent3">
                  <a:lumMod val="60000"/>
                  <a:lumOff val="40000"/>
                </a:schemeClr>
              </a:solidFill>
              <a:latin typeface="+mj-lt"/>
              <a:cs typeface="Roboto"/>
            </a:endParaRPr>
          </a:p>
          <a:p>
            <a:pPr>
              <a:lnSpc>
                <a:spcPct val="100000"/>
              </a:lnSpc>
              <a:spcBef>
                <a:spcPts val="10"/>
              </a:spcBef>
            </a:pPr>
            <a:endParaRPr sz="2700" dirty="0">
              <a:latin typeface="+mj-lt"/>
              <a:cs typeface="Roboto"/>
            </a:endParaRPr>
          </a:p>
          <a:p>
            <a:pPr marL="299085" indent="-287020">
              <a:lnSpc>
                <a:spcPct val="100000"/>
              </a:lnSpc>
              <a:buFont typeface="Wingdings"/>
              <a:buChar char=""/>
              <a:tabLst>
                <a:tab pos="299720" algn="l"/>
              </a:tabLst>
            </a:pPr>
            <a:r>
              <a:rPr sz="1800" spc="-15" dirty="0">
                <a:latin typeface="+mj-lt"/>
                <a:cs typeface="Roboto"/>
              </a:rPr>
              <a:t>Special</a:t>
            </a:r>
            <a:r>
              <a:rPr sz="1800" spc="-5" dirty="0">
                <a:latin typeface="+mj-lt"/>
                <a:cs typeface="Roboto"/>
              </a:rPr>
              <a:t> </a:t>
            </a:r>
            <a:r>
              <a:rPr lang="en-IN" sz="1800" spc="25" dirty="0">
                <a:latin typeface="+mj-lt"/>
                <a:cs typeface="Roboto"/>
              </a:rPr>
              <a:t>r</a:t>
            </a:r>
            <a:r>
              <a:rPr sz="1800" spc="25" dirty="0" err="1">
                <a:latin typeface="+mj-lt"/>
                <a:cs typeface="Roboto"/>
              </a:rPr>
              <a:t>elief</a:t>
            </a:r>
            <a:r>
              <a:rPr sz="1800" dirty="0">
                <a:latin typeface="+mj-lt"/>
                <a:cs typeface="Roboto"/>
              </a:rPr>
              <a:t> </a:t>
            </a:r>
            <a:r>
              <a:rPr sz="1800" spc="60" dirty="0" err="1">
                <a:latin typeface="+mj-lt"/>
                <a:cs typeface="Roboto"/>
              </a:rPr>
              <a:t>fo</a:t>
            </a:r>
            <a:r>
              <a:rPr lang="en-IN" sz="1800" spc="60" dirty="0">
                <a:latin typeface="+mj-lt"/>
                <a:cs typeface="Roboto"/>
              </a:rPr>
              <a:t>r</a:t>
            </a:r>
            <a:r>
              <a:rPr sz="1800" spc="-5" dirty="0">
                <a:latin typeface="+mj-lt"/>
                <a:cs typeface="Roboto"/>
              </a:rPr>
              <a:t> </a:t>
            </a:r>
            <a:r>
              <a:rPr sz="1800" spc="-20" dirty="0">
                <a:latin typeface="+mj-lt"/>
                <a:cs typeface="Roboto"/>
              </a:rPr>
              <a:t>students </a:t>
            </a:r>
            <a:r>
              <a:rPr sz="1800" spc="10" dirty="0">
                <a:latin typeface="+mj-lt"/>
                <a:cs typeface="Roboto"/>
              </a:rPr>
              <a:t>p</a:t>
            </a:r>
            <a:r>
              <a:rPr lang="en-IN" sz="1800" spc="10" dirty="0">
                <a:latin typeface="+mj-lt"/>
                <a:cs typeface="Roboto"/>
              </a:rPr>
              <a:t>r</a:t>
            </a:r>
            <a:r>
              <a:rPr sz="1800" spc="10" dirty="0" err="1">
                <a:latin typeface="+mj-lt"/>
                <a:cs typeface="Roboto"/>
              </a:rPr>
              <a:t>ovided</a:t>
            </a:r>
            <a:r>
              <a:rPr sz="1800" spc="-25" dirty="0">
                <a:latin typeface="+mj-lt"/>
                <a:cs typeface="Roboto"/>
              </a:rPr>
              <a:t> </a:t>
            </a:r>
            <a:r>
              <a:rPr sz="1800" spc="-35" dirty="0">
                <a:latin typeface="+mj-lt"/>
                <a:cs typeface="Roboto"/>
              </a:rPr>
              <a:t>by</a:t>
            </a:r>
            <a:r>
              <a:rPr sz="1800" spc="5" dirty="0">
                <a:latin typeface="+mj-lt"/>
                <a:cs typeface="Roboto"/>
              </a:rPr>
              <a:t> </a:t>
            </a:r>
            <a:r>
              <a:rPr sz="1800" spc="-35" dirty="0">
                <a:latin typeface="+mj-lt"/>
                <a:cs typeface="Roboto"/>
              </a:rPr>
              <a:t>RBI</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b="1" spc="25" dirty="0">
                <a:latin typeface="+mj-lt"/>
                <a:cs typeface="Roboto"/>
              </a:rPr>
              <a:t>CAN</a:t>
            </a:r>
            <a:r>
              <a:rPr sz="1800" b="1" spc="10" dirty="0">
                <a:latin typeface="+mj-lt"/>
                <a:cs typeface="Roboto"/>
              </a:rPr>
              <a:t> </a:t>
            </a:r>
            <a:r>
              <a:rPr sz="1800" b="1" dirty="0">
                <a:latin typeface="+mj-lt"/>
                <a:cs typeface="Roboto"/>
              </a:rPr>
              <a:t>BE</a:t>
            </a:r>
            <a:r>
              <a:rPr sz="1800" b="1" spc="10" dirty="0">
                <a:latin typeface="+mj-lt"/>
                <a:cs typeface="Roboto"/>
              </a:rPr>
              <a:t> </a:t>
            </a:r>
            <a:r>
              <a:rPr sz="1800" spc="10" dirty="0" err="1">
                <a:latin typeface="+mj-lt"/>
                <a:cs typeface="Roboto"/>
              </a:rPr>
              <a:t>Conside</a:t>
            </a:r>
            <a:r>
              <a:rPr lang="en-IN" sz="1800" spc="10" dirty="0">
                <a:latin typeface="+mj-lt"/>
                <a:cs typeface="Roboto"/>
              </a:rPr>
              <a:t>r</a:t>
            </a:r>
            <a:r>
              <a:rPr sz="1800" spc="10" dirty="0">
                <a:latin typeface="+mj-lt"/>
                <a:cs typeface="Roboto"/>
              </a:rPr>
              <a:t>ed</a:t>
            </a:r>
            <a:r>
              <a:rPr sz="1800" spc="-20" dirty="0">
                <a:latin typeface="+mj-lt"/>
                <a:cs typeface="Roboto"/>
              </a:rPr>
              <a:t> </a:t>
            </a:r>
            <a:r>
              <a:rPr sz="1800" spc="-15" dirty="0">
                <a:latin typeface="+mj-lt"/>
                <a:cs typeface="Roboto"/>
              </a:rPr>
              <a:t>as</a:t>
            </a:r>
            <a:r>
              <a:rPr sz="1800" spc="5" dirty="0">
                <a:latin typeface="+mj-lt"/>
                <a:cs typeface="Roboto"/>
              </a:rPr>
              <a:t> </a:t>
            </a:r>
            <a:r>
              <a:rPr sz="1800" spc="-25" dirty="0">
                <a:latin typeface="+mj-lt"/>
                <a:cs typeface="Roboto"/>
              </a:rPr>
              <a:t>Non-</a:t>
            </a:r>
            <a:r>
              <a:rPr lang="en-IN" sz="1800" spc="-25" dirty="0">
                <a:latin typeface="+mj-lt"/>
                <a:cs typeface="Roboto"/>
              </a:rPr>
              <a:t>r</a:t>
            </a:r>
            <a:r>
              <a:rPr sz="1800" spc="-25" dirty="0" err="1">
                <a:latin typeface="+mj-lt"/>
                <a:cs typeface="Roboto"/>
              </a:rPr>
              <a:t>esident</a:t>
            </a:r>
            <a:r>
              <a:rPr sz="1800" dirty="0">
                <a:latin typeface="+mj-lt"/>
                <a:cs typeface="Roboto"/>
              </a:rPr>
              <a:t> </a:t>
            </a:r>
            <a:r>
              <a:rPr sz="1800" spc="-10" dirty="0">
                <a:latin typeface="+mj-lt"/>
                <a:cs typeface="Roboto"/>
              </a:rPr>
              <a:t>due</a:t>
            </a:r>
            <a:r>
              <a:rPr sz="1800" spc="-15" dirty="0">
                <a:latin typeface="+mj-lt"/>
                <a:cs typeface="Roboto"/>
              </a:rPr>
              <a:t> </a:t>
            </a:r>
            <a:r>
              <a:rPr sz="1800" spc="-10" dirty="0">
                <a:latin typeface="+mj-lt"/>
                <a:cs typeface="Roboto"/>
              </a:rPr>
              <a:t>to</a:t>
            </a:r>
            <a:r>
              <a:rPr sz="1800" spc="5" dirty="0">
                <a:latin typeface="+mj-lt"/>
                <a:cs typeface="Roboto"/>
              </a:rPr>
              <a:t> </a:t>
            </a:r>
            <a:r>
              <a:rPr sz="1800" spc="15" dirty="0" err="1">
                <a:latin typeface="+mj-lt"/>
                <a:cs typeface="Roboto"/>
              </a:rPr>
              <a:t>thei</a:t>
            </a:r>
            <a:r>
              <a:rPr lang="en-IN" sz="1800" spc="15" dirty="0">
                <a:latin typeface="+mj-lt"/>
                <a:cs typeface="Roboto"/>
              </a:rPr>
              <a:t>r</a:t>
            </a:r>
            <a:r>
              <a:rPr sz="1800" spc="5" dirty="0">
                <a:latin typeface="+mj-lt"/>
                <a:cs typeface="Roboto"/>
              </a:rPr>
              <a:t> </a:t>
            </a:r>
            <a:r>
              <a:rPr sz="1800" spc="-30" dirty="0">
                <a:latin typeface="+mj-lt"/>
                <a:cs typeface="Roboto"/>
              </a:rPr>
              <a:t>stay</a:t>
            </a:r>
            <a:r>
              <a:rPr sz="1800" spc="-10" dirty="0">
                <a:latin typeface="+mj-lt"/>
                <a:cs typeface="Roboto"/>
              </a:rPr>
              <a:t> </a:t>
            </a:r>
            <a:r>
              <a:rPr sz="1800" spc="20" dirty="0">
                <a:latin typeface="+mj-lt"/>
                <a:cs typeface="Roboto"/>
              </a:rPr>
              <a:t>ab</a:t>
            </a:r>
            <a:r>
              <a:rPr lang="en-IN" sz="1800" spc="20" dirty="0">
                <a:latin typeface="+mj-lt"/>
                <a:cs typeface="Roboto"/>
              </a:rPr>
              <a:t>r</a:t>
            </a:r>
            <a:r>
              <a:rPr sz="1800" spc="20" dirty="0" err="1">
                <a:latin typeface="+mj-lt"/>
                <a:cs typeface="Roboto"/>
              </a:rPr>
              <a:t>oad</a:t>
            </a:r>
            <a:r>
              <a:rPr sz="1800" spc="-15" dirty="0">
                <a:latin typeface="+mj-lt"/>
                <a:cs typeface="Roboto"/>
              </a:rPr>
              <a:t> and</a:t>
            </a:r>
            <a:r>
              <a:rPr sz="1800" spc="5" dirty="0">
                <a:latin typeface="+mj-lt"/>
                <a:cs typeface="Roboto"/>
              </a:rPr>
              <a:t> </a:t>
            </a:r>
            <a:r>
              <a:rPr sz="1800" spc="-20" dirty="0">
                <a:latin typeface="+mj-lt"/>
                <a:cs typeface="Roboto"/>
              </a:rPr>
              <a:t>intent</a:t>
            </a:r>
            <a:r>
              <a:rPr sz="1800" spc="10" dirty="0">
                <a:latin typeface="+mj-lt"/>
                <a:cs typeface="Roboto"/>
              </a:rPr>
              <a:t> </a:t>
            </a:r>
            <a:r>
              <a:rPr sz="1800" spc="-10" dirty="0">
                <a:latin typeface="+mj-lt"/>
                <a:cs typeface="Roboto"/>
              </a:rPr>
              <a:t>to</a:t>
            </a:r>
            <a:r>
              <a:rPr sz="1800" spc="-5" dirty="0">
                <a:latin typeface="+mj-lt"/>
                <a:cs typeface="Roboto"/>
              </a:rPr>
              <a:t> </a:t>
            </a:r>
            <a:r>
              <a:rPr sz="1800" spc="-30" dirty="0">
                <a:latin typeface="+mj-lt"/>
                <a:cs typeface="Roboto"/>
              </a:rPr>
              <a:t>stay</a:t>
            </a:r>
            <a:r>
              <a:rPr sz="1800" dirty="0">
                <a:latin typeface="+mj-lt"/>
                <a:cs typeface="Roboto"/>
              </a:rPr>
              <a:t> </a:t>
            </a:r>
            <a:r>
              <a:rPr sz="1800" spc="-15" dirty="0">
                <a:latin typeface="+mj-lt"/>
                <a:cs typeface="Roboto"/>
              </a:rPr>
              <a:t>outside</a:t>
            </a:r>
            <a:r>
              <a:rPr sz="1800" spc="-10" dirty="0">
                <a:latin typeface="+mj-lt"/>
                <a:cs typeface="Roboto"/>
              </a:rPr>
              <a:t> </a:t>
            </a:r>
            <a:r>
              <a:rPr sz="1800" spc="60" dirty="0" err="1">
                <a:latin typeface="+mj-lt"/>
                <a:cs typeface="Roboto"/>
              </a:rPr>
              <a:t>fo</a:t>
            </a:r>
            <a:r>
              <a:rPr lang="en-IN" sz="1800" spc="60" dirty="0">
                <a:latin typeface="+mj-lt"/>
                <a:cs typeface="Roboto"/>
              </a:rPr>
              <a:t>r</a:t>
            </a:r>
            <a:r>
              <a:rPr sz="1800" spc="5" dirty="0">
                <a:latin typeface="+mj-lt"/>
                <a:cs typeface="Roboto"/>
              </a:rPr>
              <a:t> </a:t>
            </a:r>
            <a:r>
              <a:rPr sz="1800" spc="-20" dirty="0">
                <a:latin typeface="+mj-lt"/>
                <a:cs typeface="Roboto"/>
              </a:rPr>
              <a:t>an</a:t>
            </a:r>
            <a:r>
              <a:rPr sz="1800" spc="5" dirty="0">
                <a:latin typeface="+mj-lt"/>
                <a:cs typeface="Roboto"/>
              </a:rPr>
              <a:t> </a:t>
            </a:r>
            <a:r>
              <a:rPr sz="1800" dirty="0" err="1">
                <a:latin typeface="+mj-lt"/>
                <a:cs typeface="Roboto"/>
              </a:rPr>
              <a:t>unce</a:t>
            </a:r>
            <a:r>
              <a:rPr lang="en-IN" sz="1800" dirty="0">
                <a:latin typeface="+mj-lt"/>
                <a:cs typeface="Roboto"/>
              </a:rPr>
              <a:t>r</a:t>
            </a:r>
            <a:r>
              <a:rPr sz="1800" dirty="0" err="1">
                <a:latin typeface="+mj-lt"/>
                <a:cs typeface="Roboto"/>
              </a:rPr>
              <a:t>tain</a:t>
            </a:r>
            <a:r>
              <a:rPr sz="1800" spc="-10" dirty="0">
                <a:latin typeface="+mj-lt"/>
                <a:cs typeface="Roboto"/>
              </a:rPr>
              <a:t> </a:t>
            </a:r>
            <a:r>
              <a:rPr sz="1800" spc="20" dirty="0">
                <a:latin typeface="+mj-lt"/>
                <a:cs typeface="Roboto"/>
              </a:rPr>
              <a:t>pe</a:t>
            </a:r>
            <a:r>
              <a:rPr lang="en-IN" sz="1800" spc="20" dirty="0">
                <a:latin typeface="+mj-lt"/>
                <a:cs typeface="Roboto"/>
              </a:rPr>
              <a:t>r</a:t>
            </a:r>
            <a:r>
              <a:rPr sz="1800" spc="20" dirty="0" err="1">
                <a:latin typeface="+mj-lt"/>
                <a:cs typeface="Roboto"/>
              </a:rPr>
              <a:t>iod</a:t>
            </a:r>
            <a:endParaRPr sz="1800" dirty="0">
              <a:latin typeface="+mj-lt"/>
              <a:cs typeface="Roboto"/>
            </a:endParaRPr>
          </a:p>
          <a:p>
            <a:pPr>
              <a:lnSpc>
                <a:spcPct val="100000"/>
              </a:lnSpc>
              <a:spcBef>
                <a:spcPts val="5"/>
              </a:spcBef>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spc="-5" dirty="0">
                <a:latin typeface="+mj-lt"/>
                <a:cs typeface="Roboto"/>
              </a:rPr>
              <a:t>Allowed</a:t>
            </a:r>
            <a:r>
              <a:rPr sz="1800" spc="-15" dirty="0">
                <a:latin typeface="+mj-lt"/>
                <a:cs typeface="Roboto"/>
              </a:rPr>
              <a:t> </a:t>
            </a:r>
            <a:r>
              <a:rPr sz="1800" spc="-10" dirty="0">
                <a:latin typeface="+mj-lt"/>
                <a:cs typeface="Roboto"/>
              </a:rPr>
              <a:t>to</a:t>
            </a:r>
            <a:r>
              <a:rPr sz="1800" dirty="0">
                <a:latin typeface="+mj-lt"/>
                <a:cs typeface="Roboto"/>
              </a:rPr>
              <a:t> </a:t>
            </a:r>
            <a:r>
              <a:rPr lang="en-IN" sz="1800" spc="15" dirty="0">
                <a:latin typeface="+mj-lt"/>
                <a:cs typeface="Roboto"/>
              </a:rPr>
              <a:t>r</a:t>
            </a:r>
            <a:r>
              <a:rPr sz="1800" spc="15" dirty="0" err="1">
                <a:latin typeface="+mj-lt"/>
                <a:cs typeface="Roboto"/>
              </a:rPr>
              <a:t>eceive</a:t>
            </a:r>
            <a:r>
              <a:rPr sz="1800" spc="-35" dirty="0">
                <a:latin typeface="+mj-lt"/>
                <a:cs typeface="Roboto"/>
              </a:rPr>
              <a:t> </a:t>
            </a:r>
            <a:r>
              <a:rPr lang="en-IN" sz="1800" spc="5" dirty="0">
                <a:latin typeface="+mj-lt"/>
                <a:cs typeface="Roboto"/>
              </a:rPr>
              <a:t>r</a:t>
            </a:r>
            <a:r>
              <a:rPr sz="1800" spc="5" dirty="0">
                <a:latin typeface="+mj-lt"/>
                <a:cs typeface="Roboto"/>
              </a:rPr>
              <a:t>emittances</a:t>
            </a:r>
            <a:r>
              <a:rPr sz="1800" spc="-35" dirty="0">
                <a:latin typeface="+mj-lt"/>
                <a:cs typeface="Roboto"/>
              </a:rPr>
              <a:t> </a:t>
            </a:r>
            <a:r>
              <a:rPr sz="1800" spc="45" dirty="0">
                <a:latin typeface="+mj-lt"/>
                <a:cs typeface="Roboto"/>
              </a:rPr>
              <a:t>f</a:t>
            </a:r>
            <a:r>
              <a:rPr lang="en-IN" sz="1800" spc="45" dirty="0">
                <a:latin typeface="+mj-lt"/>
                <a:cs typeface="Roboto"/>
              </a:rPr>
              <a:t>r</a:t>
            </a:r>
            <a:r>
              <a:rPr sz="1800" spc="45" dirty="0">
                <a:latin typeface="+mj-lt"/>
                <a:cs typeface="Roboto"/>
              </a:rPr>
              <a:t>om</a:t>
            </a:r>
            <a:r>
              <a:rPr sz="1800" spc="-15" dirty="0">
                <a:latin typeface="+mj-lt"/>
                <a:cs typeface="Roboto"/>
              </a:rPr>
              <a:t> </a:t>
            </a:r>
            <a:r>
              <a:rPr lang="en-IN" sz="1800" spc="5" dirty="0">
                <a:latin typeface="+mj-lt"/>
                <a:cs typeface="Roboto"/>
              </a:rPr>
              <a:t>r</a:t>
            </a:r>
            <a:r>
              <a:rPr sz="1800" spc="5" dirty="0" err="1">
                <a:latin typeface="+mj-lt"/>
                <a:cs typeface="Roboto"/>
              </a:rPr>
              <a:t>esidents</a:t>
            </a:r>
            <a:r>
              <a:rPr sz="1800" spc="-20" dirty="0">
                <a:latin typeface="+mj-lt"/>
                <a:cs typeface="Roboto"/>
              </a:rPr>
              <a:t> </a:t>
            </a:r>
            <a:r>
              <a:rPr sz="1800" spc="20" dirty="0" err="1">
                <a:latin typeface="+mj-lt"/>
                <a:cs typeface="Roboto"/>
              </a:rPr>
              <a:t>unde</a:t>
            </a:r>
            <a:r>
              <a:rPr lang="en-IN" sz="1800" spc="20" dirty="0">
                <a:latin typeface="+mj-lt"/>
                <a:cs typeface="Roboto"/>
              </a:rPr>
              <a:t>r</a:t>
            </a:r>
            <a:r>
              <a:rPr sz="1800" spc="-15" dirty="0">
                <a:latin typeface="+mj-lt"/>
                <a:cs typeface="Roboto"/>
              </a:rPr>
              <a:t> </a:t>
            </a:r>
            <a:r>
              <a:rPr sz="1800" spc="-30" dirty="0">
                <a:latin typeface="+mj-lt"/>
                <a:cs typeface="Roboto"/>
              </a:rPr>
              <a:t>LRS</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spc="-45" dirty="0">
                <a:latin typeface="+mj-lt"/>
                <a:cs typeface="Roboto"/>
              </a:rPr>
              <a:t>USD</a:t>
            </a:r>
            <a:r>
              <a:rPr sz="1800" dirty="0">
                <a:latin typeface="+mj-lt"/>
                <a:cs typeface="Roboto"/>
              </a:rPr>
              <a:t> </a:t>
            </a:r>
            <a:r>
              <a:rPr sz="1800" spc="-5" dirty="0">
                <a:latin typeface="+mj-lt"/>
                <a:cs typeface="Roboto"/>
              </a:rPr>
              <a:t>1</a:t>
            </a:r>
            <a:r>
              <a:rPr sz="1800" dirty="0">
                <a:latin typeface="+mj-lt"/>
                <a:cs typeface="Roboto"/>
              </a:rPr>
              <a:t> </a:t>
            </a:r>
            <a:r>
              <a:rPr sz="1800" spc="-20" dirty="0">
                <a:latin typeface="+mj-lt"/>
                <a:cs typeface="Roboto"/>
              </a:rPr>
              <a:t>Million</a:t>
            </a:r>
            <a:r>
              <a:rPr sz="1800" spc="15" dirty="0">
                <a:latin typeface="+mj-lt"/>
                <a:cs typeface="Roboto"/>
              </a:rPr>
              <a:t> </a:t>
            </a:r>
            <a:r>
              <a:rPr sz="1800" spc="-20" dirty="0">
                <a:latin typeface="+mj-lt"/>
                <a:cs typeface="Roboto"/>
              </a:rPr>
              <a:t>out</a:t>
            </a:r>
            <a:r>
              <a:rPr sz="1800" spc="-15" dirty="0">
                <a:latin typeface="+mj-lt"/>
                <a:cs typeface="Roboto"/>
              </a:rPr>
              <a:t> </a:t>
            </a:r>
            <a:r>
              <a:rPr sz="1800" spc="15" dirty="0">
                <a:latin typeface="+mj-lt"/>
                <a:cs typeface="Roboto"/>
              </a:rPr>
              <a:t>of</a:t>
            </a:r>
            <a:r>
              <a:rPr sz="1800" dirty="0">
                <a:latin typeface="+mj-lt"/>
                <a:cs typeface="Roboto"/>
              </a:rPr>
              <a:t> </a:t>
            </a:r>
            <a:r>
              <a:rPr sz="1800" spc="-15" dirty="0">
                <a:latin typeface="+mj-lt"/>
                <a:cs typeface="Roboto"/>
              </a:rPr>
              <a:t>balances</a:t>
            </a:r>
            <a:r>
              <a:rPr sz="1800" spc="-25" dirty="0">
                <a:latin typeface="+mj-lt"/>
                <a:cs typeface="Roboto"/>
              </a:rPr>
              <a:t> </a:t>
            </a:r>
            <a:r>
              <a:rPr sz="1800" spc="-30" dirty="0">
                <a:latin typeface="+mj-lt"/>
                <a:cs typeface="Roboto"/>
              </a:rPr>
              <a:t>in</a:t>
            </a:r>
            <a:r>
              <a:rPr sz="1800" spc="5" dirty="0">
                <a:latin typeface="+mj-lt"/>
                <a:cs typeface="Roboto"/>
              </a:rPr>
              <a:t> </a:t>
            </a:r>
            <a:r>
              <a:rPr sz="1800" spc="15" dirty="0" err="1">
                <a:latin typeface="+mj-lt"/>
                <a:cs typeface="Roboto"/>
              </a:rPr>
              <a:t>thei</a:t>
            </a:r>
            <a:r>
              <a:rPr lang="en-IN" sz="1800" spc="15" dirty="0">
                <a:latin typeface="+mj-lt"/>
                <a:cs typeface="Roboto"/>
              </a:rPr>
              <a:t>r</a:t>
            </a:r>
            <a:r>
              <a:rPr sz="1800" spc="-5" dirty="0">
                <a:latin typeface="+mj-lt"/>
                <a:cs typeface="Roboto"/>
              </a:rPr>
              <a:t> </a:t>
            </a:r>
            <a:r>
              <a:rPr sz="1800" spc="-15" dirty="0">
                <a:latin typeface="+mj-lt"/>
                <a:cs typeface="Roboto"/>
              </a:rPr>
              <a:t>accounts</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spc="-5" dirty="0">
                <a:latin typeface="+mj-lt"/>
                <a:cs typeface="Roboto"/>
              </a:rPr>
              <a:t>All</a:t>
            </a:r>
            <a:r>
              <a:rPr sz="1800" spc="-15" dirty="0">
                <a:latin typeface="+mj-lt"/>
                <a:cs typeface="Roboto"/>
              </a:rPr>
              <a:t> </a:t>
            </a:r>
            <a:r>
              <a:rPr sz="1800" spc="20" dirty="0" err="1">
                <a:latin typeface="+mj-lt"/>
                <a:cs typeface="Roboto"/>
              </a:rPr>
              <a:t>othe</a:t>
            </a:r>
            <a:r>
              <a:rPr lang="en-IN" sz="1800" spc="20" dirty="0">
                <a:latin typeface="+mj-lt"/>
                <a:cs typeface="Roboto"/>
              </a:rPr>
              <a:t>r</a:t>
            </a:r>
            <a:r>
              <a:rPr sz="1800" spc="-20" dirty="0">
                <a:latin typeface="+mj-lt"/>
                <a:cs typeface="Roboto"/>
              </a:rPr>
              <a:t> </a:t>
            </a:r>
            <a:r>
              <a:rPr sz="1800" spc="-10" dirty="0">
                <a:latin typeface="+mj-lt"/>
                <a:cs typeface="Roboto"/>
              </a:rPr>
              <a:t>facilities</a:t>
            </a:r>
            <a:r>
              <a:rPr sz="1800" spc="-15" dirty="0">
                <a:latin typeface="+mj-lt"/>
                <a:cs typeface="Roboto"/>
              </a:rPr>
              <a:t> available</a:t>
            </a:r>
            <a:r>
              <a:rPr sz="1800" spc="-20" dirty="0">
                <a:latin typeface="+mj-lt"/>
                <a:cs typeface="Roboto"/>
              </a:rPr>
              <a:t> </a:t>
            </a:r>
            <a:r>
              <a:rPr sz="1800" spc="-10" dirty="0">
                <a:latin typeface="+mj-lt"/>
                <a:cs typeface="Roboto"/>
              </a:rPr>
              <a:t>to</a:t>
            </a:r>
            <a:r>
              <a:rPr sz="1800" spc="-5" dirty="0">
                <a:latin typeface="+mj-lt"/>
                <a:cs typeface="Roboto"/>
              </a:rPr>
              <a:t> </a:t>
            </a:r>
            <a:r>
              <a:rPr sz="1800" spc="-20" dirty="0">
                <a:latin typeface="+mj-lt"/>
                <a:cs typeface="Roboto"/>
              </a:rPr>
              <a:t>NRIs</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spc="-15" dirty="0">
                <a:latin typeface="+mj-lt"/>
                <a:cs typeface="Roboto"/>
              </a:rPr>
              <a:t>AP(DIR</a:t>
            </a:r>
            <a:r>
              <a:rPr sz="1800" spc="15" dirty="0">
                <a:latin typeface="+mj-lt"/>
                <a:cs typeface="Roboto"/>
              </a:rPr>
              <a:t> Se</a:t>
            </a:r>
            <a:r>
              <a:rPr lang="en-IN" sz="1800" spc="15" dirty="0">
                <a:latin typeface="+mj-lt"/>
                <a:cs typeface="Roboto"/>
              </a:rPr>
              <a:t>r</a:t>
            </a:r>
            <a:r>
              <a:rPr sz="1800" spc="15" dirty="0" err="1">
                <a:latin typeface="+mj-lt"/>
                <a:cs typeface="Roboto"/>
              </a:rPr>
              <a:t>ies</a:t>
            </a:r>
            <a:r>
              <a:rPr sz="1800" spc="15" dirty="0">
                <a:latin typeface="+mj-lt"/>
                <a:cs typeface="Roboto"/>
              </a:rPr>
              <a:t>)</a:t>
            </a:r>
            <a:r>
              <a:rPr sz="1800" spc="-5" dirty="0">
                <a:latin typeface="+mj-lt"/>
                <a:cs typeface="Roboto"/>
              </a:rPr>
              <a:t> </a:t>
            </a:r>
            <a:r>
              <a:rPr sz="1800" spc="30" dirty="0">
                <a:latin typeface="+mj-lt"/>
                <a:cs typeface="Roboto"/>
              </a:rPr>
              <a:t>Ci</a:t>
            </a:r>
            <a:r>
              <a:rPr lang="en-IN" sz="1800" spc="30" dirty="0">
                <a:latin typeface="+mj-lt"/>
                <a:cs typeface="Roboto"/>
              </a:rPr>
              <a:t>r</a:t>
            </a:r>
            <a:r>
              <a:rPr sz="1800" spc="30" dirty="0" err="1">
                <a:latin typeface="+mj-lt"/>
                <a:cs typeface="Roboto"/>
              </a:rPr>
              <a:t>cula</a:t>
            </a:r>
            <a:r>
              <a:rPr lang="en-IN" sz="1800" spc="30" dirty="0">
                <a:latin typeface="+mj-lt"/>
                <a:cs typeface="Roboto"/>
              </a:rPr>
              <a:t>r</a:t>
            </a:r>
            <a:r>
              <a:rPr sz="1800" spc="-5" dirty="0">
                <a:latin typeface="+mj-lt"/>
                <a:cs typeface="Roboto"/>
              </a:rPr>
              <a:t> </a:t>
            </a:r>
            <a:r>
              <a:rPr sz="1800" dirty="0">
                <a:latin typeface="+mj-lt"/>
                <a:cs typeface="Roboto"/>
              </a:rPr>
              <a:t>No. </a:t>
            </a:r>
            <a:r>
              <a:rPr sz="1800" spc="-5" dirty="0">
                <a:latin typeface="+mj-lt"/>
                <a:cs typeface="Roboto"/>
              </a:rPr>
              <a:t>45</a:t>
            </a:r>
            <a:r>
              <a:rPr sz="1800" dirty="0">
                <a:latin typeface="+mj-lt"/>
                <a:cs typeface="Roboto"/>
              </a:rPr>
              <a:t> </a:t>
            </a:r>
            <a:r>
              <a:rPr sz="1800" spc="-5" dirty="0">
                <a:latin typeface="+mj-lt"/>
                <a:cs typeface="Roboto"/>
              </a:rPr>
              <a:t>dated</a:t>
            </a:r>
            <a:r>
              <a:rPr sz="1800" spc="-30" dirty="0">
                <a:latin typeface="+mj-lt"/>
                <a:cs typeface="Roboto"/>
              </a:rPr>
              <a:t> </a:t>
            </a:r>
            <a:r>
              <a:rPr sz="1800" spc="-20" dirty="0">
                <a:latin typeface="+mj-lt"/>
                <a:cs typeface="Roboto"/>
              </a:rPr>
              <a:t>8th</a:t>
            </a:r>
            <a:r>
              <a:rPr sz="1800" spc="5" dirty="0">
                <a:latin typeface="+mj-lt"/>
                <a:cs typeface="Roboto"/>
              </a:rPr>
              <a:t> </a:t>
            </a:r>
            <a:r>
              <a:rPr sz="1800" spc="15" dirty="0" err="1">
                <a:latin typeface="+mj-lt"/>
                <a:cs typeface="Roboto"/>
              </a:rPr>
              <a:t>Decembe</a:t>
            </a:r>
            <a:r>
              <a:rPr lang="en-IN" sz="1800" spc="15" dirty="0">
                <a:latin typeface="+mj-lt"/>
                <a:cs typeface="Roboto"/>
              </a:rPr>
              <a:t>r</a:t>
            </a:r>
            <a:r>
              <a:rPr sz="1800" spc="-30" dirty="0">
                <a:latin typeface="+mj-lt"/>
                <a:cs typeface="Roboto"/>
              </a:rPr>
              <a:t> </a:t>
            </a:r>
            <a:r>
              <a:rPr sz="1800" spc="-5" dirty="0">
                <a:latin typeface="+mj-lt"/>
                <a:cs typeface="Roboto"/>
              </a:rPr>
              <a:t>2003</a:t>
            </a:r>
            <a:endParaRPr sz="1800" dirty="0">
              <a:latin typeface="+mj-lt"/>
              <a:cs typeface="Roboto"/>
            </a:endParaRPr>
          </a:p>
          <a:p>
            <a:pPr>
              <a:lnSpc>
                <a:spcPct val="100000"/>
              </a:lnSpc>
              <a:buFont typeface="Wingdings"/>
              <a:buChar char=""/>
            </a:pPr>
            <a:endParaRPr sz="1800" dirty="0">
              <a:latin typeface="+mj-lt"/>
              <a:cs typeface="Roboto"/>
            </a:endParaRPr>
          </a:p>
          <a:p>
            <a:pPr marL="299085" indent="-287020">
              <a:lnSpc>
                <a:spcPct val="100000"/>
              </a:lnSpc>
              <a:buFont typeface="Wingdings"/>
              <a:buChar char=""/>
              <a:tabLst>
                <a:tab pos="299720" algn="l"/>
              </a:tabLst>
            </a:pPr>
            <a:r>
              <a:rPr sz="1800" spc="45" dirty="0">
                <a:latin typeface="+mj-lt"/>
                <a:cs typeface="Roboto"/>
              </a:rPr>
              <a:t>Ca</a:t>
            </a:r>
            <a:r>
              <a:rPr lang="en-IN" sz="1800" spc="45" dirty="0">
                <a:latin typeface="+mj-lt"/>
                <a:cs typeface="Roboto"/>
              </a:rPr>
              <a:t>r</a:t>
            </a:r>
            <a:r>
              <a:rPr sz="1800" spc="45" dirty="0">
                <a:latin typeface="+mj-lt"/>
                <a:cs typeface="Roboto"/>
              </a:rPr>
              <a:t>e</a:t>
            </a:r>
            <a:r>
              <a:rPr sz="1800" spc="-10" dirty="0">
                <a:latin typeface="+mj-lt"/>
                <a:cs typeface="Roboto"/>
              </a:rPr>
              <a:t> </a:t>
            </a:r>
            <a:r>
              <a:rPr sz="1800" spc="-20" dirty="0">
                <a:latin typeface="+mj-lt"/>
                <a:cs typeface="Roboto"/>
              </a:rPr>
              <a:t>should</a:t>
            </a:r>
            <a:r>
              <a:rPr sz="1800" spc="-25" dirty="0">
                <a:latin typeface="+mj-lt"/>
                <a:cs typeface="Roboto"/>
              </a:rPr>
              <a:t> </a:t>
            </a:r>
            <a:r>
              <a:rPr sz="1800" dirty="0">
                <a:latin typeface="+mj-lt"/>
                <a:cs typeface="Roboto"/>
              </a:rPr>
              <a:t>be</a:t>
            </a:r>
            <a:r>
              <a:rPr sz="1800" spc="5" dirty="0">
                <a:latin typeface="+mj-lt"/>
                <a:cs typeface="Roboto"/>
              </a:rPr>
              <a:t> </a:t>
            </a:r>
            <a:r>
              <a:rPr sz="1800" spc="-15" dirty="0">
                <a:latin typeface="+mj-lt"/>
                <a:cs typeface="Roboto"/>
              </a:rPr>
              <a:t>taken</a:t>
            </a:r>
            <a:r>
              <a:rPr sz="1800" dirty="0">
                <a:latin typeface="+mj-lt"/>
                <a:cs typeface="Roboto"/>
              </a:rPr>
              <a:t> </a:t>
            </a:r>
            <a:r>
              <a:rPr sz="1800" spc="-30" dirty="0">
                <a:latin typeface="+mj-lt"/>
                <a:cs typeface="Roboto"/>
              </a:rPr>
              <a:t>in</a:t>
            </a:r>
            <a:r>
              <a:rPr sz="1800" spc="10" dirty="0">
                <a:latin typeface="+mj-lt"/>
                <a:cs typeface="Roboto"/>
              </a:rPr>
              <a:t> </a:t>
            </a:r>
            <a:r>
              <a:rPr sz="1800" spc="-10" dirty="0">
                <a:latin typeface="+mj-lt"/>
                <a:cs typeface="Roboto"/>
              </a:rPr>
              <a:t>cases</a:t>
            </a:r>
            <a:r>
              <a:rPr sz="1800" spc="-30" dirty="0">
                <a:latin typeface="+mj-lt"/>
                <a:cs typeface="Roboto"/>
              </a:rPr>
              <a:t> </a:t>
            </a:r>
            <a:r>
              <a:rPr sz="1800" spc="25" dirty="0" err="1">
                <a:latin typeface="+mj-lt"/>
                <a:cs typeface="Roboto"/>
              </a:rPr>
              <a:t>whe</a:t>
            </a:r>
            <a:r>
              <a:rPr lang="en-IN" sz="1800" spc="25" dirty="0">
                <a:latin typeface="+mj-lt"/>
                <a:cs typeface="Roboto"/>
              </a:rPr>
              <a:t>r</a:t>
            </a:r>
            <a:r>
              <a:rPr sz="1800" spc="25" dirty="0">
                <a:latin typeface="+mj-lt"/>
                <a:cs typeface="Roboto"/>
              </a:rPr>
              <a:t>e</a:t>
            </a:r>
            <a:r>
              <a:rPr sz="1800" spc="-15" dirty="0">
                <a:latin typeface="+mj-lt"/>
                <a:cs typeface="Roboto"/>
              </a:rPr>
              <a:t> </a:t>
            </a:r>
            <a:r>
              <a:rPr sz="1800" spc="-20" dirty="0">
                <a:latin typeface="+mj-lt"/>
                <a:cs typeface="Roboto"/>
              </a:rPr>
              <a:t>students </a:t>
            </a:r>
            <a:r>
              <a:rPr sz="1800" spc="-10" dirty="0">
                <a:latin typeface="+mj-lt"/>
                <a:cs typeface="Roboto"/>
              </a:rPr>
              <a:t>leave</a:t>
            </a:r>
            <a:r>
              <a:rPr sz="1800" spc="-20" dirty="0">
                <a:latin typeface="+mj-lt"/>
                <a:cs typeface="Roboto"/>
              </a:rPr>
              <a:t> India</a:t>
            </a:r>
            <a:r>
              <a:rPr sz="1800" dirty="0">
                <a:latin typeface="+mj-lt"/>
                <a:cs typeface="Roboto"/>
              </a:rPr>
              <a:t> </a:t>
            </a:r>
            <a:r>
              <a:rPr sz="1800" spc="65" dirty="0" err="1">
                <a:latin typeface="+mj-lt"/>
                <a:cs typeface="Roboto"/>
              </a:rPr>
              <a:t>fo</a:t>
            </a:r>
            <a:r>
              <a:rPr lang="en-IN" sz="1800" spc="65" dirty="0">
                <a:latin typeface="+mj-lt"/>
                <a:cs typeface="Roboto"/>
              </a:rPr>
              <a:t>r</a:t>
            </a:r>
            <a:r>
              <a:rPr sz="1800" spc="5" dirty="0">
                <a:latin typeface="+mj-lt"/>
                <a:cs typeface="Roboto"/>
              </a:rPr>
              <a:t> </a:t>
            </a:r>
            <a:r>
              <a:rPr sz="1800" spc="20" dirty="0" err="1">
                <a:latin typeface="+mj-lt"/>
                <a:cs typeface="Roboto"/>
              </a:rPr>
              <a:t>sho</a:t>
            </a:r>
            <a:r>
              <a:rPr lang="en-IN" sz="1800" spc="20" dirty="0">
                <a:latin typeface="+mj-lt"/>
                <a:cs typeface="Roboto"/>
              </a:rPr>
              <a:t>r</a:t>
            </a:r>
            <a:r>
              <a:rPr sz="1800" spc="20" dirty="0">
                <a:latin typeface="+mj-lt"/>
                <a:cs typeface="Roboto"/>
              </a:rPr>
              <a:t>t</a:t>
            </a:r>
            <a:r>
              <a:rPr sz="1800" spc="-15" dirty="0">
                <a:latin typeface="+mj-lt"/>
                <a:cs typeface="Roboto"/>
              </a:rPr>
              <a:t> </a:t>
            </a:r>
            <a:r>
              <a:rPr sz="1800" spc="5" dirty="0">
                <a:latin typeface="+mj-lt"/>
                <a:cs typeface="Roboto"/>
              </a:rPr>
              <a:t>du</a:t>
            </a:r>
            <a:r>
              <a:rPr lang="en-IN" sz="1800" spc="5" dirty="0">
                <a:latin typeface="+mj-lt"/>
                <a:cs typeface="Roboto"/>
              </a:rPr>
              <a:t>r</a:t>
            </a:r>
            <a:r>
              <a:rPr sz="1800" spc="5" dirty="0" err="1">
                <a:latin typeface="+mj-lt"/>
                <a:cs typeface="Roboto"/>
              </a:rPr>
              <a:t>ation</a:t>
            </a:r>
            <a:r>
              <a:rPr sz="1800" spc="-20" dirty="0">
                <a:latin typeface="+mj-lt"/>
                <a:cs typeface="Roboto"/>
              </a:rPr>
              <a:t> </a:t>
            </a:r>
            <a:r>
              <a:rPr sz="1800" spc="10" dirty="0" err="1">
                <a:latin typeface="+mj-lt"/>
                <a:cs typeface="Roboto"/>
              </a:rPr>
              <a:t>cou</a:t>
            </a:r>
            <a:r>
              <a:rPr lang="en-IN" sz="1800" spc="10" dirty="0">
                <a:latin typeface="+mj-lt"/>
                <a:cs typeface="Roboto"/>
              </a:rPr>
              <a:t>r</a:t>
            </a:r>
            <a:r>
              <a:rPr sz="1800" spc="10" dirty="0" err="1">
                <a:latin typeface="+mj-lt"/>
                <a:cs typeface="Roboto"/>
              </a:rPr>
              <a:t>ses</a:t>
            </a:r>
            <a:endParaRPr sz="1800" dirty="0">
              <a:latin typeface="+mj-lt"/>
              <a:cs typeface="Roboto"/>
            </a:endParaRP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16</a:t>
            </a:fld>
            <a:endParaRPr spc="5"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8" name="object 8"/>
          <p:cNvPicPr/>
          <p:nvPr/>
        </p:nvPicPr>
        <p:blipFill>
          <a:blip r:embed="rId2" cstate="print"/>
          <a:stretch>
            <a:fillRect/>
          </a:stretch>
        </p:blipFill>
        <p:spPr>
          <a:xfrm>
            <a:off x="8580704" y="0"/>
            <a:ext cx="3004743" cy="1252727"/>
          </a:xfrm>
          <a:prstGeom prst="rect">
            <a:avLst/>
          </a:prstGeom>
        </p:spPr>
      </p:pic>
      <p:sp>
        <p:nvSpPr>
          <p:cNvPr id="9" name="object 9"/>
          <p:cNvSpPr txBox="1"/>
          <p:nvPr/>
        </p:nvSpPr>
        <p:spPr>
          <a:xfrm>
            <a:off x="199440" y="1230629"/>
            <a:ext cx="5453380" cy="2318583"/>
          </a:xfrm>
          <a:prstGeom prst="rect">
            <a:avLst/>
          </a:prstGeom>
        </p:spPr>
        <p:txBody>
          <a:bodyPr vert="horz" wrap="square" lIns="0" tIns="12700" rIns="0" bIns="0" rtlCol="0">
            <a:spAutoFit/>
          </a:bodyPr>
          <a:lstStyle/>
          <a:p>
            <a:pPr marL="12700" algn="just">
              <a:lnSpc>
                <a:spcPct val="100000"/>
              </a:lnSpc>
              <a:spcBef>
                <a:spcPts val="100"/>
              </a:spcBef>
            </a:pPr>
            <a:r>
              <a:rPr lang="en-US" sz="1800" b="1" dirty="0">
                <a:solidFill>
                  <a:schemeClr val="accent3">
                    <a:lumMod val="60000"/>
                    <a:lumOff val="40000"/>
                  </a:schemeClr>
                </a:solidFill>
                <a:latin typeface="+mj-lt"/>
                <a:cs typeface="Roboto"/>
              </a:rPr>
              <a:t>R TO NR</a:t>
            </a:r>
          </a:p>
          <a:p>
            <a:pPr marL="12700" algn="just">
              <a:lnSpc>
                <a:spcPct val="100000"/>
              </a:lnSpc>
              <a:spcBef>
                <a:spcPts val="100"/>
              </a:spcBef>
            </a:pPr>
            <a:endParaRPr lang="en-US" sz="1800" b="1" dirty="0">
              <a:solidFill>
                <a:schemeClr val="accent3">
                  <a:lumMod val="60000"/>
                  <a:lumOff val="40000"/>
                </a:schemeClr>
              </a:solidFill>
              <a:latin typeface="+mj-lt"/>
              <a:cs typeface="Roboto"/>
            </a:endParaRPr>
          </a:p>
          <a:p>
            <a:pPr marL="298450" indent="-285750" algn="just">
              <a:lnSpc>
                <a:spcPct val="100000"/>
              </a:lnSpc>
              <a:spcBef>
                <a:spcPts val="100"/>
              </a:spcBef>
              <a:buFont typeface="Arial" panose="020B0604020202020204" pitchFamily="34" charset="0"/>
              <a:buChar char="•"/>
            </a:pPr>
            <a:r>
              <a:rPr lang="en-US" sz="1800" dirty="0">
                <a:latin typeface="+mj-lt"/>
                <a:cs typeface="Roboto"/>
              </a:rPr>
              <a:t>Bank Account</a:t>
            </a:r>
          </a:p>
          <a:p>
            <a:pPr marL="298450" indent="-285750" algn="just">
              <a:lnSpc>
                <a:spcPct val="100000"/>
              </a:lnSpc>
              <a:spcBef>
                <a:spcPts val="100"/>
              </a:spcBef>
              <a:buFont typeface="Arial" panose="020B0604020202020204" pitchFamily="34" charset="0"/>
              <a:buChar char="•"/>
            </a:pPr>
            <a:r>
              <a:rPr lang="en-US" sz="1800" dirty="0">
                <a:latin typeface="+mj-lt"/>
                <a:cs typeface="Roboto"/>
              </a:rPr>
              <a:t>Investments in India</a:t>
            </a:r>
          </a:p>
          <a:p>
            <a:pPr marL="298450" indent="-285750" algn="just">
              <a:lnSpc>
                <a:spcPct val="100000"/>
              </a:lnSpc>
              <a:spcBef>
                <a:spcPts val="100"/>
              </a:spcBef>
              <a:buFont typeface="Arial" panose="020B0604020202020204" pitchFamily="34" charset="0"/>
              <a:buChar char="•"/>
            </a:pPr>
            <a:r>
              <a:rPr lang="en-US" sz="1800" dirty="0">
                <a:latin typeface="+mj-lt"/>
                <a:cs typeface="Roboto"/>
              </a:rPr>
              <a:t>Continuation as partner or  proprietor</a:t>
            </a:r>
          </a:p>
          <a:p>
            <a:pPr marL="298450" indent="-285750" algn="just">
              <a:lnSpc>
                <a:spcPct val="100000"/>
              </a:lnSpc>
              <a:spcBef>
                <a:spcPts val="100"/>
              </a:spcBef>
              <a:buFont typeface="Arial" panose="020B0604020202020204" pitchFamily="34" charset="0"/>
              <a:buChar char="•"/>
            </a:pPr>
            <a:r>
              <a:rPr lang="en-US" sz="1800" dirty="0">
                <a:latin typeface="+mj-lt"/>
                <a:cs typeface="Roboto"/>
              </a:rPr>
              <a:t>Continuation as a director or a trustee</a:t>
            </a:r>
          </a:p>
          <a:p>
            <a:pPr marL="298450" indent="-285750" algn="just">
              <a:lnSpc>
                <a:spcPct val="100000"/>
              </a:lnSpc>
              <a:spcBef>
                <a:spcPts val="100"/>
              </a:spcBef>
              <a:buFont typeface="Arial" panose="020B0604020202020204" pitchFamily="34" charset="0"/>
              <a:buChar char="•"/>
            </a:pPr>
            <a:r>
              <a:rPr lang="en-US" sz="1800" dirty="0">
                <a:latin typeface="+mj-lt"/>
                <a:cs typeface="Roboto"/>
              </a:rPr>
              <a:t>Loans given in India</a:t>
            </a:r>
          </a:p>
          <a:p>
            <a:pPr marL="298450" indent="-285750" algn="just">
              <a:lnSpc>
                <a:spcPct val="100000"/>
              </a:lnSpc>
              <a:spcBef>
                <a:spcPts val="100"/>
              </a:spcBef>
              <a:buFont typeface="Arial" panose="020B0604020202020204" pitchFamily="34" charset="0"/>
              <a:buChar char="•"/>
            </a:pPr>
            <a:r>
              <a:rPr lang="en-US" sz="1800" dirty="0">
                <a:latin typeface="+mj-lt"/>
                <a:cs typeface="Roboto"/>
              </a:rPr>
              <a:t>Loans obtained in India</a:t>
            </a:r>
          </a:p>
        </p:txBody>
      </p:sp>
      <p:sp>
        <p:nvSpPr>
          <p:cNvPr id="10" name="object 10"/>
          <p:cNvSpPr txBox="1"/>
          <p:nvPr/>
        </p:nvSpPr>
        <p:spPr>
          <a:xfrm>
            <a:off x="6203714" y="1230629"/>
            <a:ext cx="5223510" cy="2795637"/>
          </a:xfrm>
          <a:prstGeom prst="rect">
            <a:avLst/>
          </a:prstGeom>
        </p:spPr>
        <p:txBody>
          <a:bodyPr vert="horz" wrap="square" lIns="0" tIns="12700" rIns="0" bIns="0" rtlCol="0">
            <a:spAutoFit/>
          </a:bodyPr>
          <a:lstStyle/>
          <a:p>
            <a:pPr marL="12700" algn="just">
              <a:lnSpc>
                <a:spcPct val="100000"/>
              </a:lnSpc>
              <a:spcBef>
                <a:spcPts val="100"/>
              </a:spcBef>
            </a:pPr>
            <a:r>
              <a:rPr lang="en-IN" sz="1800" b="1" spc="155" dirty="0">
                <a:solidFill>
                  <a:schemeClr val="accent3">
                    <a:lumMod val="60000"/>
                    <a:lumOff val="40000"/>
                  </a:schemeClr>
                </a:solidFill>
                <a:latin typeface="+mj-lt"/>
                <a:cs typeface="Roboto"/>
              </a:rPr>
              <a:t>Fr</a:t>
            </a:r>
            <a:r>
              <a:rPr sz="1800" b="1" spc="155" dirty="0">
                <a:solidFill>
                  <a:schemeClr val="accent3">
                    <a:lumMod val="60000"/>
                    <a:lumOff val="40000"/>
                  </a:schemeClr>
                </a:solidFill>
                <a:latin typeface="+mj-lt"/>
                <a:cs typeface="Roboto"/>
              </a:rPr>
              <a:t>om</a:t>
            </a:r>
            <a:r>
              <a:rPr sz="1800" b="1" spc="-15" dirty="0">
                <a:solidFill>
                  <a:schemeClr val="accent3">
                    <a:lumMod val="60000"/>
                    <a:lumOff val="40000"/>
                  </a:schemeClr>
                </a:solidFill>
                <a:latin typeface="+mj-lt"/>
                <a:cs typeface="Roboto"/>
              </a:rPr>
              <a:t> </a:t>
            </a:r>
            <a:r>
              <a:rPr sz="1800" b="1" dirty="0">
                <a:solidFill>
                  <a:schemeClr val="accent3">
                    <a:lumMod val="60000"/>
                    <a:lumOff val="40000"/>
                  </a:schemeClr>
                </a:solidFill>
                <a:latin typeface="+mj-lt"/>
                <a:cs typeface="Roboto"/>
              </a:rPr>
              <a:t>NR</a:t>
            </a:r>
            <a:r>
              <a:rPr sz="1800" b="1" spc="-20" dirty="0">
                <a:solidFill>
                  <a:schemeClr val="accent3">
                    <a:lumMod val="60000"/>
                    <a:lumOff val="40000"/>
                  </a:schemeClr>
                </a:solidFill>
                <a:latin typeface="+mj-lt"/>
                <a:cs typeface="Roboto"/>
              </a:rPr>
              <a:t> </a:t>
            </a:r>
            <a:r>
              <a:rPr sz="1800" b="1" spc="-15" dirty="0">
                <a:solidFill>
                  <a:schemeClr val="accent3">
                    <a:lumMod val="60000"/>
                    <a:lumOff val="40000"/>
                  </a:schemeClr>
                </a:solidFill>
                <a:latin typeface="+mj-lt"/>
                <a:cs typeface="Roboto"/>
              </a:rPr>
              <a:t>to</a:t>
            </a:r>
            <a:r>
              <a:rPr sz="1800" b="1" spc="-20" dirty="0">
                <a:solidFill>
                  <a:schemeClr val="accent3">
                    <a:lumMod val="60000"/>
                    <a:lumOff val="40000"/>
                  </a:schemeClr>
                </a:solidFill>
                <a:latin typeface="+mj-lt"/>
                <a:cs typeface="Roboto"/>
              </a:rPr>
              <a:t> </a:t>
            </a:r>
            <a:r>
              <a:rPr sz="1800" b="1" dirty="0">
                <a:solidFill>
                  <a:schemeClr val="accent3">
                    <a:lumMod val="60000"/>
                    <a:lumOff val="40000"/>
                  </a:schemeClr>
                </a:solidFill>
                <a:latin typeface="+mj-lt"/>
                <a:cs typeface="Roboto"/>
              </a:rPr>
              <a:t>R</a:t>
            </a:r>
            <a:endParaRPr lang="en-IN" sz="1800" b="1" dirty="0">
              <a:solidFill>
                <a:schemeClr val="accent3">
                  <a:lumMod val="60000"/>
                  <a:lumOff val="40000"/>
                </a:schemeClr>
              </a:solidFill>
              <a:latin typeface="+mj-lt"/>
              <a:cs typeface="Roboto"/>
            </a:endParaRPr>
          </a:p>
          <a:p>
            <a:pPr marL="12700" algn="just">
              <a:lnSpc>
                <a:spcPct val="100000"/>
              </a:lnSpc>
              <a:spcBef>
                <a:spcPts val="100"/>
              </a:spcBef>
            </a:pPr>
            <a:endParaRPr sz="1800" dirty="0">
              <a:latin typeface="+mj-lt"/>
              <a:cs typeface="Roboto"/>
            </a:endParaRPr>
          </a:p>
          <a:p>
            <a:pPr marL="12700" marR="5080" algn="just">
              <a:lnSpc>
                <a:spcPct val="100000"/>
              </a:lnSpc>
            </a:pPr>
            <a:r>
              <a:rPr lang="en-US" sz="1800" b="1" spc="-15" dirty="0">
                <a:latin typeface="+mj-lt"/>
                <a:cs typeface="Roboto"/>
              </a:rPr>
              <a:t>Assets abroad covered by Section 6(4)</a:t>
            </a:r>
          </a:p>
          <a:p>
            <a:pPr marL="12700" marR="5080" algn="just">
              <a:lnSpc>
                <a:spcPct val="100000"/>
              </a:lnSpc>
            </a:pPr>
            <a:endParaRPr lang="en-US" sz="1800" spc="-15" dirty="0">
              <a:latin typeface="+mj-lt"/>
              <a:cs typeface="Roboto"/>
            </a:endParaRPr>
          </a:p>
          <a:p>
            <a:pPr marL="298450" marR="5080" indent="-285750" algn="just">
              <a:lnSpc>
                <a:spcPct val="100000"/>
              </a:lnSpc>
              <a:buFont typeface="Arial" panose="020B0604020202020204" pitchFamily="34" charset="0"/>
              <a:buChar char="•"/>
            </a:pPr>
            <a:r>
              <a:rPr lang="en-US" sz="1800" spc="-15" dirty="0">
                <a:latin typeface="+mj-lt"/>
                <a:cs typeface="Roboto"/>
              </a:rPr>
              <a:t>Continuation of business abroad</a:t>
            </a:r>
          </a:p>
          <a:p>
            <a:pPr marL="298450" marR="5080" indent="-285750" algn="just">
              <a:lnSpc>
                <a:spcPct val="100000"/>
              </a:lnSpc>
              <a:buFont typeface="Arial" panose="020B0604020202020204" pitchFamily="34" charset="0"/>
              <a:buChar char="•"/>
            </a:pPr>
            <a:r>
              <a:rPr lang="en-US" sz="1800" spc="-15" dirty="0">
                <a:latin typeface="+mj-lt"/>
                <a:cs typeface="Roboto"/>
              </a:rPr>
              <a:t>Other Movable Assets</a:t>
            </a:r>
          </a:p>
          <a:p>
            <a:pPr marL="298450" marR="5080" indent="-285750" algn="just">
              <a:lnSpc>
                <a:spcPct val="100000"/>
              </a:lnSpc>
              <a:buFont typeface="Arial" panose="020B0604020202020204" pitchFamily="34" charset="0"/>
              <a:buChar char="•"/>
            </a:pPr>
            <a:r>
              <a:rPr lang="en-US" sz="1800" spc="-15" dirty="0">
                <a:latin typeface="+mj-lt"/>
                <a:cs typeface="Roboto"/>
              </a:rPr>
              <a:t>Bank accounts in India</a:t>
            </a:r>
          </a:p>
          <a:p>
            <a:pPr marL="298450" marR="5080" indent="-285750" algn="just">
              <a:lnSpc>
                <a:spcPct val="100000"/>
              </a:lnSpc>
              <a:buFont typeface="Arial" panose="020B0604020202020204" pitchFamily="34" charset="0"/>
              <a:buChar char="•"/>
            </a:pPr>
            <a:r>
              <a:rPr lang="en-US" sz="1800" spc="-15" dirty="0">
                <a:latin typeface="+mj-lt"/>
                <a:cs typeface="Roboto"/>
              </a:rPr>
              <a:t>Investments Abroad</a:t>
            </a:r>
          </a:p>
          <a:p>
            <a:pPr marL="298450" marR="5080" indent="-285750" algn="just">
              <a:lnSpc>
                <a:spcPct val="100000"/>
              </a:lnSpc>
              <a:buFont typeface="Arial" panose="020B0604020202020204" pitchFamily="34" charset="0"/>
              <a:buChar char="•"/>
            </a:pPr>
            <a:endParaRPr lang="en-US" sz="1800" spc="-15" dirty="0">
              <a:latin typeface="+mj-lt"/>
              <a:cs typeface="Roboto"/>
            </a:endParaRPr>
          </a:p>
          <a:p>
            <a:pPr marL="12700" marR="5080" algn="just">
              <a:lnSpc>
                <a:spcPct val="100000"/>
              </a:lnSpc>
            </a:pPr>
            <a:endParaRPr lang="en-US" sz="1800" spc="-15" dirty="0">
              <a:latin typeface="+mj-lt"/>
              <a:cs typeface="Roboto"/>
            </a:endParaRPr>
          </a:p>
        </p:txBody>
      </p:sp>
      <p:sp>
        <p:nvSpPr>
          <p:cNvPr id="11" name="object 11"/>
          <p:cNvSpPr txBox="1"/>
          <p:nvPr/>
        </p:nvSpPr>
        <p:spPr>
          <a:xfrm>
            <a:off x="199440" y="4790643"/>
            <a:ext cx="5013325"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chemeClr val="accent3">
                    <a:lumMod val="60000"/>
                    <a:lumOff val="40000"/>
                  </a:schemeClr>
                </a:solidFill>
                <a:latin typeface="+mj-lt"/>
                <a:cs typeface="Roboto"/>
              </a:rPr>
              <a:t>Bank</a:t>
            </a:r>
            <a:r>
              <a:rPr sz="1800" b="1" spc="-5" dirty="0">
                <a:solidFill>
                  <a:schemeClr val="accent3">
                    <a:lumMod val="60000"/>
                    <a:lumOff val="40000"/>
                  </a:schemeClr>
                </a:solidFill>
                <a:latin typeface="+mj-lt"/>
                <a:cs typeface="Roboto"/>
              </a:rPr>
              <a:t> accounts</a:t>
            </a:r>
            <a:r>
              <a:rPr sz="1800" b="1" dirty="0">
                <a:solidFill>
                  <a:schemeClr val="accent3">
                    <a:lumMod val="60000"/>
                    <a:lumOff val="40000"/>
                  </a:schemeClr>
                </a:solidFill>
                <a:latin typeface="+mj-lt"/>
                <a:cs typeface="Roboto"/>
              </a:rPr>
              <a:t> </a:t>
            </a:r>
            <a:r>
              <a:rPr sz="1800" b="1" spc="10" dirty="0">
                <a:solidFill>
                  <a:schemeClr val="accent3">
                    <a:lumMod val="60000"/>
                    <a:lumOff val="40000"/>
                  </a:schemeClr>
                </a:solidFill>
                <a:latin typeface="+mj-lt"/>
                <a:cs typeface="Roboto"/>
              </a:rPr>
              <a:t>need</a:t>
            </a:r>
            <a:r>
              <a:rPr sz="1800" b="1" spc="15" dirty="0">
                <a:solidFill>
                  <a:schemeClr val="accent3">
                    <a:lumMod val="60000"/>
                    <a:lumOff val="40000"/>
                  </a:schemeClr>
                </a:solidFill>
                <a:latin typeface="+mj-lt"/>
                <a:cs typeface="Roboto"/>
              </a:rPr>
              <a:t> </a:t>
            </a:r>
            <a:r>
              <a:rPr sz="1800" b="1" spc="-15" dirty="0">
                <a:solidFill>
                  <a:schemeClr val="accent3">
                    <a:lumMod val="60000"/>
                    <a:lumOff val="40000"/>
                  </a:schemeClr>
                </a:solidFill>
                <a:latin typeface="+mj-lt"/>
                <a:cs typeface="Roboto"/>
              </a:rPr>
              <a:t>to</a:t>
            </a:r>
            <a:r>
              <a:rPr sz="1800" b="1" dirty="0">
                <a:solidFill>
                  <a:schemeClr val="accent3">
                    <a:lumMod val="60000"/>
                    <a:lumOff val="40000"/>
                  </a:schemeClr>
                </a:solidFill>
                <a:latin typeface="+mj-lt"/>
                <a:cs typeface="Roboto"/>
              </a:rPr>
              <a:t> </a:t>
            </a:r>
            <a:r>
              <a:rPr sz="1800" b="1" spc="5" dirty="0">
                <a:solidFill>
                  <a:schemeClr val="accent3">
                    <a:lumMod val="60000"/>
                    <a:lumOff val="40000"/>
                  </a:schemeClr>
                </a:solidFill>
                <a:latin typeface="+mj-lt"/>
                <a:cs typeface="Roboto"/>
              </a:rPr>
              <a:t>be</a:t>
            </a:r>
            <a:r>
              <a:rPr sz="1800" b="1" dirty="0">
                <a:solidFill>
                  <a:schemeClr val="accent3">
                    <a:lumMod val="60000"/>
                    <a:lumOff val="40000"/>
                  </a:schemeClr>
                </a:solidFill>
                <a:latin typeface="+mj-lt"/>
                <a:cs typeface="Roboto"/>
              </a:rPr>
              <a:t> changed</a:t>
            </a:r>
            <a:r>
              <a:rPr sz="1800" b="1" spc="15" dirty="0">
                <a:solidFill>
                  <a:schemeClr val="accent3">
                    <a:lumMod val="60000"/>
                    <a:lumOff val="40000"/>
                  </a:schemeClr>
                </a:solidFill>
                <a:latin typeface="+mj-lt"/>
                <a:cs typeface="Roboto"/>
              </a:rPr>
              <a:t> </a:t>
            </a:r>
            <a:r>
              <a:rPr sz="1800" b="1" spc="-5" dirty="0">
                <a:solidFill>
                  <a:schemeClr val="accent3">
                    <a:lumMod val="60000"/>
                    <a:lumOff val="40000"/>
                  </a:schemeClr>
                </a:solidFill>
                <a:latin typeface="+mj-lt"/>
                <a:cs typeface="Roboto"/>
              </a:rPr>
              <a:t>as </a:t>
            </a:r>
            <a:r>
              <a:rPr sz="1800" b="1" spc="-15" dirty="0">
                <a:solidFill>
                  <a:schemeClr val="accent3">
                    <a:lumMod val="60000"/>
                    <a:lumOff val="40000"/>
                  </a:schemeClr>
                </a:solidFill>
                <a:latin typeface="+mj-lt"/>
                <a:cs typeface="Roboto"/>
              </a:rPr>
              <a:t>NRO/</a:t>
            </a:r>
            <a:r>
              <a:rPr sz="1800" b="1" spc="-10" dirty="0">
                <a:solidFill>
                  <a:schemeClr val="accent3">
                    <a:lumMod val="60000"/>
                    <a:lumOff val="40000"/>
                  </a:schemeClr>
                </a:solidFill>
                <a:latin typeface="+mj-lt"/>
                <a:cs typeface="Roboto"/>
              </a:rPr>
              <a:t> </a:t>
            </a:r>
            <a:r>
              <a:rPr sz="1800" b="1" spc="5" dirty="0">
                <a:solidFill>
                  <a:schemeClr val="accent3">
                    <a:lumMod val="60000"/>
                    <a:lumOff val="40000"/>
                  </a:schemeClr>
                </a:solidFill>
                <a:latin typeface="+mj-lt"/>
                <a:cs typeface="Roboto"/>
              </a:rPr>
              <a:t>NRE</a:t>
            </a:r>
            <a:endParaRPr sz="1800" dirty="0">
              <a:solidFill>
                <a:schemeClr val="accent3">
                  <a:lumMod val="60000"/>
                  <a:lumOff val="40000"/>
                </a:schemeClr>
              </a:solidFill>
              <a:latin typeface="+mj-lt"/>
              <a:cs typeface="Roboto"/>
            </a:endParaRPr>
          </a:p>
        </p:txBody>
      </p:sp>
      <p:sp>
        <p:nvSpPr>
          <p:cNvPr id="19" name="object 2">
            <a:extLst>
              <a:ext uri="{FF2B5EF4-FFF2-40B4-BE49-F238E27FC236}">
                <a16:creationId xmlns:a16="http://schemas.microsoft.com/office/drawing/2014/main" id="{92C490A7-E59D-D24A-5228-1AB4E8022FEC}"/>
              </a:ext>
            </a:extLst>
          </p:cNvPr>
          <p:cNvSpPr txBox="1">
            <a:spLocks noGrp="1"/>
          </p:cNvSpPr>
          <p:nvPr>
            <p:ph type="title"/>
          </p:nvPr>
        </p:nvSpPr>
        <p:spPr>
          <a:xfrm>
            <a:off x="199439" y="253612"/>
            <a:ext cx="4583575" cy="38215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latin typeface="+mj-lt"/>
              </a:rPr>
              <a:t>Change of </a:t>
            </a:r>
            <a:r>
              <a:rPr dirty="0">
                <a:solidFill>
                  <a:srgbClr val="00AFEF"/>
                </a:solidFill>
                <a:latin typeface="+mj-lt"/>
              </a:rPr>
              <a:t>Residential</a:t>
            </a:r>
            <a:r>
              <a:rPr spc="-50" dirty="0">
                <a:solidFill>
                  <a:srgbClr val="00AFEF"/>
                </a:solidFill>
                <a:latin typeface="+mj-lt"/>
              </a:rPr>
              <a:t> </a:t>
            </a:r>
            <a:r>
              <a:rPr spc="-15" dirty="0">
                <a:solidFill>
                  <a:srgbClr val="00AFEF"/>
                </a:solidFill>
                <a:latin typeface="+mj-lt"/>
              </a:rPr>
              <a:t>Status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8" name="object 8"/>
          <p:cNvPicPr/>
          <p:nvPr/>
        </p:nvPicPr>
        <p:blipFill>
          <a:blip r:embed="rId2" cstate="print"/>
          <a:stretch>
            <a:fillRect/>
          </a:stretch>
        </p:blipFill>
        <p:spPr>
          <a:xfrm>
            <a:off x="8580704" y="0"/>
            <a:ext cx="3004743" cy="1252727"/>
          </a:xfrm>
          <a:prstGeom prst="rect">
            <a:avLst/>
          </a:prstGeom>
        </p:spPr>
      </p:pic>
      <p:sp>
        <p:nvSpPr>
          <p:cNvPr id="19" name="object 2">
            <a:extLst>
              <a:ext uri="{FF2B5EF4-FFF2-40B4-BE49-F238E27FC236}">
                <a16:creationId xmlns:a16="http://schemas.microsoft.com/office/drawing/2014/main" id="{92C490A7-E59D-D24A-5228-1AB4E8022FEC}"/>
              </a:ext>
            </a:extLst>
          </p:cNvPr>
          <p:cNvSpPr txBox="1">
            <a:spLocks noGrp="1"/>
          </p:cNvSpPr>
          <p:nvPr>
            <p:ph type="title"/>
          </p:nvPr>
        </p:nvSpPr>
        <p:spPr>
          <a:xfrm>
            <a:off x="199439" y="253612"/>
            <a:ext cx="5256816" cy="38215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latin typeface="+mj-lt"/>
              </a:rPr>
              <a:t>Bank Accounts in India for NRIs</a:t>
            </a:r>
          </a:p>
        </p:txBody>
      </p:sp>
      <p:sp>
        <p:nvSpPr>
          <p:cNvPr id="2" name="object 2">
            <a:extLst>
              <a:ext uri="{FF2B5EF4-FFF2-40B4-BE49-F238E27FC236}">
                <a16:creationId xmlns:a16="http://schemas.microsoft.com/office/drawing/2014/main" id="{B39D45A2-F0F0-402F-6F58-AE1F51E27728}"/>
              </a:ext>
            </a:extLst>
          </p:cNvPr>
          <p:cNvSpPr/>
          <p:nvPr/>
        </p:nvSpPr>
        <p:spPr>
          <a:xfrm>
            <a:off x="4230623" y="981455"/>
            <a:ext cx="3413760" cy="451484"/>
          </a:xfrm>
          <a:custGeom>
            <a:avLst/>
            <a:gdLst/>
            <a:ahLst/>
            <a:cxnLst/>
            <a:rect l="l" t="t" r="r" b="b"/>
            <a:pathLst>
              <a:path w="3413759" h="451484">
                <a:moveTo>
                  <a:pt x="0" y="75184"/>
                </a:moveTo>
                <a:lnTo>
                  <a:pt x="5907" y="45916"/>
                </a:lnTo>
                <a:lnTo>
                  <a:pt x="22018" y="22018"/>
                </a:lnTo>
                <a:lnTo>
                  <a:pt x="45916" y="5907"/>
                </a:lnTo>
                <a:lnTo>
                  <a:pt x="75184" y="0"/>
                </a:lnTo>
                <a:lnTo>
                  <a:pt x="3338576" y="0"/>
                </a:lnTo>
                <a:lnTo>
                  <a:pt x="3367843" y="5907"/>
                </a:lnTo>
                <a:lnTo>
                  <a:pt x="3391741" y="22018"/>
                </a:lnTo>
                <a:lnTo>
                  <a:pt x="3407852" y="45916"/>
                </a:lnTo>
                <a:lnTo>
                  <a:pt x="3413759" y="75184"/>
                </a:lnTo>
                <a:lnTo>
                  <a:pt x="3413759" y="375920"/>
                </a:lnTo>
                <a:lnTo>
                  <a:pt x="3407852" y="405187"/>
                </a:lnTo>
                <a:lnTo>
                  <a:pt x="3391741" y="429085"/>
                </a:lnTo>
                <a:lnTo>
                  <a:pt x="3367843" y="445196"/>
                </a:lnTo>
                <a:lnTo>
                  <a:pt x="3338576" y="451104"/>
                </a:lnTo>
                <a:lnTo>
                  <a:pt x="75184" y="451104"/>
                </a:lnTo>
                <a:lnTo>
                  <a:pt x="45916" y="445196"/>
                </a:lnTo>
                <a:lnTo>
                  <a:pt x="22018" y="429085"/>
                </a:lnTo>
                <a:lnTo>
                  <a:pt x="5907" y="405187"/>
                </a:lnTo>
                <a:lnTo>
                  <a:pt x="0" y="375920"/>
                </a:lnTo>
                <a:lnTo>
                  <a:pt x="0" y="75184"/>
                </a:lnTo>
                <a:close/>
              </a:path>
            </a:pathLst>
          </a:custGeom>
          <a:ln w="12192">
            <a:solidFill>
              <a:srgbClr val="2E528F"/>
            </a:solidFill>
          </a:ln>
        </p:spPr>
        <p:txBody>
          <a:bodyPr wrap="square" lIns="0" tIns="0" rIns="0" bIns="0" rtlCol="0"/>
          <a:lstStyle/>
          <a:p>
            <a:endParaRPr>
              <a:latin typeface="+mj-lt"/>
            </a:endParaRPr>
          </a:p>
        </p:txBody>
      </p:sp>
      <p:sp>
        <p:nvSpPr>
          <p:cNvPr id="3" name="object 3">
            <a:extLst>
              <a:ext uri="{FF2B5EF4-FFF2-40B4-BE49-F238E27FC236}">
                <a16:creationId xmlns:a16="http://schemas.microsoft.com/office/drawing/2014/main" id="{AA4D8010-66EB-86EE-63FC-77E2CED54AA3}"/>
              </a:ext>
            </a:extLst>
          </p:cNvPr>
          <p:cNvSpPr txBox="1">
            <a:spLocks/>
          </p:cNvSpPr>
          <p:nvPr/>
        </p:nvSpPr>
        <p:spPr>
          <a:xfrm>
            <a:off x="4837938" y="961082"/>
            <a:ext cx="280644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2400" b="1" i="0" kern="1200">
                <a:solidFill>
                  <a:schemeClr val="tx1"/>
                </a:solidFill>
                <a:latin typeface="Arial"/>
                <a:ea typeface="+mj-ea"/>
                <a:cs typeface="Arial"/>
              </a:defRPr>
            </a:lvl1pPr>
          </a:lstStyle>
          <a:p>
            <a:pPr marL="12700">
              <a:lnSpc>
                <a:spcPct val="100000"/>
              </a:lnSpc>
              <a:spcBef>
                <a:spcPts val="105"/>
              </a:spcBef>
            </a:pPr>
            <a:r>
              <a:rPr lang="en-IN" sz="2800" dirty="0">
                <a:solidFill>
                  <a:srgbClr val="000000"/>
                </a:solidFill>
                <a:latin typeface="+mj-lt"/>
                <a:cs typeface="Calibri"/>
              </a:rPr>
              <a:t>Bank</a:t>
            </a:r>
            <a:r>
              <a:rPr lang="en-IN" sz="2800" spc="-35" dirty="0">
                <a:solidFill>
                  <a:srgbClr val="000000"/>
                </a:solidFill>
                <a:latin typeface="+mj-lt"/>
                <a:cs typeface="Calibri"/>
              </a:rPr>
              <a:t> </a:t>
            </a:r>
            <a:r>
              <a:rPr lang="en-IN" sz="2800" spc="-10" dirty="0">
                <a:solidFill>
                  <a:srgbClr val="000000"/>
                </a:solidFill>
                <a:latin typeface="+mj-lt"/>
                <a:cs typeface="Calibri"/>
              </a:rPr>
              <a:t>Accounts</a:t>
            </a:r>
            <a:endParaRPr lang="en-IN" sz="2800" dirty="0">
              <a:latin typeface="+mj-lt"/>
              <a:cs typeface="Calibri"/>
            </a:endParaRPr>
          </a:p>
        </p:txBody>
      </p:sp>
      <p:grpSp>
        <p:nvGrpSpPr>
          <p:cNvPr id="4" name="object 4">
            <a:extLst>
              <a:ext uri="{FF2B5EF4-FFF2-40B4-BE49-F238E27FC236}">
                <a16:creationId xmlns:a16="http://schemas.microsoft.com/office/drawing/2014/main" id="{FC2C4303-C1AE-6C6F-13E6-DAEA88BB12C1}"/>
              </a:ext>
            </a:extLst>
          </p:cNvPr>
          <p:cNvGrpSpPr/>
          <p:nvPr/>
        </p:nvGrpSpPr>
        <p:grpSpPr>
          <a:xfrm>
            <a:off x="2456433" y="1316482"/>
            <a:ext cx="1226185" cy="518795"/>
            <a:chOff x="2456433" y="1316482"/>
            <a:chExt cx="1226185" cy="518795"/>
          </a:xfrm>
        </p:grpSpPr>
        <p:sp>
          <p:nvSpPr>
            <p:cNvPr id="5" name="object 5">
              <a:extLst>
                <a:ext uri="{FF2B5EF4-FFF2-40B4-BE49-F238E27FC236}">
                  <a16:creationId xmlns:a16="http://schemas.microsoft.com/office/drawing/2014/main" id="{D1AE7F2A-70D8-EC5D-AEB7-93ACF259AA2B}"/>
                </a:ext>
              </a:extLst>
            </p:cNvPr>
            <p:cNvSpPr/>
            <p:nvPr/>
          </p:nvSpPr>
          <p:spPr>
            <a:xfrm>
              <a:off x="2462783" y="1322832"/>
              <a:ext cx="1213485" cy="506095"/>
            </a:xfrm>
            <a:custGeom>
              <a:avLst/>
              <a:gdLst/>
              <a:ahLst/>
              <a:cxnLst/>
              <a:rect l="l" t="t" r="r" b="b"/>
              <a:pathLst>
                <a:path w="1213485" h="506094">
                  <a:moveTo>
                    <a:pt x="1128776" y="0"/>
                  </a:moveTo>
                  <a:lnTo>
                    <a:pt x="84328" y="0"/>
                  </a:lnTo>
                  <a:lnTo>
                    <a:pt x="51488" y="6621"/>
                  </a:lnTo>
                  <a:lnTo>
                    <a:pt x="24685" y="24685"/>
                  </a:lnTo>
                  <a:lnTo>
                    <a:pt x="6621" y="51488"/>
                  </a:lnTo>
                  <a:lnTo>
                    <a:pt x="0" y="84327"/>
                  </a:lnTo>
                  <a:lnTo>
                    <a:pt x="0" y="421639"/>
                  </a:lnTo>
                  <a:lnTo>
                    <a:pt x="6621" y="454479"/>
                  </a:lnTo>
                  <a:lnTo>
                    <a:pt x="24685" y="481282"/>
                  </a:lnTo>
                  <a:lnTo>
                    <a:pt x="51488" y="499346"/>
                  </a:lnTo>
                  <a:lnTo>
                    <a:pt x="84328" y="505967"/>
                  </a:lnTo>
                  <a:lnTo>
                    <a:pt x="1128776" y="505967"/>
                  </a:lnTo>
                  <a:lnTo>
                    <a:pt x="1161615" y="499346"/>
                  </a:lnTo>
                  <a:lnTo>
                    <a:pt x="1188418" y="481282"/>
                  </a:lnTo>
                  <a:lnTo>
                    <a:pt x="1206482" y="454479"/>
                  </a:lnTo>
                  <a:lnTo>
                    <a:pt x="1213104" y="421639"/>
                  </a:lnTo>
                  <a:lnTo>
                    <a:pt x="1213104" y="84327"/>
                  </a:lnTo>
                  <a:lnTo>
                    <a:pt x="1206482" y="51488"/>
                  </a:lnTo>
                  <a:lnTo>
                    <a:pt x="1188418" y="24685"/>
                  </a:lnTo>
                  <a:lnTo>
                    <a:pt x="1161615" y="6621"/>
                  </a:lnTo>
                  <a:lnTo>
                    <a:pt x="1128776" y="0"/>
                  </a:lnTo>
                  <a:close/>
                </a:path>
              </a:pathLst>
            </a:custGeom>
            <a:solidFill>
              <a:srgbClr val="B4C6E7"/>
            </a:solidFill>
          </p:spPr>
          <p:txBody>
            <a:bodyPr wrap="square" lIns="0" tIns="0" rIns="0" bIns="0" rtlCol="0"/>
            <a:lstStyle/>
            <a:p>
              <a:endParaRPr>
                <a:latin typeface="+mj-lt"/>
              </a:endParaRPr>
            </a:p>
          </p:txBody>
        </p:sp>
        <p:sp>
          <p:nvSpPr>
            <p:cNvPr id="6" name="object 6">
              <a:extLst>
                <a:ext uri="{FF2B5EF4-FFF2-40B4-BE49-F238E27FC236}">
                  <a16:creationId xmlns:a16="http://schemas.microsoft.com/office/drawing/2014/main" id="{8125095F-779C-37BC-4165-B1F6CBFD4733}"/>
                </a:ext>
              </a:extLst>
            </p:cNvPr>
            <p:cNvSpPr/>
            <p:nvPr/>
          </p:nvSpPr>
          <p:spPr>
            <a:xfrm>
              <a:off x="2462783" y="1322832"/>
              <a:ext cx="1213485" cy="506095"/>
            </a:xfrm>
            <a:custGeom>
              <a:avLst/>
              <a:gdLst/>
              <a:ahLst/>
              <a:cxnLst/>
              <a:rect l="l" t="t" r="r" b="b"/>
              <a:pathLst>
                <a:path w="1213485" h="506094">
                  <a:moveTo>
                    <a:pt x="0" y="84327"/>
                  </a:moveTo>
                  <a:lnTo>
                    <a:pt x="6621" y="51488"/>
                  </a:lnTo>
                  <a:lnTo>
                    <a:pt x="24685" y="24685"/>
                  </a:lnTo>
                  <a:lnTo>
                    <a:pt x="51488" y="6621"/>
                  </a:lnTo>
                  <a:lnTo>
                    <a:pt x="84328" y="0"/>
                  </a:lnTo>
                  <a:lnTo>
                    <a:pt x="1128776" y="0"/>
                  </a:lnTo>
                  <a:lnTo>
                    <a:pt x="1161615" y="6621"/>
                  </a:lnTo>
                  <a:lnTo>
                    <a:pt x="1188418" y="24685"/>
                  </a:lnTo>
                  <a:lnTo>
                    <a:pt x="1206482" y="51488"/>
                  </a:lnTo>
                  <a:lnTo>
                    <a:pt x="1213104" y="84327"/>
                  </a:lnTo>
                  <a:lnTo>
                    <a:pt x="1213104" y="421639"/>
                  </a:lnTo>
                  <a:lnTo>
                    <a:pt x="1206482" y="454479"/>
                  </a:lnTo>
                  <a:lnTo>
                    <a:pt x="1188418" y="481282"/>
                  </a:lnTo>
                  <a:lnTo>
                    <a:pt x="1161615" y="499346"/>
                  </a:lnTo>
                  <a:lnTo>
                    <a:pt x="1128776" y="505967"/>
                  </a:lnTo>
                  <a:lnTo>
                    <a:pt x="84328" y="505967"/>
                  </a:lnTo>
                  <a:lnTo>
                    <a:pt x="51488" y="499346"/>
                  </a:lnTo>
                  <a:lnTo>
                    <a:pt x="24685" y="481282"/>
                  </a:lnTo>
                  <a:lnTo>
                    <a:pt x="6621" y="454479"/>
                  </a:lnTo>
                  <a:lnTo>
                    <a:pt x="0" y="421639"/>
                  </a:lnTo>
                  <a:lnTo>
                    <a:pt x="0" y="84327"/>
                  </a:lnTo>
                  <a:close/>
                </a:path>
              </a:pathLst>
            </a:custGeom>
            <a:ln w="12192">
              <a:solidFill>
                <a:srgbClr val="2E528F"/>
              </a:solidFill>
            </a:ln>
          </p:spPr>
          <p:txBody>
            <a:bodyPr wrap="square" lIns="0" tIns="0" rIns="0" bIns="0" rtlCol="0"/>
            <a:lstStyle/>
            <a:p>
              <a:endParaRPr>
                <a:latin typeface="+mj-lt"/>
              </a:endParaRPr>
            </a:p>
          </p:txBody>
        </p:sp>
      </p:grpSp>
      <p:sp>
        <p:nvSpPr>
          <p:cNvPr id="12" name="object 7">
            <a:extLst>
              <a:ext uri="{FF2B5EF4-FFF2-40B4-BE49-F238E27FC236}">
                <a16:creationId xmlns:a16="http://schemas.microsoft.com/office/drawing/2014/main" id="{3BFD8126-22B2-B0B1-8E79-26467B78B762}"/>
              </a:ext>
            </a:extLst>
          </p:cNvPr>
          <p:cNvSpPr txBox="1"/>
          <p:nvPr/>
        </p:nvSpPr>
        <p:spPr>
          <a:xfrm>
            <a:off x="2748152" y="1361897"/>
            <a:ext cx="901065" cy="382156"/>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mj-lt"/>
                <a:cs typeface="Calibri"/>
              </a:rPr>
              <a:t>PROI</a:t>
            </a:r>
            <a:endParaRPr sz="2400" dirty="0">
              <a:latin typeface="+mj-lt"/>
              <a:cs typeface="Calibri"/>
            </a:endParaRPr>
          </a:p>
        </p:txBody>
      </p:sp>
      <p:grpSp>
        <p:nvGrpSpPr>
          <p:cNvPr id="13" name="object 8">
            <a:extLst>
              <a:ext uri="{FF2B5EF4-FFF2-40B4-BE49-F238E27FC236}">
                <a16:creationId xmlns:a16="http://schemas.microsoft.com/office/drawing/2014/main" id="{4191D488-47DF-5E4D-F050-9AD739B6BD53}"/>
              </a:ext>
            </a:extLst>
          </p:cNvPr>
          <p:cNvGrpSpPr/>
          <p:nvPr/>
        </p:nvGrpSpPr>
        <p:grpSpPr>
          <a:xfrm>
            <a:off x="8826754" y="1350010"/>
            <a:ext cx="1226185" cy="497840"/>
            <a:chOff x="8826754" y="1350010"/>
            <a:chExt cx="1226185" cy="497840"/>
          </a:xfrm>
        </p:grpSpPr>
        <p:sp>
          <p:nvSpPr>
            <p:cNvPr id="14" name="object 9">
              <a:extLst>
                <a:ext uri="{FF2B5EF4-FFF2-40B4-BE49-F238E27FC236}">
                  <a16:creationId xmlns:a16="http://schemas.microsoft.com/office/drawing/2014/main" id="{B8C54423-6567-CF42-02D7-249BB20FAC0D}"/>
                </a:ext>
              </a:extLst>
            </p:cNvPr>
            <p:cNvSpPr/>
            <p:nvPr/>
          </p:nvSpPr>
          <p:spPr>
            <a:xfrm>
              <a:off x="8833104" y="1356360"/>
              <a:ext cx="1213485" cy="485140"/>
            </a:xfrm>
            <a:custGeom>
              <a:avLst/>
              <a:gdLst/>
              <a:ahLst/>
              <a:cxnLst/>
              <a:rect l="l" t="t" r="r" b="b"/>
              <a:pathLst>
                <a:path w="1213484" h="485139">
                  <a:moveTo>
                    <a:pt x="1132331" y="0"/>
                  </a:moveTo>
                  <a:lnTo>
                    <a:pt x="80772" y="0"/>
                  </a:lnTo>
                  <a:lnTo>
                    <a:pt x="49345" y="6351"/>
                  </a:lnTo>
                  <a:lnTo>
                    <a:pt x="23669" y="23669"/>
                  </a:lnTo>
                  <a:lnTo>
                    <a:pt x="6351" y="49345"/>
                  </a:lnTo>
                  <a:lnTo>
                    <a:pt x="0" y="80772"/>
                  </a:lnTo>
                  <a:lnTo>
                    <a:pt x="0" y="403860"/>
                  </a:lnTo>
                  <a:lnTo>
                    <a:pt x="6351" y="435286"/>
                  </a:lnTo>
                  <a:lnTo>
                    <a:pt x="23669" y="460962"/>
                  </a:lnTo>
                  <a:lnTo>
                    <a:pt x="49345" y="478280"/>
                  </a:lnTo>
                  <a:lnTo>
                    <a:pt x="80772" y="484631"/>
                  </a:lnTo>
                  <a:lnTo>
                    <a:pt x="1132331" y="484631"/>
                  </a:lnTo>
                  <a:lnTo>
                    <a:pt x="1163758" y="478280"/>
                  </a:lnTo>
                  <a:lnTo>
                    <a:pt x="1189434" y="460962"/>
                  </a:lnTo>
                  <a:lnTo>
                    <a:pt x="1206752" y="435286"/>
                  </a:lnTo>
                  <a:lnTo>
                    <a:pt x="1213103" y="403860"/>
                  </a:lnTo>
                  <a:lnTo>
                    <a:pt x="1213103" y="80772"/>
                  </a:lnTo>
                  <a:lnTo>
                    <a:pt x="1206752" y="49345"/>
                  </a:lnTo>
                  <a:lnTo>
                    <a:pt x="1189434" y="23669"/>
                  </a:lnTo>
                  <a:lnTo>
                    <a:pt x="1163758" y="6351"/>
                  </a:lnTo>
                  <a:lnTo>
                    <a:pt x="1132331" y="0"/>
                  </a:lnTo>
                  <a:close/>
                </a:path>
              </a:pathLst>
            </a:custGeom>
            <a:solidFill>
              <a:srgbClr val="B4C6E7"/>
            </a:solidFill>
          </p:spPr>
          <p:txBody>
            <a:bodyPr wrap="square" lIns="0" tIns="0" rIns="0" bIns="0" rtlCol="0"/>
            <a:lstStyle/>
            <a:p>
              <a:endParaRPr>
                <a:latin typeface="+mj-lt"/>
              </a:endParaRPr>
            </a:p>
          </p:txBody>
        </p:sp>
        <p:sp>
          <p:nvSpPr>
            <p:cNvPr id="15" name="object 10">
              <a:extLst>
                <a:ext uri="{FF2B5EF4-FFF2-40B4-BE49-F238E27FC236}">
                  <a16:creationId xmlns:a16="http://schemas.microsoft.com/office/drawing/2014/main" id="{7865203F-A3EF-A77F-B879-CDFD1C556678}"/>
                </a:ext>
              </a:extLst>
            </p:cNvPr>
            <p:cNvSpPr/>
            <p:nvPr/>
          </p:nvSpPr>
          <p:spPr>
            <a:xfrm>
              <a:off x="8833104" y="1356360"/>
              <a:ext cx="1213485" cy="485140"/>
            </a:xfrm>
            <a:custGeom>
              <a:avLst/>
              <a:gdLst/>
              <a:ahLst/>
              <a:cxnLst/>
              <a:rect l="l" t="t" r="r" b="b"/>
              <a:pathLst>
                <a:path w="1213484" h="485139">
                  <a:moveTo>
                    <a:pt x="0" y="80772"/>
                  </a:moveTo>
                  <a:lnTo>
                    <a:pt x="6351" y="49345"/>
                  </a:lnTo>
                  <a:lnTo>
                    <a:pt x="23669" y="23669"/>
                  </a:lnTo>
                  <a:lnTo>
                    <a:pt x="49345" y="6351"/>
                  </a:lnTo>
                  <a:lnTo>
                    <a:pt x="80772" y="0"/>
                  </a:lnTo>
                  <a:lnTo>
                    <a:pt x="1132331" y="0"/>
                  </a:lnTo>
                  <a:lnTo>
                    <a:pt x="1163758" y="6351"/>
                  </a:lnTo>
                  <a:lnTo>
                    <a:pt x="1189434" y="23669"/>
                  </a:lnTo>
                  <a:lnTo>
                    <a:pt x="1206752" y="49345"/>
                  </a:lnTo>
                  <a:lnTo>
                    <a:pt x="1213103" y="80772"/>
                  </a:lnTo>
                  <a:lnTo>
                    <a:pt x="1213103" y="403860"/>
                  </a:lnTo>
                  <a:lnTo>
                    <a:pt x="1206752" y="435286"/>
                  </a:lnTo>
                  <a:lnTo>
                    <a:pt x="1189434" y="460962"/>
                  </a:lnTo>
                  <a:lnTo>
                    <a:pt x="1163758" y="478280"/>
                  </a:lnTo>
                  <a:lnTo>
                    <a:pt x="1132331" y="484631"/>
                  </a:lnTo>
                  <a:lnTo>
                    <a:pt x="80772" y="484631"/>
                  </a:lnTo>
                  <a:lnTo>
                    <a:pt x="49345" y="478280"/>
                  </a:lnTo>
                  <a:lnTo>
                    <a:pt x="23669" y="460962"/>
                  </a:lnTo>
                  <a:lnTo>
                    <a:pt x="6351" y="435286"/>
                  </a:lnTo>
                  <a:lnTo>
                    <a:pt x="0" y="403860"/>
                  </a:lnTo>
                  <a:lnTo>
                    <a:pt x="0" y="80772"/>
                  </a:lnTo>
                  <a:close/>
                </a:path>
              </a:pathLst>
            </a:custGeom>
            <a:ln w="12192">
              <a:solidFill>
                <a:srgbClr val="2E528F"/>
              </a:solidFill>
            </a:ln>
          </p:spPr>
          <p:txBody>
            <a:bodyPr wrap="square" lIns="0" tIns="0" rIns="0" bIns="0" rtlCol="0"/>
            <a:lstStyle/>
            <a:p>
              <a:endParaRPr>
                <a:latin typeface="+mj-lt"/>
              </a:endParaRPr>
            </a:p>
          </p:txBody>
        </p:sp>
      </p:grpSp>
      <p:sp>
        <p:nvSpPr>
          <p:cNvPr id="16" name="object 11">
            <a:extLst>
              <a:ext uri="{FF2B5EF4-FFF2-40B4-BE49-F238E27FC236}">
                <a16:creationId xmlns:a16="http://schemas.microsoft.com/office/drawing/2014/main" id="{D14B1371-9F09-597F-3B75-A8E7D6585BAD}"/>
              </a:ext>
            </a:extLst>
          </p:cNvPr>
          <p:cNvSpPr txBox="1"/>
          <p:nvPr/>
        </p:nvSpPr>
        <p:spPr>
          <a:xfrm>
            <a:off x="9179431" y="1385773"/>
            <a:ext cx="867155" cy="382156"/>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mj-lt"/>
                <a:cs typeface="Calibri"/>
              </a:rPr>
              <a:t>PRII</a:t>
            </a:r>
            <a:endParaRPr sz="2400" dirty="0">
              <a:latin typeface="+mj-lt"/>
              <a:cs typeface="Calibri"/>
            </a:endParaRPr>
          </a:p>
        </p:txBody>
      </p:sp>
      <p:sp>
        <p:nvSpPr>
          <p:cNvPr id="17" name="object 12">
            <a:extLst>
              <a:ext uri="{FF2B5EF4-FFF2-40B4-BE49-F238E27FC236}">
                <a16:creationId xmlns:a16="http://schemas.microsoft.com/office/drawing/2014/main" id="{59F148D7-5C71-BA67-79C4-9E6618CBE128}"/>
              </a:ext>
            </a:extLst>
          </p:cNvPr>
          <p:cNvSpPr/>
          <p:nvPr/>
        </p:nvSpPr>
        <p:spPr>
          <a:xfrm>
            <a:off x="859536" y="2587751"/>
            <a:ext cx="1332230" cy="646430"/>
          </a:xfrm>
          <a:custGeom>
            <a:avLst/>
            <a:gdLst/>
            <a:ahLst/>
            <a:cxnLst/>
            <a:rect l="l" t="t" r="r" b="b"/>
            <a:pathLst>
              <a:path w="1332230" h="646430">
                <a:moveTo>
                  <a:pt x="0" y="107696"/>
                </a:moveTo>
                <a:lnTo>
                  <a:pt x="8463" y="65793"/>
                </a:lnTo>
                <a:lnTo>
                  <a:pt x="31545" y="31559"/>
                </a:lnTo>
                <a:lnTo>
                  <a:pt x="65777" y="8469"/>
                </a:lnTo>
                <a:lnTo>
                  <a:pt x="107695" y="0"/>
                </a:lnTo>
                <a:lnTo>
                  <a:pt x="1224280" y="0"/>
                </a:lnTo>
                <a:lnTo>
                  <a:pt x="1266182" y="8469"/>
                </a:lnTo>
                <a:lnTo>
                  <a:pt x="1300416" y="31559"/>
                </a:lnTo>
                <a:lnTo>
                  <a:pt x="1323506" y="65793"/>
                </a:lnTo>
                <a:lnTo>
                  <a:pt x="1331976" y="107696"/>
                </a:lnTo>
                <a:lnTo>
                  <a:pt x="1331976" y="538480"/>
                </a:lnTo>
                <a:lnTo>
                  <a:pt x="1323506" y="580382"/>
                </a:lnTo>
                <a:lnTo>
                  <a:pt x="1300416" y="614616"/>
                </a:lnTo>
                <a:lnTo>
                  <a:pt x="1266182" y="637706"/>
                </a:lnTo>
                <a:lnTo>
                  <a:pt x="1224280" y="646176"/>
                </a:lnTo>
                <a:lnTo>
                  <a:pt x="107695" y="646176"/>
                </a:lnTo>
                <a:lnTo>
                  <a:pt x="65777" y="637706"/>
                </a:lnTo>
                <a:lnTo>
                  <a:pt x="31545" y="614616"/>
                </a:lnTo>
                <a:lnTo>
                  <a:pt x="8463" y="580382"/>
                </a:lnTo>
                <a:lnTo>
                  <a:pt x="0" y="538480"/>
                </a:lnTo>
                <a:lnTo>
                  <a:pt x="0" y="107696"/>
                </a:lnTo>
                <a:close/>
              </a:path>
            </a:pathLst>
          </a:custGeom>
          <a:ln w="12192">
            <a:solidFill>
              <a:srgbClr val="4471C4"/>
            </a:solidFill>
          </a:ln>
        </p:spPr>
        <p:txBody>
          <a:bodyPr wrap="square" lIns="0" tIns="0" rIns="0" bIns="0" rtlCol="0"/>
          <a:lstStyle/>
          <a:p>
            <a:endParaRPr>
              <a:latin typeface="+mj-lt"/>
            </a:endParaRPr>
          </a:p>
        </p:txBody>
      </p:sp>
      <p:sp>
        <p:nvSpPr>
          <p:cNvPr id="18" name="object 13">
            <a:extLst>
              <a:ext uri="{FF2B5EF4-FFF2-40B4-BE49-F238E27FC236}">
                <a16:creationId xmlns:a16="http://schemas.microsoft.com/office/drawing/2014/main" id="{5BDA9625-6545-4F80-1D45-79A6253AFFCB}"/>
              </a:ext>
            </a:extLst>
          </p:cNvPr>
          <p:cNvSpPr txBox="1"/>
          <p:nvPr/>
        </p:nvSpPr>
        <p:spPr>
          <a:xfrm>
            <a:off x="966281" y="2688218"/>
            <a:ext cx="906144" cy="566822"/>
          </a:xfrm>
          <a:prstGeom prst="rect">
            <a:avLst/>
          </a:prstGeom>
        </p:spPr>
        <p:txBody>
          <a:bodyPr vert="horz" wrap="square" lIns="0" tIns="12700" rIns="0" bIns="0" rtlCol="0">
            <a:spAutoFit/>
          </a:bodyPr>
          <a:lstStyle/>
          <a:p>
            <a:pPr marL="12700">
              <a:lnSpc>
                <a:spcPct val="100000"/>
              </a:lnSpc>
              <a:spcBef>
                <a:spcPts val="100"/>
              </a:spcBef>
            </a:pPr>
            <a:r>
              <a:rPr sz="1800" b="1" dirty="0">
                <a:latin typeface="+mj-lt"/>
                <a:cs typeface="Calibri"/>
              </a:rPr>
              <a:t>NRI</a:t>
            </a:r>
            <a:r>
              <a:rPr sz="1800" b="1" spc="-5" dirty="0">
                <a:latin typeface="+mj-lt"/>
                <a:cs typeface="Calibri"/>
              </a:rPr>
              <a:t> </a:t>
            </a:r>
            <a:r>
              <a:rPr sz="1800" b="1" dirty="0">
                <a:latin typeface="+mj-lt"/>
                <a:cs typeface="Calibri"/>
              </a:rPr>
              <a:t>/</a:t>
            </a:r>
            <a:r>
              <a:rPr sz="1800" b="1" spc="-20" dirty="0">
                <a:latin typeface="+mj-lt"/>
                <a:cs typeface="Calibri"/>
              </a:rPr>
              <a:t> </a:t>
            </a:r>
            <a:r>
              <a:rPr sz="1800" b="1" spc="-25" dirty="0">
                <a:latin typeface="+mj-lt"/>
                <a:cs typeface="Calibri"/>
              </a:rPr>
              <a:t>OCI</a:t>
            </a:r>
            <a:endParaRPr sz="1800" dirty="0">
              <a:latin typeface="+mj-lt"/>
              <a:cs typeface="Calibri"/>
            </a:endParaRPr>
          </a:p>
        </p:txBody>
      </p:sp>
      <p:sp>
        <p:nvSpPr>
          <p:cNvPr id="20" name="object 14">
            <a:extLst>
              <a:ext uri="{FF2B5EF4-FFF2-40B4-BE49-F238E27FC236}">
                <a16:creationId xmlns:a16="http://schemas.microsoft.com/office/drawing/2014/main" id="{DB24E1E4-479C-53D9-17AB-F7A54719A116}"/>
              </a:ext>
            </a:extLst>
          </p:cNvPr>
          <p:cNvSpPr/>
          <p:nvPr/>
        </p:nvSpPr>
        <p:spPr>
          <a:xfrm>
            <a:off x="3779520" y="2609088"/>
            <a:ext cx="1828800" cy="649605"/>
          </a:xfrm>
          <a:custGeom>
            <a:avLst/>
            <a:gdLst/>
            <a:ahLst/>
            <a:cxnLst/>
            <a:rect l="l" t="t" r="r" b="b"/>
            <a:pathLst>
              <a:path w="1828800" h="649604">
                <a:moveTo>
                  <a:pt x="0" y="108203"/>
                </a:moveTo>
                <a:lnTo>
                  <a:pt x="8495" y="66061"/>
                </a:lnTo>
                <a:lnTo>
                  <a:pt x="31670" y="31670"/>
                </a:lnTo>
                <a:lnTo>
                  <a:pt x="66061" y="8495"/>
                </a:lnTo>
                <a:lnTo>
                  <a:pt x="108203" y="0"/>
                </a:lnTo>
                <a:lnTo>
                  <a:pt x="1720595" y="0"/>
                </a:lnTo>
                <a:lnTo>
                  <a:pt x="1762738" y="8495"/>
                </a:lnTo>
                <a:lnTo>
                  <a:pt x="1797129" y="31670"/>
                </a:lnTo>
                <a:lnTo>
                  <a:pt x="1820304" y="66061"/>
                </a:lnTo>
                <a:lnTo>
                  <a:pt x="1828800" y="108203"/>
                </a:lnTo>
                <a:lnTo>
                  <a:pt x="1828800" y="541020"/>
                </a:lnTo>
                <a:lnTo>
                  <a:pt x="1820304" y="583162"/>
                </a:lnTo>
                <a:lnTo>
                  <a:pt x="1797129" y="617553"/>
                </a:lnTo>
                <a:lnTo>
                  <a:pt x="1762738" y="640728"/>
                </a:lnTo>
                <a:lnTo>
                  <a:pt x="1720595" y="649224"/>
                </a:lnTo>
                <a:lnTo>
                  <a:pt x="108203" y="649224"/>
                </a:lnTo>
                <a:lnTo>
                  <a:pt x="66061" y="640728"/>
                </a:lnTo>
                <a:lnTo>
                  <a:pt x="31670" y="617553"/>
                </a:lnTo>
                <a:lnTo>
                  <a:pt x="8495" y="583162"/>
                </a:lnTo>
                <a:lnTo>
                  <a:pt x="0" y="541020"/>
                </a:lnTo>
                <a:lnTo>
                  <a:pt x="0" y="108203"/>
                </a:lnTo>
                <a:close/>
              </a:path>
            </a:pathLst>
          </a:custGeom>
          <a:ln w="12192">
            <a:solidFill>
              <a:srgbClr val="4471C4"/>
            </a:solidFill>
          </a:ln>
        </p:spPr>
        <p:txBody>
          <a:bodyPr wrap="square" lIns="0" tIns="0" rIns="0" bIns="0" rtlCol="0"/>
          <a:lstStyle/>
          <a:p>
            <a:endParaRPr>
              <a:latin typeface="+mj-lt"/>
            </a:endParaRPr>
          </a:p>
        </p:txBody>
      </p:sp>
      <p:sp>
        <p:nvSpPr>
          <p:cNvPr id="21" name="object 15">
            <a:extLst>
              <a:ext uri="{FF2B5EF4-FFF2-40B4-BE49-F238E27FC236}">
                <a16:creationId xmlns:a16="http://schemas.microsoft.com/office/drawing/2014/main" id="{F2A31985-08F9-97DF-0454-56F7D6A0E5F5}"/>
              </a:ext>
            </a:extLst>
          </p:cNvPr>
          <p:cNvSpPr txBox="1"/>
          <p:nvPr/>
        </p:nvSpPr>
        <p:spPr>
          <a:xfrm>
            <a:off x="3890264" y="2633217"/>
            <a:ext cx="159702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mj-lt"/>
                <a:cs typeface="Calibri"/>
              </a:rPr>
              <a:t>PROI</a:t>
            </a:r>
            <a:r>
              <a:rPr sz="1800" b="1" spc="-45" dirty="0">
                <a:latin typeface="+mj-lt"/>
                <a:cs typeface="Calibri"/>
              </a:rPr>
              <a:t> </a:t>
            </a:r>
            <a:r>
              <a:rPr sz="1800" b="1" spc="-10" dirty="0">
                <a:latin typeface="+mj-lt"/>
                <a:cs typeface="Calibri"/>
              </a:rPr>
              <a:t>(including</a:t>
            </a:r>
            <a:endParaRPr sz="1800">
              <a:latin typeface="+mj-lt"/>
              <a:cs typeface="Calibri"/>
            </a:endParaRPr>
          </a:p>
          <a:p>
            <a:pPr marL="12700">
              <a:lnSpc>
                <a:spcPct val="100000"/>
              </a:lnSpc>
            </a:pPr>
            <a:r>
              <a:rPr sz="1800" b="1" dirty="0">
                <a:latin typeface="+mj-lt"/>
                <a:cs typeface="Calibri"/>
              </a:rPr>
              <a:t>foreign</a:t>
            </a:r>
            <a:r>
              <a:rPr sz="1800" b="1" spc="-90" dirty="0">
                <a:latin typeface="+mj-lt"/>
                <a:cs typeface="Calibri"/>
              </a:rPr>
              <a:t> </a:t>
            </a:r>
            <a:r>
              <a:rPr sz="1800" b="1" spc="-10" dirty="0">
                <a:latin typeface="+mj-lt"/>
                <a:cs typeface="Calibri"/>
              </a:rPr>
              <a:t>national)</a:t>
            </a:r>
            <a:endParaRPr sz="1800">
              <a:latin typeface="+mj-lt"/>
              <a:cs typeface="Calibri"/>
            </a:endParaRPr>
          </a:p>
        </p:txBody>
      </p:sp>
      <p:sp>
        <p:nvSpPr>
          <p:cNvPr id="22" name="object 16">
            <a:extLst>
              <a:ext uri="{FF2B5EF4-FFF2-40B4-BE49-F238E27FC236}">
                <a16:creationId xmlns:a16="http://schemas.microsoft.com/office/drawing/2014/main" id="{0A7E7ED8-5DDD-B808-234F-EBEB8ACBFE7B}"/>
              </a:ext>
            </a:extLst>
          </p:cNvPr>
          <p:cNvSpPr/>
          <p:nvPr/>
        </p:nvSpPr>
        <p:spPr>
          <a:xfrm>
            <a:off x="472440" y="4349496"/>
            <a:ext cx="859790" cy="530860"/>
          </a:xfrm>
          <a:custGeom>
            <a:avLst/>
            <a:gdLst/>
            <a:ahLst/>
            <a:cxnLst/>
            <a:rect l="l" t="t" r="r" b="b"/>
            <a:pathLst>
              <a:path w="859790" h="530860">
                <a:moveTo>
                  <a:pt x="0" y="88391"/>
                </a:moveTo>
                <a:lnTo>
                  <a:pt x="6946" y="54006"/>
                </a:lnTo>
                <a:lnTo>
                  <a:pt x="25888" y="25907"/>
                </a:lnTo>
                <a:lnTo>
                  <a:pt x="53985" y="6953"/>
                </a:lnTo>
                <a:lnTo>
                  <a:pt x="88391" y="0"/>
                </a:lnTo>
                <a:lnTo>
                  <a:pt x="771144" y="0"/>
                </a:lnTo>
                <a:lnTo>
                  <a:pt x="805529" y="6953"/>
                </a:lnTo>
                <a:lnTo>
                  <a:pt x="833627" y="25907"/>
                </a:lnTo>
                <a:lnTo>
                  <a:pt x="852582" y="54006"/>
                </a:lnTo>
                <a:lnTo>
                  <a:pt x="859535" y="88391"/>
                </a:lnTo>
                <a:lnTo>
                  <a:pt x="859535" y="441959"/>
                </a:lnTo>
                <a:lnTo>
                  <a:pt x="852582" y="476345"/>
                </a:lnTo>
                <a:lnTo>
                  <a:pt x="833628" y="504444"/>
                </a:lnTo>
                <a:lnTo>
                  <a:pt x="805529" y="523398"/>
                </a:lnTo>
                <a:lnTo>
                  <a:pt x="771144" y="530351"/>
                </a:lnTo>
                <a:lnTo>
                  <a:pt x="88391" y="530351"/>
                </a:lnTo>
                <a:lnTo>
                  <a:pt x="53985" y="523398"/>
                </a:lnTo>
                <a:lnTo>
                  <a:pt x="25888" y="504443"/>
                </a:lnTo>
                <a:lnTo>
                  <a:pt x="6946" y="476345"/>
                </a:lnTo>
                <a:lnTo>
                  <a:pt x="0" y="441959"/>
                </a:lnTo>
                <a:lnTo>
                  <a:pt x="0" y="88391"/>
                </a:lnTo>
                <a:close/>
              </a:path>
            </a:pathLst>
          </a:custGeom>
          <a:ln w="12191">
            <a:solidFill>
              <a:srgbClr val="4471C4"/>
            </a:solidFill>
          </a:ln>
        </p:spPr>
        <p:txBody>
          <a:bodyPr wrap="square" lIns="0" tIns="0" rIns="0" bIns="0" rtlCol="0"/>
          <a:lstStyle/>
          <a:p>
            <a:endParaRPr>
              <a:latin typeface="+mj-lt"/>
            </a:endParaRPr>
          </a:p>
        </p:txBody>
      </p:sp>
      <p:sp>
        <p:nvSpPr>
          <p:cNvPr id="23" name="object 17">
            <a:extLst>
              <a:ext uri="{FF2B5EF4-FFF2-40B4-BE49-F238E27FC236}">
                <a16:creationId xmlns:a16="http://schemas.microsoft.com/office/drawing/2014/main" id="{3558BC6C-8E81-D397-C522-0A56A1F9EFF2}"/>
              </a:ext>
            </a:extLst>
          </p:cNvPr>
          <p:cNvSpPr txBox="1"/>
          <p:nvPr/>
        </p:nvSpPr>
        <p:spPr>
          <a:xfrm>
            <a:off x="603300" y="4452366"/>
            <a:ext cx="5994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j-lt"/>
                <a:cs typeface="Calibri"/>
              </a:rPr>
              <a:t>In</a:t>
            </a:r>
            <a:r>
              <a:rPr sz="1800" b="1" spc="-10" dirty="0">
                <a:latin typeface="+mj-lt"/>
                <a:cs typeface="Calibri"/>
              </a:rPr>
              <a:t> </a:t>
            </a:r>
            <a:r>
              <a:rPr sz="1800" b="1" spc="-25" dirty="0">
                <a:latin typeface="+mj-lt"/>
                <a:cs typeface="Calibri"/>
              </a:rPr>
              <a:t>INR</a:t>
            </a:r>
            <a:endParaRPr sz="1800">
              <a:latin typeface="+mj-lt"/>
              <a:cs typeface="Calibri"/>
            </a:endParaRPr>
          </a:p>
        </p:txBody>
      </p:sp>
      <p:sp>
        <p:nvSpPr>
          <p:cNvPr id="24" name="object 18">
            <a:extLst>
              <a:ext uri="{FF2B5EF4-FFF2-40B4-BE49-F238E27FC236}">
                <a16:creationId xmlns:a16="http://schemas.microsoft.com/office/drawing/2014/main" id="{C84919DB-44CA-1947-6813-BFCCB79DF952}"/>
              </a:ext>
            </a:extLst>
          </p:cNvPr>
          <p:cNvSpPr/>
          <p:nvPr/>
        </p:nvSpPr>
        <p:spPr>
          <a:xfrm>
            <a:off x="1584960" y="4337303"/>
            <a:ext cx="1332230" cy="652780"/>
          </a:xfrm>
          <a:custGeom>
            <a:avLst/>
            <a:gdLst/>
            <a:ahLst/>
            <a:cxnLst/>
            <a:rect l="l" t="t" r="r" b="b"/>
            <a:pathLst>
              <a:path w="1332230" h="652779">
                <a:moveTo>
                  <a:pt x="0" y="108712"/>
                </a:moveTo>
                <a:lnTo>
                  <a:pt x="8538" y="66383"/>
                </a:lnTo>
                <a:lnTo>
                  <a:pt x="31829" y="31829"/>
                </a:lnTo>
                <a:lnTo>
                  <a:pt x="66383" y="8538"/>
                </a:lnTo>
                <a:lnTo>
                  <a:pt x="108712" y="0"/>
                </a:lnTo>
                <a:lnTo>
                  <a:pt x="1223264" y="0"/>
                </a:lnTo>
                <a:lnTo>
                  <a:pt x="1265592" y="8538"/>
                </a:lnTo>
                <a:lnTo>
                  <a:pt x="1300146" y="31829"/>
                </a:lnTo>
                <a:lnTo>
                  <a:pt x="1323437" y="66383"/>
                </a:lnTo>
                <a:lnTo>
                  <a:pt x="1331976" y="108712"/>
                </a:lnTo>
                <a:lnTo>
                  <a:pt x="1331976" y="543560"/>
                </a:lnTo>
                <a:lnTo>
                  <a:pt x="1323437" y="585888"/>
                </a:lnTo>
                <a:lnTo>
                  <a:pt x="1300146" y="620442"/>
                </a:lnTo>
                <a:lnTo>
                  <a:pt x="1265592" y="643733"/>
                </a:lnTo>
                <a:lnTo>
                  <a:pt x="1223264" y="652272"/>
                </a:lnTo>
                <a:lnTo>
                  <a:pt x="108712" y="652272"/>
                </a:lnTo>
                <a:lnTo>
                  <a:pt x="66383" y="643733"/>
                </a:lnTo>
                <a:lnTo>
                  <a:pt x="31829" y="620442"/>
                </a:lnTo>
                <a:lnTo>
                  <a:pt x="8538" y="585888"/>
                </a:lnTo>
                <a:lnTo>
                  <a:pt x="0" y="543560"/>
                </a:lnTo>
                <a:lnTo>
                  <a:pt x="0" y="108712"/>
                </a:lnTo>
                <a:close/>
              </a:path>
            </a:pathLst>
          </a:custGeom>
          <a:ln w="12192">
            <a:solidFill>
              <a:srgbClr val="4471C4"/>
            </a:solidFill>
          </a:ln>
        </p:spPr>
        <p:txBody>
          <a:bodyPr wrap="square" lIns="0" tIns="0" rIns="0" bIns="0" rtlCol="0"/>
          <a:lstStyle/>
          <a:p>
            <a:endParaRPr>
              <a:latin typeface="+mj-lt"/>
            </a:endParaRPr>
          </a:p>
        </p:txBody>
      </p:sp>
      <p:sp>
        <p:nvSpPr>
          <p:cNvPr id="25" name="object 19">
            <a:extLst>
              <a:ext uri="{FF2B5EF4-FFF2-40B4-BE49-F238E27FC236}">
                <a16:creationId xmlns:a16="http://schemas.microsoft.com/office/drawing/2014/main" id="{79DDCF78-6321-C3F1-A220-F2F8170A1692}"/>
              </a:ext>
            </a:extLst>
          </p:cNvPr>
          <p:cNvSpPr txBox="1"/>
          <p:nvPr/>
        </p:nvSpPr>
        <p:spPr>
          <a:xfrm>
            <a:off x="1769110" y="4364177"/>
            <a:ext cx="965200" cy="575310"/>
          </a:xfrm>
          <a:prstGeom prst="rect">
            <a:avLst/>
          </a:prstGeom>
        </p:spPr>
        <p:txBody>
          <a:bodyPr vert="horz" wrap="square" lIns="0" tIns="12700" rIns="0" bIns="0" rtlCol="0">
            <a:spAutoFit/>
          </a:bodyPr>
          <a:lstStyle/>
          <a:p>
            <a:pPr marL="12700">
              <a:lnSpc>
                <a:spcPct val="100000"/>
              </a:lnSpc>
              <a:spcBef>
                <a:spcPts val="100"/>
              </a:spcBef>
            </a:pPr>
            <a:r>
              <a:rPr sz="1800" b="1" dirty="0">
                <a:latin typeface="+mj-lt"/>
                <a:cs typeface="Calibri"/>
              </a:rPr>
              <a:t>In</a:t>
            </a:r>
            <a:r>
              <a:rPr sz="1800" b="1" spc="-10" dirty="0">
                <a:latin typeface="+mj-lt"/>
                <a:cs typeface="Calibri"/>
              </a:rPr>
              <a:t> Foreign</a:t>
            </a:r>
            <a:endParaRPr sz="1800">
              <a:latin typeface="+mj-lt"/>
              <a:cs typeface="Calibri"/>
            </a:endParaRPr>
          </a:p>
          <a:p>
            <a:pPr marL="24765">
              <a:lnSpc>
                <a:spcPct val="100000"/>
              </a:lnSpc>
              <a:spcBef>
                <a:spcPts val="5"/>
              </a:spcBef>
            </a:pPr>
            <a:r>
              <a:rPr sz="1800" b="1" spc="-10" dirty="0">
                <a:latin typeface="+mj-lt"/>
                <a:cs typeface="Calibri"/>
              </a:rPr>
              <a:t>Currency</a:t>
            </a:r>
            <a:endParaRPr sz="1800">
              <a:latin typeface="+mj-lt"/>
              <a:cs typeface="Calibri"/>
            </a:endParaRPr>
          </a:p>
        </p:txBody>
      </p:sp>
      <p:sp>
        <p:nvSpPr>
          <p:cNvPr id="26" name="object 20">
            <a:extLst>
              <a:ext uri="{FF2B5EF4-FFF2-40B4-BE49-F238E27FC236}">
                <a16:creationId xmlns:a16="http://schemas.microsoft.com/office/drawing/2014/main" id="{C99422A5-6B94-D8DA-8A92-BED1622CEB03}"/>
              </a:ext>
            </a:extLst>
          </p:cNvPr>
          <p:cNvSpPr txBox="1"/>
          <p:nvPr/>
        </p:nvSpPr>
        <p:spPr>
          <a:xfrm>
            <a:off x="609247" y="5630034"/>
            <a:ext cx="593493" cy="566822"/>
          </a:xfrm>
          <a:prstGeom prst="rect">
            <a:avLst/>
          </a:prstGeom>
        </p:spPr>
        <p:txBody>
          <a:bodyPr vert="horz" wrap="square" lIns="0" tIns="12700" rIns="0" bIns="0" rtlCol="0">
            <a:spAutoFit/>
          </a:bodyPr>
          <a:lstStyle/>
          <a:p>
            <a:pPr marL="12700" marR="5080" indent="17780" algn="just">
              <a:lnSpc>
                <a:spcPct val="100000"/>
              </a:lnSpc>
              <a:spcBef>
                <a:spcPts val="100"/>
              </a:spcBef>
            </a:pPr>
            <a:r>
              <a:rPr sz="1800" b="1" spc="-25" dirty="0">
                <a:latin typeface="+mj-lt"/>
                <a:cs typeface="Calibri"/>
              </a:rPr>
              <a:t>NRE </a:t>
            </a:r>
            <a:r>
              <a:rPr sz="1800" b="1" spc="-30" dirty="0">
                <a:latin typeface="+mj-lt"/>
                <a:cs typeface="Calibri"/>
              </a:rPr>
              <a:t>NRO</a:t>
            </a:r>
            <a:endParaRPr sz="1800" dirty="0">
              <a:latin typeface="+mj-lt"/>
              <a:cs typeface="Calibri"/>
            </a:endParaRPr>
          </a:p>
        </p:txBody>
      </p:sp>
      <p:sp>
        <p:nvSpPr>
          <p:cNvPr id="27" name="object 21">
            <a:extLst>
              <a:ext uri="{FF2B5EF4-FFF2-40B4-BE49-F238E27FC236}">
                <a16:creationId xmlns:a16="http://schemas.microsoft.com/office/drawing/2014/main" id="{C47E2EA3-0C99-D74B-9E1D-E2B8595E7149}"/>
              </a:ext>
            </a:extLst>
          </p:cNvPr>
          <p:cNvSpPr txBox="1"/>
          <p:nvPr/>
        </p:nvSpPr>
        <p:spPr>
          <a:xfrm>
            <a:off x="1715516" y="5774537"/>
            <a:ext cx="1032636"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mj-lt"/>
                <a:cs typeface="Calibri"/>
              </a:rPr>
              <a:t>FCNR</a:t>
            </a:r>
            <a:r>
              <a:rPr sz="1800" b="1" spc="-50" dirty="0">
                <a:latin typeface="+mj-lt"/>
                <a:cs typeface="Calibri"/>
              </a:rPr>
              <a:t> </a:t>
            </a:r>
            <a:r>
              <a:rPr sz="1800" b="1" spc="-25" dirty="0">
                <a:latin typeface="+mj-lt"/>
                <a:cs typeface="Calibri"/>
              </a:rPr>
              <a:t>(B)</a:t>
            </a:r>
            <a:endParaRPr sz="1800" dirty="0">
              <a:latin typeface="+mj-lt"/>
              <a:cs typeface="Calibri"/>
            </a:endParaRPr>
          </a:p>
        </p:txBody>
      </p:sp>
      <p:grpSp>
        <p:nvGrpSpPr>
          <p:cNvPr id="28" name="object 22">
            <a:extLst>
              <a:ext uri="{FF2B5EF4-FFF2-40B4-BE49-F238E27FC236}">
                <a16:creationId xmlns:a16="http://schemas.microsoft.com/office/drawing/2014/main" id="{9C5A26F0-43C3-1986-9FD3-BB99CC388BE4}"/>
              </a:ext>
            </a:extLst>
          </p:cNvPr>
          <p:cNvGrpSpPr/>
          <p:nvPr/>
        </p:nvGrpSpPr>
        <p:grpSpPr>
          <a:xfrm>
            <a:off x="589787" y="2350007"/>
            <a:ext cx="4142740" cy="2658110"/>
            <a:chOff x="589787" y="2350007"/>
            <a:chExt cx="4142740" cy="2658110"/>
          </a:xfrm>
        </p:grpSpPr>
        <p:sp>
          <p:nvSpPr>
            <p:cNvPr id="29" name="object 23">
              <a:extLst>
                <a:ext uri="{FF2B5EF4-FFF2-40B4-BE49-F238E27FC236}">
                  <a16:creationId xmlns:a16="http://schemas.microsoft.com/office/drawing/2014/main" id="{098BE1B3-30EF-BDBB-3471-FD1718295316}"/>
                </a:ext>
              </a:extLst>
            </p:cNvPr>
            <p:cNvSpPr/>
            <p:nvPr/>
          </p:nvSpPr>
          <p:spPr>
            <a:xfrm>
              <a:off x="589788" y="2350007"/>
              <a:ext cx="4142740" cy="2001520"/>
            </a:xfrm>
            <a:custGeom>
              <a:avLst/>
              <a:gdLst/>
              <a:ahLst/>
              <a:cxnLst/>
              <a:rect l="l" t="t" r="r" b="b"/>
              <a:pathLst>
                <a:path w="4142740" h="2001520">
                  <a:moveTo>
                    <a:pt x="1987677" y="1923288"/>
                  </a:moveTo>
                  <a:lnTo>
                    <a:pt x="1958721" y="1923288"/>
                  </a:lnTo>
                  <a:lnTo>
                    <a:pt x="1958721" y="1614805"/>
                  </a:lnTo>
                  <a:lnTo>
                    <a:pt x="1958721" y="1605661"/>
                  </a:lnTo>
                  <a:lnTo>
                    <a:pt x="1958721" y="1596517"/>
                  </a:lnTo>
                  <a:lnTo>
                    <a:pt x="28956" y="1596517"/>
                  </a:lnTo>
                  <a:lnTo>
                    <a:pt x="28956" y="1925066"/>
                  </a:lnTo>
                  <a:lnTo>
                    <a:pt x="0" y="1925066"/>
                  </a:lnTo>
                  <a:lnTo>
                    <a:pt x="38100" y="2001266"/>
                  </a:lnTo>
                  <a:lnTo>
                    <a:pt x="69850" y="1937766"/>
                  </a:lnTo>
                  <a:lnTo>
                    <a:pt x="76200" y="1925066"/>
                  </a:lnTo>
                  <a:lnTo>
                    <a:pt x="47244" y="1925066"/>
                  </a:lnTo>
                  <a:lnTo>
                    <a:pt x="47244" y="1614805"/>
                  </a:lnTo>
                  <a:lnTo>
                    <a:pt x="1940433" y="1614805"/>
                  </a:lnTo>
                  <a:lnTo>
                    <a:pt x="1940433" y="1923288"/>
                  </a:lnTo>
                  <a:lnTo>
                    <a:pt x="1911477" y="1923288"/>
                  </a:lnTo>
                  <a:lnTo>
                    <a:pt x="1949577" y="1999488"/>
                  </a:lnTo>
                  <a:lnTo>
                    <a:pt x="1981327" y="1935988"/>
                  </a:lnTo>
                  <a:lnTo>
                    <a:pt x="1987677" y="1923288"/>
                  </a:lnTo>
                  <a:close/>
                </a:path>
                <a:path w="4142740" h="2001520">
                  <a:moveTo>
                    <a:pt x="4142740" y="181737"/>
                  </a:moveTo>
                  <a:lnTo>
                    <a:pt x="4113784" y="181737"/>
                  </a:lnTo>
                  <a:lnTo>
                    <a:pt x="4113784" y="18288"/>
                  </a:lnTo>
                  <a:lnTo>
                    <a:pt x="4113784" y="9144"/>
                  </a:lnTo>
                  <a:lnTo>
                    <a:pt x="4113784" y="0"/>
                  </a:lnTo>
                  <a:lnTo>
                    <a:pt x="928116" y="0"/>
                  </a:lnTo>
                  <a:lnTo>
                    <a:pt x="928116" y="161544"/>
                  </a:lnTo>
                  <a:lnTo>
                    <a:pt x="899160" y="161544"/>
                  </a:lnTo>
                  <a:lnTo>
                    <a:pt x="937260" y="237744"/>
                  </a:lnTo>
                  <a:lnTo>
                    <a:pt x="969010" y="174244"/>
                  </a:lnTo>
                  <a:lnTo>
                    <a:pt x="975360" y="161544"/>
                  </a:lnTo>
                  <a:lnTo>
                    <a:pt x="946404" y="161544"/>
                  </a:lnTo>
                  <a:lnTo>
                    <a:pt x="946404" y="18288"/>
                  </a:lnTo>
                  <a:lnTo>
                    <a:pt x="4095496" y="18288"/>
                  </a:lnTo>
                  <a:lnTo>
                    <a:pt x="4095496" y="181737"/>
                  </a:lnTo>
                  <a:lnTo>
                    <a:pt x="4066540" y="181737"/>
                  </a:lnTo>
                  <a:lnTo>
                    <a:pt x="4104640" y="257937"/>
                  </a:lnTo>
                  <a:lnTo>
                    <a:pt x="4136390" y="194437"/>
                  </a:lnTo>
                  <a:lnTo>
                    <a:pt x="4142740" y="181737"/>
                  </a:lnTo>
                  <a:close/>
                </a:path>
              </a:pathLst>
            </a:custGeom>
            <a:solidFill>
              <a:srgbClr val="4471C4"/>
            </a:solidFill>
          </p:spPr>
          <p:txBody>
            <a:bodyPr wrap="square" lIns="0" tIns="0" rIns="0" bIns="0" rtlCol="0"/>
            <a:lstStyle/>
            <a:p>
              <a:endParaRPr>
                <a:latin typeface="+mj-lt"/>
              </a:endParaRPr>
            </a:p>
          </p:txBody>
        </p:sp>
        <p:sp>
          <p:nvSpPr>
            <p:cNvPr id="30" name="object 24">
              <a:extLst>
                <a:ext uri="{FF2B5EF4-FFF2-40B4-BE49-F238E27FC236}">
                  <a16:creationId xmlns:a16="http://schemas.microsoft.com/office/drawing/2014/main" id="{2EAA14ED-707E-F99D-20D4-D95CD4831B2D}"/>
                </a:ext>
              </a:extLst>
            </p:cNvPr>
            <p:cNvSpPr/>
            <p:nvPr/>
          </p:nvSpPr>
          <p:spPr>
            <a:xfrm>
              <a:off x="3374136" y="4349495"/>
              <a:ext cx="1332230" cy="652780"/>
            </a:xfrm>
            <a:custGeom>
              <a:avLst/>
              <a:gdLst/>
              <a:ahLst/>
              <a:cxnLst/>
              <a:rect l="l" t="t" r="r" b="b"/>
              <a:pathLst>
                <a:path w="1332229" h="652779">
                  <a:moveTo>
                    <a:pt x="0" y="108711"/>
                  </a:moveTo>
                  <a:lnTo>
                    <a:pt x="8538" y="66383"/>
                  </a:lnTo>
                  <a:lnTo>
                    <a:pt x="31829" y="31829"/>
                  </a:lnTo>
                  <a:lnTo>
                    <a:pt x="66383" y="8538"/>
                  </a:lnTo>
                  <a:lnTo>
                    <a:pt x="108712" y="0"/>
                  </a:lnTo>
                  <a:lnTo>
                    <a:pt x="1223264" y="0"/>
                  </a:lnTo>
                  <a:lnTo>
                    <a:pt x="1265592" y="8538"/>
                  </a:lnTo>
                  <a:lnTo>
                    <a:pt x="1300146" y="31829"/>
                  </a:lnTo>
                  <a:lnTo>
                    <a:pt x="1323437" y="66383"/>
                  </a:lnTo>
                  <a:lnTo>
                    <a:pt x="1331976" y="108711"/>
                  </a:lnTo>
                  <a:lnTo>
                    <a:pt x="1331976" y="543559"/>
                  </a:lnTo>
                  <a:lnTo>
                    <a:pt x="1323437" y="585888"/>
                  </a:lnTo>
                  <a:lnTo>
                    <a:pt x="1300146" y="620442"/>
                  </a:lnTo>
                  <a:lnTo>
                    <a:pt x="1265592" y="643733"/>
                  </a:lnTo>
                  <a:lnTo>
                    <a:pt x="1223264" y="652271"/>
                  </a:lnTo>
                  <a:lnTo>
                    <a:pt x="108712" y="652271"/>
                  </a:lnTo>
                  <a:lnTo>
                    <a:pt x="66383" y="643733"/>
                  </a:lnTo>
                  <a:lnTo>
                    <a:pt x="31829" y="620442"/>
                  </a:lnTo>
                  <a:lnTo>
                    <a:pt x="8538" y="585888"/>
                  </a:lnTo>
                  <a:lnTo>
                    <a:pt x="0" y="543559"/>
                  </a:lnTo>
                  <a:lnTo>
                    <a:pt x="0" y="108711"/>
                  </a:lnTo>
                  <a:close/>
                </a:path>
              </a:pathLst>
            </a:custGeom>
            <a:ln w="12192">
              <a:solidFill>
                <a:srgbClr val="4471C4"/>
              </a:solidFill>
            </a:ln>
          </p:spPr>
          <p:txBody>
            <a:bodyPr wrap="square" lIns="0" tIns="0" rIns="0" bIns="0" rtlCol="0"/>
            <a:lstStyle/>
            <a:p>
              <a:endParaRPr>
                <a:latin typeface="+mj-lt"/>
              </a:endParaRPr>
            </a:p>
          </p:txBody>
        </p:sp>
      </p:grpSp>
      <p:sp>
        <p:nvSpPr>
          <p:cNvPr id="31" name="object 25">
            <a:extLst>
              <a:ext uri="{FF2B5EF4-FFF2-40B4-BE49-F238E27FC236}">
                <a16:creationId xmlns:a16="http://schemas.microsoft.com/office/drawing/2014/main" id="{0C7FB8F2-49E8-B171-B6CB-92BA85589EE8}"/>
              </a:ext>
            </a:extLst>
          </p:cNvPr>
          <p:cNvSpPr txBox="1"/>
          <p:nvPr/>
        </p:nvSpPr>
        <p:spPr>
          <a:xfrm>
            <a:off x="3570222" y="4376115"/>
            <a:ext cx="1136143" cy="566822"/>
          </a:xfrm>
          <a:prstGeom prst="rect">
            <a:avLst/>
          </a:prstGeom>
        </p:spPr>
        <p:txBody>
          <a:bodyPr vert="horz" wrap="square" lIns="0" tIns="12700" rIns="0" bIns="0" rtlCol="0">
            <a:spAutoFit/>
          </a:bodyPr>
          <a:lstStyle/>
          <a:p>
            <a:pPr marL="60960">
              <a:lnSpc>
                <a:spcPct val="100000"/>
              </a:lnSpc>
              <a:spcBef>
                <a:spcPts val="100"/>
              </a:spcBef>
            </a:pPr>
            <a:r>
              <a:rPr sz="1800" b="1" spc="-10" dirty="0">
                <a:latin typeface="+mj-lt"/>
                <a:cs typeface="Calibri"/>
              </a:rPr>
              <a:t>Personal</a:t>
            </a:r>
            <a:endParaRPr sz="1800" dirty="0">
              <a:latin typeface="+mj-lt"/>
              <a:cs typeface="Calibri"/>
            </a:endParaRPr>
          </a:p>
          <a:p>
            <a:pPr marL="12700">
              <a:lnSpc>
                <a:spcPct val="100000"/>
              </a:lnSpc>
              <a:spcBef>
                <a:spcPts val="5"/>
              </a:spcBef>
            </a:pPr>
            <a:r>
              <a:rPr sz="1800" b="1" spc="-25" dirty="0">
                <a:latin typeface="+mj-lt"/>
                <a:cs typeface="Calibri"/>
              </a:rPr>
              <a:t>Use</a:t>
            </a:r>
            <a:endParaRPr sz="1800" dirty="0">
              <a:latin typeface="+mj-lt"/>
              <a:cs typeface="Calibri"/>
            </a:endParaRPr>
          </a:p>
        </p:txBody>
      </p:sp>
      <p:sp>
        <p:nvSpPr>
          <p:cNvPr id="32" name="object 26">
            <a:extLst>
              <a:ext uri="{FF2B5EF4-FFF2-40B4-BE49-F238E27FC236}">
                <a16:creationId xmlns:a16="http://schemas.microsoft.com/office/drawing/2014/main" id="{1B8D5344-00FD-D0C6-4A47-B0C8543EA251}"/>
              </a:ext>
            </a:extLst>
          </p:cNvPr>
          <p:cNvSpPr/>
          <p:nvPr/>
        </p:nvSpPr>
        <p:spPr>
          <a:xfrm>
            <a:off x="5184647" y="4355591"/>
            <a:ext cx="1332230" cy="649605"/>
          </a:xfrm>
          <a:custGeom>
            <a:avLst/>
            <a:gdLst/>
            <a:ahLst/>
            <a:cxnLst/>
            <a:rect l="l" t="t" r="r" b="b"/>
            <a:pathLst>
              <a:path w="1332229" h="649604">
                <a:moveTo>
                  <a:pt x="0" y="108203"/>
                </a:moveTo>
                <a:lnTo>
                  <a:pt x="8495" y="66061"/>
                </a:lnTo>
                <a:lnTo>
                  <a:pt x="31670" y="31670"/>
                </a:lnTo>
                <a:lnTo>
                  <a:pt x="66061" y="8495"/>
                </a:lnTo>
                <a:lnTo>
                  <a:pt x="108203" y="0"/>
                </a:lnTo>
                <a:lnTo>
                  <a:pt x="1223772" y="0"/>
                </a:lnTo>
                <a:lnTo>
                  <a:pt x="1265914" y="8495"/>
                </a:lnTo>
                <a:lnTo>
                  <a:pt x="1300305" y="31670"/>
                </a:lnTo>
                <a:lnTo>
                  <a:pt x="1323480" y="66061"/>
                </a:lnTo>
                <a:lnTo>
                  <a:pt x="1331976" y="108203"/>
                </a:lnTo>
                <a:lnTo>
                  <a:pt x="1331976" y="541019"/>
                </a:lnTo>
                <a:lnTo>
                  <a:pt x="1323480" y="583162"/>
                </a:lnTo>
                <a:lnTo>
                  <a:pt x="1300305" y="617553"/>
                </a:lnTo>
                <a:lnTo>
                  <a:pt x="1265914" y="640728"/>
                </a:lnTo>
                <a:lnTo>
                  <a:pt x="1223772" y="649223"/>
                </a:lnTo>
                <a:lnTo>
                  <a:pt x="108203" y="649223"/>
                </a:lnTo>
                <a:lnTo>
                  <a:pt x="66061" y="640728"/>
                </a:lnTo>
                <a:lnTo>
                  <a:pt x="31670" y="617553"/>
                </a:lnTo>
                <a:lnTo>
                  <a:pt x="8495" y="583162"/>
                </a:lnTo>
                <a:lnTo>
                  <a:pt x="0" y="541019"/>
                </a:lnTo>
                <a:lnTo>
                  <a:pt x="0" y="108203"/>
                </a:lnTo>
                <a:close/>
              </a:path>
            </a:pathLst>
          </a:custGeom>
          <a:ln w="12192">
            <a:solidFill>
              <a:srgbClr val="4471C4"/>
            </a:solidFill>
          </a:ln>
        </p:spPr>
        <p:txBody>
          <a:bodyPr wrap="square" lIns="0" tIns="0" rIns="0" bIns="0" rtlCol="0"/>
          <a:lstStyle/>
          <a:p>
            <a:endParaRPr>
              <a:latin typeface="+mj-lt"/>
            </a:endParaRPr>
          </a:p>
        </p:txBody>
      </p:sp>
      <p:sp>
        <p:nvSpPr>
          <p:cNvPr id="33" name="object 27">
            <a:extLst>
              <a:ext uri="{FF2B5EF4-FFF2-40B4-BE49-F238E27FC236}">
                <a16:creationId xmlns:a16="http://schemas.microsoft.com/office/drawing/2014/main" id="{48F9A383-2FD3-D849-579E-0F46F0A9DB59}"/>
              </a:ext>
            </a:extLst>
          </p:cNvPr>
          <p:cNvSpPr txBox="1"/>
          <p:nvPr/>
        </p:nvSpPr>
        <p:spPr>
          <a:xfrm>
            <a:off x="5295391" y="4379798"/>
            <a:ext cx="1221486" cy="566822"/>
          </a:xfrm>
          <a:prstGeom prst="rect">
            <a:avLst/>
          </a:prstGeom>
        </p:spPr>
        <p:txBody>
          <a:bodyPr vert="horz" wrap="square" lIns="0" tIns="12700" rIns="0" bIns="0" rtlCol="0">
            <a:spAutoFit/>
          </a:bodyPr>
          <a:lstStyle/>
          <a:p>
            <a:pPr>
              <a:lnSpc>
                <a:spcPct val="100000"/>
              </a:lnSpc>
              <a:spcBef>
                <a:spcPts val="100"/>
              </a:spcBef>
            </a:pPr>
            <a:r>
              <a:rPr sz="1800" b="1" spc="-10" dirty="0">
                <a:latin typeface="+mj-lt"/>
                <a:cs typeface="Calibri"/>
              </a:rPr>
              <a:t>Business</a:t>
            </a:r>
            <a:endParaRPr sz="1800" dirty="0">
              <a:latin typeface="+mj-lt"/>
              <a:cs typeface="Calibri"/>
            </a:endParaRPr>
          </a:p>
          <a:p>
            <a:pPr marL="12700">
              <a:lnSpc>
                <a:spcPct val="100000"/>
              </a:lnSpc>
              <a:spcBef>
                <a:spcPts val="5"/>
              </a:spcBef>
            </a:pPr>
            <a:r>
              <a:rPr sz="1800" b="1" spc="-25" dirty="0">
                <a:latin typeface="+mj-lt"/>
                <a:cs typeface="Calibri"/>
              </a:rPr>
              <a:t>Use</a:t>
            </a:r>
            <a:endParaRPr sz="1800" dirty="0">
              <a:latin typeface="+mj-lt"/>
              <a:cs typeface="Calibri"/>
            </a:endParaRPr>
          </a:p>
        </p:txBody>
      </p:sp>
      <p:sp>
        <p:nvSpPr>
          <p:cNvPr id="34" name="object 28">
            <a:extLst>
              <a:ext uri="{FF2B5EF4-FFF2-40B4-BE49-F238E27FC236}">
                <a16:creationId xmlns:a16="http://schemas.microsoft.com/office/drawing/2014/main" id="{534518BD-77EE-102A-459D-9DBDC9ED061D}"/>
              </a:ext>
            </a:extLst>
          </p:cNvPr>
          <p:cNvSpPr txBox="1"/>
          <p:nvPr/>
        </p:nvSpPr>
        <p:spPr>
          <a:xfrm>
            <a:off x="3820414" y="5774537"/>
            <a:ext cx="642619" cy="289823"/>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mj-lt"/>
                <a:cs typeface="Calibri"/>
              </a:rPr>
              <a:t>NRO</a:t>
            </a:r>
            <a:endParaRPr sz="1800" dirty="0">
              <a:latin typeface="+mj-lt"/>
              <a:cs typeface="Calibri"/>
            </a:endParaRPr>
          </a:p>
        </p:txBody>
      </p:sp>
      <p:sp>
        <p:nvSpPr>
          <p:cNvPr id="35" name="object 29">
            <a:extLst>
              <a:ext uri="{FF2B5EF4-FFF2-40B4-BE49-F238E27FC236}">
                <a16:creationId xmlns:a16="http://schemas.microsoft.com/office/drawing/2014/main" id="{BCF7C01C-3615-4FBE-7E91-6BC9E3DD23CD}"/>
              </a:ext>
            </a:extLst>
          </p:cNvPr>
          <p:cNvSpPr txBox="1"/>
          <p:nvPr/>
        </p:nvSpPr>
        <p:spPr>
          <a:xfrm>
            <a:off x="5631560" y="5766308"/>
            <a:ext cx="783794" cy="289823"/>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mj-lt"/>
                <a:cs typeface="Calibri"/>
              </a:rPr>
              <a:t>SNRR</a:t>
            </a:r>
            <a:endParaRPr sz="1800" dirty="0">
              <a:latin typeface="+mj-lt"/>
              <a:cs typeface="Calibri"/>
            </a:endParaRPr>
          </a:p>
        </p:txBody>
      </p:sp>
      <p:sp>
        <p:nvSpPr>
          <p:cNvPr id="36" name="object 30">
            <a:extLst>
              <a:ext uri="{FF2B5EF4-FFF2-40B4-BE49-F238E27FC236}">
                <a16:creationId xmlns:a16="http://schemas.microsoft.com/office/drawing/2014/main" id="{F3AD0847-741A-D481-913A-043F3125F03A}"/>
              </a:ext>
            </a:extLst>
          </p:cNvPr>
          <p:cNvSpPr txBox="1"/>
          <p:nvPr/>
        </p:nvSpPr>
        <p:spPr>
          <a:xfrm>
            <a:off x="5552312" y="6040323"/>
            <a:ext cx="863041" cy="289823"/>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mj-lt"/>
                <a:cs typeface="Calibri"/>
              </a:rPr>
              <a:t>Escrow</a:t>
            </a:r>
            <a:endParaRPr sz="1800" dirty="0">
              <a:latin typeface="+mj-lt"/>
              <a:cs typeface="Calibri"/>
            </a:endParaRPr>
          </a:p>
        </p:txBody>
      </p:sp>
      <p:sp>
        <p:nvSpPr>
          <p:cNvPr id="37" name="object 31">
            <a:extLst>
              <a:ext uri="{FF2B5EF4-FFF2-40B4-BE49-F238E27FC236}">
                <a16:creationId xmlns:a16="http://schemas.microsoft.com/office/drawing/2014/main" id="{727E93E1-6578-6C6C-74FE-2E1D428BF1E2}"/>
              </a:ext>
            </a:extLst>
          </p:cNvPr>
          <p:cNvSpPr/>
          <p:nvPr/>
        </p:nvSpPr>
        <p:spPr>
          <a:xfrm>
            <a:off x="7501128" y="2609088"/>
            <a:ext cx="1332230" cy="624840"/>
          </a:xfrm>
          <a:custGeom>
            <a:avLst/>
            <a:gdLst/>
            <a:ahLst/>
            <a:cxnLst/>
            <a:rect l="l" t="t" r="r" b="b"/>
            <a:pathLst>
              <a:path w="1332229" h="624839">
                <a:moveTo>
                  <a:pt x="0" y="104139"/>
                </a:moveTo>
                <a:lnTo>
                  <a:pt x="8181" y="63597"/>
                </a:lnTo>
                <a:lnTo>
                  <a:pt x="30495" y="30495"/>
                </a:lnTo>
                <a:lnTo>
                  <a:pt x="63597" y="8181"/>
                </a:lnTo>
                <a:lnTo>
                  <a:pt x="104140" y="0"/>
                </a:lnTo>
                <a:lnTo>
                  <a:pt x="1227836" y="0"/>
                </a:lnTo>
                <a:lnTo>
                  <a:pt x="1268378" y="8181"/>
                </a:lnTo>
                <a:lnTo>
                  <a:pt x="1301480" y="30495"/>
                </a:lnTo>
                <a:lnTo>
                  <a:pt x="1323794" y="63597"/>
                </a:lnTo>
                <a:lnTo>
                  <a:pt x="1331976" y="104139"/>
                </a:lnTo>
                <a:lnTo>
                  <a:pt x="1331976" y="520700"/>
                </a:lnTo>
                <a:lnTo>
                  <a:pt x="1323794" y="561242"/>
                </a:lnTo>
                <a:lnTo>
                  <a:pt x="1301480" y="594344"/>
                </a:lnTo>
                <a:lnTo>
                  <a:pt x="1268378" y="616658"/>
                </a:lnTo>
                <a:lnTo>
                  <a:pt x="1227836" y="624839"/>
                </a:lnTo>
                <a:lnTo>
                  <a:pt x="104140" y="624839"/>
                </a:lnTo>
                <a:lnTo>
                  <a:pt x="63597" y="616658"/>
                </a:lnTo>
                <a:lnTo>
                  <a:pt x="30495" y="594344"/>
                </a:lnTo>
                <a:lnTo>
                  <a:pt x="8181" y="561242"/>
                </a:lnTo>
                <a:lnTo>
                  <a:pt x="0" y="520700"/>
                </a:lnTo>
                <a:lnTo>
                  <a:pt x="0" y="104139"/>
                </a:lnTo>
                <a:close/>
              </a:path>
            </a:pathLst>
          </a:custGeom>
          <a:ln w="12192">
            <a:solidFill>
              <a:srgbClr val="4471C4"/>
            </a:solidFill>
          </a:ln>
        </p:spPr>
        <p:txBody>
          <a:bodyPr wrap="square" lIns="0" tIns="0" rIns="0" bIns="0" rtlCol="0"/>
          <a:lstStyle/>
          <a:p>
            <a:endParaRPr>
              <a:latin typeface="+mj-lt"/>
            </a:endParaRPr>
          </a:p>
        </p:txBody>
      </p:sp>
      <p:sp>
        <p:nvSpPr>
          <p:cNvPr id="38" name="object 32">
            <a:extLst>
              <a:ext uri="{FF2B5EF4-FFF2-40B4-BE49-F238E27FC236}">
                <a16:creationId xmlns:a16="http://schemas.microsoft.com/office/drawing/2014/main" id="{3C3822C1-2EA2-8CDC-ADC6-3B10896C9134}"/>
              </a:ext>
            </a:extLst>
          </p:cNvPr>
          <p:cNvSpPr txBox="1"/>
          <p:nvPr/>
        </p:nvSpPr>
        <p:spPr>
          <a:xfrm>
            <a:off x="7611871" y="2621407"/>
            <a:ext cx="953769"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mj-lt"/>
                <a:cs typeface="Calibri"/>
              </a:rPr>
              <a:t>Returning Indians</a:t>
            </a:r>
            <a:endParaRPr sz="1800">
              <a:latin typeface="+mj-lt"/>
              <a:cs typeface="Calibri"/>
            </a:endParaRPr>
          </a:p>
        </p:txBody>
      </p:sp>
      <p:sp>
        <p:nvSpPr>
          <p:cNvPr id="39" name="object 33">
            <a:extLst>
              <a:ext uri="{FF2B5EF4-FFF2-40B4-BE49-F238E27FC236}">
                <a16:creationId xmlns:a16="http://schemas.microsoft.com/office/drawing/2014/main" id="{6D766451-6544-D741-05C1-853A52D1A06D}"/>
              </a:ext>
            </a:extLst>
          </p:cNvPr>
          <p:cNvSpPr/>
          <p:nvPr/>
        </p:nvSpPr>
        <p:spPr>
          <a:xfrm>
            <a:off x="10442447" y="2633472"/>
            <a:ext cx="1332230" cy="624840"/>
          </a:xfrm>
          <a:custGeom>
            <a:avLst/>
            <a:gdLst/>
            <a:ahLst/>
            <a:cxnLst/>
            <a:rect l="l" t="t" r="r" b="b"/>
            <a:pathLst>
              <a:path w="1332229" h="624839">
                <a:moveTo>
                  <a:pt x="0" y="104139"/>
                </a:moveTo>
                <a:lnTo>
                  <a:pt x="8181" y="63597"/>
                </a:lnTo>
                <a:lnTo>
                  <a:pt x="30495" y="30495"/>
                </a:lnTo>
                <a:lnTo>
                  <a:pt x="63597" y="8181"/>
                </a:lnTo>
                <a:lnTo>
                  <a:pt x="104140" y="0"/>
                </a:lnTo>
                <a:lnTo>
                  <a:pt x="1227835" y="0"/>
                </a:lnTo>
                <a:lnTo>
                  <a:pt x="1268378" y="8181"/>
                </a:lnTo>
                <a:lnTo>
                  <a:pt x="1301480" y="30495"/>
                </a:lnTo>
                <a:lnTo>
                  <a:pt x="1323794" y="63597"/>
                </a:lnTo>
                <a:lnTo>
                  <a:pt x="1331976" y="104139"/>
                </a:lnTo>
                <a:lnTo>
                  <a:pt x="1331976" y="520700"/>
                </a:lnTo>
                <a:lnTo>
                  <a:pt x="1323794" y="561242"/>
                </a:lnTo>
                <a:lnTo>
                  <a:pt x="1301480" y="594344"/>
                </a:lnTo>
                <a:lnTo>
                  <a:pt x="1268378" y="616658"/>
                </a:lnTo>
                <a:lnTo>
                  <a:pt x="1227835" y="624839"/>
                </a:lnTo>
                <a:lnTo>
                  <a:pt x="104140" y="624839"/>
                </a:lnTo>
                <a:lnTo>
                  <a:pt x="63597" y="616658"/>
                </a:lnTo>
                <a:lnTo>
                  <a:pt x="30495" y="594344"/>
                </a:lnTo>
                <a:lnTo>
                  <a:pt x="8181" y="561242"/>
                </a:lnTo>
                <a:lnTo>
                  <a:pt x="0" y="520700"/>
                </a:lnTo>
                <a:lnTo>
                  <a:pt x="0" y="104139"/>
                </a:lnTo>
                <a:close/>
              </a:path>
            </a:pathLst>
          </a:custGeom>
          <a:ln w="12192">
            <a:solidFill>
              <a:srgbClr val="4471C4"/>
            </a:solidFill>
          </a:ln>
        </p:spPr>
        <p:txBody>
          <a:bodyPr wrap="square" lIns="0" tIns="0" rIns="0" bIns="0" rtlCol="0"/>
          <a:lstStyle/>
          <a:p>
            <a:endParaRPr>
              <a:latin typeface="+mj-lt"/>
            </a:endParaRPr>
          </a:p>
        </p:txBody>
      </p:sp>
      <p:sp>
        <p:nvSpPr>
          <p:cNvPr id="40" name="object 34">
            <a:extLst>
              <a:ext uri="{FF2B5EF4-FFF2-40B4-BE49-F238E27FC236}">
                <a16:creationId xmlns:a16="http://schemas.microsoft.com/office/drawing/2014/main" id="{7021F2FC-22F4-1D95-FDC1-80C2FFFD7E16}"/>
              </a:ext>
            </a:extLst>
          </p:cNvPr>
          <p:cNvSpPr txBox="1"/>
          <p:nvPr/>
        </p:nvSpPr>
        <p:spPr>
          <a:xfrm>
            <a:off x="10554081" y="2645155"/>
            <a:ext cx="1086356" cy="566822"/>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mj-lt"/>
                <a:cs typeface="Calibri"/>
              </a:rPr>
              <a:t>Resident</a:t>
            </a:r>
            <a:endParaRPr sz="1800" dirty="0">
              <a:latin typeface="+mj-lt"/>
              <a:cs typeface="Calibri"/>
            </a:endParaRPr>
          </a:p>
          <a:p>
            <a:pPr marL="12700">
              <a:lnSpc>
                <a:spcPct val="100000"/>
              </a:lnSpc>
            </a:pPr>
            <a:r>
              <a:rPr sz="1800" b="1" spc="-10" dirty="0">
                <a:latin typeface="+mj-lt"/>
                <a:cs typeface="Calibri"/>
              </a:rPr>
              <a:t>Indians</a:t>
            </a:r>
            <a:endParaRPr sz="1800" dirty="0">
              <a:latin typeface="+mj-lt"/>
              <a:cs typeface="Calibri"/>
            </a:endParaRPr>
          </a:p>
        </p:txBody>
      </p:sp>
      <p:sp>
        <p:nvSpPr>
          <p:cNvPr id="41" name="object 35">
            <a:extLst>
              <a:ext uri="{FF2B5EF4-FFF2-40B4-BE49-F238E27FC236}">
                <a16:creationId xmlns:a16="http://schemas.microsoft.com/office/drawing/2014/main" id="{D68CF5CF-7C66-2BB1-380B-395BF2DF4A40}"/>
              </a:ext>
            </a:extLst>
          </p:cNvPr>
          <p:cNvSpPr txBox="1"/>
          <p:nvPr/>
        </p:nvSpPr>
        <p:spPr>
          <a:xfrm>
            <a:off x="7841995" y="4389577"/>
            <a:ext cx="528282" cy="289823"/>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mj-lt"/>
                <a:cs typeface="Calibri"/>
              </a:rPr>
              <a:t>RFC</a:t>
            </a:r>
            <a:endParaRPr sz="1800" dirty="0">
              <a:latin typeface="+mj-lt"/>
              <a:cs typeface="Calibri"/>
            </a:endParaRPr>
          </a:p>
        </p:txBody>
      </p:sp>
      <p:sp>
        <p:nvSpPr>
          <p:cNvPr id="42" name="object 36">
            <a:extLst>
              <a:ext uri="{FF2B5EF4-FFF2-40B4-BE49-F238E27FC236}">
                <a16:creationId xmlns:a16="http://schemas.microsoft.com/office/drawing/2014/main" id="{36B8BCF0-52E1-731B-BD5A-BB364490BE64}"/>
              </a:ext>
            </a:extLst>
          </p:cNvPr>
          <p:cNvSpPr txBox="1"/>
          <p:nvPr/>
        </p:nvSpPr>
        <p:spPr>
          <a:xfrm>
            <a:off x="10606277" y="4173473"/>
            <a:ext cx="1168399" cy="566822"/>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mj-lt"/>
                <a:cs typeface="Calibri"/>
              </a:rPr>
              <a:t>RFC</a:t>
            </a:r>
            <a:r>
              <a:rPr sz="1800" b="1" spc="-20" dirty="0">
                <a:latin typeface="+mj-lt"/>
                <a:cs typeface="Calibri"/>
              </a:rPr>
              <a:t> </a:t>
            </a:r>
            <a:r>
              <a:rPr sz="1800" b="1" spc="-25" dirty="0">
                <a:latin typeface="+mj-lt"/>
                <a:cs typeface="Calibri"/>
              </a:rPr>
              <a:t>(D) </a:t>
            </a:r>
            <a:r>
              <a:rPr sz="1800" b="1" spc="-20" dirty="0">
                <a:latin typeface="+mj-lt"/>
                <a:cs typeface="Calibri"/>
              </a:rPr>
              <a:t>EEFC </a:t>
            </a:r>
            <a:r>
              <a:rPr sz="1800" b="1" spc="-25" dirty="0">
                <a:latin typeface="+mj-lt"/>
                <a:cs typeface="Calibri"/>
              </a:rPr>
              <a:t>DDA</a:t>
            </a:r>
            <a:endParaRPr sz="1800" dirty="0">
              <a:latin typeface="+mj-lt"/>
              <a:cs typeface="Calibri"/>
            </a:endParaRPr>
          </a:p>
        </p:txBody>
      </p:sp>
      <p:grpSp>
        <p:nvGrpSpPr>
          <p:cNvPr id="43" name="object 37">
            <a:extLst>
              <a:ext uri="{FF2B5EF4-FFF2-40B4-BE49-F238E27FC236}">
                <a16:creationId xmlns:a16="http://schemas.microsoft.com/office/drawing/2014/main" id="{76905B6C-D231-C81A-7B9F-842BA2D86F08}"/>
              </a:ext>
            </a:extLst>
          </p:cNvPr>
          <p:cNvGrpSpPr/>
          <p:nvPr/>
        </p:nvGrpSpPr>
        <p:grpSpPr>
          <a:xfrm>
            <a:off x="7908035" y="2383535"/>
            <a:ext cx="3243580" cy="1876425"/>
            <a:chOff x="7908035" y="2383535"/>
            <a:chExt cx="3243580" cy="1876425"/>
          </a:xfrm>
        </p:grpSpPr>
        <p:sp>
          <p:nvSpPr>
            <p:cNvPr id="44" name="object 38">
              <a:extLst>
                <a:ext uri="{FF2B5EF4-FFF2-40B4-BE49-F238E27FC236}">
                  <a16:creationId xmlns:a16="http://schemas.microsoft.com/office/drawing/2014/main" id="{68A339D0-5DCC-4A6F-84F7-20783E5F05D2}"/>
                </a:ext>
              </a:extLst>
            </p:cNvPr>
            <p:cNvSpPr/>
            <p:nvPr/>
          </p:nvSpPr>
          <p:spPr>
            <a:xfrm>
              <a:off x="7908035" y="2383535"/>
              <a:ext cx="3243580" cy="258445"/>
            </a:xfrm>
            <a:custGeom>
              <a:avLst/>
              <a:gdLst/>
              <a:ahLst/>
              <a:cxnLst/>
              <a:rect l="l" t="t" r="r" b="b"/>
              <a:pathLst>
                <a:path w="3243579" h="258444">
                  <a:moveTo>
                    <a:pt x="3196336" y="181737"/>
                  </a:moveTo>
                  <a:lnTo>
                    <a:pt x="3167380" y="181737"/>
                  </a:lnTo>
                  <a:lnTo>
                    <a:pt x="3205480" y="257937"/>
                  </a:lnTo>
                  <a:lnTo>
                    <a:pt x="3237230" y="194437"/>
                  </a:lnTo>
                  <a:lnTo>
                    <a:pt x="3196336" y="194437"/>
                  </a:lnTo>
                  <a:lnTo>
                    <a:pt x="3196336" y="181737"/>
                  </a:lnTo>
                  <a:close/>
                </a:path>
                <a:path w="3243579" h="258444">
                  <a:moveTo>
                    <a:pt x="28956" y="161543"/>
                  </a:moveTo>
                  <a:lnTo>
                    <a:pt x="0" y="161543"/>
                  </a:lnTo>
                  <a:lnTo>
                    <a:pt x="38100" y="237743"/>
                  </a:lnTo>
                  <a:lnTo>
                    <a:pt x="69850" y="174243"/>
                  </a:lnTo>
                  <a:lnTo>
                    <a:pt x="28956" y="174243"/>
                  </a:lnTo>
                  <a:lnTo>
                    <a:pt x="28956" y="161543"/>
                  </a:lnTo>
                  <a:close/>
                </a:path>
                <a:path w="3243579" h="258444">
                  <a:moveTo>
                    <a:pt x="3196336" y="9143"/>
                  </a:moveTo>
                  <a:lnTo>
                    <a:pt x="3196336" y="194437"/>
                  </a:lnTo>
                  <a:lnTo>
                    <a:pt x="3214624" y="194437"/>
                  </a:lnTo>
                  <a:lnTo>
                    <a:pt x="3214624" y="18287"/>
                  </a:lnTo>
                  <a:lnTo>
                    <a:pt x="3205480" y="18287"/>
                  </a:lnTo>
                  <a:lnTo>
                    <a:pt x="3196336" y="9143"/>
                  </a:lnTo>
                  <a:close/>
                </a:path>
                <a:path w="3243579" h="258444">
                  <a:moveTo>
                    <a:pt x="3243580" y="181737"/>
                  </a:moveTo>
                  <a:lnTo>
                    <a:pt x="3214624" y="181737"/>
                  </a:lnTo>
                  <a:lnTo>
                    <a:pt x="3214624" y="194437"/>
                  </a:lnTo>
                  <a:lnTo>
                    <a:pt x="3237230" y="194437"/>
                  </a:lnTo>
                  <a:lnTo>
                    <a:pt x="3243580" y="181737"/>
                  </a:lnTo>
                  <a:close/>
                </a:path>
                <a:path w="3243579" h="258444">
                  <a:moveTo>
                    <a:pt x="3214624" y="0"/>
                  </a:moveTo>
                  <a:lnTo>
                    <a:pt x="28956" y="0"/>
                  </a:lnTo>
                  <a:lnTo>
                    <a:pt x="28956" y="174243"/>
                  </a:lnTo>
                  <a:lnTo>
                    <a:pt x="47244" y="174243"/>
                  </a:lnTo>
                  <a:lnTo>
                    <a:pt x="47244" y="18287"/>
                  </a:lnTo>
                  <a:lnTo>
                    <a:pt x="38100" y="18287"/>
                  </a:lnTo>
                  <a:lnTo>
                    <a:pt x="47244" y="9143"/>
                  </a:lnTo>
                  <a:lnTo>
                    <a:pt x="3214624" y="9143"/>
                  </a:lnTo>
                  <a:lnTo>
                    <a:pt x="3214624" y="0"/>
                  </a:lnTo>
                  <a:close/>
                </a:path>
                <a:path w="3243579" h="258444">
                  <a:moveTo>
                    <a:pt x="76200" y="161543"/>
                  </a:moveTo>
                  <a:lnTo>
                    <a:pt x="47244" y="161543"/>
                  </a:lnTo>
                  <a:lnTo>
                    <a:pt x="47244" y="174243"/>
                  </a:lnTo>
                  <a:lnTo>
                    <a:pt x="69850" y="174243"/>
                  </a:lnTo>
                  <a:lnTo>
                    <a:pt x="76200" y="161543"/>
                  </a:lnTo>
                  <a:close/>
                </a:path>
                <a:path w="3243579" h="258444">
                  <a:moveTo>
                    <a:pt x="47244" y="9143"/>
                  </a:moveTo>
                  <a:lnTo>
                    <a:pt x="38100" y="18287"/>
                  </a:lnTo>
                  <a:lnTo>
                    <a:pt x="47244" y="18287"/>
                  </a:lnTo>
                  <a:lnTo>
                    <a:pt x="47244" y="9143"/>
                  </a:lnTo>
                  <a:close/>
                </a:path>
                <a:path w="3243579" h="258444">
                  <a:moveTo>
                    <a:pt x="3196336" y="9143"/>
                  </a:moveTo>
                  <a:lnTo>
                    <a:pt x="47244" y="9143"/>
                  </a:lnTo>
                  <a:lnTo>
                    <a:pt x="47244" y="18287"/>
                  </a:lnTo>
                  <a:lnTo>
                    <a:pt x="3196336" y="18287"/>
                  </a:lnTo>
                  <a:lnTo>
                    <a:pt x="3196336" y="9143"/>
                  </a:lnTo>
                  <a:close/>
                </a:path>
                <a:path w="3243579" h="258444">
                  <a:moveTo>
                    <a:pt x="3214624" y="9143"/>
                  </a:moveTo>
                  <a:lnTo>
                    <a:pt x="3196336" y="9143"/>
                  </a:lnTo>
                  <a:lnTo>
                    <a:pt x="3205480" y="18287"/>
                  </a:lnTo>
                  <a:lnTo>
                    <a:pt x="3214624" y="18287"/>
                  </a:lnTo>
                  <a:lnTo>
                    <a:pt x="3214624" y="9143"/>
                  </a:lnTo>
                  <a:close/>
                </a:path>
              </a:pathLst>
            </a:custGeom>
            <a:solidFill>
              <a:srgbClr val="4471C4"/>
            </a:solidFill>
          </p:spPr>
          <p:txBody>
            <a:bodyPr wrap="square" lIns="0" tIns="0" rIns="0" bIns="0" rtlCol="0"/>
            <a:lstStyle/>
            <a:p>
              <a:endParaRPr>
                <a:latin typeface="+mj-lt"/>
              </a:endParaRPr>
            </a:p>
          </p:txBody>
        </p:sp>
        <p:sp>
          <p:nvSpPr>
            <p:cNvPr id="45" name="object 39">
              <a:extLst>
                <a:ext uri="{FF2B5EF4-FFF2-40B4-BE49-F238E27FC236}">
                  <a16:creationId xmlns:a16="http://schemas.microsoft.com/office/drawing/2014/main" id="{CB40D5C5-DDA5-FDC6-8B67-57BEDB136ED8}"/>
                </a:ext>
              </a:extLst>
            </p:cNvPr>
            <p:cNvSpPr/>
            <p:nvPr/>
          </p:nvSpPr>
          <p:spPr>
            <a:xfrm>
              <a:off x="8029955" y="3217163"/>
              <a:ext cx="3081655" cy="1043305"/>
            </a:xfrm>
            <a:custGeom>
              <a:avLst/>
              <a:gdLst/>
              <a:ahLst/>
              <a:cxnLst/>
              <a:rect l="l" t="t" r="r" b="b"/>
              <a:pathLst>
                <a:path w="3081654" h="1043304">
                  <a:moveTo>
                    <a:pt x="0" y="42672"/>
                  </a:moveTo>
                  <a:lnTo>
                    <a:pt x="0" y="1042797"/>
                  </a:lnTo>
                </a:path>
                <a:path w="3081654" h="1043304">
                  <a:moveTo>
                    <a:pt x="3081528" y="0"/>
                  </a:moveTo>
                  <a:lnTo>
                    <a:pt x="3081528" y="909193"/>
                  </a:lnTo>
                </a:path>
              </a:pathLst>
            </a:custGeom>
            <a:ln w="9144">
              <a:solidFill>
                <a:srgbClr val="000000"/>
              </a:solidFill>
              <a:prstDash val="sysDash"/>
            </a:ln>
          </p:spPr>
          <p:txBody>
            <a:bodyPr wrap="square" lIns="0" tIns="0" rIns="0" bIns="0" rtlCol="0"/>
            <a:lstStyle/>
            <a:p>
              <a:endParaRPr>
                <a:latin typeface="+mj-lt"/>
              </a:endParaRPr>
            </a:p>
          </p:txBody>
        </p:sp>
      </p:grpSp>
      <p:grpSp>
        <p:nvGrpSpPr>
          <p:cNvPr id="46" name="object 40">
            <a:extLst>
              <a:ext uri="{FF2B5EF4-FFF2-40B4-BE49-F238E27FC236}">
                <a16:creationId xmlns:a16="http://schemas.microsoft.com/office/drawing/2014/main" id="{843F53CE-4B5B-27AE-B61B-37AAF7721EF8}"/>
              </a:ext>
            </a:extLst>
          </p:cNvPr>
          <p:cNvGrpSpPr/>
          <p:nvPr/>
        </p:nvGrpSpPr>
        <p:grpSpPr>
          <a:xfrm>
            <a:off x="819911" y="1869948"/>
            <a:ext cx="5110480" cy="4043045"/>
            <a:chOff x="819911" y="1869948"/>
            <a:chExt cx="5110480" cy="4043045"/>
          </a:xfrm>
        </p:grpSpPr>
        <p:sp>
          <p:nvSpPr>
            <p:cNvPr id="47" name="object 41">
              <a:extLst>
                <a:ext uri="{FF2B5EF4-FFF2-40B4-BE49-F238E27FC236}">
                  <a16:creationId xmlns:a16="http://schemas.microsoft.com/office/drawing/2014/main" id="{ED42357E-6CBA-5380-7015-B749EC5A8A39}"/>
                </a:ext>
              </a:extLst>
            </p:cNvPr>
            <p:cNvSpPr/>
            <p:nvPr/>
          </p:nvSpPr>
          <p:spPr>
            <a:xfrm>
              <a:off x="3942588" y="3952621"/>
              <a:ext cx="1988185" cy="405130"/>
            </a:xfrm>
            <a:custGeom>
              <a:avLst/>
              <a:gdLst/>
              <a:ahLst/>
              <a:cxnLst/>
              <a:rect l="l" t="t" r="r" b="b"/>
              <a:pathLst>
                <a:path w="1988185" h="405129">
                  <a:moveTo>
                    <a:pt x="28956" y="328548"/>
                  </a:moveTo>
                  <a:lnTo>
                    <a:pt x="0" y="328548"/>
                  </a:lnTo>
                  <a:lnTo>
                    <a:pt x="38100" y="404748"/>
                  </a:lnTo>
                  <a:lnTo>
                    <a:pt x="69850" y="341248"/>
                  </a:lnTo>
                  <a:lnTo>
                    <a:pt x="28956" y="341248"/>
                  </a:lnTo>
                  <a:lnTo>
                    <a:pt x="28956" y="328548"/>
                  </a:lnTo>
                  <a:close/>
                </a:path>
                <a:path w="1988185" h="405129">
                  <a:moveTo>
                    <a:pt x="1940433" y="326770"/>
                  </a:moveTo>
                  <a:lnTo>
                    <a:pt x="1911477" y="326770"/>
                  </a:lnTo>
                  <a:lnTo>
                    <a:pt x="1949577" y="402970"/>
                  </a:lnTo>
                  <a:lnTo>
                    <a:pt x="1981327" y="339470"/>
                  </a:lnTo>
                  <a:lnTo>
                    <a:pt x="1940433" y="339470"/>
                  </a:lnTo>
                  <a:lnTo>
                    <a:pt x="1940433" y="326770"/>
                  </a:lnTo>
                  <a:close/>
                </a:path>
                <a:path w="1988185" h="405129">
                  <a:moveTo>
                    <a:pt x="1958721" y="0"/>
                  </a:moveTo>
                  <a:lnTo>
                    <a:pt x="28956" y="0"/>
                  </a:lnTo>
                  <a:lnTo>
                    <a:pt x="28956" y="341248"/>
                  </a:lnTo>
                  <a:lnTo>
                    <a:pt x="47244" y="341248"/>
                  </a:lnTo>
                  <a:lnTo>
                    <a:pt x="47244" y="18287"/>
                  </a:lnTo>
                  <a:lnTo>
                    <a:pt x="38100" y="18287"/>
                  </a:lnTo>
                  <a:lnTo>
                    <a:pt x="47244" y="9143"/>
                  </a:lnTo>
                  <a:lnTo>
                    <a:pt x="1958721" y="9143"/>
                  </a:lnTo>
                  <a:lnTo>
                    <a:pt x="1958721" y="0"/>
                  </a:lnTo>
                  <a:close/>
                </a:path>
                <a:path w="1988185" h="405129">
                  <a:moveTo>
                    <a:pt x="76200" y="328548"/>
                  </a:moveTo>
                  <a:lnTo>
                    <a:pt x="47244" y="328548"/>
                  </a:lnTo>
                  <a:lnTo>
                    <a:pt x="47244" y="341248"/>
                  </a:lnTo>
                  <a:lnTo>
                    <a:pt x="69850" y="341248"/>
                  </a:lnTo>
                  <a:lnTo>
                    <a:pt x="76200" y="328548"/>
                  </a:lnTo>
                  <a:close/>
                </a:path>
                <a:path w="1988185" h="405129">
                  <a:moveTo>
                    <a:pt x="1940433" y="9143"/>
                  </a:moveTo>
                  <a:lnTo>
                    <a:pt x="1940433" y="339470"/>
                  </a:lnTo>
                  <a:lnTo>
                    <a:pt x="1958721" y="339470"/>
                  </a:lnTo>
                  <a:lnTo>
                    <a:pt x="1958721" y="18287"/>
                  </a:lnTo>
                  <a:lnTo>
                    <a:pt x="1949577" y="18287"/>
                  </a:lnTo>
                  <a:lnTo>
                    <a:pt x="1940433" y="9143"/>
                  </a:lnTo>
                  <a:close/>
                </a:path>
                <a:path w="1988185" h="405129">
                  <a:moveTo>
                    <a:pt x="1987677" y="326770"/>
                  </a:moveTo>
                  <a:lnTo>
                    <a:pt x="1958721" y="326770"/>
                  </a:lnTo>
                  <a:lnTo>
                    <a:pt x="1958721" y="339470"/>
                  </a:lnTo>
                  <a:lnTo>
                    <a:pt x="1981327" y="339470"/>
                  </a:lnTo>
                  <a:lnTo>
                    <a:pt x="1987677" y="326770"/>
                  </a:lnTo>
                  <a:close/>
                </a:path>
                <a:path w="1988185" h="405129">
                  <a:moveTo>
                    <a:pt x="47244" y="9143"/>
                  </a:moveTo>
                  <a:lnTo>
                    <a:pt x="38100" y="18287"/>
                  </a:lnTo>
                  <a:lnTo>
                    <a:pt x="47244" y="18287"/>
                  </a:lnTo>
                  <a:lnTo>
                    <a:pt x="47244" y="9143"/>
                  </a:lnTo>
                  <a:close/>
                </a:path>
                <a:path w="1988185" h="405129">
                  <a:moveTo>
                    <a:pt x="1940433" y="9143"/>
                  </a:moveTo>
                  <a:lnTo>
                    <a:pt x="47244" y="9143"/>
                  </a:lnTo>
                  <a:lnTo>
                    <a:pt x="47244" y="18287"/>
                  </a:lnTo>
                  <a:lnTo>
                    <a:pt x="1940433" y="18287"/>
                  </a:lnTo>
                  <a:lnTo>
                    <a:pt x="1940433" y="9143"/>
                  </a:lnTo>
                  <a:close/>
                </a:path>
                <a:path w="1988185" h="405129">
                  <a:moveTo>
                    <a:pt x="1958721" y="9143"/>
                  </a:moveTo>
                  <a:lnTo>
                    <a:pt x="1940433" y="9143"/>
                  </a:lnTo>
                  <a:lnTo>
                    <a:pt x="1949577" y="18287"/>
                  </a:lnTo>
                  <a:lnTo>
                    <a:pt x="1958721" y="18287"/>
                  </a:lnTo>
                  <a:lnTo>
                    <a:pt x="1958721" y="9143"/>
                  </a:lnTo>
                  <a:close/>
                </a:path>
              </a:pathLst>
            </a:custGeom>
            <a:solidFill>
              <a:srgbClr val="4471C4"/>
            </a:solidFill>
          </p:spPr>
          <p:txBody>
            <a:bodyPr wrap="square" lIns="0" tIns="0" rIns="0" bIns="0" rtlCol="0"/>
            <a:lstStyle/>
            <a:p>
              <a:endParaRPr>
                <a:latin typeface="+mj-lt"/>
              </a:endParaRPr>
            </a:p>
          </p:txBody>
        </p:sp>
        <p:sp>
          <p:nvSpPr>
            <p:cNvPr id="48" name="object 42">
              <a:extLst>
                <a:ext uri="{FF2B5EF4-FFF2-40B4-BE49-F238E27FC236}">
                  <a16:creationId xmlns:a16="http://schemas.microsoft.com/office/drawing/2014/main" id="{C022BEAC-864F-9FD7-D67F-1B4873578B32}"/>
                </a:ext>
              </a:extLst>
            </p:cNvPr>
            <p:cNvSpPr/>
            <p:nvPr/>
          </p:nvSpPr>
          <p:spPr>
            <a:xfrm>
              <a:off x="824483" y="1869948"/>
              <a:ext cx="5078095" cy="4043045"/>
            </a:xfrm>
            <a:custGeom>
              <a:avLst/>
              <a:gdLst/>
              <a:ahLst/>
              <a:cxnLst/>
              <a:rect l="l" t="t" r="r" b="b"/>
              <a:pathLst>
                <a:path w="5078095" h="4043045">
                  <a:moveTo>
                    <a:pt x="704088" y="1365503"/>
                  </a:moveTo>
                  <a:lnTo>
                    <a:pt x="704088" y="2052193"/>
                  </a:lnTo>
                </a:path>
                <a:path w="5078095" h="4043045">
                  <a:moveTo>
                    <a:pt x="3870960" y="1389888"/>
                  </a:moveTo>
                  <a:lnTo>
                    <a:pt x="3870960" y="2052701"/>
                  </a:lnTo>
                </a:path>
                <a:path w="5078095" h="4043045">
                  <a:moveTo>
                    <a:pt x="3218688" y="3136391"/>
                  </a:moveTo>
                  <a:lnTo>
                    <a:pt x="3218688" y="3887800"/>
                  </a:lnTo>
                </a:path>
                <a:path w="5078095" h="4043045">
                  <a:moveTo>
                    <a:pt x="5077968" y="3133344"/>
                  </a:moveTo>
                  <a:lnTo>
                    <a:pt x="5077968" y="4042549"/>
                  </a:lnTo>
                </a:path>
                <a:path w="5078095" h="4043045">
                  <a:moveTo>
                    <a:pt x="0" y="3014472"/>
                  </a:moveTo>
                  <a:lnTo>
                    <a:pt x="0" y="3765880"/>
                  </a:lnTo>
                </a:path>
                <a:path w="5078095" h="4043045">
                  <a:moveTo>
                    <a:pt x="1307592" y="3133344"/>
                  </a:moveTo>
                  <a:lnTo>
                    <a:pt x="1307592" y="3884752"/>
                  </a:lnTo>
                </a:path>
                <a:path w="5078095" h="4043045">
                  <a:moveTo>
                    <a:pt x="2203704" y="0"/>
                  </a:moveTo>
                  <a:lnTo>
                    <a:pt x="2203704" y="466598"/>
                  </a:lnTo>
                </a:path>
              </a:pathLst>
            </a:custGeom>
            <a:ln w="9144">
              <a:solidFill>
                <a:srgbClr val="000000"/>
              </a:solidFill>
              <a:prstDash val="sysDash"/>
            </a:ln>
          </p:spPr>
          <p:txBody>
            <a:bodyPr wrap="square" lIns="0" tIns="0" rIns="0" bIns="0" rtlCol="0"/>
            <a:lstStyle/>
            <a:p>
              <a:endParaRPr>
                <a:latin typeface="+mj-lt"/>
              </a:endParaRPr>
            </a:p>
          </p:txBody>
        </p:sp>
      </p:grpSp>
      <p:sp>
        <p:nvSpPr>
          <p:cNvPr id="49" name="object 43">
            <a:extLst>
              <a:ext uri="{FF2B5EF4-FFF2-40B4-BE49-F238E27FC236}">
                <a16:creationId xmlns:a16="http://schemas.microsoft.com/office/drawing/2014/main" id="{9C6B69C7-814F-3B2A-8255-808C6241C6BB}"/>
              </a:ext>
            </a:extLst>
          </p:cNvPr>
          <p:cNvSpPr/>
          <p:nvPr/>
        </p:nvSpPr>
        <p:spPr>
          <a:xfrm>
            <a:off x="9438131" y="1869948"/>
            <a:ext cx="0" cy="466725"/>
          </a:xfrm>
          <a:custGeom>
            <a:avLst/>
            <a:gdLst/>
            <a:ahLst/>
            <a:cxnLst/>
            <a:rect l="l" t="t" r="r" b="b"/>
            <a:pathLst>
              <a:path h="466725">
                <a:moveTo>
                  <a:pt x="0" y="0"/>
                </a:moveTo>
                <a:lnTo>
                  <a:pt x="0" y="466598"/>
                </a:lnTo>
              </a:path>
            </a:pathLst>
          </a:custGeom>
          <a:ln w="9144">
            <a:solidFill>
              <a:srgbClr val="000000"/>
            </a:solidFill>
            <a:prstDash val="sysDash"/>
          </a:ln>
        </p:spPr>
        <p:txBody>
          <a:bodyPr wrap="square" lIns="0" tIns="0" rIns="0" bIns="0" rtlCol="0"/>
          <a:lstStyle/>
          <a:p>
            <a:endParaRPr>
              <a:latin typeface="+mj-lt"/>
            </a:endParaRPr>
          </a:p>
        </p:txBody>
      </p:sp>
      <p:sp>
        <p:nvSpPr>
          <p:cNvPr id="50" name="object 45">
            <a:extLst>
              <a:ext uri="{FF2B5EF4-FFF2-40B4-BE49-F238E27FC236}">
                <a16:creationId xmlns:a16="http://schemas.microsoft.com/office/drawing/2014/main" id="{01E19107-0431-EAC0-F93C-230405294BCB}"/>
              </a:ext>
            </a:extLst>
          </p:cNvPr>
          <p:cNvSpPr txBox="1">
            <a:spLocks noGrp="1"/>
          </p:cNvSpPr>
          <p:nvPr>
            <p:ph type="sldNum" sz="quarter" idx="7"/>
          </p:nvPr>
        </p:nvSpPr>
        <p:spPr>
          <a:xfrm>
            <a:off x="11660758" y="6566558"/>
            <a:ext cx="241300" cy="157992"/>
          </a:xfrm>
          <a:prstGeom prst="rect">
            <a:avLst/>
          </a:prstGeom>
        </p:spPr>
        <p:txBody>
          <a:bodyPr vert="horz" wrap="square" lIns="0" tIns="0" rIns="0" bIns="0" rtlCol="0">
            <a:spAutoFit/>
          </a:bodyPr>
          <a:lstStyle/>
          <a:p>
            <a:pPr marL="38100">
              <a:lnSpc>
                <a:spcPts val="1240"/>
              </a:lnSpc>
            </a:pPr>
            <a:fld id="{81D60167-4931-47E6-BA6A-407CBD079E47}" type="slidenum">
              <a:rPr spc="-25" dirty="0">
                <a:latin typeface="+mj-lt"/>
              </a:rPr>
              <a:t>18</a:t>
            </a:fld>
            <a:endParaRPr spc="-25" dirty="0">
              <a:latin typeface="+mj-lt"/>
            </a:endParaRPr>
          </a:p>
        </p:txBody>
      </p:sp>
    </p:spTree>
    <p:extLst>
      <p:ext uri="{BB962C8B-B14F-4D97-AF65-F5344CB8AC3E}">
        <p14:creationId xmlns:p14="http://schemas.microsoft.com/office/powerpoint/2010/main" val="328883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65956"/>
            <a:ext cx="5387444" cy="689932"/>
          </a:xfrm>
          <a:prstGeom prst="rect">
            <a:avLst/>
          </a:prstGeom>
        </p:spPr>
        <p:txBody>
          <a:bodyPr vert="horz" wrap="square" lIns="0" tIns="12700" rIns="0" bIns="0" rtlCol="0">
            <a:spAutoFit/>
          </a:bodyPr>
          <a:lstStyle/>
          <a:p>
            <a:pPr marL="12700">
              <a:lnSpc>
                <a:spcPct val="100000"/>
              </a:lnSpc>
              <a:spcBef>
                <a:spcPts val="100"/>
              </a:spcBef>
            </a:pPr>
            <a:r>
              <a:rPr spc="20" dirty="0" err="1">
                <a:solidFill>
                  <a:srgbClr val="00AFEF"/>
                </a:solidFill>
              </a:rPr>
              <a:t>Impo</a:t>
            </a:r>
            <a:r>
              <a:rPr lang="en-IN" spc="20" dirty="0">
                <a:solidFill>
                  <a:srgbClr val="00AFEF"/>
                </a:solidFill>
              </a:rPr>
              <a:t>r</a:t>
            </a:r>
            <a:r>
              <a:rPr spc="20" dirty="0">
                <a:solidFill>
                  <a:srgbClr val="00AFEF"/>
                </a:solidFill>
              </a:rPr>
              <a:t>tant</a:t>
            </a:r>
            <a:r>
              <a:rPr spc="-15" dirty="0">
                <a:solidFill>
                  <a:srgbClr val="00AFEF"/>
                </a:solidFill>
              </a:rPr>
              <a:t> </a:t>
            </a:r>
            <a:r>
              <a:rPr spc="-5" dirty="0"/>
              <a:t>Definitions</a:t>
            </a:r>
          </a:p>
        </p:txBody>
      </p:sp>
      <p:sp>
        <p:nvSpPr>
          <p:cNvPr id="3" name="object 3"/>
          <p:cNvSpPr/>
          <p:nvPr/>
        </p:nvSpPr>
        <p:spPr>
          <a:xfrm>
            <a:off x="0" y="6801895"/>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20096"/>
            <a:ext cx="3004743" cy="1252727"/>
          </a:xfrm>
          <a:prstGeom prst="rect">
            <a:avLst/>
          </a:prstGeom>
        </p:spPr>
      </p:pic>
      <p:sp>
        <p:nvSpPr>
          <p:cNvPr id="5" name="object 5"/>
          <p:cNvSpPr txBox="1"/>
          <p:nvPr/>
        </p:nvSpPr>
        <p:spPr>
          <a:xfrm>
            <a:off x="190296" y="1158650"/>
            <a:ext cx="11792585" cy="4429418"/>
          </a:xfrm>
          <a:prstGeom prst="rect">
            <a:avLst/>
          </a:prstGeom>
        </p:spPr>
        <p:txBody>
          <a:bodyPr vert="horz" wrap="square" lIns="0" tIns="12700" rIns="0" bIns="0" rtlCol="0">
            <a:spAutoFit/>
          </a:bodyPr>
          <a:lstStyle/>
          <a:p>
            <a:pPr marL="21590">
              <a:lnSpc>
                <a:spcPct val="100000"/>
              </a:lnSpc>
              <a:spcBef>
                <a:spcPts val="100"/>
              </a:spcBef>
            </a:pPr>
            <a:r>
              <a:rPr sz="1700" b="1" spc="45" dirty="0">
                <a:solidFill>
                  <a:schemeClr val="accent3"/>
                </a:solidFill>
                <a:latin typeface="+mj-lt"/>
                <a:cs typeface="Arial" panose="020B0604020202020204" pitchFamily="34" charset="0"/>
              </a:rPr>
              <a:t>Cu</a:t>
            </a:r>
            <a:r>
              <a:rPr lang="en-IN" sz="1700" b="1" spc="45" dirty="0" err="1">
                <a:solidFill>
                  <a:schemeClr val="accent3"/>
                </a:solidFill>
                <a:latin typeface="+mj-lt"/>
                <a:cs typeface="Arial" panose="020B0604020202020204" pitchFamily="34" charset="0"/>
              </a:rPr>
              <a:t>rr</a:t>
            </a:r>
            <a:r>
              <a:rPr sz="1700" b="1" spc="45" dirty="0" err="1">
                <a:solidFill>
                  <a:schemeClr val="accent3"/>
                </a:solidFill>
                <a:latin typeface="+mj-lt"/>
                <a:cs typeface="Arial" panose="020B0604020202020204" pitchFamily="34" charset="0"/>
              </a:rPr>
              <a:t>ent</a:t>
            </a:r>
            <a:r>
              <a:rPr sz="1700" b="1" spc="5" dirty="0">
                <a:solidFill>
                  <a:schemeClr val="accent3"/>
                </a:solidFill>
                <a:latin typeface="+mj-lt"/>
                <a:cs typeface="Arial" panose="020B0604020202020204" pitchFamily="34" charset="0"/>
              </a:rPr>
              <a:t> Account</a:t>
            </a:r>
            <a:r>
              <a:rPr sz="1700" b="1" dirty="0">
                <a:solidFill>
                  <a:schemeClr val="accent3"/>
                </a:solidFill>
                <a:latin typeface="+mj-lt"/>
                <a:cs typeface="Arial" panose="020B0604020202020204" pitchFamily="34" charset="0"/>
              </a:rPr>
              <a:t> </a:t>
            </a:r>
            <a:r>
              <a:rPr lang="en-IN" sz="1700" b="1" spc="60" dirty="0">
                <a:solidFill>
                  <a:schemeClr val="accent3"/>
                </a:solidFill>
                <a:latin typeface="+mj-lt"/>
                <a:cs typeface="Arial" panose="020B0604020202020204" pitchFamily="34" charset="0"/>
              </a:rPr>
              <a:t>Transactions</a:t>
            </a:r>
            <a:endParaRPr sz="1700" dirty="0">
              <a:solidFill>
                <a:schemeClr val="accent3"/>
              </a:solidFill>
              <a:latin typeface="+mj-lt"/>
              <a:cs typeface="Arial" panose="020B0604020202020204" pitchFamily="34" charset="0"/>
            </a:endParaRPr>
          </a:p>
          <a:p>
            <a:pPr marL="12700" marR="95250">
              <a:lnSpc>
                <a:spcPct val="100000"/>
              </a:lnSpc>
              <a:spcBef>
                <a:spcPts val="1675"/>
              </a:spcBef>
            </a:pPr>
            <a:r>
              <a:rPr sz="1700" spc="10" dirty="0" err="1">
                <a:latin typeface="+mj-lt"/>
                <a:cs typeface="Arial" panose="020B0604020202020204" pitchFamily="34" charset="0"/>
              </a:rPr>
              <a:t>Acco</a:t>
            </a:r>
            <a:r>
              <a:rPr lang="en-IN" sz="1700" spc="10" dirty="0">
                <a:latin typeface="+mj-lt"/>
                <a:cs typeface="Arial" panose="020B0604020202020204" pitchFamily="34" charset="0"/>
              </a:rPr>
              <a:t>r</a:t>
            </a:r>
            <a:r>
              <a:rPr sz="1700" spc="10" dirty="0">
                <a:latin typeface="+mj-lt"/>
                <a:cs typeface="Arial" panose="020B0604020202020204" pitchFamily="34" charset="0"/>
              </a:rPr>
              <a:t>ding</a:t>
            </a:r>
            <a:r>
              <a:rPr sz="1700" spc="-10" dirty="0">
                <a:latin typeface="+mj-lt"/>
                <a:cs typeface="Arial" panose="020B0604020202020204" pitchFamily="34" charset="0"/>
              </a:rPr>
              <a:t> to</a:t>
            </a:r>
            <a:r>
              <a:rPr sz="1700" spc="10" dirty="0">
                <a:latin typeface="+mj-lt"/>
                <a:cs typeface="Arial" panose="020B0604020202020204" pitchFamily="34" charset="0"/>
              </a:rPr>
              <a:t> </a:t>
            </a:r>
            <a:r>
              <a:rPr sz="1700" spc="-15" dirty="0">
                <a:latin typeface="+mj-lt"/>
                <a:cs typeface="Arial" panose="020B0604020202020204" pitchFamily="34" charset="0"/>
              </a:rPr>
              <a:t>section</a:t>
            </a:r>
            <a:r>
              <a:rPr sz="1700" spc="-5" dirty="0">
                <a:latin typeface="+mj-lt"/>
                <a:cs typeface="Arial" panose="020B0604020202020204" pitchFamily="34" charset="0"/>
              </a:rPr>
              <a:t> 2(j)</a:t>
            </a:r>
            <a:r>
              <a:rPr sz="1700" spc="5" dirty="0">
                <a:latin typeface="+mj-lt"/>
                <a:cs typeface="Arial" panose="020B0604020202020204" pitchFamily="34" charset="0"/>
              </a:rPr>
              <a:t> </a:t>
            </a:r>
            <a:r>
              <a:rPr sz="1700" spc="40" dirty="0">
                <a:latin typeface="+mj-lt"/>
                <a:cs typeface="Arial" panose="020B0604020202020204" pitchFamily="34" charset="0"/>
              </a:rPr>
              <a:t>Cu</a:t>
            </a:r>
            <a:r>
              <a:rPr lang="en-IN" sz="1700" spc="40" dirty="0" err="1">
                <a:latin typeface="+mj-lt"/>
                <a:cs typeface="Arial" panose="020B0604020202020204" pitchFamily="34" charset="0"/>
              </a:rPr>
              <a:t>rr</a:t>
            </a:r>
            <a:r>
              <a:rPr sz="1700" spc="40" dirty="0" err="1">
                <a:latin typeface="+mj-lt"/>
                <a:cs typeface="Arial" panose="020B0604020202020204" pitchFamily="34" charset="0"/>
              </a:rPr>
              <a:t>ent</a:t>
            </a:r>
            <a:r>
              <a:rPr sz="1700" dirty="0">
                <a:latin typeface="+mj-lt"/>
                <a:cs typeface="Arial" panose="020B0604020202020204" pitchFamily="34" charset="0"/>
              </a:rPr>
              <a:t> </a:t>
            </a:r>
            <a:r>
              <a:rPr sz="1700" spc="-15" dirty="0">
                <a:latin typeface="+mj-lt"/>
                <a:cs typeface="Arial" panose="020B0604020202020204" pitchFamily="34" charset="0"/>
              </a:rPr>
              <a:t>account</a:t>
            </a:r>
            <a:r>
              <a:rPr sz="1700" spc="-2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a:t>
            </a:r>
            <a:r>
              <a:rPr sz="1700" spc="-5" dirty="0">
                <a:latin typeface="+mj-lt"/>
                <a:cs typeface="Arial" panose="020B0604020202020204" pitchFamily="34" charset="0"/>
              </a:rPr>
              <a:t> </a:t>
            </a:r>
            <a:r>
              <a:rPr sz="1700" spc="-10" dirty="0">
                <a:latin typeface="+mj-lt"/>
                <a:cs typeface="Arial" panose="020B0604020202020204" pitchFamily="34" charset="0"/>
              </a:rPr>
              <a:t>means</a:t>
            </a:r>
            <a:r>
              <a:rPr sz="1700" spc="-15" dirty="0">
                <a:latin typeface="+mj-lt"/>
                <a:cs typeface="Arial" panose="020B0604020202020204" pitchFamily="34" charset="0"/>
              </a:rPr>
              <a:t> a</a:t>
            </a:r>
            <a:r>
              <a:rPr sz="170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a:t>
            </a:r>
            <a:r>
              <a:rPr sz="1700" spc="-5"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15" dirty="0">
                <a:latin typeface="+mj-lt"/>
                <a:cs typeface="Arial" panose="020B0604020202020204" pitchFamily="34" charset="0"/>
              </a:rPr>
              <a:t> </a:t>
            </a:r>
            <a:r>
              <a:rPr sz="1700" spc="-25" dirty="0">
                <a:latin typeface="+mj-lt"/>
                <a:cs typeface="Arial" panose="020B0604020202020204" pitchFamily="34" charset="0"/>
              </a:rPr>
              <a:t>than</a:t>
            </a:r>
            <a:r>
              <a:rPr sz="1700" spc="5" dirty="0">
                <a:latin typeface="+mj-lt"/>
                <a:cs typeface="Arial" panose="020B0604020202020204" pitchFamily="34" charset="0"/>
              </a:rPr>
              <a:t> </a:t>
            </a:r>
            <a:r>
              <a:rPr sz="1700" spc="-15" dirty="0">
                <a:latin typeface="+mj-lt"/>
                <a:cs typeface="Arial" panose="020B0604020202020204" pitchFamily="34" charset="0"/>
              </a:rPr>
              <a:t>a</a:t>
            </a:r>
            <a:r>
              <a:rPr sz="1700" dirty="0">
                <a:latin typeface="+mj-lt"/>
                <a:cs typeface="Arial" panose="020B0604020202020204" pitchFamily="34" charset="0"/>
              </a:rPr>
              <a:t> </a:t>
            </a:r>
            <a:r>
              <a:rPr sz="1700" spc="-15" dirty="0">
                <a:latin typeface="+mj-lt"/>
                <a:cs typeface="Arial" panose="020B0604020202020204" pitchFamily="34" charset="0"/>
              </a:rPr>
              <a:t>capital</a:t>
            </a:r>
            <a:r>
              <a:rPr sz="1700" dirty="0">
                <a:latin typeface="+mj-lt"/>
                <a:cs typeface="Arial" panose="020B0604020202020204" pitchFamily="34" charset="0"/>
              </a:rPr>
              <a:t> </a:t>
            </a:r>
            <a:r>
              <a:rPr sz="1700" spc="-15" dirty="0">
                <a:latin typeface="+mj-lt"/>
                <a:cs typeface="Arial" panose="020B0604020202020204" pitchFamily="34" charset="0"/>
              </a:rPr>
              <a:t>account</a:t>
            </a:r>
            <a:r>
              <a:rPr sz="1700" spc="-2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a:t>
            </a:r>
            <a:r>
              <a:rPr sz="1700" spc="-5" dirty="0">
                <a:latin typeface="+mj-lt"/>
                <a:cs typeface="Arial" panose="020B0604020202020204" pitchFamily="34" charset="0"/>
              </a:rPr>
              <a:t>. </a:t>
            </a:r>
            <a:r>
              <a:rPr sz="1700" spc="-430" dirty="0">
                <a:latin typeface="+mj-lt"/>
                <a:cs typeface="Arial" panose="020B0604020202020204" pitchFamily="34" charset="0"/>
              </a:rPr>
              <a:t> </a:t>
            </a:r>
            <a:r>
              <a:rPr sz="1700" spc="-25" dirty="0">
                <a:latin typeface="+mj-lt"/>
                <a:cs typeface="Arial" panose="020B0604020202020204" pitchFamily="34" charset="0"/>
              </a:rPr>
              <a:t>Such</a:t>
            </a:r>
            <a:r>
              <a:rPr sz="1700" spc="-15"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a:t>
            </a:r>
            <a:r>
              <a:rPr sz="1700" spc="-15" dirty="0">
                <a:latin typeface="+mj-lt"/>
                <a:cs typeface="Arial" panose="020B0604020202020204" pitchFamily="34" charset="0"/>
              </a:rPr>
              <a:t> </a:t>
            </a:r>
            <a:r>
              <a:rPr sz="1700" spc="-50" dirty="0">
                <a:latin typeface="+mj-lt"/>
                <a:cs typeface="Arial" panose="020B0604020202020204" pitchFamily="34" charset="0"/>
              </a:rPr>
              <a:t>includes:-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413384" marR="550545" indent="-401320">
              <a:lnSpc>
                <a:spcPct val="100000"/>
              </a:lnSpc>
              <a:buAutoNum type="romanLcPeriod"/>
              <a:tabLst>
                <a:tab pos="413384" algn="l"/>
                <a:tab pos="414020" algn="l"/>
              </a:tabLst>
            </a:pPr>
            <a:r>
              <a:rPr sz="1700" spc="-20" dirty="0">
                <a:latin typeface="+mj-lt"/>
                <a:cs typeface="Arial" panose="020B0604020202020204" pitchFamily="34" charset="0"/>
              </a:rPr>
              <a:t>Payments </a:t>
            </a:r>
            <a:r>
              <a:rPr sz="1700" spc="-10" dirty="0">
                <a:latin typeface="+mj-lt"/>
                <a:cs typeface="Arial" panose="020B0604020202020204" pitchFamily="34" charset="0"/>
              </a:rPr>
              <a:t>due </a:t>
            </a:r>
            <a:r>
              <a:rPr sz="1700" spc="-30" dirty="0">
                <a:latin typeface="+mj-lt"/>
                <a:cs typeface="Arial" panose="020B0604020202020204" pitchFamily="34" charset="0"/>
              </a:rPr>
              <a:t>in </a:t>
            </a:r>
            <a:r>
              <a:rPr sz="1700" spc="-15" dirty="0">
                <a:latin typeface="+mj-lt"/>
                <a:cs typeface="Arial" panose="020B0604020202020204" pitchFamily="34" charset="0"/>
              </a:rPr>
              <a:t>connection </a:t>
            </a:r>
            <a:r>
              <a:rPr sz="1700" spc="-10" dirty="0">
                <a:latin typeface="+mj-lt"/>
                <a:cs typeface="Arial" panose="020B0604020202020204" pitchFamily="34" charset="0"/>
              </a:rPr>
              <a:t>to </a:t>
            </a:r>
            <a:r>
              <a:rPr sz="1700" spc="20" dirty="0" err="1">
                <a:latin typeface="+mj-lt"/>
                <a:cs typeface="Arial" panose="020B0604020202020204" pitchFamily="34" charset="0"/>
              </a:rPr>
              <a:t>fo</a:t>
            </a:r>
            <a:r>
              <a:rPr lang="en-IN" sz="1700" spc="20" dirty="0">
                <a:latin typeface="+mj-lt"/>
                <a:cs typeface="Arial" panose="020B0604020202020204" pitchFamily="34" charset="0"/>
              </a:rPr>
              <a:t>r</a:t>
            </a:r>
            <a:r>
              <a:rPr sz="1700" spc="20" dirty="0" err="1">
                <a:latin typeface="+mj-lt"/>
                <a:cs typeface="Arial" panose="020B0604020202020204" pitchFamily="34" charset="0"/>
              </a:rPr>
              <a:t>eign</a:t>
            </a:r>
            <a:r>
              <a:rPr sz="1700" spc="20" dirty="0">
                <a:latin typeface="+mj-lt"/>
                <a:cs typeface="Arial" panose="020B0604020202020204" pitchFamily="34" charset="0"/>
              </a:rPr>
              <a:t> t</a:t>
            </a:r>
            <a:r>
              <a:rPr lang="en-IN" sz="1700" spc="20" dirty="0">
                <a:latin typeface="+mj-lt"/>
                <a:cs typeface="Arial" panose="020B0604020202020204" pitchFamily="34" charset="0"/>
              </a:rPr>
              <a:t>r</a:t>
            </a:r>
            <a:r>
              <a:rPr sz="1700" spc="20" dirty="0" err="1">
                <a:latin typeface="+mj-lt"/>
                <a:cs typeface="Arial" panose="020B0604020202020204" pitchFamily="34" charset="0"/>
              </a:rPr>
              <a:t>ade</a:t>
            </a:r>
            <a:r>
              <a:rPr sz="1700" spc="20"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20" dirty="0">
                <a:latin typeface="+mj-lt"/>
                <a:cs typeface="Arial" panose="020B0604020202020204" pitchFamily="34" charset="0"/>
              </a:rPr>
              <a:t> </a:t>
            </a:r>
            <a:r>
              <a:rPr sz="1700" spc="30" dirty="0">
                <a:latin typeface="+mj-lt"/>
                <a:cs typeface="Arial" panose="020B0604020202020204" pitchFamily="34" charset="0"/>
              </a:rPr>
              <a:t>cu</a:t>
            </a:r>
            <a:r>
              <a:rPr lang="en-IN" sz="1700" spc="30" dirty="0" err="1">
                <a:latin typeface="+mj-lt"/>
                <a:cs typeface="Arial" panose="020B0604020202020204" pitchFamily="34" charset="0"/>
              </a:rPr>
              <a:t>rr</a:t>
            </a:r>
            <a:r>
              <a:rPr sz="1700" spc="30" dirty="0" err="1">
                <a:latin typeface="+mj-lt"/>
                <a:cs typeface="Arial" panose="020B0604020202020204" pitchFamily="34" charset="0"/>
              </a:rPr>
              <a:t>ent</a:t>
            </a:r>
            <a:r>
              <a:rPr sz="1700" spc="30" dirty="0">
                <a:latin typeface="+mj-lt"/>
                <a:cs typeface="Arial" panose="020B0604020202020204" pitchFamily="34" charset="0"/>
              </a:rPr>
              <a:t> </a:t>
            </a:r>
            <a:r>
              <a:rPr sz="1700" spc="-20" dirty="0">
                <a:latin typeface="+mj-lt"/>
                <a:cs typeface="Arial" panose="020B0604020202020204" pitchFamily="34" charset="0"/>
              </a:rPr>
              <a:t>business, </a:t>
            </a:r>
            <a:r>
              <a:rPr sz="1700" spc="10" dirty="0">
                <a:latin typeface="+mj-lt"/>
                <a:cs typeface="Arial" panose="020B0604020202020204" pitchFamily="34" charset="0"/>
              </a:rPr>
              <a:t>se</a:t>
            </a:r>
            <a:r>
              <a:rPr lang="en-IN" sz="1700" spc="10" dirty="0">
                <a:latin typeface="+mj-lt"/>
                <a:cs typeface="Arial" panose="020B0604020202020204" pitchFamily="34" charset="0"/>
              </a:rPr>
              <a:t>r</a:t>
            </a:r>
            <a:r>
              <a:rPr sz="1700" spc="10" dirty="0">
                <a:latin typeface="+mj-lt"/>
                <a:cs typeface="Arial" panose="020B0604020202020204" pitchFamily="34" charset="0"/>
              </a:rPr>
              <a:t>vices </a:t>
            </a:r>
            <a:r>
              <a:rPr sz="1700" spc="-15" dirty="0">
                <a:latin typeface="+mj-lt"/>
                <a:cs typeface="Arial" panose="020B0604020202020204" pitchFamily="34" charset="0"/>
              </a:rPr>
              <a:t>and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20" dirty="0">
                <a:latin typeface="+mj-lt"/>
                <a:cs typeface="Arial" panose="020B0604020202020204" pitchFamily="34" charset="0"/>
              </a:rPr>
              <a:t> </a:t>
            </a:r>
            <a:r>
              <a:rPr sz="1700" spc="-5" dirty="0" err="1">
                <a:latin typeface="+mj-lt"/>
                <a:cs typeface="Arial" panose="020B0604020202020204" pitchFamily="34" charset="0"/>
              </a:rPr>
              <a:t>sho</a:t>
            </a:r>
            <a:r>
              <a:rPr lang="en-IN" sz="1700" spc="-5" dirty="0">
                <a:latin typeface="+mj-lt"/>
                <a:cs typeface="Arial" panose="020B0604020202020204" pitchFamily="34" charset="0"/>
              </a:rPr>
              <a:t>r</a:t>
            </a:r>
            <a:r>
              <a:rPr sz="1700" spc="-5" dirty="0">
                <a:latin typeface="+mj-lt"/>
                <a:cs typeface="Arial" panose="020B0604020202020204" pitchFamily="34" charset="0"/>
              </a:rPr>
              <a:t>t-</a:t>
            </a:r>
            <a:r>
              <a:rPr sz="1700" spc="-5" dirty="0" err="1">
                <a:latin typeface="+mj-lt"/>
                <a:cs typeface="Arial" panose="020B0604020202020204" pitchFamily="34" charset="0"/>
              </a:rPr>
              <a:t>te</a:t>
            </a:r>
            <a:r>
              <a:rPr lang="en-IN" sz="1700" spc="-5" dirty="0">
                <a:latin typeface="+mj-lt"/>
                <a:cs typeface="Arial" panose="020B0604020202020204" pitchFamily="34" charset="0"/>
              </a:rPr>
              <a:t>r</a:t>
            </a:r>
            <a:r>
              <a:rPr sz="1700" spc="-5" dirty="0">
                <a:latin typeface="+mj-lt"/>
                <a:cs typeface="Arial" panose="020B0604020202020204" pitchFamily="34" charset="0"/>
              </a:rPr>
              <a:t>m </a:t>
            </a:r>
            <a:r>
              <a:rPr sz="1700" spc="-20" dirty="0">
                <a:latin typeface="+mj-lt"/>
                <a:cs typeface="Arial" panose="020B0604020202020204" pitchFamily="34" charset="0"/>
              </a:rPr>
              <a:t>banking </a:t>
            </a:r>
            <a:r>
              <a:rPr sz="1700" spc="-434" dirty="0">
                <a:latin typeface="+mj-lt"/>
                <a:cs typeface="Arial" panose="020B0604020202020204" pitchFamily="34" charset="0"/>
              </a:rPr>
              <a:t> </a:t>
            </a:r>
            <a:r>
              <a:rPr sz="1700" spc="-10" dirty="0">
                <a:latin typeface="+mj-lt"/>
                <a:cs typeface="Arial" panose="020B0604020202020204" pitchFamily="34" charset="0"/>
              </a:rPr>
              <a:t>facilities</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20" dirty="0">
                <a:latin typeface="+mj-lt"/>
                <a:cs typeface="Arial" panose="020B0604020202020204" pitchFamily="34" charset="0"/>
              </a:rPr>
              <a:t>o</a:t>
            </a:r>
            <a:r>
              <a:rPr lang="en-IN" sz="1700" spc="20" dirty="0">
                <a:latin typeface="+mj-lt"/>
                <a:cs typeface="Arial" panose="020B0604020202020204" pitchFamily="34" charset="0"/>
              </a:rPr>
              <a:t>r</a:t>
            </a:r>
            <a:r>
              <a:rPr sz="1700" spc="20" dirty="0" err="1">
                <a:latin typeface="+mj-lt"/>
                <a:cs typeface="Arial" panose="020B0604020202020204" pitchFamily="34" charset="0"/>
              </a:rPr>
              <a:t>dina</a:t>
            </a:r>
            <a:r>
              <a:rPr lang="en-IN" sz="1700" spc="20" dirty="0">
                <a:latin typeface="+mj-lt"/>
                <a:cs typeface="Arial" panose="020B0604020202020204" pitchFamily="34" charset="0"/>
              </a:rPr>
              <a:t>r</a:t>
            </a:r>
            <a:r>
              <a:rPr sz="1700" spc="20" dirty="0">
                <a:latin typeface="+mj-lt"/>
                <a:cs typeface="Arial" panose="020B0604020202020204" pitchFamily="34" charset="0"/>
              </a:rPr>
              <a:t>y</a:t>
            </a:r>
            <a:r>
              <a:rPr sz="1700" spc="-15" dirty="0">
                <a:latin typeface="+mj-lt"/>
                <a:cs typeface="Arial" panose="020B0604020202020204" pitchFamily="34" charset="0"/>
              </a:rPr>
              <a:t> </a:t>
            </a:r>
            <a:r>
              <a:rPr sz="1700" spc="20" dirty="0" err="1">
                <a:latin typeface="+mj-lt"/>
                <a:cs typeface="Arial" panose="020B0604020202020204" pitchFamily="34" charset="0"/>
              </a:rPr>
              <a:t>cou</a:t>
            </a:r>
            <a:r>
              <a:rPr lang="en-IN" sz="1700" spc="20" dirty="0">
                <a:latin typeface="+mj-lt"/>
                <a:cs typeface="Arial" panose="020B0604020202020204" pitchFamily="34" charset="0"/>
              </a:rPr>
              <a:t>r</a:t>
            </a:r>
            <a:r>
              <a:rPr sz="1700" spc="20" dirty="0">
                <a:latin typeface="+mj-lt"/>
                <a:cs typeface="Arial" panose="020B0604020202020204" pitchFamily="34" charset="0"/>
              </a:rPr>
              <a:t>se</a:t>
            </a:r>
            <a:r>
              <a:rPr sz="1700" spc="-3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business.</a:t>
            </a: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20" dirty="0">
                <a:latin typeface="+mj-lt"/>
                <a:cs typeface="Arial" panose="020B0604020202020204" pitchFamily="34" charset="0"/>
              </a:rPr>
              <a:t>Payments</a:t>
            </a:r>
            <a:r>
              <a:rPr sz="1700" spc="-30" dirty="0">
                <a:latin typeface="+mj-lt"/>
                <a:cs typeface="Arial" panose="020B0604020202020204" pitchFamily="34" charset="0"/>
              </a:rPr>
              <a:t> </a:t>
            </a:r>
            <a:r>
              <a:rPr sz="1700" spc="-10" dirty="0">
                <a:latin typeface="+mj-lt"/>
                <a:cs typeface="Arial" panose="020B0604020202020204" pitchFamily="34" charset="0"/>
              </a:rPr>
              <a:t>due</a:t>
            </a:r>
            <a:r>
              <a:rPr sz="1700" spc="-15" dirty="0">
                <a:latin typeface="+mj-lt"/>
                <a:cs typeface="Arial" panose="020B0604020202020204" pitchFamily="34" charset="0"/>
              </a:rPr>
              <a:t> as</a:t>
            </a:r>
            <a:r>
              <a:rPr sz="1700" spc="5" dirty="0">
                <a:latin typeface="+mj-lt"/>
                <a:cs typeface="Arial" panose="020B0604020202020204" pitchFamily="34" charset="0"/>
              </a:rPr>
              <a:t> </a:t>
            </a:r>
            <a:r>
              <a:rPr sz="1700" spc="5" dirty="0" err="1">
                <a:latin typeface="+mj-lt"/>
                <a:cs typeface="Arial" panose="020B0604020202020204" pitchFamily="34" charset="0"/>
              </a:rPr>
              <a:t>inte</a:t>
            </a:r>
            <a:r>
              <a:rPr lang="en-IN" sz="1700" spc="5" dirty="0">
                <a:latin typeface="+mj-lt"/>
                <a:cs typeface="Arial" panose="020B0604020202020204" pitchFamily="34" charset="0"/>
              </a:rPr>
              <a:t>r</a:t>
            </a:r>
            <a:r>
              <a:rPr sz="1700" spc="5" dirty="0" err="1">
                <a:latin typeface="+mj-lt"/>
                <a:cs typeface="Arial" panose="020B0604020202020204" pitchFamily="34" charset="0"/>
              </a:rPr>
              <a:t>est</a:t>
            </a:r>
            <a:r>
              <a:rPr sz="1700" spc="-5" dirty="0">
                <a:latin typeface="+mj-lt"/>
                <a:cs typeface="Arial" panose="020B0604020202020204" pitchFamily="34" charset="0"/>
              </a:rPr>
              <a:t> </a:t>
            </a:r>
            <a:r>
              <a:rPr sz="1700" spc="-15" dirty="0">
                <a:latin typeface="+mj-lt"/>
                <a:cs typeface="Arial" panose="020B0604020202020204" pitchFamily="34" charset="0"/>
              </a:rPr>
              <a:t>on</a:t>
            </a:r>
            <a:r>
              <a:rPr sz="1700" spc="5" dirty="0">
                <a:latin typeface="+mj-lt"/>
                <a:cs typeface="Arial" panose="020B0604020202020204" pitchFamily="34" charset="0"/>
              </a:rPr>
              <a:t> </a:t>
            </a:r>
            <a:r>
              <a:rPr sz="1700" spc="-15" dirty="0">
                <a:latin typeface="+mj-lt"/>
                <a:cs typeface="Arial" panose="020B0604020202020204" pitchFamily="34" charset="0"/>
              </a:rPr>
              <a:t>loans</a:t>
            </a:r>
            <a:r>
              <a:rPr sz="170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10" dirty="0">
                <a:latin typeface="+mj-lt"/>
                <a:cs typeface="Arial" panose="020B0604020202020204" pitchFamily="34" charset="0"/>
              </a:rPr>
              <a:t>as</a:t>
            </a:r>
            <a:r>
              <a:rPr sz="1700" dirty="0">
                <a:latin typeface="+mj-lt"/>
                <a:cs typeface="Arial" panose="020B0604020202020204" pitchFamily="34" charset="0"/>
              </a:rPr>
              <a:t> </a:t>
            </a:r>
            <a:r>
              <a:rPr sz="1700" spc="-15" dirty="0">
                <a:latin typeface="+mj-lt"/>
                <a:cs typeface="Arial" panose="020B0604020202020204" pitchFamily="34" charset="0"/>
              </a:rPr>
              <a:t>net</a:t>
            </a:r>
            <a:r>
              <a:rPr sz="1700" dirty="0">
                <a:latin typeface="+mj-lt"/>
                <a:cs typeface="Arial" panose="020B0604020202020204" pitchFamily="34" charset="0"/>
              </a:rPr>
              <a:t> </a:t>
            </a:r>
            <a:r>
              <a:rPr sz="1700" spc="-10" dirty="0">
                <a:latin typeface="+mj-lt"/>
                <a:cs typeface="Arial" panose="020B0604020202020204" pitchFamily="34" charset="0"/>
              </a:rPr>
              <a:t>income</a:t>
            </a:r>
            <a:r>
              <a:rPr sz="1700" spc="-15"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a:t>
            </a:r>
            <a:r>
              <a:rPr sz="1700" spc="-5" dirty="0">
                <a:latin typeface="+mj-lt"/>
                <a:cs typeface="Arial" panose="020B0604020202020204" pitchFamily="34" charset="0"/>
              </a:rPr>
              <a:t> </a:t>
            </a:r>
            <a:r>
              <a:rPr sz="1700" spc="-20" dirty="0">
                <a:latin typeface="+mj-lt"/>
                <a:cs typeface="Arial" panose="020B0604020202020204" pitchFamily="34" charset="0"/>
              </a:rPr>
              <a:t>investments.</a:t>
            </a: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15" dirty="0">
                <a:latin typeface="+mj-lt"/>
                <a:cs typeface="Arial" panose="020B0604020202020204" pitchFamily="34" charset="0"/>
              </a:rPr>
              <a:t>Remittances</a:t>
            </a:r>
            <a:r>
              <a:rPr sz="1700" spc="-35" dirty="0">
                <a:latin typeface="+mj-lt"/>
                <a:cs typeface="Arial" panose="020B0604020202020204" pitchFamily="34" charset="0"/>
              </a:rPr>
              <a: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30" dirty="0">
                <a:latin typeface="+mj-lt"/>
                <a:cs typeface="Arial" panose="020B0604020202020204" pitchFamily="34" charset="0"/>
              </a:rPr>
              <a:t>living</a:t>
            </a:r>
            <a:r>
              <a:rPr sz="1700" spc="30" dirty="0">
                <a:latin typeface="+mj-lt"/>
                <a:cs typeface="Arial" panose="020B0604020202020204" pitchFamily="34" charset="0"/>
              </a:rPr>
              <a:t> </a:t>
            </a:r>
            <a:r>
              <a:rPr sz="1700" spc="-10" dirty="0">
                <a:latin typeface="+mj-lt"/>
                <a:cs typeface="Arial" panose="020B0604020202020204" pitchFamily="34" charset="0"/>
              </a:rPr>
              <a:t>expenses</a:t>
            </a:r>
            <a:r>
              <a:rPr sz="1700" spc="-35"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5" dirty="0">
                <a:latin typeface="+mj-lt"/>
                <a:cs typeface="Arial" panose="020B0604020202020204" pitchFamily="34" charset="0"/>
              </a:rPr>
              <a:t>pa</a:t>
            </a:r>
            <a:r>
              <a:rPr lang="en-IN" sz="1700" spc="5" dirty="0">
                <a:latin typeface="+mj-lt"/>
                <a:cs typeface="Arial" panose="020B0604020202020204" pitchFamily="34" charset="0"/>
              </a:rPr>
              <a:t>r</a:t>
            </a:r>
            <a:r>
              <a:rPr sz="1700" spc="5" dirty="0">
                <a:latin typeface="+mj-lt"/>
                <a:cs typeface="Arial" panose="020B0604020202020204" pitchFamily="34" charset="0"/>
              </a:rPr>
              <a:t>ents,</a:t>
            </a:r>
            <a:r>
              <a:rPr sz="1700" spc="-10" dirty="0">
                <a:latin typeface="+mj-lt"/>
                <a:cs typeface="Arial" panose="020B0604020202020204" pitchFamily="34" charset="0"/>
              </a:rPr>
              <a:t> spouse </a:t>
            </a:r>
            <a:r>
              <a:rPr sz="1700" spc="-15" dirty="0">
                <a:latin typeface="+mj-lt"/>
                <a:cs typeface="Arial" panose="020B0604020202020204" pitchFamily="34" charset="0"/>
              </a:rPr>
              <a:t>and</a:t>
            </a:r>
            <a:r>
              <a:rPr sz="1700" spc="10" dirty="0">
                <a:latin typeface="+mj-lt"/>
                <a:cs typeface="Arial" panose="020B0604020202020204" pitchFamily="34" charset="0"/>
              </a:rPr>
              <a:t> </a:t>
            </a:r>
            <a:r>
              <a:rPr sz="1700" spc="5" dirty="0">
                <a:latin typeface="+mj-lt"/>
                <a:cs typeface="Arial" panose="020B0604020202020204" pitchFamily="34" charset="0"/>
              </a:rPr>
              <a:t>child</a:t>
            </a:r>
            <a:r>
              <a:rPr lang="en-IN" sz="1700" spc="5" dirty="0">
                <a:latin typeface="+mj-lt"/>
                <a:cs typeface="Arial" panose="020B0604020202020204" pitchFamily="34" charset="0"/>
              </a:rPr>
              <a:t>r</a:t>
            </a:r>
            <a:r>
              <a:rPr sz="1700" spc="5" dirty="0" err="1">
                <a:latin typeface="+mj-lt"/>
                <a:cs typeface="Arial" panose="020B0604020202020204" pitchFamily="34" charset="0"/>
              </a:rPr>
              <a:t>en</a:t>
            </a:r>
            <a:r>
              <a:rPr sz="1700" spc="-25"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esiding</a:t>
            </a:r>
            <a:r>
              <a:rPr sz="1700" dirty="0">
                <a:latin typeface="+mj-lt"/>
                <a:cs typeface="Arial" panose="020B0604020202020204" pitchFamily="34" charset="0"/>
              </a:rPr>
              <a:t>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r>
              <a:rPr sz="1700" spc="20" dirty="0">
                <a:latin typeface="+mj-lt"/>
                <a:cs typeface="Arial" panose="020B0604020202020204" pitchFamily="34" charset="0"/>
              </a:rPr>
              <a:t>.</a:t>
            </a:r>
            <a:endParaRPr sz="1700" dirty="0">
              <a:latin typeface="+mj-lt"/>
              <a:cs typeface="Arial" panose="020B0604020202020204" pitchFamily="34" charset="0"/>
            </a:endParaRPr>
          </a:p>
          <a:p>
            <a:pPr marL="413384" indent="-401320">
              <a:lnSpc>
                <a:spcPct val="100000"/>
              </a:lnSpc>
              <a:spcBef>
                <a:spcPts val="5"/>
              </a:spcBef>
              <a:buAutoNum type="romanLcPeriod"/>
              <a:tabLst>
                <a:tab pos="413384" algn="l"/>
                <a:tab pos="414020" algn="l"/>
              </a:tabLst>
            </a:pPr>
            <a:r>
              <a:rPr sz="1700" spc="-5" dirty="0">
                <a:latin typeface="+mj-lt"/>
                <a:cs typeface="Arial" panose="020B0604020202020204" pitchFamily="34" charset="0"/>
              </a:rPr>
              <a:t>Expenses</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connection</a:t>
            </a:r>
            <a:r>
              <a:rPr sz="1700" spc="-10" dirty="0">
                <a:latin typeface="+mj-lt"/>
                <a:cs typeface="Arial" panose="020B0604020202020204" pitchFamily="34" charset="0"/>
              </a:rPr>
              <a:t> </a:t>
            </a:r>
            <a:r>
              <a:rPr sz="1700" spc="-25" dirty="0">
                <a:latin typeface="+mj-lt"/>
                <a:cs typeface="Arial" panose="020B0604020202020204" pitchFamily="34" charset="0"/>
              </a:rPr>
              <a:t>with</a:t>
            </a:r>
            <a:r>
              <a:rPr sz="1700" spc="-1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0" dirty="0">
                <a:latin typeface="+mj-lt"/>
                <a:cs typeface="Arial" panose="020B0604020202020204" pitchFamily="34" charset="0"/>
              </a:rPr>
              <a:t> t</a:t>
            </a:r>
            <a:r>
              <a:rPr lang="en-IN" sz="1700" spc="10" dirty="0">
                <a:latin typeface="+mj-lt"/>
                <a:cs typeface="Arial" panose="020B0604020202020204" pitchFamily="34" charset="0"/>
              </a:rPr>
              <a:t>r</a:t>
            </a:r>
            <a:r>
              <a:rPr sz="1700" spc="10" dirty="0">
                <a:latin typeface="+mj-lt"/>
                <a:cs typeface="Arial" panose="020B0604020202020204" pitchFamily="34" charset="0"/>
              </a:rPr>
              <a:t>avel,</a:t>
            </a:r>
            <a:r>
              <a:rPr sz="1700" spc="-25" dirty="0">
                <a:latin typeface="+mj-lt"/>
                <a:cs typeface="Arial" panose="020B0604020202020204" pitchFamily="34" charset="0"/>
              </a:rPr>
              <a:t> </a:t>
            </a:r>
            <a:r>
              <a:rPr sz="1700" spc="-15" dirty="0">
                <a:latin typeface="+mj-lt"/>
                <a:cs typeface="Arial" panose="020B0604020202020204" pitchFamily="34" charset="0"/>
              </a:rPr>
              <a:t>education</a:t>
            </a:r>
            <a:r>
              <a:rPr sz="1700" spc="-25"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medical</a:t>
            </a:r>
            <a:r>
              <a:rPr sz="1700" spc="-25" dirty="0">
                <a:latin typeface="+mj-lt"/>
                <a:cs typeface="Arial" panose="020B0604020202020204" pitchFamily="34" charset="0"/>
              </a:rPr>
              <a:t> </a:t>
            </a:r>
            <a:r>
              <a:rPr sz="1700" spc="40" dirty="0">
                <a:latin typeface="+mj-lt"/>
                <a:cs typeface="Arial" panose="020B0604020202020204" pitchFamily="34" charset="0"/>
              </a:rPr>
              <a:t>ca</a:t>
            </a:r>
            <a:r>
              <a:rPr lang="en-IN" sz="1700" spc="40" dirty="0">
                <a:latin typeface="+mj-lt"/>
                <a:cs typeface="Arial" panose="020B0604020202020204" pitchFamily="34" charset="0"/>
              </a:rPr>
              <a:t>r</a:t>
            </a:r>
            <a:r>
              <a:rPr sz="1700" spc="40" dirty="0">
                <a:latin typeface="+mj-lt"/>
                <a:cs typeface="Arial" panose="020B0604020202020204" pitchFamily="34" charset="0"/>
              </a:rPr>
              <a:t>e</a:t>
            </a:r>
            <a:r>
              <a:rPr sz="1700" spc="-2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5" dirty="0">
                <a:latin typeface="+mj-lt"/>
                <a:cs typeface="Arial" panose="020B0604020202020204" pitchFamily="34" charset="0"/>
              </a:rPr>
              <a:t>pa</a:t>
            </a:r>
            <a:r>
              <a:rPr lang="en-IN" sz="1700" spc="5" dirty="0">
                <a:latin typeface="+mj-lt"/>
                <a:cs typeface="Arial" panose="020B0604020202020204" pitchFamily="34" charset="0"/>
              </a:rPr>
              <a:t>r</a:t>
            </a:r>
            <a:r>
              <a:rPr sz="1700" spc="5" dirty="0">
                <a:latin typeface="+mj-lt"/>
                <a:cs typeface="Arial" panose="020B0604020202020204" pitchFamily="34" charset="0"/>
              </a:rPr>
              <a:t>ents,</a:t>
            </a:r>
            <a:r>
              <a:rPr sz="1700" spc="-10" dirty="0">
                <a:latin typeface="+mj-lt"/>
                <a:cs typeface="Arial" panose="020B0604020202020204" pitchFamily="34" charset="0"/>
              </a:rPr>
              <a:t> </a:t>
            </a:r>
            <a:r>
              <a:rPr sz="1700" spc="-15" dirty="0">
                <a:latin typeface="+mj-lt"/>
                <a:cs typeface="Arial" panose="020B0604020202020204" pitchFamily="34" charset="0"/>
              </a:rPr>
              <a:t>spouse</a:t>
            </a:r>
            <a:r>
              <a:rPr sz="1700" spc="-1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5" dirty="0">
                <a:latin typeface="+mj-lt"/>
                <a:cs typeface="Arial" panose="020B0604020202020204" pitchFamily="34" charset="0"/>
              </a:rPr>
              <a:t>child</a:t>
            </a:r>
            <a:r>
              <a:rPr lang="en-IN" sz="1700" spc="5" dirty="0">
                <a:latin typeface="+mj-lt"/>
                <a:cs typeface="Arial" panose="020B0604020202020204" pitchFamily="34" charset="0"/>
              </a:rPr>
              <a:t>r</a:t>
            </a:r>
            <a:r>
              <a:rPr sz="1700" spc="5" dirty="0" err="1">
                <a:latin typeface="+mj-lt"/>
                <a:cs typeface="Arial" panose="020B0604020202020204" pitchFamily="34" charset="0"/>
              </a:rPr>
              <a:t>en</a:t>
            </a:r>
            <a:r>
              <a:rPr sz="1700" spc="5" dirty="0">
                <a:latin typeface="+mj-lt"/>
                <a:cs typeface="Arial" panose="020B0604020202020204" pitchFamily="34" charset="0"/>
              </a:rPr>
              <a:t>.</a:t>
            </a:r>
            <a:endParaRPr sz="1700" dirty="0">
              <a:latin typeface="+mj-lt"/>
              <a:cs typeface="Arial" panose="020B0604020202020204" pitchFamily="34" charset="0"/>
            </a:endParaRPr>
          </a:p>
          <a:p>
            <a:pPr>
              <a:lnSpc>
                <a:spcPct val="100000"/>
              </a:lnSpc>
              <a:spcBef>
                <a:spcPts val="55"/>
              </a:spcBef>
            </a:pPr>
            <a:endParaRPr sz="1700" dirty="0">
              <a:latin typeface="+mj-lt"/>
              <a:cs typeface="Arial" panose="020B0604020202020204" pitchFamily="34" charset="0"/>
            </a:endParaRPr>
          </a:p>
          <a:p>
            <a:pPr marL="12700" marR="93980">
              <a:lnSpc>
                <a:spcPct val="100000"/>
              </a:lnSpc>
              <a:spcBef>
                <a:spcPts val="5"/>
              </a:spcBef>
            </a:pPr>
            <a:r>
              <a:rPr sz="1700" spc="40" dirty="0">
                <a:latin typeface="+mj-lt"/>
                <a:cs typeface="Arial" panose="020B0604020202020204" pitchFamily="34" charset="0"/>
              </a:rPr>
              <a:t>Cu</a:t>
            </a:r>
            <a:r>
              <a:rPr lang="en-IN" sz="1700" spc="40" dirty="0" err="1">
                <a:latin typeface="+mj-lt"/>
                <a:cs typeface="Arial" panose="020B0604020202020204" pitchFamily="34" charset="0"/>
              </a:rPr>
              <a:t>rr</a:t>
            </a:r>
            <a:r>
              <a:rPr sz="1700" spc="40" dirty="0" err="1">
                <a:latin typeface="+mj-lt"/>
                <a:cs typeface="Arial" panose="020B0604020202020204" pitchFamily="34" charset="0"/>
              </a:rPr>
              <a:t>ent</a:t>
            </a:r>
            <a:r>
              <a:rPr sz="1700" spc="-10" dirty="0">
                <a:latin typeface="+mj-lt"/>
                <a:cs typeface="Arial" panose="020B0604020202020204" pitchFamily="34" charset="0"/>
              </a:rPr>
              <a:t> Account</a:t>
            </a:r>
            <a:r>
              <a:rPr sz="1700" spc="-2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ansactions</a:t>
            </a:r>
            <a:r>
              <a:rPr sz="1700" spc="-15" dirty="0">
                <a:latin typeface="+mj-lt"/>
                <a:cs typeface="Arial" panose="020B0604020202020204" pitchFamily="34" charset="0"/>
              </a:rPr>
              <a:t>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5" dirty="0">
                <a:latin typeface="+mj-lt"/>
                <a:cs typeface="Arial" panose="020B0604020202020204" pitchFamily="34" charset="0"/>
              </a:rPr>
              <a:t> </a:t>
            </a:r>
            <a:r>
              <a:rPr sz="1700" spc="20" dirty="0">
                <a:latin typeface="+mj-lt"/>
                <a:cs typeface="Arial" panose="020B0604020202020204" pitchFamily="34" charset="0"/>
              </a:rPr>
              <a:t>f</a:t>
            </a:r>
            <a:r>
              <a:rPr lang="en-IN" sz="1700" spc="20" dirty="0">
                <a:latin typeface="+mj-lt"/>
                <a:cs typeface="Arial" panose="020B0604020202020204" pitchFamily="34" charset="0"/>
              </a:rPr>
              <a:t>r</a:t>
            </a:r>
            <a:r>
              <a:rPr sz="1700" spc="20" dirty="0">
                <a:latin typeface="+mj-lt"/>
                <a:cs typeface="Arial" panose="020B0604020202020204" pitchFamily="34" charset="0"/>
              </a:rPr>
              <a:t>eely</a:t>
            </a:r>
            <a:r>
              <a:rPr sz="1700" spc="-10" dirty="0">
                <a:latin typeface="+mj-lt"/>
                <a:cs typeface="Arial" panose="020B0604020202020204" pitchFamily="34" charset="0"/>
              </a:rPr>
              <a:t> </a:t>
            </a:r>
            <a:r>
              <a:rPr sz="1700" spc="10" dirty="0">
                <a:latin typeface="+mj-lt"/>
                <a:cs typeface="Arial" panose="020B0604020202020204" pitchFamily="34" charset="0"/>
              </a:rPr>
              <a:t>pe</a:t>
            </a:r>
            <a:r>
              <a:rPr lang="en-IN" sz="1700" spc="10" dirty="0">
                <a:latin typeface="+mj-lt"/>
                <a:cs typeface="Arial" panose="020B0604020202020204" pitchFamily="34" charset="0"/>
              </a:rPr>
              <a:t>r</a:t>
            </a:r>
            <a:r>
              <a:rPr sz="1700" spc="10" dirty="0">
                <a:latin typeface="+mj-lt"/>
                <a:cs typeface="Arial" panose="020B0604020202020204" pitchFamily="34" charset="0"/>
              </a:rPr>
              <a:t>mitted,</a:t>
            </a:r>
            <a:r>
              <a:rPr sz="1700" spc="-30" dirty="0">
                <a:latin typeface="+mj-lt"/>
                <a:cs typeface="Arial" panose="020B0604020202020204" pitchFamily="34" charset="0"/>
              </a:rPr>
              <a:t> </a:t>
            </a:r>
            <a:r>
              <a:rPr sz="1700" spc="-20" dirty="0">
                <a:latin typeface="+mj-lt"/>
                <a:cs typeface="Arial" panose="020B0604020202020204" pitchFamily="34" charset="0"/>
              </a:rPr>
              <a:t>unless</a:t>
            </a:r>
            <a:r>
              <a:rPr sz="1700" spc="-5" dirty="0">
                <a:latin typeface="+mj-lt"/>
                <a:cs typeface="Arial" panose="020B0604020202020204" pitchFamily="34" charset="0"/>
              </a:rPr>
              <a:t> </a:t>
            </a:r>
            <a:r>
              <a:rPr sz="1700" dirty="0">
                <a:latin typeface="+mj-lt"/>
                <a:cs typeface="Arial" panose="020B0604020202020204" pitchFamily="34" charset="0"/>
              </a:rPr>
              <a:t>p</a:t>
            </a:r>
            <a:r>
              <a:rPr lang="en-IN" sz="1700" dirty="0">
                <a:latin typeface="+mj-lt"/>
                <a:cs typeface="Arial" panose="020B0604020202020204" pitchFamily="34" charset="0"/>
              </a:rPr>
              <a:t>r</a:t>
            </a:r>
            <a:r>
              <a:rPr sz="1700" dirty="0" err="1">
                <a:latin typeface="+mj-lt"/>
                <a:cs typeface="Arial" panose="020B0604020202020204" pitchFamily="34" charset="0"/>
              </a:rPr>
              <a:t>ohibited</a:t>
            </a:r>
            <a:r>
              <a:rPr sz="1700" dirty="0">
                <a:latin typeface="+mj-lt"/>
                <a:cs typeface="Arial" panose="020B0604020202020204" pitchFamily="34" charset="0"/>
              </a:rPr>
              <a:t>. </a:t>
            </a:r>
            <a:r>
              <a:rPr lang="en-IN" sz="1700" spc="135" dirty="0">
                <a:latin typeface="+mj-lt"/>
                <a:cs typeface="Arial" panose="020B0604020202020204" pitchFamily="34" charset="0"/>
              </a:rPr>
              <a:t>T</a:t>
            </a:r>
            <a:r>
              <a:rPr sz="1700" spc="135" dirty="0">
                <a:latin typeface="+mj-lt"/>
                <a:cs typeface="Arial" panose="020B0604020202020204" pitchFamily="34" charset="0"/>
              </a:rPr>
              <a:t>hey</a:t>
            </a:r>
            <a:r>
              <a:rPr sz="1700" spc="-15" dirty="0">
                <a:latin typeface="+mj-lt"/>
                <a:cs typeface="Arial" panose="020B0604020202020204" pitchFamily="34" charset="0"/>
              </a:rPr>
              <a:t>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egulated</a:t>
            </a:r>
            <a:r>
              <a:rPr sz="1700" spc="-25"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Cent</a:t>
            </a:r>
            <a:r>
              <a:rPr lang="en-IN" sz="1700" spc="15" dirty="0">
                <a:latin typeface="+mj-lt"/>
                <a:cs typeface="Arial" panose="020B0604020202020204" pitchFamily="34" charset="0"/>
              </a:rPr>
              <a:t>r</a:t>
            </a:r>
            <a:r>
              <a:rPr sz="1700" spc="15" dirty="0">
                <a:latin typeface="+mj-lt"/>
                <a:cs typeface="Arial" panose="020B0604020202020204" pitchFamily="34" charset="0"/>
              </a:rPr>
              <a:t>al</a:t>
            </a:r>
            <a:r>
              <a:rPr sz="1700" spc="-5" dirty="0">
                <a:latin typeface="+mj-lt"/>
                <a:cs typeface="Arial" panose="020B0604020202020204" pitchFamily="34" charset="0"/>
              </a:rPr>
              <a:t> </a:t>
            </a:r>
            <a:r>
              <a:rPr sz="1700" spc="5" dirty="0">
                <a:latin typeface="+mj-lt"/>
                <a:cs typeface="Arial" panose="020B0604020202020204" pitchFamily="34" charset="0"/>
              </a:rPr>
              <a:t>Gove</a:t>
            </a:r>
            <a:r>
              <a:rPr lang="en-IN" sz="1700" spc="5" dirty="0">
                <a:latin typeface="+mj-lt"/>
                <a:cs typeface="Arial" panose="020B0604020202020204" pitchFamily="34" charset="0"/>
              </a:rPr>
              <a:t>r</a:t>
            </a:r>
            <a:r>
              <a:rPr sz="1700" spc="5" dirty="0" err="1">
                <a:latin typeface="+mj-lt"/>
                <a:cs typeface="Arial" panose="020B0604020202020204" pitchFamily="34" charset="0"/>
              </a:rPr>
              <a:t>nment</a:t>
            </a:r>
            <a:r>
              <a:rPr sz="1700" spc="-20" dirty="0">
                <a:latin typeface="+mj-lt"/>
                <a:cs typeface="Arial" panose="020B0604020202020204" pitchFamily="34" charset="0"/>
              </a:rPr>
              <a:t> </a:t>
            </a:r>
            <a:r>
              <a:rPr sz="1700" spc="-15" dirty="0">
                <a:latin typeface="+mj-lt"/>
                <a:cs typeface="Arial" panose="020B0604020202020204" pitchFamily="34" charset="0"/>
              </a:rPr>
              <a:t>and </a:t>
            </a:r>
            <a:r>
              <a:rPr sz="1700" spc="-434"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5" dirty="0">
                <a:latin typeface="+mj-lt"/>
                <a:cs typeface="Arial" panose="020B0604020202020204" pitchFamily="34" charset="0"/>
              </a:rPr>
              <a:t>same</a:t>
            </a:r>
            <a:r>
              <a:rPr sz="1700" spc="-30" dirty="0">
                <a:latin typeface="+mj-lt"/>
                <a:cs typeface="Arial" panose="020B0604020202020204" pitchFamily="34" charset="0"/>
              </a:rPr>
              <a:t> </a:t>
            </a:r>
            <a:r>
              <a:rPr sz="1700" spc="-20" dirty="0">
                <a:latin typeface="+mj-lt"/>
                <a:cs typeface="Arial" panose="020B0604020202020204" pitchFamily="34" charset="0"/>
              </a:rPr>
              <a:t>is</a:t>
            </a:r>
            <a:r>
              <a:rPr sz="1700" spc="-5" dirty="0">
                <a:latin typeface="+mj-lt"/>
                <a:cs typeface="Arial" panose="020B0604020202020204" pitchFamily="34" charset="0"/>
              </a:rPr>
              <a:t> </a:t>
            </a:r>
            <a:r>
              <a:rPr sz="1700" spc="-15" dirty="0">
                <a:latin typeface="+mj-lt"/>
                <a:cs typeface="Arial" panose="020B0604020202020204" pitchFamily="34" charset="0"/>
              </a:rPr>
              <a:t>discussed</a:t>
            </a:r>
            <a:r>
              <a:rPr sz="1700" spc="-25"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upcoming</a:t>
            </a:r>
            <a:r>
              <a:rPr sz="1700" spc="-20" dirty="0">
                <a:latin typeface="+mj-lt"/>
                <a:cs typeface="Arial" panose="020B0604020202020204" pitchFamily="34" charset="0"/>
              </a:rPr>
              <a:t> </a:t>
            </a:r>
            <a:r>
              <a:rPr sz="1700" spc="15" dirty="0">
                <a:latin typeface="+mj-lt"/>
                <a:cs typeface="Arial" panose="020B0604020202020204" pitchFamily="34" charset="0"/>
              </a:rPr>
              <a:t>pa</a:t>
            </a:r>
            <a:r>
              <a:rPr lang="en-IN" sz="1700" spc="15" dirty="0">
                <a:latin typeface="+mj-lt"/>
                <a:cs typeface="Arial" panose="020B0604020202020204" pitchFamily="34" charset="0"/>
              </a:rPr>
              <a:t>r</a:t>
            </a:r>
            <a:r>
              <a:rPr sz="1700" spc="15" dirty="0">
                <a:latin typeface="+mj-lt"/>
                <a:cs typeface="Arial" panose="020B0604020202020204" pitchFamily="34" charset="0"/>
              </a:rPr>
              <a:t>ag</a:t>
            </a:r>
            <a:r>
              <a:rPr lang="en-IN" sz="1700" spc="15" dirty="0">
                <a:latin typeface="+mj-lt"/>
                <a:cs typeface="Arial" panose="020B0604020202020204" pitchFamily="34" charset="0"/>
              </a:rPr>
              <a:t>r</a:t>
            </a:r>
            <a:r>
              <a:rPr sz="1700" spc="15" dirty="0" err="1">
                <a:latin typeface="+mj-lt"/>
                <a:cs typeface="Arial" panose="020B0604020202020204" pitchFamily="34" charset="0"/>
              </a:rPr>
              <a:t>aphs</a:t>
            </a:r>
            <a:r>
              <a:rPr sz="1700" spc="15" dirty="0">
                <a:latin typeface="+mj-lt"/>
                <a:cs typeface="Arial" panose="020B0604020202020204" pitchFamily="34" charset="0"/>
              </a:rPr>
              <a: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5080">
              <a:lnSpc>
                <a:spcPct val="100000"/>
              </a:lnSpc>
            </a:pPr>
            <a:r>
              <a:rPr sz="1700" spc="5" dirty="0">
                <a:latin typeface="+mj-lt"/>
                <a:cs typeface="Arial" panose="020B0604020202020204" pitchFamily="34" charset="0"/>
              </a:rPr>
              <a:t>As</a:t>
            </a:r>
            <a:r>
              <a:rPr sz="1700" dirty="0">
                <a:latin typeface="+mj-lt"/>
                <a:cs typeface="Arial" panose="020B0604020202020204" pitchFamily="34" charset="0"/>
              </a:rPr>
              <a:t> </a:t>
            </a:r>
            <a:r>
              <a:rPr sz="1700" spc="45" dirty="0">
                <a:latin typeface="+mj-lt"/>
                <a:cs typeface="Arial" panose="020B0604020202020204" pitchFamily="34" charset="0"/>
              </a:rPr>
              <a:t>pe</a:t>
            </a:r>
            <a:r>
              <a:rPr lang="en-IN" sz="1700" spc="45" dirty="0">
                <a:latin typeface="+mj-lt"/>
                <a:cs typeface="Arial" panose="020B0604020202020204" pitchFamily="34" charset="0"/>
              </a:rPr>
              <a:t>r</a:t>
            </a:r>
            <a:r>
              <a:rPr sz="1700" spc="15" dirty="0">
                <a:latin typeface="+mj-lt"/>
                <a:cs typeface="Arial" panose="020B0604020202020204" pitchFamily="34" charset="0"/>
              </a:rPr>
              <a:t> </a:t>
            </a:r>
            <a:r>
              <a:rPr sz="1700" spc="-10" dirty="0">
                <a:latin typeface="+mj-lt"/>
                <a:cs typeface="Arial" panose="020B0604020202020204" pitchFamily="34" charset="0"/>
              </a:rPr>
              <a:t>Sec</a:t>
            </a:r>
            <a:r>
              <a:rPr sz="1700" spc="-5" dirty="0">
                <a:latin typeface="+mj-lt"/>
                <a:cs typeface="Arial" panose="020B0604020202020204" pitchFamily="34" charset="0"/>
              </a:rPr>
              <a:t> 5</a:t>
            </a:r>
            <a:r>
              <a:rPr sz="1700" spc="5" dirty="0">
                <a:latin typeface="+mj-lt"/>
                <a:cs typeface="Arial" panose="020B0604020202020204" pitchFamily="34" charset="0"/>
              </a:rPr>
              <a:t> </a:t>
            </a:r>
            <a:r>
              <a:rPr sz="1700" spc="-20" dirty="0">
                <a:latin typeface="+mj-lt"/>
                <a:cs typeface="Arial" panose="020B0604020202020204" pitchFamily="34" charset="0"/>
              </a:rPr>
              <a:t>Any</a:t>
            </a:r>
            <a:r>
              <a:rPr sz="1700" spc="10"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5" dirty="0">
                <a:latin typeface="+mj-lt"/>
                <a:cs typeface="Arial" panose="020B0604020202020204" pitchFamily="34" charset="0"/>
              </a:rPr>
              <a:t> </a:t>
            </a:r>
            <a:r>
              <a:rPr sz="1700" spc="-20" dirty="0">
                <a:latin typeface="+mj-lt"/>
                <a:cs typeface="Arial" panose="020B0604020202020204" pitchFamily="34" charset="0"/>
              </a:rPr>
              <a:t>may</a:t>
            </a:r>
            <a:r>
              <a:rPr sz="1700" spc="-10" dirty="0">
                <a:latin typeface="+mj-lt"/>
                <a:cs typeface="Arial" panose="020B0604020202020204" pitchFamily="34" charset="0"/>
              </a:rPr>
              <a:t> </a:t>
            </a:r>
            <a:r>
              <a:rPr sz="1700" spc="-15" dirty="0">
                <a:latin typeface="+mj-lt"/>
                <a:cs typeface="Arial" panose="020B0604020202020204" pitchFamily="34" charset="0"/>
              </a:rPr>
              <a:t>sell</a:t>
            </a:r>
            <a:r>
              <a:rPr sz="170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5" dirty="0">
                <a:latin typeface="+mj-lt"/>
                <a:cs typeface="Arial" panose="020B0604020202020204" pitchFamily="34" charset="0"/>
              </a:rPr>
              <a:t> </a:t>
            </a:r>
            <a:r>
              <a:rPr sz="1700" spc="30" dirty="0">
                <a:latin typeface="+mj-lt"/>
                <a:cs typeface="Arial" panose="020B0604020202020204" pitchFamily="34" charset="0"/>
              </a:rPr>
              <a:t>d</a:t>
            </a:r>
            <a:r>
              <a:rPr lang="en-IN" sz="1700" spc="30" dirty="0">
                <a:latin typeface="+mj-lt"/>
                <a:cs typeface="Arial" panose="020B0604020202020204" pitchFamily="34" charset="0"/>
              </a:rPr>
              <a:t>r</a:t>
            </a:r>
            <a:r>
              <a:rPr sz="1700" spc="30" dirty="0">
                <a:latin typeface="+mj-lt"/>
                <a:cs typeface="Arial" panose="020B0604020202020204" pitchFamily="34" charset="0"/>
              </a:rPr>
              <a:t>aw</a:t>
            </a:r>
            <a:r>
              <a:rPr sz="1700" spc="-20"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10" dirty="0">
                <a:latin typeface="+mj-lt"/>
                <a:cs typeface="Arial" panose="020B0604020202020204" pitchFamily="34" charset="0"/>
              </a:rPr>
              <a:t>exchange</a:t>
            </a:r>
            <a:r>
              <a:rPr sz="1700" spc="-35" dirty="0">
                <a:latin typeface="+mj-lt"/>
                <a:cs typeface="Arial" panose="020B0604020202020204" pitchFamily="34" charset="0"/>
              </a:rPr>
              <a:t> </a:t>
            </a:r>
            <a:r>
              <a:rPr sz="1700" spc="-10" dirty="0">
                <a:latin typeface="+mj-lt"/>
                <a:cs typeface="Arial" panose="020B0604020202020204" pitchFamily="34" charset="0"/>
              </a:rPr>
              <a:t>to</a:t>
            </a:r>
            <a:r>
              <a:rPr sz="1700" spc="10"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5"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a:t>
            </a:r>
            <a:r>
              <a:rPr sz="1700" dirty="0">
                <a:latin typeface="+mj-lt"/>
                <a:cs typeface="Arial" panose="020B0604020202020204" pitchFamily="34" charset="0"/>
              </a:rPr>
              <a:t> </a:t>
            </a:r>
            <a:r>
              <a:rPr sz="1700" spc="-20" dirty="0">
                <a:latin typeface="+mj-lt"/>
                <a:cs typeface="Arial" panose="020B0604020202020204" pitchFamily="34" charset="0"/>
              </a:rPr>
              <a:t>an</a:t>
            </a:r>
            <a:r>
              <a:rPr sz="1700" spc="5" dirty="0">
                <a:latin typeface="+mj-lt"/>
                <a:cs typeface="Arial" panose="020B0604020202020204" pitchFamily="34" charset="0"/>
              </a:rPr>
              <a:t> </a:t>
            </a:r>
            <a:r>
              <a:rPr sz="1700" dirty="0" err="1">
                <a:latin typeface="+mj-lt"/>
                <a:cs typeface="Arial" panose="020B0604020202020204" pitchFamily="34" charset="0"/>
              </a:rPr>
              <a:t>autho</a:t>
            </a:r>
            <a:r>
              <a:rPr lang="en-IN" sz="1700" dirty="0">
                <a:latin typeface="+mj-lt"/>
                <a:cs typeface="Arial" panose="020B0604020202020204" pitchFamily="34" charset="0"/>
              </a:rPr>
              <a:t>r</a:t>
            </a:r>
            <a:r>
              <a:rPr sz="1700" dirty="0" err="1">
                <a:latin typeface="+mj-lt"/>
                <a:cs typeface="Arial" panose="020B0604020202020204" pitchFamily="34" charset="0"/>
              </a:rPr>
              <a:t>ized</a:t>
            </a:r>
            <a:r>
              <a:rPr sz="1700"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20" dirty="0">
                <a:latin typeface="+mj-lt"/>
                <a:cs typeface="Arial" panose="020B0604020202020204" pitchFamily="34" charset="0"/>
              </a:rPr>
              <a:t> </a:t>
            </a:r>
            <a:r>
              <a:rPr sz="1700" dirty="0">
                <a:latin typeface="+mj-lt"/>
                <a:cs typeface="Arial" panose="020B0604020202020204" pitchFamily="34" charset="0"/>
              </a:rPr>
              <a:t>if</a:t>
            </a:r>
            <a:r>
              <a:rPr sz="1700" spc="10" dirty="0">
                <a:latin typeface="+mj-lt"/>
                <a:cs typeface="Arial" panose="020B0604020202020204" pitchFamily="34" charset="0"/>
              </a:rPr>
              <a:t> </a:t>
            </a:r>
            <a:r>
              <a:rPr sz="1700" spc="-25" dirty="0">
                <a:latin typeface="+mj-lt"/>
                <a:cs typeface="Arial" panose="020B0604020202020204" pitchFamily="34" charset="0"/>
              </a:rPr>
              <a:t>such</a:t>
            </a:r>
            <a:r>
              <a:rPr sz="1700" spc="-15" dirty="0">
                <a:latin typeface="+mj-lt"/>
                <a:cs typeface="Arial" panose="020B0604020202020204" pitchFamily="34" charset="0"/>
              </a:rPr>
              <a:t> sale</a:t>
            </a:r>
            <a:r>
              <a:rPr sz="1700" spc="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10" dirty="0">
                <a:latin typeface="+mj-lt"/>
                <a:cs typeface="Arial" panose="020B0604020202020204" pitchFamily="34" charset="0"/>
              </a:rPr>
              <a:t> </a:t>
            </a:r>
            <a:r>
              <a:rPr sz="1700" spc="20" dirty="0">
                <a:latin typeface="+mj-lt"/>
                <a:cs typeface="Arial" panose="020B0604020202020204" pitchFamily="34" charset="0"/>
              </a:rPr>
              <a:t>d</a:t>
            </a:r>
            <a:r>
              <a:rPr lang="en-IN" sz="1700" spc="20" dirty="0">
                <a:latin typeface="+mj-lt"/>
                <a:cs typeface="Arial" panose="020B0604020202020204" pitchFamily="34" charset="0"/>
              </a:rPr>
              <a:t>r</a:t>
            </a:r>
            <a:r>
              <a:rPr sz="1700" spc="20" dirty="0">
                <a:latin typeface="+mj-lt"/>
                <a:cs typeface="Arial" panose="020B0604020202020204" pitchFamily="34" charset="0"/>
              </a:rPr>
              <a:t>awl</a:t>
            </a:r>
            <a:r>
              <a:rPr sz="1700" spc="-15" dirty="0">
                <a:latin typeface="+mj-lt"/>
                <a:cs typeface="Arial" panose="020B0604020202020204" pitchFamily="34" charset="0"/>
              </a:rPr>
              <a:t> </a:t>
            </a:r>
            <a:r>
              <a:rPr sz="1700" spc="-20" dirty="0">
                <a:latin typeface="+mj-lt"/>
                <a:cs typeface="Arial" panose="020B0604020202020204" pitchFamily="34" charset="0"/>
              </a:rPr>
              <a:t>is</a:t>
            </a:r>
            <a:r>
              <a:rPr sz="1700" spc="5" dirty="0">
                <a:latin typeface="+mj-lt"/>
                <a:cs typeface="Arial" panose="020B0604020202020204" pitchFamily="34" charset="0"/>
              </a:rPr>
              <a:t> </a:t>
            </a:r>
            <a:r>
              <a:rPr sz="1700" spc="-15" dirty="0">
                <a:latin typeface="+mj-lt"/>
                <a:cs typeface="Arial" panose="020B0604020202020204" pitchFamily="34" charset="0"/>
              </a:rPr>
              <a:t>a </a:t>
            </a:r>
            <a:r>
              <a:rPr sz="1700" spc="-434" dirty="0">
                <a:latin typeface="+mj-lt"/>
                <a:cs typeface="Arial" panose="020B0604020202020204" pitchFamily="34" charset="0"/>
              </a:rPr>
              <a:t> </a:t>
            </a:r>
            <a:r>
              <a:rPr sz="1700" spc="30" dirty="0">
                <a:latin typeface="+mj-lt"/>
                <a:cs typeface="Arial" panose="020B0604020202020204" pitchFamily="34" charset="0"/>
              </a:rPr>
              <a:t>cu</a:t>
            </a:r>
            <a:r>
              <a:rPr lang="en-IN" sz="1700" spc="30" dirty="0" err="1">
                <a:latin typeface="+mj-lt"/>
                <a:cs typeface="Arial" panose="020B0604020202020204" pitchFamily="34" charset="0"/>
              </a:rPr>
              <a:t>rr</a:t>
            </a:r>
            <a:r>
              <a:rPr sz="1700" spc="30" dirty="0" err="1">
                <a:latin typeface="+mj-lt"/>
                <a:cs typeface="Arial" panose="020B0604020202020204" pitchFamily="34" charset="0"/>
              </a:rPr>
              <a:t>ent</a:t>
            </a:r>
            <a:r>
              <a:rPr sz="1700" spc="-10" dirty="0">
                <a:latin typeface="+mj-lt"/>
                <a:cs typeface="Arial" panose="020B0604020202020204" pitchFamily="34" charset="0"/>
              </a:rPr>
              <a:t> </a:t>
            </a:r>
            <a:r>
              <a:rPr sz="1700" spc="-15" dirty="0">
                <a:latin typeface="+mj-lt"/>
                <a:cs typeface="Arial" panose="020B0604020202020204" pitchFamily="34" charset="0"/>
              </a:rPr>
              <a:t>account</a:t>
            </a:r>
            <a:r>
              <a:rPr sz="1700" spc="-2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a:t>
            </a:r>
            <a:r>
              <a:rPr sz="1700" spc="-5" dirty="0">
                <a:latin typeface="+mj-lt"/>
                <a:cs typeface="Arial" panose="020B0604020202020204" pitchFamily="34" charset="0"/>
              </a:rPr>
              <a:t>:</a:t>
            </a:r>
            <a:r>
              <a:rPr sz="1700" spc="20" dirty="0">
                <a:latin typeface="+mj-lt"/>
                <a:cs typeface="Arial" panose="020B0604020202020204" pitchFamily="34" charset="0"/>
              </a:rPr>
              <a:t> </a:t>
            </a:r>
            <a:r>
              <a:rPr sz="1700" spc="10" dirty="0">
                <a:latin typeface="+mj-lt"/>
                <a:cs typeface="Arial" panose="020B0604020202020204" pitchFamily="34" charset="0"/>
              </a:rPr>
              <a:t>P</a:t>
            </a:r>
            <a:r>
              <a:rPr lang="en-IN" sz="1700" spc="10" dirty="0">
                <a:latin typeface="+mj-lt"/>
                <a:cs typeface="Arial" panose="020B0604020202020204" pitchFamily="34" charset="0"/>
              </a:rPr>
              <a:t>r</a:t>
            </a:r>
            <a:r>
              <a:rPr sz="1700" spc="10" dirty="0" err="1">
                <a:latin typeface="+mj-lt"/>
                <a:cs typeface="Arial" panose="020B0604020202020204" pitchFamily="34" charset="0"/>
              </a:rPr>
              <a:t>ovided</a:t>
            </a:r>
            <a:r>
              <a:rPr sz="1700" dirty="0">
                <a:latin typeface="+mj-lt"/>
                <a:cs typeface="Arial" panose="020B0604020202020204" pitchFamily="34" charset="0"/>
              </a:rPr>
              <a:t> </a:t>
            </a:r>
            <a:r>
              <a:rPr sz="1700" spc="-25" dirty="0">
                <a:latin typeface="+mj-lt"/>
                <a:cs typeface="Arial" panose="020B0604020202020204" pitchFamily="34" charset="0"/>
              </a:rPr>
              <a:t>that</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Cent</a:t>
            </a:r>
            <a:r>
              <a:rPr lang="en-IN" sz="1700" spc="15" dirty="0">
                <a:latin typeface="+mj-lt"/>
                <a:cs typeface="Arial" panose="020B0604020202020204" pitchFamily="34" charset="0"/>
              </a:rPr>
              <a:t>r</a:t>
            </a:r>
            <a:r>
              <a:rPr sz="1700" spc="15" dirty="0">
                <a:latin typeface="+mj-lt"/>
                <a:cs typeface="Arial" panose="020B0604020202020204" pitchFamily="34" charset="0"/>
              </a:rPr>
              <a:t>al</a:t>
            </a:r>
            <a:r>
              <a:rPr sz="1700" dirty="0">
                <a:latin typeface="+mj-lt"/>
                <a:cs typeface="Arial" panose="020B0604020202020204" pitchFamily="34" charset="0"/>
              </a:rPr>
              <a:t> </a:t>
            </a:r>
            <a:r>
              <a:rPr sz="1700" spc="5" dirty="0">
                <a:latin typeface="+mj-lt"/>
                <a:cs typeface="Arial" panose="020B0604020202020204" pitchFamily="34" charset="0"/>
              </a:rPr>
              <a:t>Gove</a:t>
            </a:r>
            <a:r>
              <a:rPr lang="en-IN" sz="1700" spc="5" dirty="0">
                <a:latin typeface="+mj-lt"/>
                <a:cs typeface="Arial" panose="020B0604020202020204" pitchFamily="34" charset="0"/>
              </a:rPr>
              <a:t>r</a:t>
            </a:r>
            <a:r>
              <a:rPr sz="1700" spc="5" dirty="0" err="1">
                <a:latin typeface="+mj-lt"/>
                <a:cs typeface="Arial" panose="020B0604020202020204" pitchFamily="34" charset="0"/>
              </a:rPr>
              <a:t>nment</a:t>
            </a:r>
            <a:r>
              <a:rPr sz="1700" spc="-5" dirty="0">
                <a:latin typeface="+mj-lt"/>
                <a:cs typeface="Arial" panose="020B0604020202020204" pitchFamily="34" charset="0"/>
              </a:rPr>
              <a:t> </a:t>
            </a:r>
            <a:r>
              <a:rPr sz="1700" spc="-15" dirty="0">
                <a:latin typeface="+mj-lt"/>
                <a:cs typeface="Arial" panose="020B0604020202020204" pitchFamily="34" charset="0"/>
              </a:rPr>
              <a:t>may,</a:t>
            </a:r>
            <a:r>
              <a:rPr sz="1700" dirty="0">
                <a:latin typeface="+mj-lt"/>
                <a:cs typeface="Arial" panose="020B0604020202020204" pitchFamily="34" charset="0"/>
              </a:rPr>
              <a:t> </a:t>
            </a:r>
            <a:r>
              <a:rPr sz="1700" spc="-30" dirty="0">
                <a:latin typeface="+mj-lt"/>
                <a:cs typeface="Arial" panose="020B0604020202020204" pitchFamily="34" charset="0"/>
              </a:rPr>
              <a:t>in</a:t>
            </a:r>
            <a:r>
              <a:rPr sz="1700" spc="40" dirty="0">
                <a:latin typeface="+mj-lt"/>
                <a:cs typeface="Arial" panose="020B0604020202020204" pitchFamily="34" charset="0"/>
              </a:rPr>
              <a:t> </a:t>
            </a:r>
            <a:r>
              <a:rPr sz="1700" spc="-20" dirty="0">
                <a:latin typeface="+mj-lt"/>
                <a:cs typeface="Arial" panose="020B0604020202020204" pitchFamily="34" charset="0"/>
              </a:rPr>
              <a:t>public</a:t>
            </a:r>
            <a:r>
              <a:rPr sz="1700" spc="25" dirty="0">
                <a:latin typeface="+mj-lt"/>
                <a:cs typeface="Arial" panose="020B0604020202020204" pitchFamily="34" charset="0"/>
              </a:rPr>
              <a:t> </a:t>
            </a:r>
            <a:r>
              <a:rPr sz="1700" spc="5" dirty="0" err="1">
                <a:latin typeface="+mj-lt"/>
                <a:cs typeface="Arial" panose="020B0604020202020204" pitchFamily="34" charset="0"/>
              </a:rPr>
              <a:t>inte</a:t>
            </a:r>
            <a:r>
              <a:rPr lang="en-IN" sz="1700" spc="5" dirty="0">
                <a:latin typeface="+mj-lt"/>
                <a:cs typeface="Arial" panose="020B0604020202020204" pitchFamily="34" charset="0"/>
              </a:rPr>
              <a:t>r</a:t>
            </a:r>
            <a:r>
              <a:rPr sz="1700" spc="5" dirty="0" err="1">
                <a:latin typeface="+mj-lt"/>
                <a:cs typeface="Arial" panose="020B0604020202020204" pitchFamily="34" charset="0"/>
              </a:rPr>
              <a:t>est</a:t>
            </a:r>
            <a:r>
              <a:rPr sz="1700" spc="15" dirty="0">
                <a:latin typeface="+mj-lt"/>
                <a:cs typeface="Arial" panose="020B0604020202020204" pitchFamily="34" charset="0"/>
              </a:rPr>
              <a:t> </a:t>
            </a:r>
            <a:r>
              <a:rPr sz="1700" spc="-15" dirty="0">
                <a:latin typeface="+mj-lt"/>
                <a:cs typeface="Arial" panose="020B0604020202020204" pitchFamily="34" charset="0"/>
              </a:rPr>
              <a:t>and</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35" dirty="0">
                <a:latin typeface="+mj-lt"/>
                <a:cs typeface="Arial" panose="020B0604020202020204" pitchFamily="34" charset="0"/>
              </a:rPr>
              <a:t> </a:t>
            </a:r>
            <a:r>
              <a:rPr sz="1700" spc="-20" dirty="0">
                <a:latin typeface="+mj-lt"/>
                <a:cs typeface="Arial" panose="020B0604020202020204" pitchFamily="34" charset="0"/>
              </a:rPr>
              <a:t>consultation</a:t>
            </a:r>
            <a:r>
              <a:rPr sz="1700" spc="-5" dirty="0">
                <a:latin typeface="+mj-lt"/>
                <a:cs typeface="Arial" panose="020B0604020202020204" pitchFamily="34" charset="0"/>
              </a:rPr>
              <a:t> </a:t>
            </a:r>
            <a:r>
              <a:rPr sz="1700" spc="-25" dirty="0">
                <a:latin typeface="+mj-lt"/>
                <a:cs typeface="Arial" panose="020B0604020202020204" pitchFamily="34" charset="0"/>
              </a:rPr>
              <a:t>with </a:t>
            </a:r>
            <a:r>
              <a:rPr sz="1700" spc="-20" dirty="0">
                <a:latin typeface="+mj-lt"/>
                <a:cs typeface="Arial" panose="020B0604020202020204" pitchFamily="34" charset="0"/>
              </a:rPr>
              <a:t> the</a:t>
            </a:r>
            <a:r>
              <a:rPr sz="1700" spc="-5" dirty="0">
                <a:latin typeface="+mj-lt"/>
                <a:cs typeface="Arial" panose="020B0604020202020204" pitchFamily="34" charset="0"/>
              </a:rPr>
              <a:t> </a:t>
            </a:r>
            <a:r>
              <a:rPr sz="1700" spc="10" dirty="0">
                <a:latin typeface="+mj-lt"/>
                <a:cs typeface="Arial" panose="020B0604020202020204" pitchFamily="34" charset="0"/>
              </a:rPr>
              <a:t>Rese</a:t>
            </a:r>
            <a:r>
              <a:rPr lang="en-IN" sz="1700" spc="10" dirty="0">
                <a:latin typeface="+mj-lt"/>
                <a:cs typeface="Arial" panose="020B0604020202020204" pitchFamily="34" charset="0"/>
              </a:rPr>
              <a:t>r</a:t>
            </a:r>
            <a:r>
              <a:rPr sz="1700" spc="10" dirty="0" err="1">
                <a:latin typeface="+mj-lt"/>
                <a:cs typeface="Arial" panose="020B0604020202020204" pitchFamily="34" charset="0"/>
              </a:rPr>
              <a:t>ve</a:t>
            </a:r>
            <a:r>
              <a:rPr sz="1700" spc="-5" dirty="0">
                <a:latin typeface="+mj-lt"/>
                <a:cs typeface="Arial" panose="020B0604020202020204" pitchFamily="34" charset="0"/>
              </a:rPr>
              <a:t> </a:t>
            </a:r>
            <a:r>
              <a:rPr sz="1700" spc="-20" dirty="0">
                <a:latin typeface="+mj-lt"/>
                <a:cs typeface="Arial" panose="020B0604020202020204" pitchFamily="34" charset="0"/>
              </a:rPr>
              <a:t>Bank,</a:t>
            </a:r>
            <a:r>
              <a:rPr sz="1700" spc="5" dirty="0">
                <a:latin typeface="+mj-lt"/>
                <a:cs typeface="Arial" panose="020B0604020202020204" pitchFamily="34" charset="0"/>
              </a:rPr>
              <a:t> </a:t>
            </a:r>
            <a:r>
              <a:rPr sz="1700" spc="-10" dirty="0">
                <a:latin typeface="+mj-lt"/>
                <a:cs typeface="Arial" panose="020B0604020202020204" pitchFamily="34" charset="0"/>
              </a:rPr>
              <a:t>impose </a:t>
            </a:r>
            <a:r>
              <a:rPr sz="1700" spc="-25" dirty="0">
                <a:latin typeface="+mj-lt"/>
                <a:cs typeface="Arial" panose="020B0604020202020204" pitchFamily="34" charset="0"/>
              </a:rPr>
              <a:t>such</a:t>
            </a:r>
            <a:r>
              <a:rPr sz="1700" spc="-15"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easonable</a:t>
            </a:r>
            <a:r>
              <a:rPr sz="1700" spc="-1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est</a:t>
            </a:r>
            <a:r>
              <a:rPr lang="en-IN" sz="1700" spc="10" dirty="0">
                <a:latin typeface="+mj-lt"/>
                <a:cs typeface="Arial" panose="020B0604020202020204" pitchFamily="34" charset="0"/>
              </a:rPr>
              <a:t>r</a:t>
            </a:r>
            <a:r>
              <a:rPr sz="1700" spc="10" dirty="0" err="1">
                <a:latin typeface="+mj-lt"/>
                <a:cs typeface="Arial" panose="020B0604020202020204" pitchFamily="34" charset="0"/>
              </a:rPr>
              <a:t>ictions</a:t>
            </a:r>
            <a:r>
              <a:rPr sz="1700" dirty="0">
                <a:latin typeface="+mj-lt"/>
                <a:cs typeface="Arial" panose="020B0604020202020204" pitchFamily="34" charset="0"/>
              </a:rPr>
              <a:t>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5" dirty="0">
                <a:latin typeface="+mj-lt"/>
                <a:cs typeface="Arial" panose="020B0604020202020204" pitchFamily="34" charset="0"/>
              </a:rPr>
              <a:t> </a:t>
            </a:r>
            <a:r>
              <a:rPr sz="1700" spc="30" dirty="0">
                <a:latin typeface="+mj-lt"/>
                <a:cs typeface="Arial" panose="020B0604020202020204" pitchFamily="34" charset="0"/>
              </a:rPr>
              <a:t>cu</a:t>
            </a:r>
            <a:r>
              <a:rPr lang="en-IN" sz="1700" spc="30" dirty="0" err="1">
                <a:latin typeface="+mj-lt"/>
                <a:cs typeface="Arial" panose="020B0604020202020204" pitchFamily="34" charset="0"/>
              </a:rPr>
              <a:t>rr</a:t>
            </a:r>
            <a:r>
              <a:rPr sz="1700" spc="30" dirty="0" err="1">
                <a:latin typeface="+mj-lt"/>
                <a:cs typeface="Arial" panose="020B0604020202020204" pitchFamily="34" charset="0"/>
              </a:rPr>
              <a:t>ent</a:t>
            </a:r>
            <a:r>
              <a:rPr sz="1700" spc="-20" dirty="0">
                <a:latin typeface="+mj-lt"/>
                <a:cs typeface="Arial" panose="020B0604020202020204" pitchFamily="34" charset="0"/>
              </a:rPr>
              <a:t> </a:t>
            </a:r>
            <a:r>
              <a:rPr sz="1700" spc="-15" dirty="0">
                <a:latin typeface="+mj-lt"/>
                <a:cs typeface="Arial" panose="020B0604020202020204" pitchFamily="34" charset="0"/>
              </a:rPr>
              <a:t>account</a:t>
            </a:r>
            <a:r>
              <a:rPr sz="1700" spc="-40"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ansactions</a:t>
            </a:r>
            <a:r>
              <a:rPr sz="1700" spc="-10" dirty="0">
                <a:latin typeface="+mj-lt"/>
                <a:cs typeface="Arial" panose="020B0604020202020204" pitchFamily="34" charset="0"/>
              </a:rPr>
              <a:t> </a:t>
            </a:r>
            <a:r>
              <a:rPr sz="1700" spc="-15" dirty="0">
                <a:latin typeface="+mj-lt"/>
                <a:cs typeface="Arial" panose="020B0604020202020204" pitchFamily="34" charset="0"/>
              </a:rPr>
              <a:t>as</a:t>
            </a:r>
            <a:r>
              <a:rPr sz="1700" spc="5" dirty="0">
                <a:latin typeface="+mj-lt"/>
                <a:cs typeface="Arial" panose="020B0604020202020204" pitchFamily="34" charset="0"/>
              </a:rPr>
              <a:t> </a:t>
            </a:r>
            <a:r>
              <a:rPr sz="1700" spc="-20" dirty="0">
                <a:latin typeface="+mj-lt"/>
                <a:cs typeface="Arial" panose="020B0604020202020204" pitchFamily="34" charset="0"/>
              </a:rPr>
              <a:t>may</a:t>
            </a:r>
            <a:r>
              <a:rPr sz="1700" spc="-15" dirty="0">
                <a:latin typeface="+mj-lt"/>
                <a:cs typeface="Arial" panose="020B0604020202020204" pitchFamily="34" charset="0"/>
              </a:rPr>
              <a:t> </a:t>
            </a:r>
            <a:r>
              <a:rPr sz="1700" dirty="0">
                <a:latin typeface="+mj-lt"/>
                <a:cs typeface="Arial" panose="020B0604020202020204" pitchFamily="34" charset="0"/>
              </a:rPr>
              <a:t>be</a:t>
            </a:r>
            <a:r>
              <a:rPr sz="1700" spc="10"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a:latin typeface="+mj-lt"/>
                <a:cs typeface="Arial" panose="020B0604020202020204" pitchFamily="34" charset="0"/>
              </a:rPr>
              <a:t>esc</a:t>
            </a:r>
            <a:r>
              <a:rPr lang="en-IN" sz="1700" spc="20" dirty="0">
                <a:latin typeface="+mj-lt"/>
                <a:cs typeface="Arial" panose="020B0604020202020204" pitchFamily="34" charset="0"/>
              </a:rPr>
              <a:t>r</a:t>
            </a:r>
            <a:r>
              <a:rPr sz="1700" spc="20" dirty="0" err="1">
                <a:latin typeface="+mj-lt"/>
                <a:cs typeface="Arial" panose="020B0604020202020204" pitchFamily="34" charset="0"/>
              </a:rPr>
              <a:t>ibed</a:t>
            </a:r>
            <a:r>
              <a:rPr sz="1700" spc="20" dirty="0">
                <a:latin typeface="+mj-lt"/>
                <a:cs typeface="Arial" panose="020B0604020202020204" pitchFamily="34" charset="0"/>
              </a:rPr>
              <a:t>.</a:t>
            </a:r>
            <a:endParaRPr sz="1700" dirty="0">
              <a:latin typeface="+mj-lt"/>
              <a:cs typeface="Arial" panose="020B0604020202020204" pitchFamily="34" charset="0"/>
            </a:endParaRPr>
          </a:p>
        </p:txBody>
      </p:sp>
      <p:sp>
        <p:nvSpPr>
          <p:cNvPr id="10" name="object 10"/>
          <p:cNvSpPr txBox="1">
            <a:spLocks noGrp="1"/>
          </p:cNvSpPr>
          <p:nvPr>
            <p:ph type="sldNum" sz="quarter" idx="7"/>
          </p:nvPr>
        </p:nvSpPr>
        <p:spPr>
          <a:xfrm>
            <a:off x="10119359" y="6582389"/>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19</a:t>
            </a:fld>
            <a:endParaRPr spc="5"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touching a tablet&#10;&#10;Description automatically generated">
            <a:extLst>
              <a:ext uri="{FF2B5EF4-FFF2-40B4-BE49-F238E27FC236}">
                <a16:creationId xmlns:a16="http://schemas.microsoft.com/office/drawing/2014/main" id="{C1999907-F49C-D66B-9DE5-C5E2900E116E}"/>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BE396BBF-AA9A-2193-CD20-39ED33396729}"/>
              </a:ext>
            </a:extLst>
          </p:cNvPr>
          <p:cNvSpPr>
            <a:spLocks noGrp="1"/>
          </p:cNvSpPr>
          <p:nvPr>
            <p:ph type="sldNum" sz="quarter" idx="11"/>
          </p:nvPr>
        </p:nvSpPr>
        <p:spPr/>
        <p:txBody>
          <a:bodyPr anchor="b">
            <a:normAutofit/>
          </a:bodyPr>
          <a:lstStyle/>
          <a:p>
            <a:pPr>
              <a:spcAft>
                <a:spcPts val="600"/>
              </a:spcAft>
            </a:pPr>
            <a:fld id="{7870704B-CE94-48CC-AF30-84932A1262A7}" type="slidenum">
              <a:rPr lang="en-GB" smtClean="0">
                <a:latin typeface="+mj-lt"/>
              </a:rPr>
              <a:pPr>
                <a:spcAft>
                  <a:spcPts val="600"/>
                </a:spcAft>
              </a:pPr>
              <a:t>2</a:t>
            </a:fld>
            <a:endParaRPr lang="en-GB">
              <a:latin typeface="+mj-lt"/>
            </a:endParaRPr>
          </a:p>
        </p:txBody>
      </p:sp>
      <p:sp>
        <p:nvSpPr>
          <p:cNvPr id="9" name="Minus Sign 8">
            <a:extLst>
              <a:ext uri="{FF2B5EF4-FFF2-40B4-BE49-F238E27FC236}">
                <a16:creationId xmlns:a16="http://schemas.microsoft.com/office/drawing/2014/main" id="{88E19917-AA70-5A5A-7952-83AB7D90228D}"/>
              </a:ext>
            </a:extLst>
          </p:cNvPr>
          <p:cNvSpPr/>
          <p:nvPr/>
        </p:nvSpPr>
        <p:spPr>
          <a:xfrm>
            <a:off x="-228975" y="-93822"/>
            <a:ext cx="2185900" cy="496630"/>
          </a:xfrm>
          <a:prstGeom prst="mathMinus">
            <a:avLst/>
          </a:prstGeom>
          <a:solidFill>
            <a:schemeClr val="accent3">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3">
                  <a:lumMod val="60000"/>
                  <a:lumOff val="40000"/>
                </a:schemeClr>
              </a:solidFill>
              <a:latin typeface="+mj-lt"/>
            </a:endParaRPr>
          </a:p>
        </p:txBody>
      </p:sp>
      <p:sp>
        <p:nvSpPr>
          <p:cNvPr id="10" name="TextBox 9">
            <a:extLst>
              <a:ext uri="{FF2B5EF4-FFF2-40B4-BE49-F238E27FC236}">
                <a16:creationId xmlns:a16="http://schemas.microsoft.com/office/drawing/2014/main" id="{B0F136AE-6899-F070-CAD6-0E8F06EF78DC}"/>
              </a:ext>
            </a:extLst>
          </p:cNvPr>
          <p:cNvSpPr txBox="1"/>
          <p:nvPr/>
        </p:nvSpPr>
        <p:spPr>
          <a:xfrm>
            <a:off x="5458905" y="1715518"/>
            <a:ext cx="6122520" cy="553998"/>
          </a:xfrm>
          <a:prstGeom prst="rect">
            <a:avLst/>
          </a:prstGeom>
          <a:noFill/>
        </p:spPr>
        <p:txBody>
          <a:bodyPr wrap="square">
            <a:spAutoFit/>
          </a:bodyPr>
          <a:lstStyle/>
          <a:p>
            <a:r>
              <a:rPr lang="en-US" sz="3000" b="1" i="1" dirty="0">
                <a:solidFill>
                  <a:schemeClr val="bg1"/>
                </a:solidFill>
                <a:latin typeface="+mj-lt"/>
                <a:cs typeface="Arial" panose="020B0604020202020204" pitchFamily="34" charset="0"/>
              </a:rPr>
              <a:t>Research Credits</a:t>
            </a:r>
            <a:endParaRPr lang="en-IN" sz="3000" i="1" dirty="0">
              <a:solidFill>
                <a:schemeClr val="bg1"/>
              </a:solidFill>
              <a:latin typeface="+mj-lt"/>
              <a:cs typeface="Arial" panose="020B0604020202020204" pitchFamily="34" charset="0"/>
            </a:endParaRPr>
          </a:p>
        </p:txBody>
      </p:sp>
      <p:sp>
        <p:nvSpPr>
          <p:cNvPr id="11" name="Rectangle 10">
            <a:extLst>
              <a:ext uri="{FF2B5EF4-FFF2-40B4-BE49-F238E27FC236}">
                <a16:creationId xmlns:a16="http://schemas.microsoft.com/office/drawing/2014/main" id="{5FF22306-3C49-7E5E-0163-569156E19346}"/>
              </a:ext>
            </a:extLst>
          </p:cNvPr>
          <p:cNvSpPr/>
          <p:nvPr/>
        </p:nvSpPr>
        <p:spPr bwMode="auto">
          <a:xfrm>
            <a:off x="5603199" y="1890992"/>
            <a:ext cx="2964264" cy="1889090"/>
          </a:xfrm>
          <a:prstGeom prst="rect">
            <a:avLst/>
          </a:prstGeom>
          <a:noFill/>
          <a:ln>
            <a:no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rmAutofit/>
          </a:bodyPr>
          <a:lstStyle/>
          <a:p>
            <a:pPr eaLnBrk="0" fontAlgn="base" hangingPunct="0">
              <a:spcBef>
                <a:spcPct val="40000"/>
              </a:spcBef>
              <a:spcAft>
                <a:spcPct val="0"/>
              </a:spcAft>
            </a:pPr>
            <a:endParaRPr lang="en-US" sz="2200" b="1" dirty="0">
              <a:solidFill>
                <a:schemeClr val="bg1">
                  <a:lumMod val="85000"/>
                </a:schemeClr>
              </a:solidFill>
              <a:latin typeface="+mj-lt"/>
              <a:cs typeface="Arial" panose="020B0604020202020204" pitchFamily="34" charset="0"/>
            </a:endParaRPr>
          </a:p>
          <a:p>
            <a:pPr eaLnBrk="0" fontAlgn="base" hangingPunct="0">
              <a:spcBef>
                <a:spcPct val="40000"/>
              </a:spcBef>
              <a:spcAft>
                <a:spcPct val="0"/>
              </a:spcAft>
            </a:pPr>
            <a:r>
              <a:rPr lang="en-US" sz="2200" b="1" dirty="0">
                <a:solidFill>
                  <a:schemeClr val="bg1">
                    <a:lumMod val="85000"/>
                  </a:schemeClr>
                </a:solidFill>
                <a:latin typeface="+mj-lt"/>
                <a:cs typeface="Arial" panose="020B0604020202020204" pitchFamily="34" charset="0"/>
              </a:rPr>
              <a:t>Eshaan Singal</a:t>
            </a:r>
          </a:p>
          <a:p>
            <a:pPr eaLnBrk="0" fontAlgn="base" hangingPunct="0">
              <a:spcBef>
                <a:spcPct val="40000"/>
              </a:spcBef>
              <a:spcAft>
                <a:spcPct val="0"/>
              </a:spcAft>
            </a:pPr>
            <a:r>
              <a:rPr lang="en-US" sz="2200" b="1" dirty="0">
                <a:solidFill>
                  <a:schemeClr val="bg1">
                    <a:lumMod val="85000"/>
                  </a:schemeClr>
                </a:solidFill>
                <a:latin typeface="+mj-lt"/>
                <a:cs typeface="Arial" panose="020B0604020202020204" pitchFamily="34" charset="0"/>
              </a:rPr>
              <a:t>Article Assistant</a:t>
            </a:r>
          </a:p>
          <a:p>
            <a:pPr eaLnBrk="0" fontAlgn="base" hangingPunct="0">
              <a:spcBef>
                <a:spcPct val="40000"/>
              </a:spcBef>
              <a:spcAft>
                <a:spcPct val="0"/>
              </a:spcAft>
            </a:pPr>
            <a:r>
              <a:rPr lang="en-US" sz="2200" b="1" dirty="0">
                <a:solidFill>
                  <a:schemeClr val="bg1">
                    <a:lumMod val="85000"/>
                  </a:schemeClr>
                </a:solidFill>
                <a:latin typeface="+mj-lt"/>
                <a:cs typeface="Arial" panose="020B0604020202020204" pitchFamily="34" charset="0"/>
              </a:rPr>
              <a:t>M : +91 99520 31664</a:t>
            </a:r>
          </a:p>
        </p:txBody>
      </p:sp>
    </p:spTree>
    <p:extLst>
      <p:ext uri="{BB962C8B-B14F-4D97-AF65-F5344CB8AC3E}">
        <p14:creationId xmlns:p14="http://schemas.microsoft.com/office/powerpoint/2010/main" val="232158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341720"/>
            <a:ext cx="6995180"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30"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86055" y="1010988"/>
            <a:ext cx="11819890" cy="5201424"/>
          </a:xfrm>
          <a:prstGeom prst="rect">
            <a:avLst/>
          </a:prstGeom>
        </p:spPr>
        <p:txBody>
          <a:bodyPr vert="horz" wrap="square" lIns="0" tIns="12700" rIns="0" bIns="0" rtlCol="0">
            <a:spAutoFit/>
          </a:bodyPr>
          <a:lstStyle/>
          <a:p>
            <a:pPr marL="21590">
              <a:lnSpc>
                <a:spcPct val="100000"/>
              </a:lnSpc>
              <a:spcBef>
                <a:spcPts val="100"/>
              </a:spcBef>
            </a:pPr>
            <a:r>
              <a:rPr sz="1700" b="1" spc="45" dirty="0">
                <a:solidFill>
                  <a:schemeClr val="accent3"/>
                </a:solidFill>
                <a:latin typeface="+mj-lt"/>
                <a:cs typeface="Arial" panose="020B0604020202020204" pitchFamily="34" charset="0"/>
              </a:rPr>
              <a:t>Cu</a:t>
            </a:r>
            <a:r>
              <a:rPr lang="en-IN" sz="1700" b="1" spc="45" dirty="0" err="1">
                <a:solidFill>
                  <a:schemeClr val="accent3"/>
                </a:solidFill>
                <a:latin typeface="+mj-lt"/>
                <a:cs typeface="Arial" panose="020B0604020202020204" pitchFamily="34" charset="0"/>
              </a:rPr>
              <a:t>rr</a:t>
            </a:r>
            <a:r>
              <a:rPr sz="1700" b="1" spc="45" dirty="0" err="1">
                <a:solidFill>
                  <a:schemeClr val="accent3"/>
                </a:solidFill>
                <a:latin typeface="+mj-lt"/>
                <a:cs typeface="Arial" panose="020B0604020202020204" pitchFamily="34" charset="0"/>
              </a:rPr>
              <a:t>ent</a:t>
            </a:r>
            <a:r>
              <a:rPr sz="1700" b="1" spc="5" dirty="0">
                <a:solidFill>
                  <a:schemeClr val="accent3"/>
                </a:solidFill>
                <a:latin typeface="+mj-lt"/>
                <a:cs typeface="Arial" panose="020B0604020202020204" pitchFamily="34" charset="0"/>
              </a:rPr>
              <a:t> Account</a:t>
            </a:r>
            <a:r>
              <a:rPr sz="1700" b="1" dirty="0">
                <a:solidFill>
                  <a:schemeClr val="accent3"/>
                </a:solidFill>
                <a:latin typeface="+mj-lt"/>
                <a:cs typeface="Arial" panose="020B0604020202020204" pitchFamily="34" charset="0"/>
              </a:rPr>
              <a:t> </a:t>
            </a:r>
            <a:r>
              <a:rPr lang="en-IN" sz="1700" b="1" spc="60" dirty="0">
                <a:solidFill>
                  <a:schemeClr val="accent3"/>
                </a:solidFill>
                <a:latin typeface="+mj-lt"/>
                <a:cs typeface="Arial" panose="020B0604020202020204" pitchFamily="34" charset="0"/>
              </a:rPr>
              <a:t>Tr</a:t>
            </a:r>
            <a:r>
              <a:rPr sz="1700" b="1" spc="60" dirty="0" err="1">
                <a:solidFill>
                  <a:schemeClr val="accent3"/>
                </a:solidFill>
                <a:latin typeface="+mj-lt"/>
                <a:cs typeface="Arial" panose="020B0604020202020204" pitchFamily="34" charset="0"/>
              </a:rPr>
              <a:t>ansactions</a:t>
            </a:r>
            <a:endParaRPr sz="1700" dirty="0">
              <a:solidFill>
                <a:schemeClr val="accent3"/>
              </a:solidFill>
              <a:latin typeface="+mj-lt"/>
              <a:cs typeface="Arial" panose="020B0604020202020204" pitchFamily="34" charset="0"/>
            </a:endParaRPr>
          </a:p>
          <a:p>
            <a:pPr marL="12700" marR="632460">
              <a:lnSpc>
                <a:spcPct val="100000"/>
              </a:lnSpc>
              <a:spcBef>
                <a:spcPts val="1675"/>
              </a:spcBef>
            </a:pPr>
            <a:r>
              <a:rPr sz="1700" spc="5" dirty="0">
                <a:latin typeface="+mj-lt"/>
                <a:cs typeface="Arial" panose="020B0604020202020204" pitchFamily="34" charset="0"/>
              </a:rPr>
              <a:t>As </a:t>
            </a:r>
            <a:r>
              <a:rPr sz="1700" spc="45" dirty="0">
                <a:latin typeface="+mj-lt"/>
                <a:cs typeface="Arial" panose="020B0604020202020204" pitchFamily="34" charset="0"/>
              </a:rPr>
              <a:t>pe</a:t>
            </a:r>
            <a:r>
              <a:rPr lang="en-IN" sz="1700" spc="45" dirty="0">
                <a:latin typeface="+mj-lt"/>
                <a:cs typeface="Arial" panose="020B0604020202020204" pitchFamily="34" charset="0"/>
              </a:rPr>
              <a:t>r</a:t>
            </a:r>
            <a:r>
              <a:rPr sz="1700" spc="45" dirty="0">
                <a:latin typeface="+mj-lt"/>
                <a:cs typeface="Arial" panose="020B0604020202020204" pitchFamily="34" charset="0"/>
              </a:rPr>
              <a:t> </a:t>
            </a:r>
            <a:r>
              <a:rPr sz="1700" spc="-25" dirty="0">
                <a:latin typeface="+mj-lt"/>
                <a:cs typeface="Arial" panose="020B0604020202020204" pitchFamily="34" charset="0"/>
              </a:rPr>
              <a:t>Rule </a:t>
            </a:r>
            <a:r>
              <a:rPr sz="1700" spc="-5" dirty="0">
                <a:latin typeface="+mj-lt"/>
                <a:cs typeface="Arial" panose="020B0604020202020204" pitchFamily="34" charset="0"/>
              </a:rPr>
              <a:t>3 </a:t>
            </a:r>
            <a:r>
              <a:rPr sz="1700" spc="15" dirty="0">
                <a:latin typeface="+mj-lt"/>
                <a:cs typeface="Arial" panose="020B0604020202020204" pitchFamily="34" charset="0"/>
              </a:rPr>
              <a:t>of </a:t>
            </a:r>
            <a:r>
              <a:rPr sz="1700" spc="5" dirty="0">
                <a:latin typeface="+mj-lt"/>
                <a:cs typeface="Arial" panose="020B0604020202020204" pitchFamily="34" charset="0"/>
              </a:rPr>
              <a:t>FEM </a:t>
            </a:r>
            <a:r>
              <a:rPr sz="1700" spc="140" dirty="0">
                <a:latin typeface="+mj-lt"/>
                <a:cs typeface="Arial" panose="020B0604020202020204" pitchFamily="34" charset="0"/>
              </a:rPr>
              <a:t>(CA</a:t>
            </a:r>
            <a:r>
              <a:rPr lang="en-IN" sz="1700" spc="140" dirty="0">
                <a:latin typeface="+mj-lt"/>
                <a:cs typeface="Arial" panose="020B0604020202020204" pitchFamily="34" charset="0"/>
              </a:rPr>
              <a:t>T</a:t>
            </a:r>
            <a:r>
              <a:rPr sz="1700" spc="140" dirty="0">
                <a:latin typeface="+mj-lt"/>
                <a:cs typeface="Arial" panose="020B0604020202020204" pitchFamily="34" charset="0"/>
              </a:rPr>
              <a:t>) </a:t>
            </a:r>
            <a:r>
              <a:rPr sz="1700" spc="-20" dirty="0">
                <a:latin typeface="+mj-lt"/>
                <a:cs typeface="Arial" panose="020B0604020202020204" pitchFamily="34" charset="0"/>
              </a:rPr>
              <a:t>Rules, </a:t>
            </a:r>
            <a:r>
              <a:rPr sz="1700" spc="-10" dirty="0">
                <a:latin typeface="+mj-lt"/>
                <a:cs typeface="Arial" panose="020B0604020202020204" pitchFamily="34" charset="0"/>
              </a:rPr>
              <a:t>2000, </a:t>
            </a:r>
            <a:r>
              <a:rPr sz="1700" spc="15" dirty="0">
                <a:latin typeface="+mj-lt"/>
                <a:cs typeface="Arial" panose="020B0604020202020204" pitchFamily="34" charset="0"/>
              </a:rPr>
              <a:t>d</a:t>
            </a:r>
            <a:r>
              <a:rPr lang="en-IN" sz="1700" spc="15" dirty="0">
                <a:latin typeface="+mj-lt"/>
                <a:cs typeface="Arial" panose="020B0604020202020204" pitchFamily="34" charset="0"/>
              </a:rPr>
              <a:t>r</a:t>
            </a:r>
            <a:r>
              <a:rPr sz="1700" spc="15" dirty="0" err="1">
                <a:latin typeface="+mj-lt"/>
                <a:cs typeface="Arial" panose="020B0604020202020204" pitchFamily="34" charset="0"/>
              </a:rPr>
              <a:t>awal</a:t>
            </a:r>
            <a:r>
              <a:rPr sz="1700" spc="15" dirty="0">
                <a:latin typeface="+mj-lt"/>
                <a:cs typeface="Arial" panose="020B0604020202020204" pitchFamily="34" charset="0"/>
              </a:rPr>
              <a:t> </a:t>
            </a:r>
            <a:r>
              <a:rPr sz="1700" spc="20" dirty="0">
                <a:latin typeface="+mj-lt"/>
                <a:cs typeface="Arial" panose="020B0604020202020204" pitchFamily="34" charset="0"/>
              </a:rPr>
              <a:t>of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10" dirty="0">
                <a:latin typeface="+mj-lt"/>
                <a:cs typeface="Arial" panose="020B0604020202020204" pitchFamily="34" charset="0"/>
              </a:rPr>
              <a:t>exchange </a:t>
            </a:r>
            <a:r>
              <a:rPr sz="1700" spc="-35" dirty="0">
                <a:latin typeface="+mj-lt"/>
                <a:cs typeface="Arial" panose="020B0604020202020204" pitchFamily="34" charset="0"/>
              </a:rPr>
              <a:t>by any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65" dirty="0">
                <a:latin typeface="+mj-lt"/>
                <a:cs typeface="Arial" panose="020B0604020202020204" pitchFamily="34" charset="0"/>
              </a:rPr>
              <a:t> </a:t>
            </a:r>
            <a:r>
              <a:rPr sz="1700" spc="-20" dirty="0">
                <a:latin typeface="+mj-lt"/>
                <a:cs typeface="Arial" panose="020B0604020202020204" pitchFamily="34" charset="0"/>
              </a:rPr>
              <a:t>the </a:t>
            </a:r>
            <a:r>
              <a:rPr sz="1700" spc="-10" dirty="0">
                <a:latin typeface="+mj-lt"/>
                <a:cs typeface="Arial" panose="020B0604020202020204" pitchFamily="34" charset="0"/>
              </a:rPr>
              <a:t>following </a:t>
            </a:r>
            <a:r>
              <a:rPr sz="1700" spc="15" dirty="0" err="1">
                <a:latin typeface="+mj-lt"/>
                <a:cs typeface="Arial" panose="020B0604020202020204" pitchFamily="34" charset="0"/>
              </a:rPr>
              <a:t>pu</a:t>
            </a:r>
            <a:r>
              <a:rPr lang="en-IN" sz="1700" spc="15" dirty="0">
                <a:latin typeface="+mj-lt"/>
                <a:cs typeface="Arial" panose="020B0604020202020204" pitchFamily="34" charset="0"/>
              </a:rPr>
              <a:t>r</a:t>
            </a:r>
            <a:r>
              <a:rPr sz="1700" spc="15" dirty="0">
                <a:latin typeface="+mj-lt"/>
                <a:cs typeface="Arial" panose="020B0604020202020204" pitchFamily="34" charset="0"/>
              </a:rPr>
              <a:t>pose </a:t>
            </a:r>
            <a:r>
              <a:rPr sz="1700" spc="-20" dirty="0">
                <a:latin typeface="+mj-lt"/>
                <a:cs typeface="Arial" panose="020B0604020202020204" pitchFamily="34" charset="0"/>
              </a:rPr>
              <a:t>is </a:t>
            </a:r>
            <a:r>
              <a:rPr sz="1700" spc="-434" dirty="0">
                <a:latin typeface="+mj-lt"/>
                <a:cs typeface="Arial" panose="020B0604020202020204" pitchFamily="34" charset="0"/>
              </a:rPr>
              <a:t> </a:t>
            </a:r>
            <a:r>
              <a:rPr sz="1700" dirty="0">
                <a:latin typeface="+mj-lt"/>
                <a:cs typeface="Arial" panose="020B0604020202020204" pitchFamily="34" charset="0"/>
              </a:rPr>
              <a:t>p</a:t>
            </a:r>
            <a:r>
              <a:rPr lang="en-IN" sz="1700" dirty="0">
                <a:latin typeface="+mj-lt"/>
                <a:cs typeface="Arial" panose="020B0604020202020204" pitchFamily="34" charset="0"/>
              </a:rPr>
              <a:t>r</a:t>
            </a:r>
            <a:r>
              <a:rPr sz="1700" dirty="0" err="1">
                <a:latin typeface="+mj-lt"/>
                <a:cs typeface="Arial" panose="020B0604020202020204" pitchFamily="34" charset="0"/>
              </a:rPr>
              <a:t>ohibited</a:t>
            </a:r>
            <a:r>
              <a:rPr sz="1700" dirty="0">
                <a:latin typeface="+mj-lt"/>
                <a:cs typeface="Arial" panose="020B0604020202020204" pitchFamily="34" charset="0"/>
              </a:rPr>
              <a:t>,</a:t>
            </a:r>
            <a:r>
              <a:rPr sz="1700" spc="-15" dirty="0">
                <a:latin typeface="+mj-lt"/>
                <a:cs typeface="Arial" panose="020B0604020202020204" pitchFamily="34" charset="0"/>
              </a:rPr>
              <a:t> </a:t>
            </a:r>
            <a:r>
              <a:rPr sz="1700" spc="-55" dirty="0">
                <a:latin typeface="+mj-lt"/>
                <a:cs typeface="Arial" panose="020B0604020202020204" pitchFamily="34" charset="0"/>
              </a:rPr>
              <a:t>namely:-</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355600" indent="-342900">
              <a:lnSpc>
                <a:spcPct val="100000"/>
              </a:lnSpc>
              <a:buAutoNum type="alphaLcParenR"/>
              <a:tabLst>
                <a:tab pos="354965" algn="l"/>
                <a:tab pos="355600" algn="l"/>
              </a:tabLst>
            </a:pPr>
            <a:r>
              <a:rPr lang="en-IN" sz="1700" spc="55" dirty="0">
                <a:latin typeface="+mj-lt"/>
                <a:cs typeface="Arial" panose="020B0604020202020204" pitchFamily="34" charset="0"/>
              </a:rPr>
              <a:t>Tr</a:t>
            </a:r>
            <a:r>
              <a:rPr sz="1700" spc="55" dirty="0" err="1">
                <a:latin typeface="+mj-lt"/>
                <a:cs typeface="Arial" panose="020B0604020202020204" pitchFamily="34" charset="0"/>
              </a:rPr>
              <a:t>ansaction</a:t>
            </a:r>
            <a:r>
              <a:rPr sz="1700" spc="-35" dirty="0">
                <a:latin typeface="+mj-lt"/>
                <a:cs typeface="Arial" panose="020B0604020202020204" pitchFamily="34" charset="0"/>
              </a:rPr>
              <a:t> </a:t>
            </a:r>
            <a:r>
              <a:rPr sz="1700" spc="-5" dirty="0">
                <a:latin typeface="+mj-lt"/>
                <a:cs typeface="Arial" panose="020B0604020202020204" pitchFamily="34" charset="0"/>
              </a:rPr>
              <a:t>specified</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Schedule</a:t>
            </a:r>
            <a:r>
              <a:rPr sz="1700" spc="-45" dirty="0">
                <a:latin typeface="+mj-lt"/>
                <a:cs typeface="Arial" panose="020B0604020202020204" pitchFamily="34" charset="0"/>
              </a:rPr>
              <a:t> </a:t>
            </a:r>
            <a:r>
              <a:rPr sz="1700" spc="-55" dirty="0">
                <a:latin typeface="+mj-lt"/>
                <a:cs typeface="Arial" panose="020B0604020202020204" pitchFamily="34" charset="0"/>
              </a:rPr>
              <a:t>I;</a:t>
            </a:r>
            <a:r>
              <a:rPr sz="1700"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endParaRPr sz="1700" dirty="0">
              <a:latin typeface="+mj-lt"/>
              <a:cs typeface="Arial" panose="020B0604020202020204" pitchFamily="34" charset="0"/>
            </a:endParaRPr>
          </a:p>
          <a:p>
            <a:pPr marL="355600" indent="-342900">
              <a:lnSpc>
                <a:spcPct val="100000"/>
              </a:lnSpc>
              <a:buAutoNum type="alphaLcParenR"/>
              <a:tabLst>
                <a:tab pos="354965" algn="l"/>
                <a:tab pos="355600" algn="l"/>
              </a:tabLst>
            </a:pPr>
            <a:r>
              <a:rPr lang="en-IN" sz="1700" spc="120" dirty="0">
                <a:latin typeface="+mj-lt"/>
                <a:cs typeface="Arial" panose="020B0604020202020204" pitchFamily="34" charset="0"/>
              </a:rPr>
              <a:t>Tr</a:t>
            </a:r>
            <a:r>
              <a:rPr sz="1700" spc="120" dirty="0">
                <a:latin typeface="+mj-lt"/>
                <a:cs typeface="Arial" panose="020B0604020202020204" pitchFamily="34" charset="0"/>
              </a:rPr>
              <a:t>avel</a:t>
            </a:r>
            <a:r>
              <a:rPr sz="1700" spc="-3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0" dirty="0">
                <a:latin typeface="+mj-lt"/>
                <a:cs typeface="Arial" panose="020B0604020202020204" pitchFamily="34" charset="0"/>
              </a:rPr>
              <a:t>Nepal </a:t>
            </a:r>
            <a:r>
              <a:rPr sz="1700" spc="15" dirty="0">
                <a:latin typeface="+mj-lt"/>
                <a:cs typeface="Arial" panose="020B0604020202020204" pitchFamily="34" charset="0"/>
              </a:rPr>
              <a:t>and/o</a:t>
            </a:r>
            <a:r>
              <a:rPr lang="en-IN" sz="1700" spc="15" dirty="0">
                <a:latin typeface="+mj-lt"/>
                <a:cs typeface="Arial" panose="020B0604020202020204" pitchFamily="34" charset="0"/>
              </a:rPr>
              <a:t>r</a:t>
            </a:r>
            <a:r>
              <a:rPr sz="1700" spc="-30" dirty="0">
                <a:latin typeface="+mj-lt"/>
                <a:cs typeface="Arial" panose="020B0604020202020204" pitchFamily="34" charset="0"/>
              </a:rPr>
              <a:t> </a:t>
            </a:r>
            <a:r>
              <a:rPr sz="1700" spc="-35" dirty="0">
                <a:latin typeface="+mj-lt"/>
                <a:cs typeface="Arial" panose="020B0604020202020204" pitchFamily="34" charset="0"/>
              </a:rPr>
              <a:t>Bhutan;</a:t>
            </a:r>
            <a:r>
              <a:rPr sz="1700" spc="-2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endParaRPr sz="1700" dirty="0">
              <a:latin typeface="+mj-lt"/>
              <a:cs typeface="Arial" panose="020B0604020202020204" pitchFamily="34" charset="0"/>
            </a:endParaRPr>
          </a:p>
          <a:p>
            <a:pPr marL="355600" indent="-342900">
              <a:lnSpc>
                <a:spcPct val="100000"/>
              </a:lnSpc>
              <a:buAutoNum type="alphaLcParenR"/>
              <a:tabLst>
                <a:tab pos="354965" algn="l"/>
                <a:tab pos="355600" algn="l"/>
              </a:tabLst>
            </a:pPr>
            <a:r>
              <a:rPr lang="en-IN" sz="1700" spc="55" dirty="0">
                <a:latin typeface="+mj-lt"/>
                <a:cs typeface="Arial" panose="020B0604020202020204" pitchFamily="34" charset="0"/>
              </a:rPr>
              <a:t>Tr</a:t>
            </a:r>
            <a:r>
              <a:rPr sz="1700" spc="55" dirty="0" err="1">
                <a:latin typeface="+mj-lt"/>
                <a:cs typeface="Arial" panose="020B0604020202020204" pitchFamily="34" charset="0"/>
              </a:rPr>
              <a:t>ansaction</a:t>
            </a:r>
            <a:r>
              <a:rPr sz="1700" spc="-30" dirty="0">
                <a:latin typeface="+mj-lt"/>
                <a:cs typeface="Arial" panose="020B0604020202020204" pitchFamily="34" charset="0"/>
              </a:rPr>
              <a:t> </a:t>
            </a:r>
            <a:r>
              <a:rPr sz="1700" spc="-25" dirty="0">
                <a:latin typeface="+mj-lt"/>
                <a:cs typeface="Arial" panose="020B0604020202020204" pitchFamily="34" charset="0"/>
              </a:rPr>
              <a:t>with</a:t>
            </a:r>
            <a:r>
              <a:rPr sz="1700" spc="-5"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esident</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5" dirty="0">
                <a:latin typeface="+mj-lt"/>
                <a:cs typeface="Arial" panose="020B0604020202020204" pitchFamily="34" charset="0"/>
              </a:rPr>
              <a:t>Nepal</a:t>
            </a:r>
            <a:r>
              <a:rPr sz="1700" spc="-1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5" dirty="0">
                <a:latin typeface="+mj-lt"/>
                <a:cs typeface="Arial" panose="020B0604020202020204" pitchFamily="34" charset="0"/>
              </a:rPr>
              <a:t> </a:t>
            </a:r>
            <a:r>
              <a:rPr sz="1700" spc="-35" dirty="0">
                <a:latin typeface="+mj-lt"/>
                <a:cs typeface="Arial" panose="020B0604020202020204" pitchFamily="34" charset="0"/>
              </a:rPr>
              <a:t>Bhutan;</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10" dirty="0">
                <a:latin typeface="+mj-lt"/>
                <a:cs typeface="Arial" panose="020B0604020202020204" pitchFamily="34" charset="0"/>
              </a:rPr>
              <a:t>P</a:t>
            </a:r>
            <a:r>
              <a:rPr lang="en-IN" sz="1700" spc="10" dirty="0">
                <a:latin typeface="+mj-lt"/>
                <a:cs typeface="Arial" panose="020B0604020202020204" pitchFamily="34" charset="0"/>
              </a:rPr>
              <a:t>r</a:t>
            </a:r>
            <a:r>
              <a:rPr sz="1700" spc="10" dirty="0" err="1">
                <a:latin typeface="+mj-lt"/>
                <a:cs typeface="Arial" panose="020B0604020202020204" pitchFamily="34" charset="0"/>
              </a:rPr>
              <a:t>ovided</a:t>
            </a:r>
            <a:r>
              <a:rPr sz="1700" spc="-20" dirty="0">
                <a:latin typeface="+mj-lt"/>
                <a:cs typeface="Arial" panose="020B0604020202020204" pitchFamily="34" charset="0"/>
              </a:rPr>
              <a:t> </a:t>
            </a:r>
            <a:r>
              <a:rPr sz="1700" spc="-25" dirty="0">
                <a:latin typeface="+mj-lt"/>
                <a:cs typeface="Arial" panose="020B0604020202020204" pitchFamily="34" charset="0"/>
              </a:rPr>
              <a:t>that</a:t>
            </a:r>
            <a:r>
              <a:rPr sz="1700" spc="-15"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p</a:t>
            </a:r>
            <a:r>
              <a:rPr lang="en-IN" sz="1700" spc="-5" dirty="0">
                <a:latin typeface="+mj-lt"/>
                <a:cs typeface="Arial" panose="020B0604020202020204" pitchFamily="34" charset="0"/>
              </a:rPr>
              <a:t>r</a:t>
            </a:r>
            <a:r>
              <a:rPr sz="1700" spc="-5" dirty="0" err="1">
                <a:latin typeface="+mj-lt"/>
                <a:cs typeface="Arial" panose="020B0604020202020204" pitchFamily="34" charset="0"/>
              </a:rPr>
              <a:t>ohibition</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clause</a:t>
            </a:r>
            <a:r>
              <a:rPr sz="1700" spc="-25" dirty="0">
                <a:latin typeface="+mj-lt"/>
                <a:cs typeface="Arial" panose="020B0604020202020204" pitchFamily="34" charset="0"/>
              </a:rPr>
              <a:t> </a:t>
            </a:r>
            <a:r>
              <a:rPr sz="1700" spc="10" dirty="0">
                <a:latin typeface="+mj-lt"/>
                <a:cs typeface="Arial" panose="020B0604020202020204" pitchFamily="34" charset="0"/>
              </a:rPr>
              <a:t>(c)</a:t>
            </a:r>
            <a:r>
              <a:rPr sz="1700" spc="5" dirty="0">
                <a:latin typeface="+mj-lt"/>
                <a:cs typeface="Arial" panose="020B0604020202020204" pitchFamily="34" charset="0"/>
              </a:rPr>
              <a:t> </a:t>
            </a:r>
            <a:r>
              <a:rPr sz="1700" spc="-20" dirty="0">
                <a:latin typeface="+mj-lt"/>
                <a:cs typeface="Arial" panose="020B0604020202020204" pitchFamily="34" charset="0"/>
              </a:rPr>
              <a:t>may</a:t>
            </a:r>
            <a:r>
              <a:rPr sz="1700" spc="-15" dirty="0">
                <a:latin typeface="+mj-lt"/>
                <a:cs typeface="Arial" panose="020B0604020202020204" pitchFamily="34" charset="0"/>
              </a:rPr>
              <a:t> </a:t>
            </a:r>
            <a:r>
              <a:rPr sz="1700" dirty="0">
                <a:latin typeface="+mj-lt"/>
                <a:cs typeface="Arial" panose="020B0604020202020204" pitchFamily="34" charset="0"/>
              </a:rPr>
              <a:t>be</a:t>
            </a:r>
            <a:r>
              <a:rPr sz="1700" spc="5" dirty="0">
                <a:latin typeface="+mj-lt"/>
                <a:cs typeface="Arial" panose="020B0604020202020204" pitchFamily="34" charset="0"/>
              </a:rPr>
              <a:t> </a:t>
            </a:r>
            <a:r>
              <a:rPr sz="1700" spc="-5" dirty="0">
                <a:latin typeface="+mj-lt"/>
                <a:cs typeface="Arial" panose="020B0604020202020204" pitchFamily="34" charset="0"/>
              </a:rPr>
              <a:t>exempted</a:t>
            </a:r>
            <a:r>
              <a:rPr sz="1700" dirty="0">
                <a:latin typeface="+mj-lt"/>
                <a:cs typeface="Arial" panose="020B0604020202020204" pitchFamily="34" charset="0"/>
              </a:rPr>
              <a:t> </a:t>
            </a:r>
            <a:r>
              <a:rPr sz="1700" spc="-35" dirty="0">
                <a:latin typeface="+mj-lt"/>
                <a:cs typeface="Arial" panose="020B0604020202020204" pitchFamily="34" charset="0"/>
              </a:rPr>
              <a:t>by</a:t>
            </a:r>
            <a:r>
              <a:rPr sz="1700" spc="-25" dirty="0">
                <a:latin typeface="+mj-lt"/>
                <a:cs typeface="Arial" panose="020B0604020202020204" pitchFamily="34" charset="0"/>
              </a:rPr>
              <a:t> </a:t>
            </a:r>
            <a:r>
              <a:rPr sz="1700" spc="-35" dirty="0">
                <a:latin typeface="+mj-lt"/>
                <a:cs typeface="Arial" panose="020B0604020202020204" pitchFamily="34" charset="0"/>
              </a:rPr>
              <a:t>RBI</a:t>
            </a:r>
            <a:r>
              <a:rPr sz="1700" spc="25" dirty="0">
                <a:latin typeface="+mj-lt"/>
                <a:cs typeface="Arial" panose="020B0604020202020204" pitchFamily="34" charset="0"/>
              </a:rPr>
              <a:t> </a:t>
            </a:r>
            <a:r>
              <a:rPr sz="1700" spc="-20" dirty="0">
                <a:latin typeface="+mj-lt"/>
                <a:cs typeface="Arial" panose="020B0604020202020204" pitchFamily="34" charset="0"/>
              </a:rPr>
              <a:t>subject</a:t>
            </a:r>
            <a:r>
              <a:rPr sz="1700" spc="-25" dirty="0">
                <a:latin typeface="+mj-lt"/>
                <a:cs typeface="Arial" panose="020B0604020202020204" pitchFamily="34" charset="0"/>
              </a:rPr>
              <a:t> </a:t>
            </a:r>
            <a:r>
              <a:rPr sz="1700" spc="-10" dirty="0">
                <a:latin typeface="+mj-lt"/>
                <a:cs typeface="Arial" panose="020B0604020202020204" pitchFamily="34" charset="0"/>
              </a:rPr>
              <a:t>to</a:t>
            </a:r>
            <a:r>
              <a:rPr sz="1700" spc="10" dirty="0">
                <a:latin typeface="+mj-lt"/>
                <a:cs typeface="Arial" panose="020B0604020202020204" pitchFamily="34" charset="0"/>
              </a:rPr>
              <a:t> </a:t>
            </a:r>
            <a:r>
              <a:rPr sz="1700" spc="-25" dirty="0">
                <a:latin typeface="+mj-lt"/>
                <a:cs typeface="Arial" panose="020B0604020202020204" pitchFamily="34" charset="0"/>
              </a:rPr>
              <a:t>such</a:t>
            </a:r>
            <a:r>
              <a:rPr sz="1700" spc="-20" dirty="0">
                <a:latin typeface="+mj-lt"/>
                <a:cs typeface="Arial" panose="020B0604020202020204" pitchFamily="34" charset="0"/>
              </a:rPr>
              <a:t> </a:t>
            </a:r>
            <a:r>
              <a:rPr sz="1700" spc="25" dirty="0" err="1">
                <a:latin typeface="+mj-lt"/>
                <a:cs typeface="Arial" panose="020B0604020202020204" pitchFamily="34" charset="0"/>
              </a:rPr>
              <a:t>te</a:t>
            </a:r>
            <a:r>
              <a:rPr lang="en-IN" sz="1700" spc="25" dirty="0">
                <a:latin typeface="+mj-lt"/>
                <a:cs typeface="Arial" panose="020B0604020202020204" pitchFamily="34" charset="0"/>
              </a:rPr>
              <a:t>r</a:t>
            </a:r>
            <a:r>
              <a:rPr sz="1700" spc="25" dirty="0" err="1">
                <a:latin typeface="+mj-lt"/>
                <a:cs typeface="Arial" panose="020B0604020202020204" pitchFamily="34" charset="0"/>
              </a:rPr>
              <a:t>ms</a:t>
            </a:r>
            <a:r>
              <a:rPr sz="1700" spc="-2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15" dirty="0">
                <a:latin typeface="+mj-lt"/>
                <a:cs typeface="Arial" panose="020B0604020202020204" pitchFamily="34" charset="0"/>
              </a:rPr>
              <a:t>conditions as</a:t>
            </a:r>
            <a:r>
              <a:rPr sz="1700" dirty="0">
                <a:latin typeface="+mj-lt"/>
                <a:cs typeface="Arial" panose="020B0604020202020204" pitchFamily="34" charset="0"/>
              </a:rPr>
              <a:t> </a:t>
            </a:r>
            <a:r>
              <a:rPr sz="1700" spc="-25" dirty="0">
                <a:latin typeface="+mj-lt"/>
                <a:cs typeface="Arial" panose="020B0604020202020204" pitchFamily="34" charset="0"/>
              </a:rPr>
              <a:t>it</a:t>
            </a:r>
            <a:r>
              <a:rPr sz="1700" spc="15" dirty="0">
                <a:latin typeface="+mj-lt"/>
                <a:cs typeface="Arial" panose="020B0604020202020204" pitchFamily="34" charset="0"/>
              </a:rPr>
              <a:t> </a:t>
            </a:r>
            <a:r>
              <a:rPr sz="1700" spc="-20" dirty="0">
                <a:latin typeface="+mj-lt"/>
                <a:cs typeface="Arial" panose="020B0604020202020204" pitchFamily="34" charset="0"/>
              </a:rPr>
              <a:t>may</a:t>
            </a:r>
            <a:endParaRPr sz="1700" dirty="0">
              <a:latin typeface="+mj-lt"/>
              <a:cs typeface="Arial" panose="020B0604020202020204" pitchFamily="34" charset="0"/>
            </a:endParaRPr>
          </a:p>
          <a:p>
            <a:pPr marL="299085">
              <a:lnSpc>
                <a:spcPct val="100000"/>
              </a:lnSpc>
            </a:pPr>
            <a:r>
              <a:rPr sz="1700" spc="10" dirty="0" err="1">
                <a:latin typeface="+mj-lt"/>
                <a:cs typeface="Arial" panose="020B0604020202020204" pitchFamily="34" charset="0"/>
              </a:rPr>
              <a:t>conside</a:t>
            </a:r>
            <a:r>
              <a:rPr lang="en-IN" sz="1700" spc="10" dirty="0">
                <a:latin typeface="+mj-lt"/>
                <a:cs typeface="Arial" panose="020B0604020202020204" pitchFamily="34" charset="0"/>
              </a:rPr>
              <a:t>r</a:t>
            </a:r>
            <a:r>
              <a:rPr sz="1700" spc="-30" dirty="0">
                <a:latin typeface="+mj-lt"/>
                <a:cs typeface="Arial" panose="020B0604020202020204" pitchFamily="34" charset="0"/>
              </a:rPr>
              <a:t> </a:t>
            </a:r>
            <a:r>
              <a:rPr sz="1700" spc="5" dirty="0" err="1">
                <a:latin typeface="+mj-lt"/>
                <a:cs typeface="Arial" panose="020B0604020202020204" pitchFamily="34" charset="0"/>
              </a:rPr>
              <a:t>necessa</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0"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20" dirty="0">
                <a:latin typeface="+mj-lt"/>
                <a:cs typeface="Arial" panose="020B0604020202020204" pitchFamily="34" charset="0"/>
              </a:rPr>
              <a:t>stipulate</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0" dirty="0">
                <a:latin typeface="+mj-lt"/>
                <a:cs typeface="Arial" panose="020B0604020202020204" pitchFamily="34" charset="0"/>
              </a:rPr>
              <a:t>special</a:t>
            </a:r>
            <a:r>
              <a:rPr sz="1700" spc="-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5" dirty="0">
                <a:latin typeface="+mj-lt"/>
                <a:cs typeface="Arial" panose="020B0604020202020204" pitchFamily="34" charset="0"/>
              </a:rPr>
              <a:t> </a:t>
            </a:r>
            <a:r>
              <a:rPr sz="1700" spc="10" dirty="0">
                <a:latin typeface="+mj-lt"/>
                <a:cs typeface="Arial" panose="020B0604020202020204" pitchFamily="34" charset="0"/>
              </a:rPr>
              <a:t>gene</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20" dirty="0">
                <a:latin typeface="+mj-lt"/>
                <a:cs typeface="Arial" panose="020B0604020202020204" pitchFamily="34" charset="0"/>
              </a:rPr>
              <a:t> </a:t>
            </a:r>
            <a:r>
              <a:rPr sz="1700" spc="50" dirty="0">
                <a:latin typeface="+mj-lt"/>
                <a:cs typeface="Arial" panose="020B0604020202020204" pitchFamily="34" charset="0"/>
              </a:rPr>
              <a:t>o</a:t>
            </a:r>
            <a:r>
              <a:rPr lang="en-IN" sz="1700" spc="50" dirty="0">
                <a:latin typeface="+mj-lt"/>
                <a:cs typeface="Arial" panose="020B0604020202020204" pitchFamily="34" charset="0"/>
              </a:rPr>
              <a:t>r</a:t>
            </a:r>
            <a:r>
              <a:rPr sz="1700" spc="50" dirty="0">
                <a:latin typeface="+mj-lt"/>
                <a:cs typeface="Arial" panose="020B0604020202020204" pitchFamily="34" charset="0"/>
              </a:rPr>
              <a:t>de</a:t>
            </a:r>
            <a:r>
              <a:rPr lang="en-IN" sz="1700" spc="50" dirty="0">
                <a:latin typeface="+mj-lt"/>
                <a:cs typeface="Arial" panose="020B0604020202020204" pitchFamily="34" charset="0"/>
              </a:rPr>
              <a:t>r</a:t>
            </a:r>
            <a:r>
              <a:rPr sz="1700" spc="50" dirty="0">
                <a:latin typeface="+mj-lt"/>
                <a:cs typeface="Arial" panose="020B0604020202020204" pitchFamily="34" charset="0"/>
              </a:rPr>
              <a: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40" dirty="0">
                <a:latin typeface="+mj-lt"/>
                <a:cs typeface="Arial" panose="020B0604020202020204" pitchFamily="34" charset="0"/>
              </a:rPr>
              <a:t>Cu</a:t>
            </a:r>
            <a:r>
              <a:rPr lang="en-IN" sz="1700" spc="40" dirty="0" err="1">
                <a:latin typeface="+mj-lt"/>
                <a:cs typeface="Arial" panose="020B0604020202020204" pitchFamily="34" charset="0"/>
              </a:rPr>
              <a:t>rr</a:t>
            </a:r>
            <a:r>
              <a:rPr sz="1700" spc="40" dirty="0" err="1">
                <a:latin typeface="+mj-lt"/>
                <a:cs typeface="Arial" panose="020B0604020202020204" pitchFamily="34" charset="0"/>
              </a:rPr>
              <a:t>ent</a:t>
            </a:r>
            <a:r>
              <a:rPr sz="1700" spc="-10" dirty="0">
                <a:latin typeface="+mj-lt"/>
                <a:cs typeface="Arial" panose="020B0604020202020204" pitchFamily="34" charset="0"/>
              </a:rPr>
              <a:t> </a:t>
            </a:r>
            <a:r>
              <a:rPr sz="1700" spc="-15" dirty="0">
                <a:latin typeface="+mj-lt"/>
                <a:cs typeface="Arial" panose="020B0604020202020204" pitchFamily="34" charset="0"/>
              </a:rPr>
              <a:t>account</a:t>
            </a:r>
            <a:r>
              <a:rPr sz="1700" spc="-25"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ansactions</a:t>
            </a:r>
            <a:r>
              <a:rPr sz="1700" spc="-10" dirty="0">
                <a:latin typeface="+mj-lt"/>
                <a:cs typeface="Arial" panose="020B0604020202020204" pitchFamily="34" charset="0"/>
              </a:rPr>
              <a:t>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10" dirty="0">
                <a:latin typeface="+mj-lt"/>
                <a:cs typeface="Arial" panose="020B0604020202020204" pitchFamily="34" charset="0"/>
              </a:rPr>
              <a:t> </a:t>
            </a:r>
            <a:r>
              <a:rPr sz="1700" spc="20" dirty="0">
                <a:latin typeface="+mj-lt"/>
                <a:cs typeface="Arial" panose="020B0604020202020204" pitchFamily="34" charset="0"/>
              </a:rPr>
              <a:t>cove</a:t>
            </a:r>
            <a:r>
              <a:rPr lang="en-IN" sz="1700" spc="20" dirty="0">
                <a:latin typeface="+mj-lt"/>
                <a:cs typeface="Arial" panose="020B0604020202020204" pitchFamily="34" charset="0"/>
              </a:rPr>
              <a:t>r</a:t>
            </a:r>
            <a:r>
              <a:rPr sz="1700" spc="20" dirty="0">
                <a:latin typeface="+mj-lt"/>
                <a:cs typeface="Arial" panose="020B0604020202020204" pitchFamily="34" charset="0"/>
              </a:rPr>
              <a:t>ed</a:t>
            </a:r>
            <a:r>
              <a:rPr sz="1700" dirty="0">
                <a:latin typeface="+mj-lt"/>
                <a:cs typeface="Arial" panose="020B0604020202020204" pitchFamily="34" charset="0"/>
              </a:rPr>
              <a:t> </a:t>
            </a:r>
            <a:r>
              <a:rPr sz="1700" spc="-40" dirty="0">
                <a:latin typeface="+mj-lt"/>
                <a:cs typeface="Arial" panose="020B0604020202020204" pitchFamily="34" charset="0"/>
              </a:rPr>
              <a:t>by</a:t>
            </a:r>
            <a:r>
              <a:rPr sz="1700" spc="-2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10" dirty="0">
                <a:latin typeface="+mj-lt"/>
                <a:cs typeface="Arial" panose="020B0604020202020204" pitchFamily="34" charset="0"/>
              </a:rPr>
              <a:t>Exchange</a:t>
            </a:r>
            <a:r>
              <a:rPr sz="1700" spc="-20" dirty="0">
                <a:latin typeface="+mj-lt"/>
                <a:cs typeface="Arial" panose="020B0604020202020204" pitchFamily="34" charset="0"/>
              </a:rPr>
              <a:t> </a:t>
            </a:r>
            <a:r>
              <a:rPr sz="1700" spc="-10" dirty="0">
                <a:latin typeface="+mj-lt"/>
                <a:cs typeface="Arial" panose="020B0604020202020204" pitchFamily="34" charset="0"/>
              </a:rPr>
              <a:t>Management</a:t>
            </a:r>
            <a:r>
              <a:rPr sz="1700" spc="-20" dirty="0">
                <a:latin typeface="+mj-lt"/>
                <a:cs typeface="Arial" panose="020B0604020202020204" pitchFamily="34" charset="0"/>
              </a:rPr>
              <a:t> </a:t>
            </a:r>
            <a:r>
              <a:rPr sz="1700" spc="35" dirty="0">
                <a:latin typeface="+mj-lt"/>
                <a:cs typeface="Arial" panose="020B0604020202020204" pitchFamily="34" charset="0"/>
              </a:rPr>
              <a:t>(Cu</a:t>
            </a:r>
            <a:r>
              <a:rPr lang="en-IN" sz="1700" spc="35" dirty="0" err="1">
                <a:latin typeface="+mj-lt"/>
                <a:cs typeface="Arial" panose="020B0604020202020204" pitchFamily="34" charset="0"/>
              </a:rPr>
              <a:t>rr</a:t>
            </a:r>
            <a:r>
              <a:rPr sz="1700" spc="35" dirty="0" err="1">
                <a:latin typeface="+mj-lt"/>
                <a:cs typeface="Arial" panose="020B0604020202020204" pitchFamily="34" charset="0"/>
              </a:rPr>
              <a:t>ent</a:t>
            </a:r>
            <a:r>
              <a:rPr sz="1700" dirty="0">
                <a:latin typeface="+mj-lt"/>
                <a:cs typeface="Arial" panose="020B0604020202020204" pitchFamily="34" charset="0"/>
              </a:rPr>
              <a:t> </a:t>
            </a:r>
            <a:r>
              <a:rPr sz="1700" spc="-10" dirty="0">
                <a:latin typeface="+mj-lt"/>
                <a:cs typeface="Arial" panose="020B0604020202020204" pitchFamily="34" charset="0"/>
              </a:rPr>
              <a:t>Account</a:t>
            </a:r>
            <a:r>
              <a:rPr sz="1700" spc="-20" dirty="0">
                <a:latin typeface="+mj-lt"/>
                <a:cs typeface="Arial" panose="020B0604020202020204" pitchFamily="34" charset="0"/>
              </a:rPr>
              <a:t> </a:t>
            </a:r>
            <a:r>
              <a:rPr lang="en-IN" sz="1700" spc="50" dirty="0">
                <a:latin typeface="+mj-lt"/>
                <a:cs typeface="Arial" panose="020B0604020202020204" pitchFamily="34" charset="0"/>
              </a:rPr>
              <a:t>Tr</a:t>
            </a:r>
            <a:r>
              <a:rPr sz="1700" spc="50" dirty="0" err="1">
                <a:latin typeface="+mj-lt"/>
                <a:cs typeface="Arial" panose="020B0604020202020204" pitchFamily="34" charset="0"/>
              </a:rPr>
              <a:t>ansaction</a:t>
            </a:r>
            <a:r>
              <a:rPr sz="1700" spc="50" dirty="0">
                <a:latin typeface="+mj-lt"/>
                <a:cs typeface="Arial" panose="020B0604020202020204" pitchFamily="34" charset="0"/>
              </a:rPr>
              <a:t>)</a:t>
            </a:r>
            <a:endParaRPr sz="1700" dirty="0">
              <a:latin typeface="+mj-lt"/>
              <a:cs typeface="Arial" panose="020B0604020202020204" pitchFamily="34" charset="0"/>
            </a:endParaRPr>
          </a:p>
          <a:p>
            <a:pPr marL="299085">
              <a:lnSpc>
                <a:spcPct val="100000"/>
              </a:lnSpc>
            </a:pPr>
            <a:r>
              <a:rPr sz="1700" spc="-15" dirty="0">
                <a:latin typeface="+mj-lt"/>
                <a:cs typeface="Arial" panose="020B0604020202020204" pitchFamily="34" charset="0"/>
              </a:rPr>
              <a:t>Rules,2000</a:t>
            </a:r>
            <a:r>
              <a:rPr sz="1700" dirty="0">
                <a:latin typeface="+mj-lt"/>
                <a:cs typeface="Arial" panose="020B0604020202020204" pitchFamily="34" charset="0"/>
              </a:rPr>
              <a:t> </a:t>
            </a:r>
            <a:r>
              <a:rPr sz="1700" spc="20" dirty="0">
                <a:latin typeface="+mj-lt"/>
                <a:cs typeface="Arial" panose="020B0604020202020204" pitchFamily="34" charset="0"/>
              </a:rPr>
              <a:t>(“Cu</a:t>
            </a:r>
            <a:r>
              <a:rPr lang="en-IN" sz="1700" spc="20" dirty="0" err="1">
                <a:latin typeface="+mj-lt"/>
                <a:cs typeface="Arial" panose="020B0604020202020204" pitchFamily="34" charset="0"/>
              </a:rPr>
              <a:t>rr</a:t>
            </a:r>
            <a:r>
              <a:rPr sz="1700" spc="20" dirty="0" err="1">
                <a:latin typeface="+mj-lt"/>
                <a:cs typeface="Arial" panose="020B0604020202020204" pitchFamily="34" charset="0"/>
              </a:rPr>
              <a:t>ent</a:t>
            </a:r>
            <a:r>
              <a:rPr sz="1700" spc="-10" dirty="0">
                <a:latin typeface="+mj-lt"/>
                <a:cs typeface="Arial" panose="020B0604020202020204" pitchFamily="34" charset="0"/>
              </a:rPr>
              <a:t> Account</a:t>
            </a:r>
            <a:r>
              <a:rPr sz="1700" spc="-25" dirty="0">
                <a:latin typeface="+mj-lt"/>
                <a:cs typeface="Arial" panose="020B0604020202020204" pitchFamily="34" charset="0"/>
              </a:rPr>
              <a:t> </a:t>
            </a:r>
            <a:r>
              <a:rPr lang="en-IN" sz="1700" spc="55" dirty="0">
                <a:latin typeface="+mj-lt"/>
                <a:cs typeface="Arial" panose="020B0604020202020204" pitchFamily="34" charset="0"/>
              </a:rPr>
              <a:t>Tr</a:t>
            </a:r>
            <a:r>
              <a:rPr sz="1700" spc="55" dirty="0" err="1">
                <a:latin typeface="+mj-lt"/>
                <a:cs typeface="Arial" panose="020B0604020202020204" pitchFamily="34" charset="0"/>
              </a:rPr>
              <a:t>ansaction</a:t>
            </a:r>
            <a:r>
              <a:rPr sz="1700" spc="-25" dirty="0">
                <a:latin typeface="+mj-lt"/>
                <a:cs typeface="Arial" panose="020B0604020202020204" pitchFamily="34" charset="0"/>
              </a:rPr>
              <a:t> </a:t>
            </a:r>
            <a:r>
              <a:rPr sz="1700" spc="-20" dirty="0">
                <a:latin typeface="+mj-lt"/>
                <a:cs typeface="Arial" panose="020B0604020202020204" pitchFamily="34" charset="0"/>
              </a:rPr>
              <a:t>Rules”).</a:t>
            </a: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marR="1982470" defTabSz="1093788">
              <a:lnSpc>
                <a:spcPct val="100000"/>
              </a:lnSpc>
            </a:pPr>
            <a:r>
              <a:rPr sz="1700" b="1" spc="45" dirty="0">
                <a:latin typeface="+mj-lt"/>
                <a:cs typeface="Arial" panose="020B0604020202020204" pitchFamily="34" charset="0"/>
              </a:rPr>
              <a:t>Cu</a:t>
            </a:r>
            <a:r>
              <a:rPr lang="en-IN" sz="1700" b="1" spc="45" dirty="0" err="1">
                <a:latin typeface="+mj-lt"/>
                <a:cs typeface="Arial" panose="020B0604020202020204" pitchFamily="34" charset="0"/>
              </a:rPr>
              <a:t>rr</a:t>
            </a:r>
            <a:r>
              <a:rPr sz="1700" b="1" spc="45" dirty="0" err="1">
                <a:latin typeface="+mj-lt"/>
                <a:cs typeface="Arial" panose="020B0604020202020204" pitchFamily="34" charset="0"/>
              </a:rPr>
              <a:t>ent</a:t>
            </a:r>
            <a:r>
              <a:rPr sz="1700" b="1" spc="45" dirty="0">
                <a:latin typeface="+mj-lt"/>
                <a:cs typeface="Arial" panose="020B0604020202020204" pitchFamily="34" charset="0"/>
              </a:rPr>
              <a:t> </a:t>
            </a:r>
            <a:r>
              <a:rPr sz="1700" b="1" spc="-10" dirty="0">
                <a:latin typeface="+mj-lt"/>
                <a:cs typeface="Arial" panose="020B0604020202020204" pitchFamily="34" charset="0"/>
              </a:rPr>
              <a:t>account </a:t>
            </a:r>
            <a:r>
              <a:rPr sz="1700" b="1" spc="5" dirty="0">
                <a:latin typeface="+mj-lt"/>
                <a:cs typeface="Arial" panose="020B0604020202020204" pitchFamily="34" charset="0"/>
              </a:rPr>
              <a:t>t</a:t>
            </a:r>
            <a:r>
              <a:rPr lang="en-IN" sz="1700" b="1" spc="5" dirty="0">
                <a:latin typeface="+mj-lt"/>
                <a:cs typeface="Arial" panose="020B0604020202020204" pitchFamily="34" charset="0"/>
              </a:rPr>
              <a:t>r</a:t>
            </a:r>
            <a:r>
              <a:rPr sz="1700" b="1" spc="5" dirty="0" err="1">
                <a:latin typeface="+mj-lt"/>
                <a:cs typeface="Arial" panose="020B0604020202020204" pitchFamily="34" charset="0"/>
              </a:rPr>
              <a:t>ansaction</a:t>
            </a:r>
            <a:r>
              <a:rPr sz="1700" b="1" spc="5" dirty="0">
                <a:latin typeface="+mj-lt"/>
                <a:cs typeface="Arial" panose="020B0604020202020204" pitchFamily="34" charset="0"/>
              </a:rPr>
              <a:t> </a:t>
            </a:r>
            <a:r>
              <a:rPr sz="1700" b="1" spc="60" dirty="0">
                <a:latin typeface="+mj-lt"/>
                <a:cs typeface="Arial" panose="020B0604020202020204" pitchFamily="34" charset="0"/>
              </a:rPr>
              <a:t>a</a:t>
            </a:r>
            <a:r>
              <a:rPr lang="en-IN" sz="1700" b="1" spc="60" dirty="0">
                <a:latin typeface="+mj-lt"/>
                <a:cs typeface="Arial" panose="020B0604020202020204" pitchFamily="34" charset="0"/>
              </a:rPr>
              <a:t>r</a:t>
            </a:r>
            <a:r>
              <a:rPr sz="1700" b="1" spc="60" dirty="0">
                <a:latin typeface="+mj-lt"/>
                <a:cs typeface="Arial" panose="020B0604020202020204" pitchFamily="34" charset="0"/>
              </a:rPr>
              <a:t>e </a:t>
            </a:r>
            <a:r>
              <a:rPr sz="1700" b="1" spc="-5" dirty="0">
                <a:latin typeface="+mj-lt"/>
                <a:cs typeface="Arial" panose="020B0604020202020204" pitchFamily="34" charset="0"/>
              </a:rPr>
              <a:t>divided </a:t>
            </a:r>
            <a:r>
              <a:rPr sz="1700" b="1" spc="-10" dirty="0">
                <a:latin typeface="+mj-lt"/>
                <a:cs typeface="Arial" panose="020B0604020202020204" pitchFamily="34" charset="0"/>
              </a:rPr>
              <a:t>into </a:t>
            </a:r>
            <a:r>
              <a:rPr sz="1700" b="1" dirty="0">
                <a:latin typeface="+mj-lt"/>
                <a:cs typeface="Arial" panose="020B0604020202020204" pitchFamily="34" charset="0"/>
              </a:rPr>
              <a:t>3 schedules </a:t>
            </a:r>
            <a:r>
              <a:rPr sz="1700" b="1" spc="-10" dirty="0">
                <a:latin typeface="+mj-lt"/>
                <a:cs typeface="Arial" panose="020B0604020202020204" pitchFamily="34" charset="0"/>
              </a:rPr>
              <a:t>in </a:t>
            </a:r>
            <a:r>
              <a:rPr sz="1700" b="1" spc="45" dirty="0">
                <a:latin typeface="+mj-lt"/>
                <a:cs typeface="Arial" panose="020B0604020202020204" pitchFamily="34" charset="0"/>
              </a:rPr>
              <a:t>cu</a:t>
            </a:r>
            <a:r>
              <a:rPr lang="en-IN" sz="1700" b="1" spc="45" dirty="0" err="1">
                <a:latin typeface="+mj-lt"/>
                <a:cs typeface="Arial" panose="020B0604020202020204" pitchFamily="34" charset="0"/>
              </a:rPr>
              <a:t>rr</a:t>
            </a:r>
            <a:r>
              <a:rPr sz="1700" b="1" spc="45" dirty="0" err="1">
                <a:latin typeface="+mj-lt"/>
                <a:cs typeface="Arial" panose="020B0604020202020204" pitchFamily="34" charset="0"/>
              </a:rPr>
              <a:t>ent</a:t>
            </a:r>
            <a:r>
              <a:rPr sz="1700" b="1" spc="45" dirty="0">
                <a:latin typeface="+mj-lt"/>
                <a:cs typeface="Arial" panose="020B0604020202020204" pitchFamily="34" charset="0"/>
              </a:rPr>
              <a:t> </a:t>
            </a:r>
            <a:r>
              <a:rPr sz="1700" b="1" spc="5" dirty="0">
                <a:latin typeface="+mj-lt"/>
                <a:cs typeface="Arial" panose="020B0604020202020204" pitchFamily="34" charset="0"/>
              </a:rPr>
              <a:t>Account </a:t>
            </a:r>
            <a:r>
              <a:rPr lang="en-IN" sz="1700" b="1" spc="60" dirty="0">
                <a:latin typeface="+mj-lt"/>
                <a:cs typeface="Arial" panose="020B0604020202020204" pitchFamily="34" charset="0"/>
              </a:rPr>
              <a:t>Tr</a:t>
            </a:r>
            <a:r>
              <a:rPr sz="1700" b="1" spc="60" dirty="0" err="1">
                <a:latin typeface="+mj-lt"/>
                <a:cs typeface="Arial" panose="020B0604020202020204" pitchFamily="34" charset="0"/>
              </a:rPr>
              <a:t>ansactions</a:t>
            </a:r>
            <a:r>
              <a:rPr lang="en-IN" sz="1700" b="1" spc="60" dirty="0">
                <a:latin typeface="+mj-lt"/>
                <a:cs typeface="Arial" panose="020B0604020202020204" pitchFamily="34" charset="0"/>
              </a:rPr>
              <a:t> </a:t>
            </a:r>
            <a:r>
              <a:rPr lang="en-IN" sz="1700" b="1" spc="25" dirty="0">
                <a:latin typeface="+mj-lt"/>
                <a:cs typeface="Arial" panose="020B0604020202020204" pitchFamily="34" charset="0"/>
              </a:rPr>
              <a:t>r</a:t>
            </a:r>
            <a:r>
              <a:rPr sz="1700" b="1" spc="25" dirty="0">
                <a:latin typeface="+mj-lt"/>
                <a:cs typeface="Arial" panose="020B0604020202020204" pitchFamily="34" charset="0"/>
              </a:rPr>
              <a:t>ules: </a:t>
            </a:r>
            <a:r>
              <a:rPr sz="1700" b="1" spc="-434" dirty="0">
                <a:latin typeface="+mj-lt"/>
                <a:cs typeface="Arial" panose="020B0604020202020204" pitchFamily="34" charset="0"/>
              </a:rPr>
              <a:t> </a:t>
            </a:r>
            <a:endParaRPr lang="en-IN" sz="1700" b="1" spc="-434" dirty="0">
              <a:latin typeface="+mj-lt"/>
              <a:cs typeface="Arial" panose="020B0604020202020204" pitchFamily="34" charset="0"/>
            </a:endParaRPr>
          </a:p>
          <a:p>
            <a:pPr marL="12700" marR="1982470">
              <a:lnSpc>
                <a:spcPct val="100000"/>
              </a:lnSpc>
            </a:pPr>
            <a:r>
              <a:rPr sz="1700" b="1" spc="-15" dirty="0">
                <a:latin typeface="+mj-lt"/>
                <a:cs typeface="Arial" panose="020B0604020202020204" pitchFamily="34" charset="0"/>
              </a:rPr>
              <a:t>SCHEDULE</a:t>
            </a:r>
            <a:r>
              <a:rPr sz="1700" b="1" spc="20" dirty="0">
                <a:latin typeface="+mj-lt"/>
                <a:cs typeface="Arial" panose="020B0604020202020204" pitchFamily="34" charset="0"/>
              </a:rPr>
              <a:t> </a:t>
            </a:r>
            <a:r>
              <a:rPr sz="1700" b="1" spc="-5" dirty="0">
                <a:latin typeface="+mj-lt"/>
                <a:cs typeface="Arial" panose="020B0604020202020204" pitchFamily="34" charset="0"/>
              </a:rPr>
              <a:t>I </a:t>
            </a:r>
            <a:r>
              <a:rPr sz="1700" spc="20" dirty="0">
                <a:latin typeface="+mj-lt"/>
                <a:cs typeface="Arial" panose="020B0604020202020204" pitchFamily="34" charset="0"/>
              </a:rPr>
              <a:t>-</a:t>
            </a:r>
            <a:r>
              <a:rPr lang="en-IN" sz="1700" spc="20" dirty="0">
                <a:latin typeface="+mj-lt"/>
                <a:cs typeface="Arial" panose="020B0604020202020204" pitchFamily="34" charset="0"/>
              </a:rPr>
              <a:t>Tr</a:t>
            </a:r>
            <a:r>
              <a:rPr sz="1700" spc="20" dirty="0" err="1">
                <a:latin typeface="+mj-lt"/>
                <a:cs typeface="Arial" panose="020B0604020202020204" pitchFamily="34" charset="0"/>
              </a:rPr>
              <a:t>ansactions</a:t>
            </a:r>
            <a:r>
              <a:rPr sz="1700" spc="-5" dirty="0">
                <a:latin typeface="+mj-lt"/>
                <a:cs typeface="Arial" panose="020B0604020202020204" pitchFamily="34" charset="0"/>
              </a:rPr>
              <a:t> </a:t>
            </a:r>
            <a:r>
              <a:rPr sz="1700" spc="-25" dirty="0">
                <a:latin typeface="+mj-lt"/>
                <a:cs typeface="Arial" panose="020B0604020202020204" pitchFamily="34" charset="0"/>
              </a:rPr>
              <a:t>which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15" dirty="0">
                <a:latin typeface="+mj-lt"/>
                <a:cs typeface="Arial" panose="020B0604020202020204" pitchFamily="34" charset="0"/>
              </a:rPr>
              <a:t> </a:t>
            </a:r>
            <a:r>
              <a:rPr sz="1700" dirty="0">
                <a:latin typeface="+mj-lt"/>
                <a:cs typeface="Arial" panose="020B0604020202020204" pitchFamily="34" charset="0"/>
              </a:rPr>
              <a:t>p</a:t>
            </a:r>
            <a:r>
              <a:rPr lang="en-IN" sz="1700" dirty="0">
                <a:latin typeface="+mj-lt"/>
                <a:cs typeface="Arial" panose="020B0604020202020204" pitchFamily="34" charset="0"/>
              </a:rPr>
              <a:t>r</a:t>
            </a:r>
            <a:r>
              <a:rPr sz="1700" dirty="0" err="1">
                <a:latin typeface="+mj-lt"/>
                <a:cs typeface="Arial" panose="020B0604020202020204" pitchFamily="34" charset="0"/>
              </a:rPr>
              <a:t>ohibited</a:t>
            </a:r>
            <a:r>
              <a:rPr sz="1700" dirty="0">
                <a:latin typeface="+mj-lt"/>
                <a:cs typeface="Arial" panose="020B0604020202020204" pitchFamily="34" charset="0"/>
              </a:rPr>
              <a:t>.</a:t>
            </a:r>
          </a:p>
          <a:p>
            <a:pPr marL="12700">
              <a:lnSpc>
                <a:spcPct val="100000"/>
              </a:lnSpc>
            </a:pPr>
            <a:r>
              <a:rPr sz="1700" b="1" spc="-15" dirty="0">
                <a:latin typeface="+mj-lt"/>
                <a:cs typeface="Arial" panose="020B0604020202020204" pitchFamily="34" charset="0"/>
              </a:rPr>
              <a:t>SCHEDULE</a:t>
            </a:r>
            <a:r>
              <a:rPr sz="1700" b="1" spc="25" dirty="0">
                <a:latin typeface="+mj-lt"/>
                <a:cs typeface="Arial" panose="020B0604020202020204" pitchFamily="34" charset="0"/>
              </a:rPr>
              <a:t> </a:t>
            </a:r>
            <a:r>
              <a:rPr sz="1700" b="1" spc="-5" dirty="0">
                <a:latin typeface="+mj-lt"/>
                <a:cs typeface="Arial" panose="020B0604020202020204" pitchFamily="34" charset="0"/>
              </a:rPr>
              <a:t>II</a:t>
            </a:r>
            <a:r>
              <a:rPr sz="1700" b="1" spc="10" dirty="0">
                <a:latin typeface="+mj-lt"/>
                <a:cs typeface="Arial" panose="020B0604020202020204" pitchFamily="34" charset="0"/>
              </a:rPr>
              <a:t> </a:t>
            </a:r>
            <a:r>
              <a:rPr sz="1700" spc="20" dirty="0">
                <a:latin typeface="+mj-lt"/>
                <a:cs typeface="Arial" panose="020B0604020202020204" pitchFamily="34" charset="0"/>
              </a:rPr>
              <a:t>-</a:t>
            </a:r>
            <a:r>
              <a:rPr lang="en-IN" sz="1700" spc="20" dirty="0">
                <a:latin typeface="+mj-lt"/>
                <a:cs typeface="Arial" panose="020B0604020202020204" pitchFamily="34" charset="0"/>
              </a:rPr>
              <a:t>Tr</a:t>
            </a:r>
            <a:r>
              <a:rPr sz="1700" spc="20" dirty="0" err="1">
                <a:latin typeface="+mj-lt"/>
                <a:cs typeface="Arial" panose="020B0604020202020204" pitchFamily="34" charset="0"/>
              </a:rPr>
              <a:t>ansactions</a:t>
            </a:r>
            <a:r>
              <a:rPr sz="1700" spc="-15" dirty="0">
                <a:latin typeface="+mj-lt"/>
                <a:cs typeface="Arial" panose="020B0604020202020204" pitchFamily="34" charset="0"/>
              </a:rPr>
              <a:t> </a:t>
            </a:r>
            <a:r>
              <a:rPr sz="1700" spc="-20" dirty="0">
                <a:latin typeface="+mj-lt"/>
                <a:cs typeface="Arial" panose="020B0604020202020204" pitchFamily="34" charset="0"/>
              </a:rPr>
              <a:t>which</a:t>
            </a:r>
            <a:r>
              <a:rPr sz="1700" spc="-5" dirty="0">
                <a:latin typeface="+mj-lt"/>
                <a:cs typeface="Arial" panose="020B0604020202020204" pitchFamily="34" charset="0"/>
              </a:rPr>
              <a:t> </a:t>
            </a:r>
            <a:r>
              <a:rPr lang="en-IN" sz="1700" spc="35" dirty="0">
                <a:latin typeface="+mj-lt"/>
                <a:cs typeface="Arial" panose="020B0604020202020204" pitchFamily="34" charset="0"/>
              </a:rPr>
              <a:t>r</a:t>
            </a:r>
            <a:r>
              <a:rPr sz="1700" spc="35" dirty="0" err="1">
                <a:latin typeface="+mj-lt"/>
                <a:cs typeface="Arial" panose="020B0604020202020204" pitchFamily="34" charset="0"/>
              </a:rPr>
              <a:t>equi</a:t>
            </a:r>
            <a:r>
              <a:rPr lang="en-IN" sz="1700" spc="35" dirty="0">
                <a:latin typeface="+mj-lt"/>
                <a:cs typeface="Arial" panose="020B0604020202020204" pitchFamily="34" charset="0"/>
              </a:rPr>
              <a:t>r</a:t>
            </a:r>
            <a:r>
              <a:rPr sz="1700" spc="35" dirty="0">
                <a:latin typeface="+mj-lt"/>
                <a:cs typeface="Arial" panose="020B0604020202020204" pitchFamily="34" charset="0"/>
              </a:rPr>
              <a:t>e</a:t>
            </a:r>
            <a:r>
              <a:rPr sz="1700" spc="-10" dirty="0">
                <a:latin typeface="+mj-lt"/>
                <a:cs typeface="Arial" panose="020B0604020202020204" pitchFamily="34" charset="0"/>
              </a:rPr>
              <a:t> </a:t>
            </a:r>
            <a:r>
              <a:rPr sz="1700" spc="55" dirty="0">
                <a:latin typeface="+mj-lt"/>
                <a:cs typeface="Arial" panose="020B0604020202020204" pitchFamily="34" charset="0"/>
              </a:rPr>
              <a:t>p</a:t>
            </a:r>
            <a:r>
              <a:rPr lang="en-IN" sz="1700" spc="55" dirty="0">
                <a:latin typeface="+mj-lt"/>
                <a:cs typeface="Arial" panose="020B0604020202020204" pitchFamily="34" charset="0"/>
              </a:rPr>
              <a:t>r</a:t>
            </a:r>
            <a:r>
              <a:rPr sz="1700" spc="55" dirty="0">
                <a:latin typeface="+mj-lt"/>
                <a:cs typeface="Arial" panose="020B0604020202020204" pitchFamily="34" charset="0"/>
              </a:rPr>
              <a:t>io</a:t>
            </a:r>
            <a:r>
              <a:rPr lang="en-IN" sz="1700" spc="55" dirty="0">
                <a:latin typeface="+mj-lt"/>
                <a:cs typeface="Arial" panose="020B0604020202020204" pitchFamily="34" charset="0"/>
              </a:rPr>
              <a:t>r</a:t>
            </a:r>
            <a:r>
              <a:rPr sz="1700" spc="5" dirty="0">
                <a:latin typeface="+mj-lt"/>
                <a:cs typeface="Arial" panose="020B0604020202020204" pitchFamily="34" charset="0"/>
              </a:rPr>
              <a:t> app</a:t>
            </a:r>
            <a:r>
              <a:rPr lang="en-IN" sz="1700" spc="5" dirty="0">
                <a:latin typeface="+mj-lt"/>
                <a:cs typeface="Arial" panose="020B0604020202020204" pitchFamily="34" charset="0"/>
              </a:rPr>
              <a:t>r</a:t>
            </a:r>
            <a:r>
              <a:rPr sz="1700" spc="5" dirty="0">
                <a:latin typeface="+mj-lt"/>
                <a:cs typeface="Arial" panose="020B0604020202020204" pitchFamily="34" charset="0"/>
              </a:rPr>
              <a:t>oval</a:t>
            </a:r>
            <a:r>
              <a:rPr sz="170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Cent</a:t>
            </a:r>
            <a:r>
              <a:rPr lang="en-IN" sz="1700" spc="15" dirty="0">
                <a:latin typeface="+mj-lt"/>
                <a:cs typeface="Arial" panose="020B0604020202020204" pitchFamily="34" charset="0"/>
              </a:rPr>
              <a:t>r</a:t>
            </a:r>
            <a:r>
              <a:rPr sz="1700" spc="15" dirty="0">
                <a:latin typeface="+mj-lt"/>
                <a:cs typeface="Arial" panose="020B0604020202020204" pitchFamily="34" charset="0"/>
              </a:rPr>
              <a:t>al</a:t>
            </a:r>
            <a:r>
              <a:rPr sz="1700" dirty="0">
                <a:latin typeface="+mj-lt"/>
                <a:cs typeface="Arial" panose="020B0604020202020204" pitchFamily="34" charset="0"/>
              </a:rPr>
              <a:t> </a:t>
            </a:r>
            <a:r>
              <a:rPr sz="1700" spc="5" dirty="0">
                <a:latin typeface="+mj-lt"/>
                <a:cs typeface="Arial" panose="020B0604020202020204" pitchFamily="34" charset="0"/>
              </a:rPr>
              <a:t>Gove</a:t>
            </a:r>
            <a:r>
              <a:rPr lang="en-IN" sz="1700" spc="5" dirty="0">
                <a:latin typeface="+mj-lt"/>
                <a:cs typeface="Arial" panose="020B0604020202020204" pitchFamily="34" charset="0"/>
              </a:rPr>
              <a:t>r</a:t>
            </a:r>
            <a:r>
              <a:rPr sz="1700" spc="5" dirty="0" err="1">
                <a:latin typeface="+mj-lt"/>
                <a:cs typeface="Arial" panose="020B0604020202020204" pitchFamily="34" charset="0"/>
              </a:rPr>
              <a:t>nment</a:t>
            </a:r>
            <a:r>
              <a:rPr sz="1700" spc="5" dirty="0">
                <a:latin typeface="+mj-lt"/>
                <a:cs typeface="Arial" panose="020B0604020202020204" pitchFamily="34" charset="0"/>
              </a:rPr>
              <a:t>.</a:t>
            </a:r>
            <a:endParaRPr sz="1700" dirty="0">
              <a:latin typeface="+mj-lt"/>
              <a:cs typeface="Arial" panose="020B0604020202020204" pitchFamily="34" charset="0"/>
            </a:endParaRPr>
          </a:p>
          <a:p>
            <a:pPr marL="12700">
              <a:lnSpc>
                <a:spcPct val="100000"/>
              </a:lnSpc>
            </a:pPr>
            <a:r>
              <a:rPr sz="1700" b="1" spc="-15" dirty="0">
                <a:latin typeface="+mj-lt"/>
                <a:cs typeface="Arial" panose="020B0604020202020204" pitchFamily="34" charset="0"/>
              </a:rPr>
              <a:t>SCHEDULE</a:t>
            </a:r>
            <a:r>
              <a:rPr sz="1700" b="1" spc="25" dirty="0">
                <a:latin typeface="+mj-lt"/>
                <a:cs typeface="Arial" panose="020B0604020202020204" pitchFamily="34" charset="0"/>
              </a:rPr>
              <a:t> </a:t>
            </a:r>
            <a:r>
              <a:rPr sz="1700" b="1" spc="-85" dirty="0">
                <a:latin typeface="+mj-lt"/>
                <a:cs typeface="Arial" panose="020B0604020202020204" pitchFamily="34" charset="0"/>
              </a:rPr>
              <a:t>III</a:t>
            </a:r>
            <a:r>
              <a:rPr sz="1700" spc="-85" dirty="0">
                <a:latin typeface="+mj-lt"/>
                <a:cs typeface="Arial" panose="020B0604020202020204" pitchFamily="34" charset="0"/>
              </a:rPr>
              <a:t>-</a:t>
            </a:r>
            <a:r>
              <a:rPr sz="1700" spc="5" dirty="0">
                <a:latin typeface="+mj-lt"/>
                <a:cs typeface="Arial" panose="020B0604020202020204" pitchFamily="34" charset="0"/>
              </a:rPr>
              <a:t> </a:t>
            </a:r>
            <a:r>
              <a:rPr lang="en-IN" sz="1700" spc="50" dirty="0">
                <a:latin typeface="+mj-lt"/>
                <a:cs typeface="Arial" panose="020B0604020202020204" pitchFamily="34" charset="0"/>
              </a:rPr>
              <a:t>Tr</a:t>
            </a:r>
            <a:r>
              <a:rPr sz="1700" spc="50" dirty="0" err="1">
                <a:latin typeface="+mj-lt"/>
                <a:cs typeface="Arial" panose="020B0604020202020204" pitchFamily="34" charset="0"/>
              </a:rPr>
              <a:t>ansactions</a:t>
            </a:r>
            <a:r>
              <a:rPr sz="1700" spc="-25" dirty="0">
                <a:latin typeface="+mj-lt"/>
                <a:cs typeface="Arial" panose="020B0604020202020204" pitchFamily="34" charset="0"/>
              </a:rPr>
              <a:t> </a:t>
            </a:r>
            <a:r>
              <a:rPr sz="1700" spc="-20" dirty="0">
                <a:latin typeface="+mj-lt"/>
                <a:cs typeface="Arial" panose="020B0604020202020204" pitchFamily="34" charset="0"/>
              </a:rPr>
              <a:t>which </a:t>
            </a:r>
            <a:r>
              <a:rPr lang="en-IN" sz="1700" spc="35" dirty="0">
                <a:latin typeface="+mj-lt"/>
                <a:cs typeface="Arial" panose="020B0604020202020204" pitchFamily="34" charset="0"/>
              </a:rPr>
              <a:t>r</a:t>
            </a:r>
            <a:r>
              <a:rPr sz="1700" spc="35" dirty="0" err="1">
                <a:latin typeface="+mj-lt"/>
                <a:cs typeface="Arial" panose="020B0604020202020204" pitchFamily="34" charset="0"/>
              </a:rPr>
              <a:t>equi</a:t>
            </a:r>
            <a:r>
              <a:rPr lang="en-IN" sz="1700" spc="35" dirty="0">
                <a:latin typeface="+mj-lt"/>
                <a:cs typeface="Arial" panose="020B0604020202020204" pitchFamily="34" charset="0"/>
              </a:rPr>
              <a:t>r</a:t>
            </a:r>
            <a:r>
              <a:rPr sz="1700" spc="35" dirty="0">
                <a:latin typeface="+mj-lt"/>
                <a:cs typeface="Arial" panose="020B0604020202020204" pitchFamily="34" charset="0"/>
              </a:rPr>
              <a:t>e</a:t>
            </a:r>
            <a:r>
              <a:rPr sz="1700" spc="-10" dirty="0">
                <a:latin typeface="+mj-lt"/>
                <a:cs typeface="Arial" panose="020B0604020202020204" pitchFamily="34" charset="0"/>
              </a:rPr>
              <a:t> </a:t>
            </a:r>
            <a:r>
              <a:rPr sz="1700" spc="55" dirty="0">
                <a:latin typeface="+mj-lt"/>
                <a:cs typeface="Arial" panose="020B0604020202020204" pitchFamily="34" charset="0"/>
              </a:rPr>
              <a:t>p</a:t>
            </a:r>
            <a:r>
              <a:rPr lang="en-IN" sz="1700" spc="55" dirty="0">
                <a:latin typeface="+mj-lt"/>
                <a:cs typeface="Arial" panose="020B0604020202020204" pitchFamily="34" charset="0"/>
              </a:rPr>
              <a:t>r</a:t>
            </a:r>
            <a:r>
              <a:rPr sz="1700" spc="55" dirty="0">
                <a:latin typeface="+mj-lt"/>
                <a:cs typeface="Arial" panose="020B0604020202020204" pitchFamily="34" charset="0"/>
              </a:rPr>
              <a:t>io</a:t>
            </a:r>
            <a:r>
              <a:rPr lang="en-IN" sz="1700" spc="55" dirty="0">
                <a:latin typeface="+mj-lt"/>
                <a:cs typeface="Arial" panose="020B0604020202020204" pitchFamily="34" charset="0"/>
              </a:rPr>
              <a:t>r</a:t>
            </a:r>
            <a:r>
              <a:rPr sz="1700" spc="10" dirty="0">
                <a:latin typeface="+mj-lt"/>
                <a:cs typeface="Arial" panose="020B0604020202020204" pitchFamily="34" charset="0"/>
              </a:rPr>
              <a:t> </a:t>
            </a:r>
            <a:r>
              <a:rPr sz="1700" spc="5" dirty="0">
                <a:latin typeface="+mj-lt"/>
                <a:cs typeface="Arial" panose="020B0604020202020204" pitchFamily="34" charset="0"/>
              </a:rPr>
              <a:t>app</a:t>
            </a:r>
            <a:r>
              <a:rPr lang="en-IN" sz="1700" spc="5" dirty="0">
                <a:latin typeface="+mj-lt"/>
                <a:cs typeface="Arial" panose="020B0604020202020204" pitchFamily="34" charset="0"/>
              </a:rPr>
              <a:t>r</a:t>
            </a:r>
            <a:r>
              <a:rPr sz="1700" spc="5" dirty="0">
                <a:latin typeface="+mj-lt"/>
                <a:cs typeface="Arial" panose="020B0604020202020204" pitchFamily="34" charset="0"/>
              </a:rPr>
              <a:t>oval</a:t>
            </a:r>
            <a:r>
              <a:rPr sz="170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a:t>
            </a:r>
            <a:r>
              <a:rPr sz="1700" spc="-35" dirty="0">
                <a:latin typeface="+mj-lt"/>
                <a:cs typeface="Arial" panose="020B0604020202020204" pitchFamily="34" charset="0"/>
              </a:rPr>
              <a:t>RBI</a:t>
            </a:r>
            <a:r>
              <a:rPr sz="1700" spc="15" dirty="0">
                <a:latin typeface="+mj-lt"/>
                <a:cs typeface="Arial" panose="020B0604020202020204" pitchFamily="34" charset="0"/>
              </a:rPr>
              <a:t> </a:t>
            </a:r>
            <a:r>
              <a:rPr sz="1700" spc="-30" dirty="0">
                <a:latin typeface="+mj-lt"/>
                <a:cs typeface="Arial" panose="020B0604020202020204" pitchFamily="34" charset="0"/>
              </a:rPr>
              <a:t>only</a:t>
            </a:r>
            <a:r>
              <a:rPr sz="1700" spc="5" dirty="0">
                <a:latin typeface="+mj-lt"/>
                <a:cs typeface="Arial" panose="020B0604020202020204" pitchFamily="34" charset="0"/>
              </a:rPr>
              <a:t> </a:t>
            </a:r>
            <a:r>
              <a:rPr sz="1700" dirty="0">
                <a:latin typeface="+mj-lt"/>
                <a:cs typeface="Arial" panose="020B0604020202020204" pitchFamily="34" charset="0"/>
              </a:rPr>
              <a:t>if</a:t>
            </a:r>
            <a:r>
              <a:rPr sz="1700" spc="15"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a:t>
            </a:r>
            <a:r>
              <a:rPr sz="1700" spc="-20" dirty="0">
                <a:latin typeface="+mj-lt"/>
                <a:cs typeface="Arial" panose="020B0604020202020204" pitchFamily="34" charset="0"/>
              </a:rPr>
              <a:t>limits</a:t>
            </a:r>
            <a:r>
              <a:rPr sz="170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conditions</a:t>
            </a:r>
            <a:r>
              <a:rPr sz="1700" spc="-10" dirty="0">
                <a:latin typeface="+mj-lt"/>
                <a:cs typeface="Arial" panose="020B0604020202020204" pitchFamily="34" charset="0"/>
              </a:rPr>
              <a:t> </a:t>
            </a:r>
            <a:r>
              <a:rPr sz="1700" spc="-5" dirty="0">
                <a:latin typeface="+mj-lt"/>
                <a:cs typeface="Arial" panose="020B0604020202020204" pitchFamily="34" charset="0"/>
              </a:rPr>
              <a:t>specified </a:t>
            </a:r>
            <a:r>
              <a:rPr sz="1700" spc="10" dirty="0">
                <a:latin typeface="+mj-lt"/>
                <a:cs typeface="Arial" panose="020B0604020202020204" pitchFamily="34" charset="0"/>
              </a:rPr>
              <a:t>the</a:t>
            </a:r>
            <a:r>
              <a:rPr lang="en-IN" sz="1700" spc="10" dirty="0">
                <a:latin typeface="+mj-lt"/>
                <a:cs typeface="Arial" panose="020B0604020202020204" pitchFamily="34" charset="0"/>
              </a:rPr>
              <a:t>r</a:t>
            </a:r>
            <a:r>
              <a:rPr sz="1700" spc="10" dirty="0" err="1">
                <a:latin typeface="+mj-lt"/>
                <a:cs typeface="Arial" panose="020B0604020202020204" pitchFamily="34" charset="0"/>
              </a:rPr>
              <a:t>ein</a:t>
            </a:r>
            <a:endParaRPr sz="1700" dirty="0">
              <a:latin typeface="+mj-lt"/>
              <a:cs typeface="Arial" panose="020B0604020202020204" pitchFamily="34" charset="0"/>
            </a:endParaRPr>
          </a:p>
          <a:p>
            <a:pPr marL="12700">
              <a:lnSpc>
                <a:spcPct val="100000"/>
              </a:lnSpc>
            </a:pP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15" dirty="0">
                <a:latin typeface="+mj-lt"/>
                <a:cs typeface="Arial" panose="020B0604020202020204" pitchFamily="34" charset="0"/>
              </a:rPr>
              <a:t> </a:t>
            </a:r>
            <a:r>
              <a:rPr sz="1700" spc="-5" dirty="0">
                <a:latin typeface="+mj-lt"/>
                <a:cs typeface="Arial" panose="020B0604020202020204" pitchFamily="34" charset="0"/>
              </a:rPr>
              <a:t>exceeded</a:t>
            </a:r>
            <a:r>
              <a:rPr sz="1700" spc="-1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35" dirty="0">
                <a:latin typeface="+mj-lt"/>
                <a:cs typeface="Arial" panose="020B0604020202020204" pitchFamily="34" charset="0"/>
              </a:rPr>
              <a:t> </a:t>
            </a:r>
            <a:r>
              <a:rPr sz="1700" spc="-15" dirty="0">
                <a:latin typeface="+mj-lt"/>
                <a:cs typeface="Arial" panose="020B0604020202020204" pitchFamily="34" charset="0"/>
              </a:rPr>
              <a:t>not</a:t>
            </a:r>
            <a:r>
              <a:rPr sz="1700" spc="-10" dirty="0">
                <a:latin typeface="+mj-lt"/>
                <a:cs typeface="Arial" panose="020B0604020202020204" pitchFamily="34" charset="0"/>
              </a:rPr>
              <a:t> </a:t>
            </a:r>
            <a:r>
              <a:rPr sz="1700" spc="-5" dirty="0">
                <a:latin typeface="+mj-lt"/>
                <a:cs typeface="Arial" panose="020B0604020202020204" pitchFamily="34" charset="0"/>
              </a:rPr>
              <a:t>met.</a:t>
            </a:r>
            <a:endParaRPr sz="1700" dirty="0">
              <a:latin typeface="+mj-lt"/>
              <a:cs typeface="Arial" panose="020B0604020202020204" pitchFamily="34" charset="0"/>
            </a:endParaRP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20</a:t>
            </a:fld>
            <a:endParaRPr spc="5"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41720"/>
            <a:ext cx="7135857"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30"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21</a:t>
            </a:fld>
            <a:endParaRPr spc="5" dirty="0">
              <a:latin typeface="+mj-lt"/>
            </a:endParaRPr>
          </a:p>
        </p:txBody>
      </p:sp>
      <p:sp>
        <p:nvSpPr>
          <p:cNvPr id="11" name="TextBox 10">
            <a:extLst>
              <a:ext uri="{FF2B5EF4-FFF2-40B4-BE49-F238E27FC236}">
                <a16:creationId xmlns:a16="http://schemas.microsoft.com/office/drawing/2014/main" id="{E7526668-DEF2-3F0D-E9FA-3265002048DE}"/>
              </a:ext>
            </a:extLst>
          </p:cNvPr>
          <p:cNvSpPr txBox="1"/>
          <p:nvPr/>
        </p:nvSpPr>
        <p:spPr>
          <a:xfrm>
            <a:off x="199440" y="1039510"/>
            <a:ext cx="11386007" cy="5635517"/>
          </a:xfrm>
          <a:prstGeom prst="rect">
            <a:avLst/>
          </a:prstGeom>
          <a:noFill/>
        </p:spPr>
        <p:txBody>
          <a:bodyPr wrap="square" rtlCol="0">
            <a:spAutoFit/>
          </a:bodyPr>
          <a:lstStyle/>
          <a:p>
            <a:pPr marL="12700" marR="6873875" algn="just" defTabSz="1524000">
              <a:lnSpc>
                <a:spcPct val="137600"/>
              </a:lnSpc>
              <a:spcBef>
                <a:spcPts val="100"/>
              </a:spcBef>
            </a:pPr>
            <a:r>
              <a:rPr lang="en-US" sz="1700" b="1" spc="45" dirty="0">
                <a:solidFill>
                  <a:schemeClr val="accent3"/>
                </a:solidFill>
                <a:latin typeface="+mj-lt"/>
                <a:cs typeface="Arial" panose="020B0604020202020204" pitchFamily="34" charset="0"/>
              </a:rPr>
              <a:t>Curren</a:t>
            </a:r>
            <a:r>
              <a:rPr lang="en-US" sz="1700" b="1" spc="35" dirty="0">
                <a:solidFill>
                  <a:schemeClr val="accent3"/>
                </a:solidFill>
                <a:latin typeface="+mj-lt"/>
                <a:cs typeface="Arial" panose="020B0604020202020204" pitchFamily="34" charset="0"/>
              </a:rPr>
              <a:t>t</a:t>
            </a:r>
            <a:r>
              <a:rPr lang="en-US" sz="1700" b="1" spc="20" dirty="0">
                <a:solidFill>
                  <a:schemeClr val="accent3"/>
                </a:solidFill>
                <a:latin typeface="+mj-lt"/>
                <a:cs typeface="Arial" panose="020B0604020202020204" pitchFamily="34" charset="0"/>
              </a:rPr>
              <a:t> </a:t>
            </a:r>
            <a:r>
              <a:rPr lang="en-US" sz="1700" b="1" spc="5" dirty="0">
                <a:solidFill>
                  <a:schemeClr val="accent3"/>
                </a:solidFill>
                <a:latin typeface="+mj-lt"/>
                <a:cs typeface="Arial" panose="020B0604020202020204" pitchFamily="34" charset="0"/>
              </a:rPr>
              <a:t>Account</a:t>
            </a:r>
            <a:r>
              <a:rPr lang="en-US" sz="1700" b="1" spc="10" dirty="0">
                <a:solidFill>
                  <a:schemeClr val="accent3"/>
                </a:solidFill>
                <a:latin typeface="+mj-lt"/>
                <a:cs typeface="Arial" panose="020B0604020202020204" pitchFamily="34" charset="0"/>
              </a:rPr>
              <a:t> </a:t>
            </a:r>
            <a:r>
              <a:rPr lang="en-US" sz="1700" b="1" spc="125" dirty="0">
                <a:solidFill>
                  <a:schemeClr val="accent3"/>
                </a:solidFill>
                <a:latin typeface="+mj-lt"/>
                <a:cs typeface="Arial" panose="020B0604020202020204" pitchFamily="34" charset="0"/>
              </a:rPr>
              <a:t>Trans</a:t>
            </a:r>
            <a:r>
              <a:rPr lang="en-US" sz="1700" b="1" spc="145" dirty="0">
                <a:solidFill>
                  <a:schemeClr val="accent3"/>
                </a:solidFill>
                <a:latin typeface="+mj-lt"/>
                <a:cs typeface="Arial" panose="020B0604020202020204" pitchFamily="34" charset="0"/>
              </a:rPr>
              <a:t>a</a:t>
            </a:r>
            <a:r>
              <a:rPr lang="en-US" sz="1700" b="1" spc="-5" dirty="0">
                <a:solidFill>
                  <a:schemeClr val="accent3"/>
                </a:solidFill>
                <a:latin typeface="+mj-lt"/>
                <a:cs typeface="Arial" panose="020B0604020202020204" pitchFamily="34" charset="0"/>
              </a:rPr>
              <a:t>cti</a:t>
            </a:r>
            <a:r>
              <a:rPr lang="en-US" sz="1700" b="1" dirty="0">
                <a:solidFill>
                  <a:schemeClr val="accent3"/>
                </a:solidFill>
                <a:latin typeface="+mj-lt"/>
                <a:cs typeface="Arial" panose="020B0604020202020204" pitchFamily="34" charset="0"/>
              </a:rPr>
              <a:t>o</a:t>
            </a:r>
            <a:r>
              <a:rPr lang="en-US" sz="1700" b="1" spc="-10" dirty="0">
                <a:solidFill>
                  <a:schemeClr val="accent3"/>
                </a:solidFill>
                <a:latin typeface="+mj-lt"/>
                <a:cs typeface="Arial" panose="020B0604020202020204" pitchFamily="34" charset="0"/>
              </a:rPr>
              <a:t>ns</a:t>
            </a:r>
            <a:r>
              <a:rPr lang="en-US" sz="1700" b="1" spc="10" dirty="0">
                <a:solidFill>
                  <a:schemeClr val="accent3"/>
                </a:solidFill>
                <a:latin typeface="+mj-lt"/>
                <a:cs typeface="Arial" panose="020B0604020202020204" pitchFamily="34" charset="0"/>
              </a:rPr>
              <a:t> </a:t>
            </a:r>
            <a:r>
              <a:rPr lang="en-US" sz="1700" b="1" spc="-110" dirty="0">
                <a:solidFill>
                  <a:schemeClr val="accent3"/>
                </a:solidFill>
                <a:latin typeface="+mj-lt"/>
                <a:cs typeface="Arial" panose="020B0604020202020204" pitchFamily="34" charset="0"/>
              </a:rPr>
              <a:t>–</a:t>
            </a:r>
            <a:r>
              <a:rPr lang="en-US" sz="1700" b="1" dirty="0">
                <a:solidFill>
                  <a:schemeClr val="accent3"/>
                </a:solidFill>
                <a:latin typeface="+mj-lt"/>
                <a:cs typeface="Arial" panose="020B0604020202020204" pitchFamily="34" charset="0"/>
              </a:rPr>
              <a:t> Schedul</a:t>
            </a:r>
            <a:r>
              <a:rPr lang="en-US" sz="1700" b="1" spc="30" dirty="0">
                <a:solidFill>
                  <a:schemeClr val="accent3"/>
                </a:solidFill>
                <a:latin typeface="+mj-lt"/>
                <a:cs typeface="Arial" panose="020B0604020202020204" pitchFamily="34" charset="0"/>
              </a:rPr>
              <a:t>e I </a:t>
            </a:r>
            <a:r>
              <a:rPr lang="en-US" sz="1700" b="1" spc="60" dirty="0">
                <a:latin typeface="+mj-lt"/>
                <a:cs typeface="Arial" panose="020B0604020202020204" pitchFamily="34" charset="0"/>
              </a:rPr>
              <a:t>Transactions</a:t>
            </a:r>
            <a:r>
              <a:rPr lang="en-US" sz="1700" b="1" spc="-5" dirty="0">
                <a:latin typeface="+mj-lt"/>
                <a:cs typeface="Arial" panose="020B0604020202020204" pitchFamily="34" charset="0"/>
              </a:rPr>
              <a:t> which </a:t>
            </a:r>
            <a:r>
              <a:rPr lang="en-US" sz="1700" b="1" spc="60" dirty="0">
                <a:latin typeface="+mj-lt"/>
                <a:cs typeface="Arial" panose="020B0604020202020204" pitchFamily="34" charset="0"/>
              </a:rPr>
              <a:t>are</a:t>
            </a:r>
            <a:r>
              <a:rPr lang="en-US" sz="1700" b="1" dirty="0">
                <a:latin typeface="+mj-lt"/>
                <a:cs typeface="Arial" panose="020B0604020202020204" pitchFamily="34" charset="0"/>
              </a:rPr>
              <a:t> </a:t>
            </a:r>
            <a:r>
              <a:rPr lang="en-US" sz="1700" b="1" spc="10" dirty="0">
                <a:latin typeface="+mj-lt"/>
                <a:cs typeface="Arial" panose="020B0604020202020204" pitchFamily="34" charset="0"/>
              </a:rPr>
              <a:t>prohibited</a:t>
            </a:r>
          </a:p>
          <a:p>
            <a:pPr marL="12700" marR="6873875" algn="just" defTabSz="1524000">
              <a:lnSpc>
                <a:spcPct val="137600"/>
              </a:lnSpc>
              <a:spcBef>
                <a:spcPts val="100"/>
              </a:spcBef>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15" dirty="0">
                <a:latin typeface="+mj-lt"/>
                <a:cs typeface="Arial" panose="020B0604020202020204" pitchFamily="34" charset="0"/>
              </a:rPr>
              <a:t>Remittance</a:t>
            </a:r>
            <a:r>
              <a:rPr lang="en-US" sz="1700" spc="-30" dirty="0">
                <a:latin typeface="+mj-lt"/>
                <a:cs typeface="Arial" panose="020B0604020202020204" pitchFamily="34" charset="0"/>
              </a:rPr>
              <a:t> </a:t>
            </a:r>
            <a:r>
              <a:rPr lang="en-US" sz="1700" spc="-20" dirty="0">
                <a:latin typeface="+mj-lt"/>
                <a:cs typeface="Arial" panose="020B0604020202020204" pitchFamily="34" charset="0"/>
              </a:rPr>
              <a:t>out</a:t>
            </a:r>
            <a:r>
              <a:rPr lang="en-US" sz="1700" spc="-25"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a:t>
            </a:r>
            <a:r>
              <a:rPr lang="en-US" sz="1700" spc="5" dirty="0">
                <a:latin typeface="+mj-lt"/>
                <a:cs typeface="Arial" panose="020B0604020202020204" pitchFamily="34" charset="0"/>
              </a:rPr>
              <a:t>lottery</a:t>
            </a:r>
            <a:r>
              <a:rPr lang="en-US" sz="1700" spc="-20" dirty="0">
                <a:latin typeface="+mj-lt"/>
                <a:cs typeface="Arial" panose="020B0604020202020204" pitchFamily="34" charset="0"/>
              </a:rPr>
              <a:t> </a:t>
            </a:r>
            <a:r>
              <a:rPr lang="en-US" sz="1700" spc="-25" dirty="0">
                <a:latin typeface="+mj-lt"/>
                <a:cs typeface="Arial" panose="020B0604020202020204" pitchFamily="34" charset="0"/>
              </a:rPr>
              <a:t>winnings.</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15" dirty="0">
                <a:latin typeface="+mj-lt"/>
                <a:cs typeface="Arial" panose="020B0604020202020204" pitchFamily="34" charset="0"/>
              </a:rPr>
              <a:t>Remittance</a:t>
            </a:r>
            <a:r>
              <a:rPr lang="en-US" sz="1700" spc="-25" dirty="0">
                <a:latin typeface="+mj-lt"/>
                <a:cs typeface="Arial" panose="020B0604020202020204" pitchFamily="34" charset="0"/>
              </a:rPr>
              <a:t> </a:t>
            </a:r>
            <a:r>
              <a:rPr lang="en-US" sz="1700" spc="15" dirty="0">
                <a:latin typeface="+mj-lt"/>
                <a:cs typeface="Arial" panose="020B0604020202020204" pitchFamily="34" charset="0"/>
              </a:rPr>
              <a:t>of</a:t>
            </a:r>
            <a:r>
              <a:rPr lang="en-US" sz="1700" spc="10" dirty="0">
                <a:latin typeface="+mj-lt"/>
                <a:cs typeface="Arial" panose="020B0604020202020204" pitchFamily="34" charset="0"/>
              </a:rPr>
              <a:t> </a:t>
            </a:r>
            <a:r>
              <a:rPr lang="en-US" sz="1700" spc="-10" dirty="0">
                <a:latin typeface="+mj-lt"/>
                <a:cs typeface="Arial" panose="020B0604020202020204" pitchFamily="34" charset="0"/>
              </a:rPr>
              <a:t>income</a:t>
            </a:r>
            <a:r>
              <a:rPr lang="en-US" sz="1700" spc="-25" dirty="0">
                <a:latin typeface="+mj-lt"/>
                <a:cs typeface="Arial" panose="020B0604020202020204" pitchFamily="34" charset="0"/>
              </a:rPr>
              <a:t> </a:t>
            </a:r>
            <a:r>
              <a:rPr lang="en-US" sz="1700" spc="45" dirty="0">
                <a:latin typeface="+mj-lt"/>
                <a:cs typeface="Arial" panose="020B0604020202020204" pitchFamily="34" charset="0"/>
              </a:rPr>
              <a:t>from</a:t>
            </a:r>
            <a:r>
              <a:rPr lang="en-US" sz="1700" spc="-10" dirty="0">
                <a:latin typeface="+mj-lt"/>
                <a:cs typeface="Arial" panose="020B0604020202020204" pitchFamily="34" charset="0"/>
              </a:rPr>
              <a:t> </a:t>
            </a:r>
            <a:r>
              <a:rPr lang="en-US" sz="1700" spc="5" dirty="0">
                <a:latin typeface="+mj-lt"/>
                <a:cs typeface="Arial" panose="020B0604020202020204" pitchFamily="34" charset="0"/>
              </a:rPr>
              <a:t>racing/riding,</a:t>
            </a:r>
            <a:r>
              <a:rPr lang="en-US" sz="1700" spc="10" dirty="0">
                <a:latin typeface="+mj-lt"/>
                <a:cs typeface="Arial" panose="020B0604020202020204" pitchFamily="34" charset="0"/>
              </a:rPr>
              <a:t> </a:t>
            </a:r>
            <a:r>
              <a:rPr lang="en-US" sz="1700" spc="-5" dirty="0">
                <a:latin typeface="+mj-lt"/>
                <a:cs typeface="Arial" panose="020B0604020202020204" pitchFamily="34" charset="0"/>
              </a:rPr>
              <a:t>etc.,</a:t>
            </a:r>
            <a:r>
              <a:rPr lang="en-US" sz="1700" spc="-15" dirty="0">
                <a:latin typeface="+mj-lt"/>
                <a:cs typeface="Arial" panose="020B0604020202020204" pitchFamily="34" charset="0"/>
              </a:rPr>
              <a:t> </a:t>
            </a:r>
            <a:r>
              <a:rPr lang="en-US" sz="1700" spc="80" dirty="0">
                <a:latin typeface="+mj-lt"/>
                <a:cs typeface="Arial" panose="020B0604020202020204" pitchFamily="34" charset="0"/>
              </a:rPr>
              <a:t>or</a:t>
            </a:r>
            <a:r>
              <a:rPr lang="en-US" sz="1700" dirty="0">
                <a:latin typeface="+mj-lt"/>
                <a:cs typeface="Arial" panose="020B0604020202020204" pitchFamily="34" charset="0"/>
              </a:rPr>
              <a:t> </a:t>
            </a:r>
            <a:r>
              <a:rPr lang="en-US" sz="1700" spc="-30" dirty="0">
                <a:latin typeface="+mj-lt"/>
                <a:cs typeface="Arial" panose="020B0604020202020204" pitchFamily="34" charset="0"/>
              </a:rPr>
              <a:t>any</a:t>
            </a:r>
            <a:r>
              <a:rPr lang="en-US" sz="1700" dirty="0">
                <a:latin typeface="+mj-lt"/>
                <a:cs typeface="Arial" panose="020B0604020202020204" pitchFamily="34" charset="0"/>
              </a:rPr>
              <a:t> </a:t>
            </a:r>
            <a:r>
              <a:rPr lang="en-US" sz="1700" spc="20" dirty="0">
                <a:latin typeface="+mj-lt"/>
                <a:cs typeface="Arial" panose="020B0604020202020204" pitchFamily="34" charset="0"/>
              </a:rPr>
              <a:t>other</a:t>
            </a:r>
            <a:r>
              <a:rPr lang="en-US" sz="1700" spc="-25" dirty="0">
                <a:latin typeface="+mj-lt"/>
                <a:cs typeface="Arial" panose="020B0604020202020204" pitchFamily="34" charset="0"/>
              </a:rPr>
              <a:t> hobby.</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15" dirty="0">
                <a:latin typeface="+mj-lt"/>
                <a:cs typeface="Arial" panose="020B0604020202020204" pitchFamily="34" charset="0"/>
              </a:rPr>
              <a:t>Remittance </a:t>
            </a:r>
            <a:r>
              <a:rPr lang="en-US" sz="1700" spc="65" dirty="0">
                <a:latin typeface="+mj-lt"/>
                <a:cs typeface="Arial" panose="020B0604020202020204" pitchFamily="34" charset="0"/>
              </a:rPr>
              <a:t>for</a:t>
            </a:r>
            <a:r>
              <a:rPr lang="en-US" sz="1700" spc="10" dirty="0">
                <a:latin typeface="+mj-lt"/>
                <a:cs typeface="Arial" panose="020B0604020202020204" pitchFamily="34" charset="0"/>
              </a:rPr>
              <a:t> </a:t>
            </a:r>
            <a:r>
              <a:rPr lang="en-US" sz="1700" spc="5" dirty="0">
                <a:latin typeface="+mj-lt"/>
                <a:cs typeface="Arial" panose="020B0604020202020204" pitchFamily="34" charset="0"/>
              </a:rPr>
              <a:t>purchase</a:t>
            </a:r>
            <a:r>
              <a:rPr lang="en-US" sz="1700" spc="-30"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lottery</a:t>
            </a:r>
            <a:r>
              <a:rPr lang="en-US" sz="1700" spc="-5" dirty="0">
                <a:latin typeface="+mj-lt"/>
                <a:cs typeface="Arial" panose="020B0604020202020204" pitchFamily="34" charset="0"/>
              </a:rPr>
              <a:t> </a:t>
            </a:r>
            <a:r>
              <a:rPr lang="en-US" sz="1700" spc="-15" dirty="0">
                <a:latin typeface="+mj-lt"/>
                <a:cs typeface="Arial" panose="020B0604020202020204" pitchFamily="34" charset="0"/>
              </a:rPr>
              <a:t>tickets,</a:t>
            </a:r>
            <a:r>
              <a:rPr lang="en-US" sz="1700" spc="-5" dirty="0">
                <a:latin typeface="+mj-lt"/>
                <a:cs typeface="Arial" panose="020B0604020202020204" pitchFamily="34" charset="0"/>
              </a:rPr>
              <a:t> </a:t>
            </a:r>
            <a:r>
              <a:rPr lang="en-US" sz="1700" spc="10" dirty="0">
                <a:latin typeface="+mj-lt"/>
                <a:cs typeface="Arial" panose="020B0604020202020204" pitchFamily="34" charset="0"/>
              </a:rPr>
              <a:t>banned/prescribed</a:t>
            </a:r>
            <a:r>
              <a:rPr lang="en-US" sz="1700" dirty="0">
                <a:latin typeface="+mj-lt"/>
                <a:cs typeface="Arial" panose="020B0604020202020204" pitchFamily="34" charset="0"/>
              </a:rPr>
              <a:t> </a:t>
            </a:r>
            <a:r>
              <a:rPr lang="en-US" sz="1700" spc="-15" dirty="0">
                <a:latin typeface="+mj-lt"/>
                <a:cs typeface="Arial" panose="020B0604020202020204" pitchFamily="34" charset="0"/>
              </a:rPr>
              <a:t>magazines,</a:t>
            </a:r>
            <a:r>
              <a:rPr lang="en-US" sz="1700" dirty="0">
                <a:latin typeface="+mj-lt"/>
                <a:cs typeface="Arial" panose="020B0604020202020204" pitchFamily="34" charset="0"/>
              </a:rPr>
              <a:t> </a:t>
            </a:r>
            <a:r>
              <a:rPr lang="en-US" sz="1700" spc="-10" dirty="0">
                <a:latin typeface="+mj-lt"/>
                <a:cs typeface="Arial" panose="020B0604020202020204" pitchFamily="34" charset="0"/>
              </a:rPr>
              <a:t>football</a:t>
            </a:r>
            <a:r>
              <a:rPr lang="en-US" sz="1700" spc="-15" dirty="0">
                <a:latin typeface="+mj-lt"/>
                <a:cs typeface="Arial" panose="020B0604020202020204" pitchFamily="34" charset="0"/>
              </a:rPr>
              <a:t> </a:t>
            </a:r>
            <a:r>
              <a:rPr lang="en-US" sz="1700" spc="-10" dirty="0">
                <a:latin typeface="+mj-lt"/>
                <a:cs typeface="Arial" panose="020B0604020202020204" pitchFamily="34" charset="0"/>
              </a:rPr>
              <a:t>pools,</a:t>
            </a:r>
            <a:r>
              <a:rPr lang="en-US" sz="1700" spc="-5" dirty="0">
                <a:latin typeface="+mj-lt"/>
                <a:cs typeface="Arial" panose="020B0604020202020204" pitchFamily="34" charset="0"/>
              </a:rPr>
              <a:t> </a:t>
            </a:r>
            <a:r>
              <a:rPr lang="en-US" sz="1700" spc="-10" dirty="0">
                <a:latin typeface="+mj-lt"/>
                <a:cs typeface="Arial" panose="020B0604020202020204" pitchFamily="34" charset="0"/>
              </a:rPr>
              <a:t>sweepstakes</a:t>
            </a:r>
            <a:r>
              <a:rPr lang="en-US" sz="1700" spc="-35" dirty="0">
                <a:latin typeface="+mj-lt"/>
                <a:cs typeface="Arial" panose="020B0604020202020204" pitchFamily="34" charset="0"/>
              </a:rPr>
              <a:t> </a:t>
            </a:r>
            <a:r>
              <a:rPr lang="en-US" sz="1700" spc="-5" dirty="0">
                <a:latin typeface="+mj-lt"/>
                <a:cs typeface="Arial" panose="020B0604020202020204" pitchFamily="34" charset="0"/>
              </a:rPr>
              <a:t>etc.</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marR="739775" indent="-287020" algn="just">
              <a:lnSpc>
                <a:spcPct val="100000"/>
              </a:lnSpc>
              <a:buFont typeface="Wingdings"/>
              <a:buChar char=""/>
              <a:tabLst>
                <a:tab pos="299720" algn="l"/>
              </a:tabLst>
            </a:pPr>
            <a:r>
              <a:rPr lang="en-US" sz="1700" spc="-20" dirty="0">
                <a:latin typeface="+mj-lt"/>
                <a:cs typeface="Arial" panose="020B0604020202020204" pitchFamily="34" charset="0"/>
              </a:rPr>
              <a:t>Payment</a:t>
            </a:r>
            <a:r>
              <a:rPr lang="en-US" sz="1700" spc="-15" dirty="0">
                <a:latin typeface="+mj-lt"/>
                <a:cs typeface="Arial" panose="020B0604020202020204" pitchFamily="34" charset="0"/>
              </a:rPr>
              <a:t> </a:t>
            </a:r>
            <a:r>
              <a:rPr lang="en-US" sz="1700" spc="15" dirty="0">
                <a:latin typeface="+mj-lt"/>
                <a:cs typeface="Arial" panose="020B0604020202020204" pitchFamily="34" charset="0"/>
              </a:rPr>
              <a:t>of </a:t>
            </a:r>
            <a:r>
              <a:rPr lang="en-US" sz="1700" spc="-15" dirty="0">
                <a:latin typeface="+mj-lt"/>
                <a:cs typeface="Arial" panose="020B0604020202020204" pitchFamily="34" charset="0"/>
              </a:rPr>
              <a:t>commission on</a:t>
            </a:r>
            <a:r>
              <a:rPr lang="en-US" sz="1700" spc="25" dirty="0">
                <a:latin typeface="+mj-lt"/>
                <a:cs typeface="Arial" panose="020B0604020202020204" pitchFamily="34" charset="0"/>
              </a:rPr>
              <a:t> </a:t>
            </a:r>
            <a:r>
              <a:rPr lang="en-US" sz="1700" spc="10" dirty="0">
                <a:latin typeface="+mj-lt"/>
                <a:cs typeface="Arial" panose="020B0604020202020204" pitchFamily="34" charset="0"/>
              </a:rPr>
              <a:t>exports</a:t>
            </a:r>
            <a:r>
              <a:rPr lang="en-US" sz="1700" spc="-5" dirty="0">
                <a:latin typeface="+mj-lt"/>
                <a:cs typeface="Arial" panose="020B0604020202020204" pitchFamily="34" charset="0"/>
              </a:rPr>
              <a:t> </a:t>
            </a:r>
            <a:r>
              <a:rPr lang="en-US" sz="1700" dirty="0">
                <a:latin typeface="+mj-lt"/>
                <a:cs typeface="Arial" panose="020B0604020202020204" pitchFamily="34" charset="0"/>
              </a:rPr>
              <a:t>made</a:t>
            </a:r>
            <a:r>
              <a:rPr lang="en-US" sz="1700" spc="-10" dirty="0">
                <a:latin typeface="+mj-lt"/>
                <a:cs typeface="Arial" panose="020B0604020202020204" pitchFamily="34" charset="0"/>
              </a:rPr>
              <a:t> </a:t>
            </a:r>
            <a:r>
              <a:rPr lang="en-US" sz="1700" spc="10" dirty="0">
                <a:latin typeface="+mj-lt"/>
                <a:cs typeface="Arial" panose="020B0604020202020204" pitchFamily="34" charset="0"/>
              </a:rPr>
              <a:t>towards</a:t>
            </a:r>
            <a:r>
              <a:rPr lang="en-US" sz="1700" spc="-20" dirty="0">
                <a:latin typeface="+mj-lt"/>
                <a:cs typeface="Arial" panose="020B0604020202020204" pitchFamily="34" charset="0"/>
              </a:rPr>
              <a:t> </a:t>
            </a:r>
            <a:r>
              <a:rPr lang="en-US" sz="1700" spc="-25" dirty="0">
                <a:latin typeface="+mj-lt"/>
                <a:cs typeface="Arial" panose="020B0604020202020204" pitchFamily="34" charset="0"/>
              </a:rPr>
              <a:t>equity</a:t>
            </a:r>
            <a:r>
              <a:rPr lang="en-US" sz="1700" spc="10" dirty="0">
                <a:latin typeface="+mj-lt"/>
                <a:cs typeface="Arial" panose="020B0604020202020204" pitchFamily="34" charset="0"/>
              </a:rPr>
              <a:t> </a:t>
            </a:r>
            <a:r>
              <a:rPr lang="en-US" sz="1700" spc="-20" dirty="0">
                <a:latin typeface="+mj-lt"/>
                <a:cs typeface="Arial" panose="020B0604020202020204" pitchFamily="34" charset="0"/>
              </a:rPr>
              <a:t>investment</a:t>
            </a:r>
            <a:r>
              <a:rPr lang="en-US" sz="1700" dirty="0">
                <a:latin typeface="+mj-lt"/>
                <a:cs typeface="Arial" panose="020B0604020202020204" pitchFamily="34" charset="0"/>
              </a:rPr>
              <a:t> </a:t>
            </a:r>
            <a:r>
              <a:rPr lang="en-US" sz="1700" spc="-30" dirty="0">
                <a:latin typeface="+mj-lt"/>
                <a:cs typeface="Arial" panose="020B0604020202020204" pitchFamily="34" charset="0"/>
              </a:rPr>
              <a:t>in</a:t>
            </a:r>
            <a:r>
              <a:rPr lang="en-US" sz="1700" spc="20" dirty="0">
                <a:latin typeface="+mj-lt"/>
                <a:cs typeface="Arial" panose="020B0604020202020204" pitchFamily="34" charset="0"/>
              </a:rPr>
              <a:t> </a:t>
            </a:r>
            <a:r>
              <a:rPr lang="en-US" sz="1700" spc="-15" dirty="0">
                <a:latin typeface="+mj-lt"/>
                <a:cs typeface="Arial" panose="020B0604020202020204" pitchFamily="34" charset="0"/>
              </a:rPr>
              <a:t>Joint</a:t>
            </a:r>
            <a:r>
              <a:rPr lang="en-US" sz="1700" spc="15" dirty="0">
                <a:latin typeface="+mj-lt"/>
                <a:cs typeface="Arial" panose="020B0604020202020204" pitchFamily="34" charset="0"/>
              </a:rPr>
              <a:t> </a:t>
            </a:r>
            <a:r>
              <a:rPr lang="en-US" sz="1700" spc="-5" dirty="0">
                <a:latin typeface="+mj-lt"/>
                <a:cs typeface="Arial" panose="020B0604020202020204" pitchFamily="34" charset="0"/>
              </a:rPr>
              <a:t>Ventures/Wholly Owned </a:t>
            </a:r>
            <a:r>
              <a:rPr lang="en-US" sz="1700" spc="-434" dirty="0">
                <a:latin typeface="+mj-lt"/>
                <a:cs typeface="Arial" panose="020B0604020202020204" pitchFamily="34" charset="0"/>
              </a:rPr>
              <a:t> </a:t>
            </a:r>
            <a:r>
              <a:rPr lang="en-US" sz="1700" spc="-5" dirty="0">
                <a:latin typeface="+mj-lt"/>
                <a:cs typeface="Arial" panose="020B0604020202020204" pitchFamily="34" charset="0"/>
              </a:rPr>
              <a:t>Subsidiaries</a:t>
            </a:r>
            <a:r>
              <a:rPr lang="en-US" sz="1700" spc="-15" dirty="0">
                <a:latin typeface="+mj-lt"/>
                <a:cs typeface="Arial" panose="020B0604020202020204" pitchFamily="34" charset="0"/>
              </a:rPr>
              <a:t> </a:t>
            </a:r>
            <a:r>
              <a:rPr lang="en-US" sz="1700" spc="20" dirty="0">
                <a:latin typeface="+mj-lt"/>
                <a:cs typeface="Arial" panose="020B0604020202020204" pitchFamily="34" charset="0"/>
              </a:rPr>
              <a:t>abroad</a:t>
            </a:r>
            <a:r>
              <a:rPr lang="en-US" sz="1700" spc="-25" dirty="0">
                <a:latin typeface="+mj-lt"/>
                <a:cs typeface="Arial" panose="020B0604020202020204" pitchFamily="34" charset="0"/>
              </a:rPr>
              <a:t> </a:t>
            </a:r>
            <a:r>
              <a:rPr lang="en-US" sz="1700" spc="15" dirty="0">
                <a:latin typeface="+mj-lt"/>
                <a:cs typeface="Arial" panose="020B0604020202020204" pitchFamily="34" charset="0"/>
              </a:rPr>
              <a:t>of</a:t>
            </a:r>
            <a:r>
              <a:rPr lang="en-US" sz="1700" dirty="0">
                <a:latin typeface="+mj-lt"/>
                <a:cs typeface="Arial" panose="020B0604020202020204" pitchFamily="34" charset="0"/>
              </a:rPr>
              <a:t> </a:t>
            </a:r>
            <a:r>
              <a:rPr lang="en-US" sz="1700" spc="-20" dirty="0">
                <a:latin typeface="+mj-lt"/>
                <a:cs typeface="Arial" panose="020B0604020202020204" pitchFamily="34" charset="0"/>
              </a:rPr>
              <a:t>Indian</a:t>
            </a:r>
            <a:r>
              <a:rPr lang="en-US" sz="1700" dirty="0">
                <a:latin typeface="+mj-lt"/>
                <a:cs typeface="Arial" panose="020B0604020202020204" pitchFamily="34" charset="0"/>
              </a:rPr>
              <a:t> </a:t>
            </a:r>
            <a:r>
              <a:rPr lang="en-US" sz="1700" spc="-10" dirty="0">
                <a:latin typeface="+mj-lt"/>
                <a:cs typeface="Arial" panose="020B0604020202020204" pitchFamily="34" charset="0"/>
              </a:rPr>
              <a:t>companies.</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15" dirty="0">
                <a:latin typeface="+mj-lt"/>
                <a:cs typeface="Arial" panose="020B0604020202020204" pitchFamily="34" charset="0"/>
              </a:rPr>
              <a:t>Remittance</a:t>
            </a:r>
            <a:r>
              <a:rPr lang="en-US" sz="1700" spc="-20"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a:t>
            </a:r>
            <a:r>
              <a:rPr lang="en-US" sz="1700" spc="-15" dirty="0">
                <a:latin typeface="+mj-lt"/>
                <a:cs typeface="Arial" panose="020B0604020202020204" pitchFamily="34" charset="0"/>
              </a:rPr>
              <a:t>dividend</a:t>
            </a:r>
            <a:r>
              <a:rPr lang="en-US" sz="1700" spc="-10" dirty="0">
                <a:latin typeface="+mj-lt"/>
                <a:cs typeface="Arial" panose="020B0604020202020204" pitchFamily="34" charset="0"/>
              </a:rPr>
              <a:t> </a:t>
            </a:r>
            <a:r>
              <a:rPr lang="en-US" sz="1700" spc="-35" dirty="0">
                <a:latin typeface="+mj-lt"/>
                <a:cs typeface="Arial" panose="020B0604020202020204" pitchFamily="34" charset="0"/>
              </a:rPr>
              <a:t>by</a:t>
            </a:r>
            <a:r>
              <a:rPr lang="en-US" sz="1700" spc="10" dirty="0">
                <a:latin typeface="+mj-lt"/>
                <a:cs typeface="Arial" panose="020B0604020202020204" pitchFamily="34" charset="0"/>
              </a:rPr>
              <a:t> </a:t>
            </a:r>
            <a:r>
              <a:rPr lang="en-US" sz="1700" spc="-30" dirty="0">
                <a:latin typeface="+mj-lt"/>
                <a:cs typeface="Arial" panose="020B0604020202020204" pitchFamily="34" charset="0"/>
              </a:rPr>
              <a:t>any</a:t>
            </a:r>
            <a:r>
              <a:rPr lang="en-US" sz="1700" spc="-10" dirty="0">
                <a:latin typeface="+mj-lt"/>
                <a:cs typeface="Arial" panose="020B0604020202020204" pitchFamily="34" charset="0"/>
              </a:rPr>
              <a:t> </a:t>
            </a:r>
            <a:r>
              <a:rPr lang="en-US" sz="1700" spc="-15" dirty="0">
                <a:latin typeface="+mj-lt"/>
                <a:cs typeface="Arial" panose="020B0604020202020204" pitchFamily="34" charset="0"/>
              </a:rPr>
              <a:t>company</a:t>
            </a:r>
            <a:r>
              <a:rPr lang="en-US" sz="1700" spc="-5" dirty="0">
                <a:latin typeface="+mj-lt"/>
                <a:cs typeface="Arial" panose="020B0604020202020204" pitchFamily="34" charset="0"/>
              </a:rPr>
              <a:t> </a:t>
            </a:r>
            <a:r>
              <a:rPr lang="en-US" sz="1700" spc="-10" dirty="0">
                <a:latin typeface="+mj-lt"/>
                <a:cs typeface="Arial" panose="020B0604020202020204" pitchFamily="34" charset="0"/>
              </a:rPr>
              <a:t>to </a:t>
            </a:r>
            <a:r>
              <a:rPr lang="en-US" sz="1700" spc="-25" dirty="0">
                <a:latin typeface="+mj-lt"/>
                <a:cs typeface="Arial" panose="020B0604020202020204" pitchFamily="34" charset="0"/>
              </a:rPr>
              <a:t>which</a:t>
            </a:r>
            <a:r>
              <a:rPr lang="en-US" sz="1700" spc="-5" dirty="0">
                <a:latin typeface="+mj-lt"/>
                <a:cs typeface="Arial" panose="020B0604020202020204" pitchFamily="34" charset="0"/>
              </a:rPr>
              <a:t> </a:t>
            </a:r>
            <a:r>
              <a:rPr lang="en-US" sz="1700" spc="-15" dirty="0">
                <a:latin typeface="+mj-lt"/>
                <a:cs typeface="Arial" panose="020B0604020202020204" pitchFamily="34" charset="0"/>
              </a:rPr>
              <a:t>the</a:t>
            </a:r>
            <a:r>
              <a:rPr lang="en-US" sz="1700" spc="-5" dirty="0">
                <a:latin typeface="+mj-lt"/>
                <a:cs typeface="Arial" panose="020B0604020202020204" pitchFamily="34" charset="0"/>
              </a:rPr>
              <a:t> </a:t>
            </a:r>
            <a:r>
              <a:rPr lang="en-US" sz="1700" spc="20" dirty="0">
                <a:latin typeface="+mj-lt"/>
                <a:cs typeface="Arial" panose="020B0604020202020204" pitchFamily="34" charset="0"/>
              </a:rPr>
              <a:t>requirement</a:t>
            </a:r>
            <a:r>
              <a:rPr lang="en-US" sz="1700" spc="-40"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a:t>
            </a:r>
            <a:r>
              <a:rPr lang="en-US" sz="1700" spc="-15" dirty="0">
                <a:latin typeface="+mj-lt"/>
                <a:cs typeface="Arial" panose="020B0604020202020204" pitchFamily="34" charset="0"/>
              </a:rPr>
              <a:t>dividend</a:t>
            </a:r>
            <a:r>
              <a:rPr lang="en-US" sz="1700" spc="-10" dirty="0">
                <a:latin typeface="+mj-lt"/>
                <a:cs typeface="Arial" panose="020B0604020202020204" pitchFamily="34" charset="0"/>
              </a:rPr>
              <a:t> </a:t>
            </a:r>
            <a:r>
              <a:rPr lang="en-US" sz="1700" spc="-20" dirty="0">
                <a:latin typeface="+mj-lt"/>
                <a:cs typeface="Arial" panose="020B0604020202020204" pitchFamily="34" charset="0"/>
              </a:rPr>
              <a:t>balancing</a:t>
            </a:r>
            <a:r>
              <a:rPr lang="en-US" sz="1700" spc="5" dirty="0">
                <a:latin typeface="+mj-lt"/>
                <a:cs typeface="Arial" panose="020B0604020202020204" pitchFamily="34" charset="0"/>
              </a:rPr>
              <a:t> </a:t>
            </a:r>
            <a:r>
              <a:rPr lang="en-US" sz="1700" spc="-20" dirty="0">
                <a:latin typeface="+mj-lt"/>
                <a:cs typeface="Arial" panose="020B0604020202020204" pitchFamily="34" charset="0"/>
              </a:rPr>
              <a:t>is</a:t>
            </a:r>
            <a:r>
              <a:rPr lang="en-US" sz="1700" dirty="0">
                <a:latin typeface="+mj-lt"/>
                <a:cs typeface="Arial" panose="020B0604020202020204" pitchFamily="34" charset="0"/>
              </a:rPr>
              <a:t> </a:t>
            </a:r>
            <a:r>
              <a:rPr lang="en-US" sz="1700" spc="-15" dirty="0">
                <a:latin typeface="+mj-lt"/>
                <a:cs typeface="Arial" panose="020B0604020202020204" pitchFamily="34" charset="0"/>
              </a:rPr>
              <a:t>applicable.</a:t>
            </a:r>
            <a:endParaRPr lang="en-US" sz="1700" dirty="0">
              <a:latin typeface="+mj-lt"/>
              <a:cs typeface="Arial" panose="020B0604020202020204" pitchFamily="34" charset="0"/>
            </a:endParaRPr>
          </a:p>
          <a:p>
            <a:pPr algn="just">
              <a:lnSpc>
                <a:spcPct val="100000"/>
              </a:lnSpc>
              <a:spcBef>
                <a:spcPts val="5"/>
              </a:spcBef>
              <a:buFont typeface="Wingdings"/>
              <a:buChar char=""/>
            </a:pPr>
            <a:endParaRPr lang="en-US" sz="1700" dirty="0">
              <a:latin typeface="+mj-lt"/>
              <a:cs typeface="Arial" panose="020B0604020202020204" pitchFamily="34" charset="0"/>
            </a:endParaRPr>
          </a:p>
          <a:p>
            <a:pPr marL="299085" marR="5080" indent="-287020" algn="just">
              <a:lnSpc>
                <a:spcPct val="100000"/>
              </a:lnSpc>
              <a:buFont typeface="Wingdings"/>
              <a:buChar char=""/>
              <a:tabLst>
                <a:tab pos="299720" algn="l"/>
              </a:tabLst>
            </a:pPr>
            <a:r>
              <a:rPr lang="en-US" sz="1700" spc="-20" dirty="0">
                <a:latin typeface="+mj-lt"/>
                <a:cs typeface="Arial" panose="020B0604020202020204" pitchFamily="34" charset="0"/>
              </a:rPr>
              <a:t>Payment </a:t>
            </a:r>
            <a:r>
              <a:rPr lang="en-US" sz="1700" spc="15" dirty="0">
                <a:latin typeface="+mj-lt"/>
                <a:cs typeface="Arial" panose="020B0604020202020204" pitchFamily="34" charset="0"/>
              </a:rPr>
              <a:t>of </a:t>
            </a:r>
            <a:r>
              <a:rPr lang="en-US" sz="1700" spc="-15" dirty="0">
                <a:latin typeface="+mj-lt"/>
                <a:cs typeface="Arial" panose="020B0604020202020204" pitchFamily="34" charset="0"/>
              </a:rPr>
              <a:t>commission on </a:t>
            </a:r>
            <a:r>
              <a:rPr lang="en-US" sz="1700" spc="10" dirty="0">
                <a:latin typeface="+mj-lt"/>
                <a:cs typeface="Arial" panose="020B0604020202020204" pitchFamily="34" charset="0"/>
              </a:rPr>
              <a:t>exports </a:t>
            </a:r>
            <a:r>
              <a:rPr lang="en-US" sz="1700" spc="20" dirty="0">
                <a:latin typeface="+mj-lt"/>
                <a:cs typeface="Arial" panose="020B0604020202020204" pitchFamily="34" charset="0"/>
              </a:rPr>
              <a:t>under </a:t>
            </a:r>
            <a:r>
              <a:rPr lang="en-US" sz="1700" spc="-15" dirty="0">
                <a:latin typeface="+mj-lt"/>
                <a:cs typeface="Arial" panose="020B0604020202020204" pitchFamily="34" charset="0"/>
              </a:rPr>
              <a:t>Rupee State </a:t>
            </a:r>
            <a:r>
              <a:rPr lang="en-US" sz="1700" spc="25" dirty="0">
                <a:latin typeface="+mj-lt"/>
                <a:cs typeface="Arial" panose="020B0604020202020204" pitchFamily="34" charset="0"/>
              </a:rPr>
              <a:t>Credit </a:t>
            </a:r>
            <a:r>
              <a:rPr lang="en-US" sz="1700" spc="-15" dirty="0">
                <a:latin typeface="+mj-lt"/>
                <a:cs typeface="Arial" panose="020B0604020202020204" pitchFamily="34" charset="0"/>
              </a:rPr>
              <a:t>Route, </a:t>
            </a:r>
            <a:r>
              <a:rPr lang="en-US" sz="1700" spc="-5" dirty="0">
                <a:latin typeface="+mj-lt"/>
                <a:cs typeface="Arial" panose="020B0604020202020204" pitchFamily="34" charset="0"/>
              </a:rPr>
              <a:t>except </a:t>
            </a:r>
            <a:r>
              <a:rPr lang="en-US" sz="1700" spc="-15" dirty="0">
                <a:latin typeface="+mj-lt"/>
                <a:cs typeface="Arial" panose="020B0604020202020204" pitchFamily="34" charset="0"/>
              </a:rPr>
              <a:t>commission </a:t>
            </a:r>
            <a:r>
              <a:rPr lang="en-US" sz="1700" spc="-25" dirty="0">
                <a:latin typeface="+mj-lt"/>
                <a:cs typeface="Arial" panose="020B0604020202020204" pitchFamily="34" charset="0"/>
              </a:rPr>
              <a:t>up </a:t>
            </a:r>
            <a:r>
              <a:rPr lang="en-US" sz="1700" spc="-10" dirty="0">
                <a:latin typeface="+mj-lt"/>
                <a:cs typeface="Arial" panose="020B0604020202020204" pitchFamily="34" charset="0"/>
              </a:rPr>
              <a:t>to </a:t>
            </a:r>
            <a:r>
              <a:rPr lang="en-US" sz="1700" spc="-5" dirty="0">
                <a:latin typeface="+mj-lt"/>
                <a:cs typeface="Arial" panose="020B0604020202020204" pitchFamily="34" charset="0"/>
              </a:rPr>
              <a:t>10% </a:t>
            </a:r>
            <a:r>
              <a:rPr lang="en-US" sz="1700" spc="15" dirty="0">
                <a:latin typeface="+mj-lt"/>
                <a:cs typeface="Arial" panose="020B0604020202020204" pitchFamily="34" charset="0"/>
              </a:rPr>
              <a:t>of </a:t>
            </a:r>
            <a:r>
              <a:rPr lang="en-US" sz="1700" spc="-15" dirty="0">
                <a:latin typeface="+mj-lt"/>
                <a:cs typeface="Arial" panose="020B0604020202020204" pitchFamily="34" charset="0"/>
              </a:rPr>
              <a:t>invoice </a:t>
            </a:r>
            <a:r>
              <a:rPr lang="en-US" sz="1700" spc="-434" dirty="0">
                <a:latin typeface="+mj-lt"/>
                <a:cs typeface="Arial" panose="020B0604020202020204" pitchFamily="34" charset="0"/>
              </a:rPr>
              <a:t> </a:t>
            </a:r>
            <a:r>
              <a:rPr lang="en-US" sz="1700" spc="-20" dirty="0">
                <a:latin typeface="+mj-lt"/>
                <a:cs typeface="Arial" panose="020B0604020202020204" pitchFamily="34" charset="0"/>
              </a:rPr>
              <a:t>value</a:t>
            </a:r>
            <a:r>
              <a:rPr lang="en-US" sz="1700" spc="-10"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a:t>
            </a:r>
            <a:r>
              <a:rPr lang="en-US" sz="1700" spc="10" dirty="0">
                <a:latin typeface="+mj-lt"/>
                <a:cs typeface="Arial" panose="020B0604020202020204" pitchFamily="34" charset="0"/>
              </a:rPr>
              <a:t>exports</a:t>
            </a:r>
            <a:r>
              <a:rPr lang="en-US" sz="1700" spc="-20" dirty="0">
                <a:latin typeface="+mj-lt"/>
                <a:cs typeface="Arial" panose="020B0604020202020204" pitchFamily="34" charset="0"/>
              </a:rPr>
              <a:t> </a:t>
            </a:r>
            <a:r>
              <a:rPr lang="en-US" sz="1700" spc="15" dirty="0">
                <a:latin typeface="+mj-lt"/>
                <a:cs typeface="Arial" panose="020B0604020202020204" pitchFamily="34" charset="0"/>
              </a:rPr>
              <a:t>of</a:t>
            </a:r>
            <a:r>
              <a:rPr lang="en-US" sz="1700" dirty="0">
                <a:latin typeface="+mj-lt"/>
                <a:cs typeface="Arial" panose="020B0604020202020204" pitchFamily="34" charset="0"/>
              </a:rPr>
              <a:t> </a:t>
            </a:r>
            <a:r>
              <a:rPr lang="en-US" sz="1700" spc="-10" dirty="0">
                <a:latin typeface="+mj-lt"/>
                <a:cs typeface="Arial" panose="020B0604020202020204" pitchFamily="34" charset="0"/>
              </a:rPr>
              <a:t>tea</a:t>
            </a:r>
            <a:r>
              <a:rPr lang="en-US" sz="1700" spc="-15" dirty="0">
                <a:latin typeface="+mj-lt"/>
                <a:cs typeface="Arial" panose="020B0604020202020204" pitchFamily="34" charset="0"/>
              </a:rPr>
              <a:t> and</a:t>
            </a:r>
            <a:r>
              <a:rPr lang="en-US" sz="1700" spc="-10" dirty="0">
                <a:latin typeface="+mj-lt"/>
                <a:cs typeface="Arial" panose="020B0604020202020204" pitchFamily="34" charset="0"/>
              </a:rPr>
              <a:t> tobacco.</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20" dirty="0">
                <a:latin typeface="+mj-lt"/>
                <a:cs typeface="Arial" panose="020B0604020202020204" pitchFamily="34" charset="0"/>
              </a:rPr>
              <a:t>Payment</a:t>
            </a:r>
            <a:r>
              <a:rPr lang="en-US" sz="1700" spc="-30" dirty="0">
                <a:latin typeface="+mj-lt"/>
                <a:cs typeface="Arial" panose="020B0604020202020204" pitchFamily="34" charset="0"/>
              </a:rPr>
              <a:t> </a:t>
            </a:r>
            <a:r>
              <a:rPr lang="en-US" sz="1700" spc="15" dirty="0">
                <a:latin typeface="+mj-lt"/>
                <a:cs typeface="Arial" panose="020B0604020202020204" pitchFamily="34" charset="0"/>
              </a:rPr>
              <a:t>related</a:t>
            </a:r>
            <a:r>
              <a:rPr lang="en-US" sz="1700" spc="-20" dirty="0">
                <a:latin typeface="+mj-lt"/>
                <a:cs typeface="Arial" panose="020B0604020202020204" pitchFamily="34" charset="0"/>
              </a:rPr>
              <a:t> </a:t>
            </a:r>
            <a:r>
              <a:rPr lang="en-US" sz="1700" spc="-10" dirty="0">
                <a:latin typeface="+mj-lt"/>
                <a:cs typeface="Arial" panose="020B0604020202020204" pitchFamily="34" charset="0"/>
              </a:rPr>
              <a:t>to</a:t>
            </a:r>
            <a:r>
              <a:rPr lang="en-US" sz="1700" spc="5" dirty="0">
                <a:latin typeface="+mj-lt"/>
                <a:cs typeface="Arial" panose="020B0604020202020204" pitchFamily="34" charset="0"/>
              </a:rPr>
              <a:t> </a:t>
            </a:r>
            <a:r>
              <a:rPr lang="en-US" sz="1700" spc="-15" dirty="0">
                <a:latin typeface="+mj-lt"/>
                <a:cs typeface="Arial" panose="020B0604020202020204" pitchFamily="34" charset="0"/>
              </a:rPr>
              <a:t>“Call</a:t>
            </a:r>
            <a:r>
              <a:rPr lang="en-US" sz="1700" dirty="0">
                <a:latin typeface="+mj-lt"/>
                <a:cs typeface="Arial" panose="020B0604020202020204" pitchFamily="34" charset="0"/>
              </a:rPr>
              <a:t> </a:t>
            </a:r>
            <a:r>
              <a:rPr lang="en-US" sz="1700" spc="-15" dirty="0">
                <a:latin typeface="+mj-lt"/>
                <a:cs typeface="Arial" panose="020B0604020202020204" pitchFamily="34" charset="0"/>
              </a:rPr>
              <a:t>Back</a:t>
            </a:r>
            <a:r>
              <a:rPr lang="en-US" sz="1700" spc="-10" dirty="0">
                <a:latin typeface="+mj-lt"/>
                <a:cs typeface="Arial" panose="020B0604020202020204" pitchFamily="34" charset="0"/>
              </a:rPr>
              <a:t> </a:t>
            </a:r>
            <a:r>
              <a:rPr lang="en-US" sz="1700" spc="5" dirty="0">
                <a:latin typeface="+mj-lt"/>
                <a:cs typeface="Arial" panose="020B0604020202020204" pitchFamily="34" charset="0"/>
              </a:rPr>
              <a:t>Services”</a:t>
            </a:r>
            <a:r>
              <a:rPr lang="en-US" sz="1700" spc="-25"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a:t>
            </a:r>
            <a:r>
              <a:rPr lang="en-US" sz="1700" spc="-15" dirty="0">
                <a:latin typeface="+mj-lt"/>
                <a:cs typeface="Arial" panose="020B0604020202020204" pitchFamily="34" charset="0"/>
              </a:rPr>
              <a:t>telephones.</a:t>
            </a:r>
            <a:endParaRPr lang="en-US" sz="1700" dirty="0">
              <a:latin typeface="+mj-lt"/>
              <a:cs typeface="Arial" panose="020B0604020202020204" pitchFamily="34" charset="0"/>
            </a:endParaRPr>
          </a:p>
          <a:p>
            <a:pPr algn="just">
              <a:lnSpc>
                <a:spcPct val="100000"/>
              </a:lnSpc>
              <a:buFont typeface="Wingdings"/>
              <a:buChar char=""/>
            </a:pPr>
            <a:endParaRPr lang="en-US" sz="1700" dirty="0">
              <a:latin typeface="+mj-lt"/>
              <a:cs typeface="Arial" panose="020B0604020202020204" pitchFamily="34" charset="0"/>
            </a:endParaRPr>
          </a:p>
          <a:p>
            <a:pPr marL="299085" indent="-287020" algn="just">
              <a:lnSpc>
                <a:spcPct val="100000"/>
              </a:lnSpc>
              <a:buFont typeface="Wingdings"/>
              <a:buChar char=""/>
              <a:tabLst>
                <a:tab pos="299720" algn="l"/>
              </a:tabLst>
            </a:pPr>
            <a:r>
              <a:rPr lang="en-US" sz="1700" spc="-15" dirty="0">
                <a:latin typeface="+mj-lt"/>
                <a:cs typeface="Arial" panose="020B0604020202020204" pitchFamily="34" charset="0"/>
              </a:rPr>
              <a:t>Remittance</a:t>
            </a:r>
            <a:r>
              <a:rPr lang="en-US" sz="1700" spc="-20" dirty="0">
                <a:latin typeface="+mj-lt"/>
                <a:cs typeface="Arial" panose="020B0604020202020204" pitchFamily="34" charset="0"/>
              </a:rPr>
              <a:t> </a:t>
            </a:r>
            <a:r>
              <a:rPr lang="en-US" sz="1700" spc="15" dirty="0">
                <a:latin typeface="+mj-lt"/>
                <a:cs typeface="Arial" panose="020B0604020202020204" pitchFamily="34" charset="0"/>
              </a:rPr>
              <a:t>of</a:t>
            </a:r>
            <a:r>
              <a:rPr lang="en-US" sz="1700" spc="5" dirty="0">
                <a:latin typeface="+mj-lt"/>
                <a:cs typeface="Arial" panose="020B0604020202020204" pitchFamily="34" charset="0"/>
              </a:rPr>
              <a:t> interest</a:t>
            </a:r>
            <a:r>
              <a:rPr lang="en-US" sz="1700" spc="-5" dirty="0">
                <a:latin typeface="+mj-lt"/>
                <a:cs typeface="Arial" panose="020B0604020202020204" pitchFamily="34" charset="0"/>
              </a:rPr>
              <a:t> </a:t>
            </a:r>
            <a:r>
              <a:rPr lang="en-US" sz="1700" spc="-10" dirty="0">
                <a:latin typeface="+mj-lt"/>
                <a:cs typeface="Arial" panose="020B0604020202020204" pitchFamily="34" charset="0"/>
              </a:rPr>
              <a:t>income</a:t>
            </a:r>
            <a:r>
              <a:rPr lang="en-US" sz="1700" spc="-20" dirty="0">
                <a:latin typeface="+mj-lt"/>
                <a:cs typeface="Arial" panose="020B0604020202020204" pitchFamily="34" charset="0"/>
              </a:rPr>
              <a:t> </a:t>
            </a:r>
            <a:r>
              <a:rPr lang="en-US" sz="1700" spc="-15" dirty="0">
                <a:latin typeface="+mj-lt"/>
                <a:cs typeface="Arial" panose="020B0604020202020204" pitchFamily="34" charset="0"/>
              </a:rPr>
              <a:t>on</a:t>
            </a:r>
            <a:r>
              <a:rPr lang="en-US" sz="1700" dirty="0">
                <a:latin typeface="+mj-lt"/>
                <a:cs typeface="Arial" panose="020B0604020202020204" pitchFamily="34" charset="0"/>
              </a:rPr>
              <a:t> </a:t>
            </a:r>
            <a:r>
              <a:rPr lang="en-US" sz="1700" spc="-10" dirty="0">
                <a:latin typeface="+mj-lt"/>
                <a:cs typeface="Arial" panose="020B0604020202020204" pitchFamily="34" charset="0"/>
              </a:rPr>
              <a:t>funds</a:t>
            </a:r>
            <a:r>
              <a:rPr lang="en-US" sz="1700" spc="-5" dirty="0">
                <a:latin typeface="+mj-lt"/>
                <a:cs typeface="Arial" panose="020B0604020202020204" pitchFamily="34" charset="0"/>
              </a:rPr>
              <a:t> </a:t>
            </a:r>
            <a:r>
              <a:rPr lang="en-US" sz="1700" spc="-15" dirty="0">
                <a:latin typeface="+mj-lt"/>
                <a:cs typeface="Arial" panose="020B0604020202020204" pitchFamily="34" charset="0"/>
              </a:rPr>
              <a:t>held</a:t>
            </a:r>
            <a:r>
              <a:rPr lang="en-US" sz="1700" spc="-5" dirty="0">
                <a:latin typeface="+mj-lt"/>
                <a:cs typeface="Arial" panose="020B0604020202020204" pitchFamily="34" charset="0"/>
              </a:rPr>
              <a:t> </a:t>
            </a:r>
            <a:r>
              <a:rPr lang="en-US" sz="1700" spc="-30" dirty="0">
                <a:latin typeface="+mj-lt"/>
                <a:cs typeface="Arial" panose="020B0604020202020204" pitchFamily="34" charset="0"/>
              </a:rPr>
              <a:t>in</a:t>
            </a:r>
            <a:r>
              <a:rPr lang="en-US" sz="1700" spc="10" dirty="0">
                <a:latin typeface="+mj-lt"/>
                <a:cs typeface="Arial" panose="020B0604020202020204" pitchFamily="34" charset="0"/>
              </a:rPr>
              <a:t> </a:t>
            </a:r>
            <a:r>
              <a:rPr lang="en-US" sz="1700" spc="-20" dirty="0">
                <a:latin typeface="+mj-lt"/>
                <a:cs typeface="Arial" panose="020B0604020202020204" pitchFamily="34" charset="0"/>
              </a:rPr>
              <a:t>Non-resident</a:t>
            </a:r>
            <a:r>
              <a:rPr lang="en-US" sz="1700" dirty="0">
                <a:latin typeface="+mj-lt"/>
                <a:cs typeface="Arial" panose="020B0604020202020204" pitchFamily="34" charset="0"/>
              </a:rPr>
              <a:t> </a:t>
            </a:r>
            <a:r>
              <a:rPr lang="en-US" sz="1700" spc="-15" dirty="0">
                <a:latin typeface="+mj-lt"/>
                <a:cs typeface="Arial" panose="020B0604020202020204" pitchFamily="34" charset="0"/>
              </a:rPr>
              <a:t>Special</a:t>
            </a:r>
            <a:r>
              <a:rPr lang="en-US" sz="1700" dirty="0">
                <a:latin typeface="+mj-lt"/>
                <a:cs typeface="Arial" panose="020B0604020202020204" pitchFamily="34" charset="0"/>
              </a:rPr>
              <a:t> </a:t>
            </a:r>
            <a:r>
              <a:rPr lang="en-US" sz="1700" spc="-15" dirty="0">
                <a:latin typeface="+mj-lt"/>
                <a:cs typeface="Arial" panose="020B0604020202020204" pitchFamily="34" charset="0"/>
              </a:rPr>
              <a:t>Rupee</a:t>
            </a:r>
            <a:r>
              <a:rPr lang="en-US" sz="1700" spc="-10" dirty="0">
                <a:latin typeface="+mj-lt"/>
                <a:cs typeface="Arial" panose="020B0604020202020204" pitchFamily="34" charset="0"/>
              </a:rPr>
              <a:t> </a:t>
            </a:r>
            <a:r>
              <a:rPr lang="en-US" sz="1700" spc="-5" dirty="0">
                <a:latin typeface="+mj-lt"/>
                <a:cs typeface="Arial" panose="020B0604020202020204" pitchFamily="34" charset="0"/>
              </a:rPr>
              <a:t>Scheme </a:t>
            </a:r>
            <a:r>
              <a:rPr lang="en-US" sz="1700" spc="-10" dirty="0">
                <a:latin typeface="+mj-lt"/>
                <a:cs typeface="Arial" panose="020B0604020202020204" pitchFamily="34" charset="0"/>
              </a:rPr>
              <a:t>a/c.</a:t>
            </a:r>
            <a:endParaRPr lang="en-US" sz="1700" dirty="0">
              <a:latin typeface="+mj-lt"/>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73555"/>
            <a:ext cx="7168312"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30"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9440" y="964946"/>
            <a:ext cx="7091680" cy="711733"/>
          </a:xfrm>
          <a:prstGeom prst="rect">
            <a:avLst/>
          </a:prstGeom>
        </p:spPr>
        <p:txBody>
          <a:bodyPr vert="horz" wrap="square" lIns="0" tIns="115570" rIns="0" bIns="0" rtlCol="0">
            <a:spAutoFit/>
          </a:bodyPr>
          <a:lstStyle/>
          <a:p>
            <a:pPr marL="12700">
              <a:lnSpc>
                <a:spcPct val="100000"/>
              </a:lnSpc>
              <a:spcBef>
                <a:spcPts val="910"/>
              </a:spcBef>
            </a:pPr>
            <a:r>
              <a:rPr sz="1600" b="1" spc="45" dirty="0">
                <a:solidFill>
                  <a:schemeClr val="accent3"/>
                </a:solidFill>
                <a:latin typeface="+mj-lt"/>
                <a:cs typeface="Arial" panose="020B0604020202020204" pitchFamily="34" charset="0"/>
              </a:rPr>
              <a:t>Cu</a:t>
            </a:r>
            <a:r>
              <a:rPr lang="en-IN" sz="1600" b="1" spc="45" dirty="0" err="1">
                <a:solidFill>
                  <a:schemeClr val="accent3"/>
                </a:solidFill>
                <a:latin typeface="+mj-lt"/>
                <a:cs typeface="Arial" panose="020B0604020202020204" pitchFamily="34" charset="0"/>
              </a:rPr>
              <a:t>rr</a:t>
            </a:r>
            <a:r>
              <a:rPr sz="1600" b="1" spc="45" dirty="0" err="1">
                <a:solidFill>
                  <a:schemeClr val="accent3"/>
                </a:solidFill>
                <a:latin typeface="+mj-lt"/>
                <a:cs typeface="Arial" panose="020B0604020202020204" pitchFamily="34" charset="0"/>
              </a:rPr>
              <a:t>en</a:t>
            </a:r>
            <a:r>
              <a:rPr sz="1600" b="1" spc="35" dirty="0" err="1">
                <a:solidFill>
                  <a:schemeClr val="accent3"/>
                </a:solidFill>
                <a:latin typeface="+mj-lt"/>
                <a:cs typeface="Arial" panose="020B0604020202020204" pitchFamily="34" charset="0"/>
              </a:rPr>
              <a:t>t</a:t>
            </a:r>
            <a:r>
              <a:rPr sz="1600" b="1" spc="20" dirty="0">
                <a:solidFill>
                  <a:schemeClr val="accent3"/>
                </a:solidFill>
                <a:latin typeface="+mj-lt"/>
                <a:cs typeface="Arial" panose="020B0604020202020204" pitchFamily="34" charset="0"/>
              </a:rPr>
              <a:t> </a:t>
            </a:r>
            <a:r>
              <a:rPr sz="1600" b="1" spc="5" dirty="0">
                <a:solidFill>
                  <a:schemeClr val="accent3"/>
                </a:solidFill>
                <a:latin typeface="+mj-lt"/>
                <a:cs typeface="Arial" panose="020B0604020202020204" pitchFamily="34" charset="0"/>
              </a:rPr>
              <a:t>Account</a:t>
            </a:r>
            <a:r>
              <a:rPr sz="1600" b="1" spc="10" dirty="0">
                <a:solidFill>
                  <a:schemeClr val="accent3"/>
                </a:solidFill>
                <a:latin typeface="+mj-lt"/>
                <a:cs typeface="Arial" panose="020B0604020202020204" pitchFamily="34" charset="0"/>
              </a:rPr>
              <a:t> </a:t>
            </a:r>
            <a:r>
              <a:rPr lang="en-IN" sz="1600" b="1" spc="125" dirty="0">
                <a:solidFill>
                  <a:schemeClr val="accent3"/>
                </a:solidFill>
                <a:latin typeface="+mj-lt"/>
                <a:cs typeface="Arial" panose="020B0604020202020204" pitchFamily="34" charset="0"/>
              </a:rPr>
              <a:t>Tr</a:t>
            </a:r>
            <a:r>
              <a:rPr sz="1600" b="1" spc="125" dirty="0" err="1">
                <a:solidFill>
                  <a:schemeClr val="accent3"/>
                </a:solidFill>
                <a:latin typeface="+mj-lt"/>
                <a:cs typeface="Arial" panose="020B0604020202020204" pitchFamily="34" charset="0"/>
              </a:rPr>
              <a:t>ans</a:t>
            </a:r>
            <a:r>
              <a:rPr sz="1600" b="1" spc="145" dirty="0" err="1">
                <a:solidFill>
                  <a:schemeClr val="accent3"/>
                </a:solidFill>
                <a:latin typeface="+mj-lt"/>
                <a:cs typeface="Arial" panose="020B0604020202020204" pitchFamily="34" charset="0"/>
              </a:rPr>
              <a:t>a</a:t>
            </a:r>
            <a:r>
              <a:rPr sz="1600" b="1" spc="-5" dirty="0" err="1">
                <a:solidFill>
                  <a:schemeClr val="accent3"/>
                </a:solidFill>
                <a:latin typeface="+mj-lt"/>
                <a:cs typeface="Arial" panose="020B0604020202020204" pitchFamily="34" charset="0"/>
              </a:rPr>
              <a:t>cti</a:t>
            </a:r>
            <a:r>
              <a:rPr sz="1600" b="1" dirty="0" err="1">
                <a:solidFill>
                  <a:schemeClr val="accent3"/>
                </a:solidFill>
                <a:latin typeface="+mj-lt"/>
                <a:cs typeface="Arial" panose="020B0604020202020204" pitchFamily="34" charset="0"/>
              </a:rPr>
              <a:t>o</a:t>
            </a:r>
            <a:r>
              <a:rPr sz="1600" b="1" spc="-10" dirty="0" err="1">
                <a:solidFill>
                  <a:schemeClr val="accent3"/>
                </a:solidFill>
                <a:latin typeface="+mj-lt"/>
                <a:cs typeface="Arial" panose="020B0604020202020204" pitchFamily="34" charset="0"/>
              </a:rPr>
              <a:t>ns</a:t>
            </a:r>
            <a:r>
              <a:rPr sz="1600" b="1" spc="10" dirty="0">
                <a:solidFill>
                  <a:schemeClr val="accent3"/>
                </a:solidFill>
                <a:latin typeface="+mj-lt"/>
                <a:cs typeface="Arial" panose="020B0604020202020204" pitchFamily="34" charset="0"/>
              </a:rPr>
              <a:t> </a:t>
            </a:r>
            <a:r>
              <a:rPr sz="1600" b="1" spc="-110" dirty="0">
                <a:solidFill>
                  <a:schemeClr val="accent3"/>
                </a:solidFill>
                <a:latin typeface="+mj-lt"/>
                <a:cs typeface="Arial" panose="020B0604020202020204" pitchFamily="34" charset="0"/>
              </a:rPr>
              <a:t>–</a:t>
            </a:r>
            <a:r>
              <a:rPr sz="1600" b="1" dirty="0">
                <a:solidFill>
                  <a:schemeClr val="accent3"/>
                </a:solidFill>
                <a:latin typeface="+mj-lt"/>
                <a:cs typeface="Arial" panose="020B0604020202020204" pitchFamily="34" charset="0"/>
              </a:rPr>
              <a:t> Schedul</a:t>
            </a:r>
            <a:r>
              <a:rPr sz="1600" b="1" spc="30" dirty="0">
                <a:solidFill>
                  <a:schemeClr val="accent3"/>
                </a:solidFill>
                <a:latin typeface="+mj-lt"/>
                <a:cs typeface="Arial" panose="020B0604020202020204" pitchFamily="34" charset="0"/>
              </a:rPr>
              <a:t>e </a:t>
            </a:r>
            <a:r>
              <a:rPr sz="1600" b="1" spc="-10" dirty="0">
                <a:solidFill>
                  <a:schemeClr val="accent3"/>
                </a:solidFill>
                <a:latin typeface="+mj-lt"/>
                <a:cs typeface="Arial" panose="020B0604020202020204" pitchFamily="34" charset="0"/>
              </a:rPr>
              <a:t>II</a:t>
            </a:r>
            <a:endParaRPr sz="1600" dirty="0">
              <a:solidFill>
                <a:schemeClr val="accent3"/>
              </a:solidFill>
              <a:latin typeface="+mj-lt"/>
              <a:cs typeface="Arial" panose="020B0604020202020204" pitchFamily="34" charset="0"/>
            </a:endParaRPr>
          </a:p>
          <a:p>
            <a:pPr marL="12700">
              <a:lnSpc>
                <a:spcPct val="100000"/>
              </a:lnSpc>
              <a:spcBef>
                <a:spcPts val="815"/>
              </a:spcBef>
            </a:pPr>
            <a:r>
              <a:rPr lang="en-IN" sz="1600" b="1" spc="60" dirty="0">
                <a:latin typeface="+mj-lt"/>
                <a:cs typeface="Arial" panose="020B0604020202020204" pitchFamily="34" charset="0"/>
              </a:rPr>
              <a:t>Tr</a:t>
            </a:r>
            <a:r>
              <a:rPr sz="1600" b="1" spc="60" dirty="0" err="1">
                <a:latin typeface="+mj-lt"/>
                <a:cs typeface="Arial" panose="020B0604020202020204" pitchFamily="34" charset="0"/>
              </a:rPr>
              <a:t>ansactions</a:t>
            </a:r>
            <a:r>
              <a:rPr sz="1600" b="1" dirty="0">
                <a:latin typeface="+mj-lt"/>
                <a:cs typeface="Arial" panose="020B0604020202020204" pitchFamily="34" charset="0"/>
              </a:rPr>
              <a:t> </a:t>
            </a:r>
            <a:r>
              <a:rPr sz="1600" b="1" spc="-5" dirty="0">
                <a:latin typeface="+mj-lt"/>
                <a:cs typeface="Arial" panose="020B0604020202020204" pitchFamily="34" charset="0"/>
              </a:rPr>
              <a:t>which</a:t>
            </a:r>
            <a:r>
              <a:rPr sz="1600" b="1" spc="5" dirty="0">
                <a:latin typeface="+mj-lt"/>
                <a:cs typeface="Arial" panose="020B0604020202020204" pitchFamily="34" charset="0"/>
              </a:rPr>
              <a:t> </a:t>
            </a:r>
            <a:r>
              <a:rPr lang="en-IN" sz="1600" b="1" spc="50" dirty="0">
                <a:latin typeface="+mj-lt"/>
                <a:cs typeface="Arial" panose="020B0604020202020204" pitchFamily="34" charset="0"/>
              </a:rPr>
              <a:t>r</a:t>
            </a:r>
            <a:r>
              <a:rPr sz="1600" b="1" spc="50" dirty="0" err="1">
                <a:latin typeface="+mj-lt"/>
                <a:cs typeface="Arial" panose="020B0604020202020204" pitchFamily="34" charset="0"/>
              </a:rPr>
              <a:t>equi</a:t>
            </a:r>
            <a:r>
              <a:rPr lang="en-IN" sz="1600" b="1" spc="50" dirty="0">
                <a:latin typeface="+mj-lt"/>
                <a:cs typeface="Arial" panose="020B0604020202020204" pitchFamily="34" charset="0"/>
              </a:rPr>
              <a:t>r</a:t>
            </a:r>
            <a:r>
              <a:rPr sz="1600" b="1" spc="50" dirty="0">
                <a:latin typeface="+mj-lt"/>
                <a:cs typeface="Arial" panose="020B0604020202020204" pitchFamily="34" charset="0"/>
              </a:rPr>
              <a:t>e</a:t>
            </a:r>
            <a:r>
              <a:rPr sz="1600" b="1" spc="15" dirty="0">
                <a:latin typeface="+mj-lt"/>
                <a:cs typeface="Arial" panose="020B0604020202020204" pitchFamily="34" charset="0"/>
              </a:rPr>
              <a:t> </a:t>
            </a:r>
            <a:r>
              <a:rPr sz="1600" b="1" spc="60" dirty="0">
                <a:latin typeface="+mj-lt"/>
                <a:cs typeface="Arial" panose="020B0604020202020204" pitchFamily="34" charset="0"/>
              </a:rPr>
              <a:t>p</a:t>
            </a:r>
            <a:r>
              <a:rPr lang="en-IN" sz="1600" b="1" spc="60" dirty="0">
                <a:latin typeface="+mj-lt"/>
                <a:cs typeface="Arial" panose="020B0604020202020204" pitchFamily="34" charset="0"/>
              </a:rPr>
              <a:t>r</a:t>
            </a:r>
            <a:r>
              <a:rPr sz="1600" b="1" spc="60" dirty="0">
                <a:latin typeface="+mj-lt"/>
                <a:cs typeface="Arial" panose="020B0604020202020204" pitchFamily="34" charset="0"/>
              </a:rPr>
              <a:t>io</a:t>
            </a:r>
            <a:r>
              <a:rPr lang="en-IN" sz="1600" b="1" spc="60" dirty="0">
                <a:latin typeface="+mj-lt"/>
                <a:cs typeface="Arial" panose="020B0604020202020204" pitchFamily="34" charset="0"/>
              </a:rPr>
              <a:t>r</a:t>
            </a:r>
            <a:r>
              <a:rPr sz="1600" b="1" spc="-5" dirty="0">
                <a:latin typeface="+mj-lt"/>
                <a:cs typeface="Arial" panose="020B0604020202020204" pitchFamily="34" charset="0"/>
              </a:rPr>
              <a:t> </a:t>
            </a:r>
            <a:r>
              <a:rPr sz="1600" b="1" spc="10" dirty="0">
                <a:latin typeface="+mj-lt"/>
                <a:cs typeface="Arial" panose="020B0604020202020204" pitchFamily="34" charset="0"/>
              </a:rPr>
              <a:t>app</a:t>
            </a:r>
            <a:r>
              <a:rPr lang="en-IN" sz="1600" b="1" spc="10" dirty="0">
                <a:latin typeface="+mj-lt"/>
                <a:cs typeface="Arial" panose="020B0604020202020204" pitchFamily="34" charset="0"/>
              </a:rPr>
              <a:t>r</a:t>
            </a:r>
            <a:r>
              <a:rPr sz="1600" b="1" spc="10" dirty="0">
                <a:latin typeface="+mj-lt"/>
                <a:cs typeface="Arial" panose="020B0604020202020204" pitchFamily="34" charset="0"/>
              </a:rPr>
              <a:t>oval </a:t>
            </a:r>
            <a:r>
              <a:rPr sz="1600" b="1" spc="5" dirty="0">
                <a:latin typeface="+mj-lt"/>
                <a:cs typeface="Arial" panose="020B0604020202020204" pitchFamily="34" charset="0"/>
              </a:rPr>
              <a:t>of</a:t>
            </a:r>
            <a:r>
              <a:rPr sz="1600" b="1" spc="10" dirty="0">
                <a:latin typeface="+mj-lt"/>
                <a:cs typeface="Arial" panose="020B0604020202020204" pitchFamily="34" charset="0"/>
              </a:rPr>
              <a:t> </a:t>
            </a:r>
            <a:r>
              <a:rPr sz="1600" b="1" spc="-5" dirty="0">
                <a:latin typeface="+mj-lt"/>
                <a:cs typeface="Arial" panose="020B0604020202020204" pitchFamily="34" charset="0"/>
              </a:rPr>
              <a:t>the</a:t>
            </a:r>
            <a:r>
              <a:rPr sz="1600" b="1" spc="5" dirty="0">
                <a:latin typeface="+mj-lt"/>
                <a:cs typeface="Arial" panose="020B0604020202020204" pitchFamily="34" charset="0"/>
              </a:rPr>
              <a:t> </a:t>
            </a:r>
            <a:r>
              <a:rPr sz="1600" b="1" spc="20" dirty="0">
                <a:latin typeface="+mj-lt"/>
                <a:cs typeface="Arial" panose="020B0604020202020204" pitchFamily="34" charset="0"/>
              </a:rPr>
              <a:t>Cent</a:t>
            </a:r>
            <a:r>
              <a:rPr lang="en-IN" sz="1600" b="1" spc="20" dirty="0">
                <a:latin typeface="+mj-lt"/>
                <a:cs typeface="Arial" panose="020B0604020202020204" pitchFamily="34" charset="0"/>
              </a:rPr>
              <a:t>r</a:t>
            </a:r>
            <a:r>
              <a:rPr sz="1600" b="1" spc="20" dirty="0">
                <a:latin typeface="+mj-lt"/>
                <a:cs typeface="Arial" panose="020B0604020202020204" pitchFamily="34" charset="0"/>
              </a:rPr>
              <a:t>al</a:t>
            </a:r>
            <a:r>
              <a:rPr sz="1600" b="1" spc="5" dirty="0">
                <a:latin typeface="+mj-lt"/>
                <a:cs typeface="Arial" panose="020B0604020202020204" pitchFamily="34" charset="0"/>
              </a:rPr>
              <a:t> </a:t>
            </a:r>
            <a:r>
              <a:rPr sz="1600" b="1" spc="20" dirty="0">
                <a:latin typeface="+mj-lt"/>
                <a:cs typeface="Arial" panose="020B0604020202020204" pitchFamily="34" charset="0"/>
              </a:rPr>
              <a:t>Gove</a:t>
            </a:r>
            <a:r>
              <a:rPr lang="en-IN" sz="1600" b="1" spc="20" dirty="0">
                <a:latin typeface="+mj-lt"/>
                <a:cs typeface="Arial" panose="020B0604020202020204" pitchFamily="34" charset="0"/>
              </a:rPr>
              <a:t>r</a:t>
            </a:r>
            <a:r>
              <a:rPr sz="1600" b="1" spc="20" dirty="0" err="1">
                <a:latin typeface="+mj-lt"/>
                <a:cs typeface="Arial" panose="020B0604020202020204" pitchFamily="34" charset="0"/>
              </a:rPr>
              <a:t>nment</a:t>
            </a:r>
            <a:endParaRPr sz="1600" dirty="0">
              <a:latin typeface="+mj-lt"/>
              <a:cs typeface="Arial" panose="020B0604020202020204" pitchFamily="34" charset="0"/>
            </a:endParaRPr>
          </a:p>
        </p:txBody>
      </p:sp>
      <p:graphicFrame>
        <p:nvGraphicFramePr>
          <p:cNvPr id="6" name="object 6"/>
          <p:cNvGraphicFramePr>
            <a:graphicFrameLocks noGrp="1"/>
          </p:cNvGraphicFramePr>
          <p:nvPr>
            <p:extLst>
              <p:ext uri="{D42A27DB-BD31-4B8C-83A1-F6EECF244321}">
                <p14:modId xmlns:p14="http://schemas.microsoft.com/office/powerpoint/2010/main" val="937385062"/>
              </p:ext>
            </p:extLst>
          </p:nvPr>
        </p:nvGraphicFramePr>
        <p:xfrm>
          <a:off x="262166" y="1819529"/>
          <a:ext cx="11381740" cy="4388307"/>
        </p:xfrm>
        <a:graphic>
          <a:graphicData uri="http://schemas.openxmlformats.org/drawingml/2006/table">
            <a:tbl>
              <a:tblPr firstRow="1" bandRow="1">
                <a:tableStyleId>{2D5ABB26-0587-4C30-8999-92F81FD0307C}</a:tableStyleId>
              </a:tblPr>
              <a:tblGrid>
                <a:gridCol w="984250">
                  <a:extLst>
                    <a:ext uri="{9D8B030D-6E8A-4147-A177-3AD203B41FA5}">
                      <a16:colId xmlns:a16="http://schemas.microsoft.com/office/drawing/2014/main" val="20000"/>
                    </a:ext>
                  </a:extLst>
                </a:gridCol>
                <a:gridCol w="5198745">
                  <a:extLst>
                    <a:ext uri="{9D8B030D-6E8A-4147-A177-3AD203B41FA5}">
                      <a16:colId xmlns:a16="http://schemas.microsoft.com/office/drawing/2014/main" val="20001"/>
                    </a:ext>
                  </a:extLst>
                </a:gridCol>
                <a:gridCol w="5198745">
                  <a:extLst>
                    <a:ext uri="{9D8B030D-6E8A-4147-A177-3AD203B41FA5}">
                      <a16:colId xmlns:a16="http://schemas.microsoft.com/office/drawing/2014/main" val="20002"/>
                    </a:ext>
                  </a:extLst>
                </a:gridCol>
              </a:tblGrid>
              <a:tr h="726186">
                <a:tc>
                  <a:txBody>
                    <a:bodyPr/>
                    <a:lstStyle/>
                    <a:p>
                      <a:pPr>
                        <a:lnSpc>
                          <a:spcPct val="100000"/>
                        </a:lnSpc>
                        <a:spcBef>
                          <a:spcPts val="50"/>
                        </a:spcBef>
                      </a:pPr>
                      <a:endParaRPr sz="1700" dirty="0">
                        <a:latin typeface="+mj-lt"/>
                        <a:cs typeface="Arial" panose="020B0604020202020204" pitchFamily="34" charset="0"/>
                      </a:endParaRPr>
                    </a:p>
                    <a:p>
                      <a:pPr algn="ctr">
                        <a:lnSpc>
                          <a:spcPct val="100000"/>
                        </a:lnSpc>
                      </a:pPr>
                      <a:r>
                        <a:rPr sz="1700" spc="-15" dirty="0">
                          <a:solidFill>
                            <a:srgbClr val="FFFFFF"/>
                          </a:solidFill>
                          <a:latin typeface="+mj-lt"/>
                          <a:cs typeface="Arial" panose="020B0604020202020204" pitchFamily="34" charset="0"/>
                        </a:rPr>
                        <a:t>Section</a:t>
                      </a:r>
                      <a:endParaRPr sz="1700" dirty="0">
                        <a:latin typeface="+mj-lt"/>
                        <a:cs typeface="Arial" panose="020B0604020202020204" pitchFamily="34" charset="0"/>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nSpc>
                          <a:spcPct val="100000"/>
                        </a:lnSpc>
                        <a:spcBef>
                          <a:spcPts val="50"/>
                        </a:spcBef>
                      </a:pPr>
                      <a:endParaRPr sz="1700" dirty="0">
                        <a:latin typeface="+mj-lt"/>
                        <a:cs typeface="Arial" panose="020B0604020202020204" pitchFamily="34" charset="0"/>
                      </a:endParaRPr>
                    </a:p>
                    <a:p>
                      <a:pPr algn="ctr">
                        <a:lnSpc>
                          <a:spcPct val="100000"/>
                        </a:lnSpc>
                      </a:pPr>
                      <a:r>
                        <a:rPr sz="1700" spc="10" dirty="0">
                          <a:solidFill>
                            <a:srgbClr val="FFFFFF"/>
                          </a:solidFill>
                          <a:latin typeface="+mj-lt"/>
                          <a:cs typeface="Arial" panose="020B0604020202020204" pitchFamily="34" charset="0"/>
                        </a:rPr>
                        <a:t>Pu</a:t>
                      </a:r>
                      <a:r>
                        <a:rPr lang="en-IN" sz="1700" spc="10" dirty="0">
                          <a:solidFill>
                            <a:srgbClr val="FFFFFF"/>
                          </a:solidFill>
                          <a:latin typeface="+mj-lt"/>
                          <a:cs typeface="Arial" panose="020B0604020202020204" pitchFamily="34" charset="0"/>
                        </a:rPr>
                        <a:t>r</a:t>
                      </a:r>
                      <a:r>
                        <a:rPr sz="1700" spc="10" dirty="0">
                          <a:solidFill>
                            <a:srgbClr val="FFFFFF"/>
                          </a:solidFill>
                          <a:latin typeface="+mj-lt"/>
                          <a:cs typeface="Arial" panose="020B0604020202020204" pitchFamily="34" charset="0"/>
                        </a:rPr>
                        <a:t>pose</a:t>
                      </a:r>
                      <a:r>
                        <a:rPr sz="1700" spc="-10"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of</a:t>
                      </a:r>
                      <a:r>
                        <a:rPr sz="1700" spc="-10" dirty="0">
                          <a:solidFill>
                            <a:srgbClr val="FFFFFF"/>
                          </a:solidFill>
                          <a:latin typeface="+mj-lt"/>
                          <a:cs typeface="Arial" panose="020B0604020202020204" pitchFamily="34" charset="0"/>
                        </a:rPr>
                        <a:t> </a:t>
                      </a:r>
                      <a:r>
                        <a:rPr sz="1700" spc="-15" dirty="0">
                          <a:solidFill>
                            <a:srgbClr val="FFFFFF"/>
                          </a:solidFill>
                          <a:latin typeface="+mj-lt"/>
                          <a:cs typeface="Arial" panose="020B0604020202020204" pitchFamily="34" charset="0"/>
                        </a:rPr>
                        <a:t>Remittance</a:t>
                      </a:r>
                      <a:endParaRPr sz="1700" dirty="0">
                        <a:latin typeface="+mj-lt"/>
                        <a:cs typeface="Arial" panose="020B0604020202020204" pitchFamily="34" charset="0"/>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gn="ctr">
                        <a:lnSpc>
                          <a:spcPct val="100000"/>
                        </a:lnSpc>
                        <a:spcBef>
                          <a:spcPts val="869"/>
                        </a:spcBef>
                      </a:pPr>
                      <a:r>
                        <a:rPr sz="1700" b="1" spc="5" dirty="0" err="1">
                          <a:solidFill>
                            <a:srgbClr val="FFFFFF"/>
                          </a:solidFill>
                          <a:latin typeface="+mj-lt"/>
                          <a:cs typeface="Arial" panose="020B0604020202020204" pitchFamily="34" charset="0"/>
                        </a:rPr>
                        <a:t>Minist</a:t>
                      </a:r>
                      <a:r>
                        <a:rPr lang="en-IN" sz="1700" b="1" spc="5" dirty="0">
                          <a:solidFill>
                            <a:srgbClr val="FFFFFF"/>
                          </a:solidFill>
                          <a:latin typeface="+mj-lt"/>
                          <a:cs typeface="Arial" panose="020B0604020202020204" pitchFamily="34" charset="0"/>
                        </a:rPr>
                        <a:t>r</a:t>
                      </a:r>
                      <a:r>
                        <a:rPr sz="1700" b="1" spc="5" dirty="0">
                          <a:solidFill>
                            <a:srgbClr val="FFFFFF"/>
                          </a:solidFill>
                          <a:latin typeface="+mj-lt"/>
                          <a:cs typeface="Arial" panose="020B0604020202020204" pitchFamily="34" charset="0"/>
                        </a:rPr>
                        <a:t>y/</a:t>
                      </a:r>
                      <a:r>
                        <a:rPr sz="1700" b="1" spc="5" dirty="0" err="1">
                          <a:solidFill>
                            <a:srgbClr val="FFFFFF"/>
                          </a:solidFill>
                          <a:latin typeface="+mj-lt"/>
                          <a:cs typeface="Arial" panose="020B0604020202020204" pitchFamily="34" charset="0"/>
                        </a:rPr>
                        <a:t>Depa</a:t>
                      </a:r>
                      <a:r>
                        <a:rPr lang="en-IN" sz="1700" b="1" spc="5" dirty="0">
                          <a:solidFill>
                            <a:srgbClr val="FFFFFF"/>
                          </a:solidFill>
                          <a:latin typeface="+mj-lt"/>
                          <a:cs typeface="Arial" panose="020B0604020202020204" pitchFamily="34" charset="0"/>
                        </a:rPr>
                        <a:t>r</a:t>
                      </a:r>
                      <a:r>
                        <a:rPr sz="1700" b="1" spc="5" dirty="0" err="1">
                          <a:solidFill>
                            <a:srgbClr val="FFFFFF"/>
                          </a:solidFill>
                          <a:latin typeface="+mj-lt"/>
                          <a:cs typeface="Arial" panose="020B0604020202020204" pitchFamily="34" charset="0"/>
                        </a:rPr>
                        <a:t>tment</a:t>
                      </a:r>
                      <a:r>
                        <a:rPr sz="1700" b="1" spc="30" dirty="0">
                          <a:solidFill>
                            <a:srgbClr val="FFFFFF"/>
                          </a:solidFill>
                          <a:latin typeface="+mj-lt"/>
                          <a:cs typeface="Arial" panose="020B0604020202020204" pitchFamily="34" charset="0"/>
                        </a:rPr>
                        <a:t> </a:t>
                      </a:r>
                      <a:r>
                        <a:rPr sz="1700" b="1" dirty="0">
                          <a:solidFill>
                            <a:srgbClr val="FFFFFF"/>
                          </a:solidFill>
                          <a:latin typeface="+mj-lt"/>
                          <a:cs typeface="Arial" panose="020B0604020202020204" pitchFamily="34" charset="0"/>
                        </a:rPr>
                        <a:t>of</a:t>
                      </a:r>
                      <a:r>
                        <a:rPr sz="1700" b="1" spc="5"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Govt.</a:t>
                      </a:r>
                      <a:r>
                        <a:rPr sz="1700" b="1" dirty="0">
                          <a:solidFill>
                            <a:srgbClr val="FFFFFF"/>
                          </a:solidFill>
                          <a:latin typeface="+mj-lt"/>
                          <a:cs typeface="Arial" panose="020B0604020202020204" pitchFamily="34" charset="0"/>
                        </a:rPr>
                        <a:t> of</a:t>
                      </a:r>
                      <a:r>
                        <a:rPr sz="1700" b="1" spc="-10" dirty="0">
                          <a:solidFill>
                            <a:srgbClr val="FFFFFF"/>
                          </a:solidFill>
                          <a:latin typeface="+mj-lt"/>
                          <a:cs typeface="Arial" panose="020B0604020202020204" pitchFamily="34" charset="0"/>
                        </a:rPr>
                        <a:t> India</a:t>
                      </a:r>
                      <a:r>
                        <a:rPr sz="1700" b="1"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whose</a:t>
                      </a:r>
                      <a:endParaRPr sz="1700" dirty="0">
                        <a:latin typeface="+mj-lt"/>
                        <a:cs typeface="Arial" panose="020B0604020202020204" pitchFamily="34" charset="0"/>
                      </a:endParaRPr>
                    </a:p>
                    <a:p>
                      <a:pPr algn="ctr">
                        <a:lnSpc>
                          <a:spcPct val="100000"/>
                        </a:lnSpc>
                      </a:pPr>
                      <a:r>
                        <a:rPr sz="1700" b="1" spc="5" dirty="0">
                          <a:solidFill>
                            <a:srgbClr val="FFFFFF"/>
                          </a:solidFill>
                          <a:latin typeface="+mj-lt"/>
                          <a:cs typeface="Arial" panose="020B0604020202020204" pitchFamily="34" charset="0"/>
                        </a:rPr>
                        <a:t>app</a:t>
                      </a:r>
                      <a:r>
                        <a:rPr lang="en-IN" sz="1700" b="1" spc="5" dirty="0">
                          <a:solidFill>
                            <a:srgbClr val="FFFFFF"/>
                          </a:solidFill>
                          <a:latin typeface="+mj-lt"/>
                          <a:cs typeface="Arial" panose="020B0604020202020204" pitchFamily="34" charset="0"/>
                        </a:rPr>
                        <a:t>r</a:t>
                      </a:r>
                      <a:r>
                        <a:rPr sz="1700" b="1" spc="5" dirty="0">
                          <a:solidFill>
                            <a:srgbClr val="FFFFFF"/>
                          </a:solidFill>
                          <a:latin typeface="+mj-lt"/>
                          <a:cs typeface="Arial" panose="020B0604020202020204" pitchFamily="34" charset="0"/>
                        </a:rPr>
                        <a:t>oval</a:t>
                      </a:r>
                      <a:r>
                        <a:rPr sz="1700" b="1"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is</a:t>
                      </a:r>
                      <a:r>
                        <a:rPr sz="1700" b="1" spc="-10" dirty="0">
                          <a:solidFill>
                            <a:srgbClr val="FFFFFF"/>
                          </a:solidFill>
                          <a:latin typeface="+mj-lt"/>
                          <a:cs typeface="Arial" panose="020B0604020202020204" pitchFamily="34" charset="0"/>
                        </a:rPr>
                        <a:t> </a:t>
                      </a:r>
                      <a:r>
                        <a:rPr lang="en-IN" sz="1700" b="1" spc="35" dirty="0">
                          <a:solidFill>
                            <a:srgbClr val="FFFFFF"/>
                          </a:solidFill>
                          <a:latin typeface="+mj-lt"/>
                          <a:cs typeface="Arial" panose="020B0604020202020204" pitchFamily="34" charset="0"/>
                        </a:rPr>
                        <a:t>r</a:t>
                      </a:r>
                      <a:r>
                        <a:rPr sz="1700" b="1" spc="35" dirty="0" err="1">
                          <a:solidFill>
                            <a:srgbClr val="FFFFFF"/>
                          </a:solidFill>
                          <a:latin typeface="+mj-lt"/>
                          <a:cs typeface="Arial" panose="020B0604020202020204" pitchFamily="34" charset="0"/>
                        </a:rPr>
                        <a:t>equi</a:t>
                      </a:r>
                      <a:r>
                        <a:rPr lang="en-IN" sz="1700" b="1" spc="35" dirty="0">
                          <a:solidFill>
                            <a:srgbClr val="FFFFFF"/>
                          </a:solidFill>
                          <a:latin typeface="+mj-lt"/>
                          <a:cs typeface="Arial" panose="020B0604020202020204" pitchFamily="34" charset="0"/>
                        </a:rPr>
                        <a:t>r</a:t>
                      </a:r>
                      <a:r>
                        <a:rPr sz="1700" b="1" spc="35" dirty="0">
                          <a:solidFill>
                            <a:srgbClr val="FFFFFF"/>
                          </a:solidFill>
                          <a:latin typeface="+mj-lt"/>
                          <a:cs typeface="Arial" panose="020B0604020202020204" pitchFamily="34" charset="0"/>
                        </a:rPr>
                        <a:t>ed</a:t>
                      </a:r>
                      <a:endParaRPr sz="1700" dirty="0">
                        <a:latin typeface="+mj-lt"/>
                        <a:cs typeface="Arial" panose="020B0604020202020204" pitchFamily="34" charset="0"/>
                      </a:endParaRPr>
                    </a:p>
                  </a:txBody>
                  <a:tcPr marL="0" marR="0" marT="11048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extLst>
                  <a:ext uri="{0D108BD9-81ED-4DB2-BD59-A6C34878D82A}">
                    <a16:rowId xmlns:a16="http://schemas.microsoft.com/office/drawing/2014/main" val="10000"/>
                  </a:ext>
                </a:extLst>
              </a:tr>
              <a:tr h="676275">
                <a:tc>
                  <a:txBody>
                    <a:bodyPr/>
                    <a:lstStyle/>
                    <a:p>
                      <a:pPr>
                        <a:lnSpc>
                          <a:spcPct val="100000"/>
                        </a:lnSpc>
                        <a:spcBef>
                          <a:spcPts val="30"/>
                        </a:spcBef>
                      </a:pPr>
                      <a:endParaRPr sz="1700" dirty="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1</a:t>
                      </a:r>
                      <a:endParaRPr sz="1700" dirty="0">
                        <a:latin typeface="+mj-lt"/>
                        <a:cs typeface="Arial" panose="020B0604020202020204" pitchFamily="34" charset="0"/>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nSpc>
                          <a:spcPct val="100000"/>
                        </a:lnSpc>
                        <a:spcBef>
                          <a:spcPts val="30"/>
                        </a:spcBef>
                      </a:pPr>
                      <a:endParaRPr sz="1700" dirty="0">
                        <a:latin typeface="+mj-lt"/>
                        <a:cs typeface="Arial" panose="020B0604020202020204" pitchFamily="34" charset="0"/>
                      </a:endParaRPr>
                    </a:p>
                    <a:p>
                      <a:pPr algn="ctr">
                        <a:lnSpc>
                          <a:spcPct val="100000"/>
                        </a:lnSpc>
                      </a:pPr>
                      <a:r>
                        <a:rPr sz="1700" dirty="0" err="1">
                          <a:latin typeface="+mj-lt"/>
                          <a:cs typeface="Arial" panose="020B0604020202020204" pitchFamily="34" charset="0"/>
                        </a:rPr>
                        <a:t>Cultu</a:t>
                      </a:r>
                      <a:r>
                        <a:rPr lang="en-IN" sz="1700" dirty="0">
                          <a:latin typeface="+mj-lt"/>
                          <a:cs typeface="Arial" panose="020B0604020202020204" pitchFamily="34" charset="0"/>
                        </a:rPr>
                        <a:t>r</a:t>
                      </a:r>
                      <a:r>
                        <a:rPr sz="1700" dirty="0">
                          <a:latin typeface="+mj-lt"/>
                          <a:cs typeface="Arial" panose="020B0604020202020204" pitchFamily="34" charset="0"/>
                        </a:rPr>
                        <a:t>al</a:t>
                      </a:r>
                      <a:r>
                        <a:rPr sz="1700" spc="-5" dirty="0">
                          <a:latin typeface="+mj-lt"/>
                          <a:cs typeface="Arial" panose="020B0604020202020204" pitchFamily="34" charset="0"/>
                        </a:rPr>
                        <a:t> </a:t>
                      </a:r>
                      <a:r>
                        <a:rPr lang="en-IN" sz="1700" spc="120" dirty="0">
                          <a:latin typeface="+mj-lt"/>
                          <a:cs typeface="Arial" panose="020B0604020202020204" pitchFamily="34" charset="0"/>
                        </a:rPr>
                        <a:t>T</a:t>
                      </a:r>
                      <a:r>
                        <a:rPr sz="1700" spc="120" dirty="0" err="1">
                          <a:latin typeface="+mj-lt"/>
                          <a:cs typeface="Arial" panose="020B0604020202020204" pitchFamily="34" charset="0"/>
                        </a:rPr>
                        <a:t>ou</a:t>
                      </a:r>
                      <a:r>
                        <a:rPr lang="en-IN" sz="1700" spc="120" dirty="0">
                          <a:latin typeface="+mj-lt"/>
                          <a:cs typeface="Arial" panose="020B0604020202020204" pitchFamily="34" charset="0"/>
                        </a:rPr>
                        <a:t>r</a:t>
                      </a:r>
                      <a:r>
                        <a:rPr sz="1700" spc="120" dirty="0">
                          <a:latin typeface="+mj-lt"/>
                          <a:cs typeface="Arial" panose="020B0604020202020204" pitchFamily="34" charset="0"/>
                        </a:rPr>
                        <a:t>s</a:t>
                      </a:r>
                      <a:endParaRPr sz="1700" dirty="0">
                        <a:latin typeface="+mj-lt"/>
                        <a:cs typeface="Arial" panose="020B0604020202020204" pitchFamily="34" charset="0"/>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75"/>
                        </a:spcBef>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spc="-15" dirty="0">
                          <a:latin typeface="+mj-lt"/>
                          <a:cs typeface="Arial" panose="020B0604020202020204" pitchFamily="34" charset="0"/>
                        </a:rPr>
                        <a:t>Human</a:t>
                      </a:r>
                      <a:r>
                        <a:rPr sz="1700" dirty="0">
                          <a:latin typeface="+mj-lt"/>
                          <a:cs typeface="Arial" panose="020B0604020202020204" pitchFamily="34" charset="0"/>
                        </a:rPr>
                        <a:t> </a:t>
                      </a:r>
                      <a:r>
                        <a:rPr sz="1700" spc="5" dirty="0" err="1">
                          <a:latin typeface="+mj-lt"/>
                          <a:cs typeface="Arial" panose="020B0604020202020204" pitchFamily="34" charset="0"/>
                        </a:rPr>
                        <a:t>Resou</a:t>
                      </a:r>
                      <a:r>
                        <a:rPr lang="en-IN" sz="1700" spc="5" dirty="0">
                          <a:latin typeface="+mj-lt"/>
                          <a:cs typeface="Arial" panose="020B0604020202020204" pitchFamily="34" charset="0"/>
                        </a:rPr>
                        <a:t>r</a:t>
                      </a:r>
                      <a:r>
                        <a:rPr sz="1700" spc="5" dirty="0" err="1">
                          <a:latin typeface="+mj-lt"/>
                          <a:cs typeface="Arial" panose="020B0604020202020204" pitchFamily="34" charset="0"/>
                        </a:rPr>
                        <a:t>ces</a:t>
                      </a:r>
                      <a:r>
                        <a:rPr sz="1700" spc="-5" dirty="0">
                          <a:latin typeface="+mj-lt"/>
                          <a:cs typeface="Arial" panose="020B0604020202020204" pitchFamily="34" charset="0"/>
                        </a:rPr>
                        <a:t> </a:t>
                      </a:r>
                      <a:r>
                        <a:rPr sz="1700" spc="-15" dirty="0">
                          <a:latin typeface="+mj-lt"/>
                          <a:cs typeface="Arial" panose="020B0604020202020204" pitchFamily="34" charset="0"/>
                        </a:rPr>
                        <a:t>Development</a:t>
                      </a:r>
                      <a:endParaRPr sz="1700" dirty="0">
                        <a:latin typeface="+mj-lt"/>
                        <a:cs typeface="Arial" panose="020B0604020202020204" pitchFamily="34" charset="0"/>
                      </a:endParaRPr>
                    </a:p>
                    <a:p>
                      <a:pPr algn="ctr">
                        <a:lnSpc>
                          <a:spcPct val="100000"/>
                        </a:lnSpc>
                        <a:spcBef>
                          <a:spcPts val="5"/>
                        </a:spcBef>
                      </a:pPr>
                      <a:r>
                        <a:rPr sz="1700" dirty="0">
                          <a:latin typeface="+mj-lt"/>
                          <a:cs typeface="Arial" panose="020B0604020202020204" pitchFamily="34" charset="0"/>
                        </a:rPr>
                        <a:t>(</a:t>
                      </a:r>
                      <a:r>
                        <a:rPr sz="1700" dirty="0" err="1">
                          <a:latin typeface="+mj-lt"/>
                          <a:cs typeface="Arial" panose="020B0604020202020204" pitchFamily="34" charset="0"/>
                        </a:rPr>
                        <a:t>Depa</a:t>
                      </a:r>
                      <a:r>
                        <a:rPr lang="en-IN" sz="1700" dirty="0">
                          <a:latin typeface="+mj-lt"/>
                          <a:cs typeface="Arial" panose="020B0604020202020204" pitchFamily="34" charset="0"/>
                        </a:rPr>
                        <a:t>r</a:t>
                      </a:r>
                      <a:r>
                        <a:rPr sz="1700" dirty="0" err="1">
                          <a:latin typeface="+mj-lt"/>
                          <a:cs typeface="Arial" panose="020B0604020202020204" pitchFamily="34" charset="0"/>
                        </a:rPr>
                        <a:t>tment</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dirty="0">
                          <a:latin typeface="+mj-lt"/>
                          <a:cs typeface="Arial" panose="020B0604020202020204" pitchFamily="34" charset="0"/>
                        </a:rPr>
                        <a:t> </a:t>
                      </a:r>
                      <a:r>
                        <a:rPr sz="1700" spc="-10" dirty="0">
                          <a:latin typeface="+mj-lt"/>
                          <a:cs typeface="Arial" panose="020B0604020202020204" pitchFamily="34" charset="0"/>
                        </a:rPr>
                        <a:t>Education</a:t>
                      </a:r>
                      <a:r>
                        <a:rPr sz="1700" spc="35" dirty="0">
                          <a:latin typeface="+mj-lt"/>
                          <a:cs typeface="Arial" panose="020B0604020202020204" pitchFamily="34" charset="0"/>
                        </a:rPr>
                        <a:t> </a:t>
                      </a:r>
                      <a:r>
                        <a:rPr sz="1700" spc="-20" dirty="0">
                          <a:latin typeface="+mj-lt"/>
                          <a:cs typeface="Arial" panose="020B0604020202020204" pitchFamily="34" charset="0"/>
                        </a:rPr>
                        <a:t>and</a:t>
                      </a:r>
                      <a:r>
                        <a:rPr sz="1700" spc="15" dirty="0">
                          <a:latin typeface="+mj-lt"/>
                          <a:cs typeface="Arial" panose="020B0604020202020204" pitchFamily="34" charset="0"/>
                        </a:rPr>
                        <a:t> </a:t>
                      </a:r>
                      <a:r>
                        <a:rPr sz="1700" dirty="0" err="1">
                          <a:latin typeface="+mj-lt"/>
                          <a:cs typeface="Arial" panose="020B0604020202020204" pitchFamily="34" charset="0"/>
                        </a:rPr>
                        <a:t>cultu</a:t>
                      </a:r>
                      <a:r>
                        <a:rPr lang="en-IN" sz="1700" dirty="0">
                          <a:latin typeface="+mj-lt"/>
                          <a:cs typeface="Arial" panose="020B0604020202020204" pitchFamily="34" charset="0"/>
                        </a:rPr>
                        <a:t>r</a:t>
                      </a:r>
                      <a:r>
                        <a:rPr sz="1700" dirty="0">
                          <a:latin typeface="+mj-lt"/>
                          <a:cs typeface="Arial" panose="020B0604020202020204" pitchFamily="34" charset="0"/>
                        </a:rPr>
                        <a:t>e)</a:t>
                      </a:r>
                    </a:p>
                  </a:txBody>
                  <a:tcPr marL="0" marR="0" marT="857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80186">
                <a:tc>
                  <a:txBody>
                    <a:bodyPr/>
                    <a:lstStyle/>
                    <a:p>
                      <a:pPr>
                        <a:lnSpc>
                          <a:spcPct val="100000"/>
                        </a:lnSpc>
                        <a:spcBef>
                          <a:spcPts val="20"/>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2</a:t>
                      </a:r>
                      <a:endParaRPr sz="1700">
                        <a:latin typeface="+mj-lt"/>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202565" marR="178435" indent="-20320" algn="just">
                        <a:lnSpc>
                          <a:spcPts val="1920"/>
                        </a:lnSpc>
                        <a:spcBef>
                          <a:spcPts val="20"/>
                        </a:spcBef>
                      </a:pPr>
                      <a:r>
                        <a:rPr sz="1700" dirty="0" err="1">
                          <a:latin typeface="+mj-lt"/>
                          <a:cs typeface="Arial" panose="020B0604020202020204" pitchFamily="34" charset="0"/>
                        </a:rPr>
                        <a:t>Adve</a:t>
                      </a:r>
                      <a:r>
                        <a:rPr lang="en-IN" sz="1700" dirty="0">
                          <a:latin typeface="+mj-lt"/>
                          <a:cs typeface="Arial" panose="020B0604020202020204" pitchFamily="34" charset="0"/>
                        </a:rPr>
                        <a:t>r</a:t>
                      </a:r>
                      <a:r>
                        <a:rPr sz="1700" dirty="0" err="1">
                          <a:latin typeface="+mj-lt"/>
                          <a:cs typeface="Arial" panose="020B0604020202020204" pitchFamily="34" charset="0"/>
                        </a:rPr>
                        <a:t>tisement</a:t>
                      </a:r>
                      <a:r>
                        <a:rPr sz="1700" dirty="0">
                          <a:latin typeface="+mj-lt"/>
                          <a:cs typeface="Arial" panose="020B0604020202020204" pitchFamily="34" charset="0"/>
                        </a:rPr>
                        <a:t> </a:t>
                      </a:r>
                      <a:r>
                        <a:rPr sz="1700" spc="-25" dirty="0">
                          <a:latin typeface="+mj-lt"/>
                          <a:cs typeface="Arial" panose="020B0604020202020204" pitchFamily="34" charset="0"/>
                        </a:rPr>
                        <a:t>in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10" dirty="0">
                          <a:latin typeface="+mj-lt"/>
                          <a:cs typeface="Arial" panose="020B0604020202020204" pitchFamily="34" charset="0"/>
                        </a:rPr>
                        <a:t>p</a:t>
                      </a:r>
                      <a:r>
                        <a:rPr lang="en-IN" sz="1700" spc="10" dirty="0">
                          <a:latin typeface="+mj-lt"/>
                          <a:cs typeface="Arial" panose="020B0604020202020204" pitchFamily="34" charset="0"/>
                        </a:rPr>
                        <a:t>r</a:t>
                      </a:r>
                      <a:r>
                        <a:rPr sz="1700" spc="10" dirty="0">
                          <a:latin typeface="+mj-lt"/>
                          <a:cs typeface="Arial" panose="020B0604020202020204" pitchFamily="34" charset="0"/>
                        </a:rPr>
                        <a:t>int </a:t>
                      </a:r>
                      <a:r>
                        <a:rPr sz="1700" spc="-10" dirty="0">
                          <a:latin typeface="+mj-lt"/>
                          <a:cs typeface="Arial" panose="020B0604020202020204" pitchFamily="34" charset="0"/>
                        </a:rPr>
                        <a:t>Media </a:t>
                      </a:r>
                      <a:r>
                        <a:rPr sz="1700" spc="55" dirty="0" err="1">
                          <a:latin typeface="+mj-lt"/>
                          <a:cs typeface="Arial" panose="020B0604020202020204" pitchFamily="34" charset="0"/>
                        </a:rPr>
                        <a:t>fo</a:t>
                      </a:r>
                      <a:r>
                        <a:rPr lang="en-IN" sz="1700" spc="55" dirty="0">
                          <a:latin typeface="+mj-lt"/>
                          <a:cs typeface="Arial" panose="020B0604020202020204" pitchFamily="34" charset="0"/>
                        </a:rPr>
                        <a:t>r</a:t>
                      </a:r>
                      <a:r>
                        <a:rPr sz="1700" spc="55" dirty="0">
                          <a:latin typeface="+mj-lt"/>
                          <a:cs typeface="Arial" panose="020B0604020202020204" pitchFamily="34" charset="0"/>
                        </a:rPr>
                        <a:t> </a:t>
                      </a:r>
                      <a:r>
                        <a:rPr sz="1700" spc="-15" dirty="0">
                          <a:latin typeface="+mj-lt"/>
                          <a:cs typeface="Arial" panose="020B0604020202020204" pitchFamily="34" charset="0"/>
                        </a:rPr>
                        <a:t>the </a:t>
                      </a:r>
                      <a:r>
                        <a:rPr sz="1700" spc="5" dirty="0" err="1">
                          <a:latin typeface="+mj-lt"/>
                          <a:cs typeface="Arial" panose="020B0604020202020204" pitchFamily="34" charset="0"/>
                        </a:rPr>
                        <a:t>pu</a:t>
                      </a:r>
                      <a:r>
                        <a:rPr lang="en-IN" sz="1700" spc="5" dirty="0">
                          <a:latin typeface="+mj-lt"/>
                          <a:cs typeface="Arial" panose="020B0604020202020204" pitchFamily="34" charset="0"/>
                        </a:rPr>
                        <a:t>r</a:t>
                      </a:r>
                      <a:r>
                        <a:rPr sz="1700" spc="5" dirty="0">
                          <a:latin typeface="+mj-lt"/>
                          <a:cs typeface="Arial" panose="020B0604020202020204" pitchFamily="34" charset="0"/>
                        </a:rPr>
                        <a:t>poses </a:t>
                      </a:r>
                      <a:r>
                        <a:rPr sz="1700" spc="-385"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20" dirty="0">
                          <a:latin typeface="+mj-lt"/>
                          <a:cs typeface="Arial" panose="020B0604020202020204" pitchFamily="34" charset="0"/>
                        </a:rPr>
                        <a:t> </a:t>
                      </a:r>
                      <a:r>
                        <a:rPr sz="1700" spc="-25" dirty="0">
                          <a:latin typeface="+mj-lt"/>
                          <a:cs typeface="Arial" panose="020B0604020202020204" pitchFamily="34" charset="0"/>
                        </a:rPr>
                        <a:t>than </a:t>
                      </a:r>
                      <a:r>
                        <a:rPr sz="1700" spc="5" dirty="0">
                          <a:latin typeface="+mj-lt"/>
                          <a:cs typeface="Arial" panose="020B0604020202020204" pitchFamily="34" charset="0"/>
                        </a:rPr>
                        <a:t>p</a:t>
                      </a:r>
                      <a:r>
                        <a:rPr lang="en-IN" sz="1700" spc="5" dirty="0">
                          <a:latin typeface="+mj-lt"/>
                          <a:cs typeface="Arial" panose="020B0604020202020204" pitchFamily="34" charset="0"/>
                        </a:rPr>
                        <a:t>r</a:t>
                      </a:r>
                      <a:r>
                        <a:rPr sz="1700" spc="5" dirty="0" err="1">
                          <a:latin typeface="+mj-lt"/>
                          <a:cs typeface="Arial" panose="020B0604020202020204" pitchFamily="34" charset="0"/>
                        </a:rPr>
                        <a:t>omotion</a:t>
                      </a:r>
                      <a:r>
                        <a:rPr sz="1700" spc="5" dirty="0">
                          <a:latin typeface="+mj-lt"/>
                          <a:cs typeface="Arial" panose="020B0604020202020204" pitchFamily="34" charset="0"/>
                        </a:rPr>
                        <a:t> </a:t>
                      </a:r>
                      <a:r>
                        <a:rPr sz="1700" spc="10" dirty="0">
                          <a:latin typeface="+mj-lt"/>
                          <a:cs typeface="Arial" panose="020B0604020202020204" pitchFamily="34" charset="0"/>
                        </a:rPr>
                        <a:t>of </a:t>
                      </a:r>
                      <a:r>
                        <a:rPr sz="1700" dirty="0" err="1">
                          <a:latin typeface="+mj-lt"/>
                          <a:cs typeface="Arial" panose="020B0604020202020204" pitchFamily="34" charset="0"/>
                        </a:rPr>
                        <a:t>tou</a:t>
                      </a:r>
                      <a:r>
                        <a:rPr lang="en-IN" sz="1700" dirty="0">
                          <a:latin typeface="+mj-lt"/>
                          <a:cs typeface="Arial" panose="020B0604020202020204" pitchFamily="34" charset="0"/>
                        </a:rPr>
                        <a:t>r</a:t>
                      </a:r>
                      <a:r>
                        <a:rPr sz="1700" dirty="0">
                          <a:latin typeface="+mj-lt"/>
                          <a:cs typeface="Arial" panose="020B0604020202020204" pitchFamily="34" charset="0"/>
                        </a:rPr>
                        <a:t>ism, </a:t>
                      </a:r>
                      <a:r>
                        <a:rPr sz="1700" spc="10" dirty="0" err="1">
                          <a:latin typeface="+mj-lt"/>
                          <a:cs typeface="Arial" panose="020B0604020202020204" pitchFamily="34" charset="0"/>
                        </a:rPr>
                        <a:t>fo</a:t>
                      </a:r>
                      <a:r>
                        <a:rPr lang="en-IN" sz="1700" spc="10" dirty="0">
                          <a:latin typeface="+mj-lt"/>
                          <a:cs typeface="Arial" panose="020B0604020202020204" pitchFamily="34" charset="0"/>
                        </a:rPr>
                        <a:t>r</a:t>
                      </a:r>
                      <a:r>
                        <a:rPr sz="1700" spc="10" dirty="0" err="1">
                          <a:latin typeface="+mj-lt"/>
                          <a:cs typeface="Arial" panose="020B0604020202020204" pitchFamily="34" charset="0"/>
                        </a:rPr>
                        <a:t>eign</a:t>
                      </a:r>
                      <a:r>
                        <a:rPr sz="1700" spc="10" dirty="0">
                          <a:latin typeface="+mj-lt"/>
                          <a:cs typeface="Arial" panose="020B0604020202020204" pitchFamily="34" charset="0"/>
                        </a:rPr>
                        <a:t> </a:t>
                      </a:r>
                      <a:r>
                        <a:rPr sz="1700" spc="-15" dirty="0">
                          <a:latin typeface="+mj-lt"/>
                          <a:cs typeface="Arial" panose="020B0604020202020204" pitchFamily="34" charset="0"/>
                        </a:rPr>
                        <a:t>Investments </a:t>
                      </a:r>
                      <a:r>
                        <a:rPr sz="1700" spc="-385" dirty="0">
                          <a:latin typeface="+mj-lt"/>
                          <a:cs typeface="Arial" panose="020B0604020202020204" pitchFamily="34" charset="0"/>
                        </a:rPr>
                        <a:t> </a:t>
                      </a:r>
                      <a:r>
                        <a:rPr sz="1700" spc="-5" dirty="0">
                          <a:latin typeface="+mj-lt"/>
                          <a:cs typeface="Arial" panose="020B0604020202020204" pitchFamily="34" charset="0"/>
                        </a:rPr>
                        <a:t>&amp;</a:t>
                      </a:r>
                      <a:r>
                        <a:rPr sz="1700" spc="15" dirty="0">
                          <a:latin typeface="+mj-lt"/>
                          <a:cs typeface="Arial" panose="020B0604020202020204" pitchFamily="34" charset="0"/>
                        </a:rPr>
                        <a:t> </a:t>
                      </a:r>
                      <a:r>
                        <a:rPr sz="1700" spc="-10" dirty="0" err="1">
                          <a:latin typeface="+mj-lt"/>
                          <a:cs typeface="Arial" panose="020B0604020202020204" pitchFamily="34" charset="0"/>
                        </a:rPr>
                        <a:t>Inte</a:t>
                      </a:r>
                      <a:r>
                        <a:rPr lang="en-IN" sz="1700" spc="-10" dirty="0">
                          <a:latin typeface="+mj-lt"/>
                          <a:cs typeface="Arial" panose="020B0604020202020204" pitchFamily="34" charset="0"/>
                        </a:rPr>
                        <a:t>r</a:t>
                      </a:r>
                      <a:r>
                        <a:rPr sz="1700" spc="-10" dirty="0">
                          <a:latin typeface="+mj-lt"/>
                          <a:cs typeface="Arial" panose="020B0604020202020204" pitchFamily="34" charset="0"/>
                        </a:rPr>
                        <a:t>national</a:t>
                      </a:r>
                      <a:r>
                        <a:rPr sz="1700" spc="55" dirty="0">
                          <a:latin typeface="+mj-lt"/>
                          <a:cs typeface="Arial" panose="020B0604020202020204" pitchFamily="34" charset="0"/>
                        </a:rPr>
                        <a:t> </a:t>
                      </a:r>
                      <a:r>
                        <a:rPr sz="1700" spc="-20" dirty="0">
                          <a:latin typeface="+mj-lt"/>
                          <a:cs typeface="Arial" panose="020B0604020202020204" pitchFamily="34" charset="0"/>
                        </a:rPr>
                        <a:t>bidding</a:t>
                      </a:r>
                      <a:r>
                        <a:rPr sz="1700" spc="30" dirty="0">
                          <a:latin typeface="+mj-lt"/>
                          <a:cs typeface="Arial" panose="020B0604020202020204" pitchFamily="34" charset="0"/>
                        </a:rPr>
                        <a:t> </a:t>
                      </a:r>
                      <a:r>
                        <a:rPr sz="1700" spc="-10" dirty="0">
                          <a:latin typeface="+mj-lt"/>
                          <a:cs typeface="Arial" panose="020B0604020202020204" pitchFamily="34" charset="0"/>
                        </a:rPr>
                        <a:t>(exceeding</a:t>
                      </a:r>
                      <a:r>
                        <a:rPr sz="1700" spc="15" dirty="0">
                          <a:latin typeface="+mj-lt"/>
                          <a:cs typeface="Arial" panose="020B0604020202020204" pitchFamily="34" charset="0"/>
                        </a:rPr>
                        <a:t> </a:t>
                      </a:r>
                      <a:r>
                        <a:rPr sz="1700" spc="-45" dirty="0">
                          <a:latin typeface="+mj-lt"/>
                          <a:cs typeface="Arial" panose="020B0604020202020204" pitchFamily="34" charset="0"/>
                        </a:rPr>
                        <a:t>USD</a:t>
                      </a:r>
                      <a:r>
                        <a:rPr sz="1700" spc="20" dirty="0">
                          <a:latin typeface="+mj-lt"/>
                          <a:cs typeface="Arial" panose="020B0604020202020204" pitchFamily="34" charset="0"/>
                        </a:rPr>
                        <a:t> </a:t>
                      </a:r>
                      <a:r>
                        <a:rPr sz="1700" dirty="0">
                          <a:latin typeface="+mj-lt"/>
                          <a:cs typeface="Arial" panose="020B0604020202020204" pitchFamily="34" charset="0"/>
                        </a:rPr>
                        <a:t>10,000)</a:t>
                      </a:r>
                      <a:r>
                        <a:rPr sz="1700" spc="10"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a:t>
                      </a:r>
                      <a:r>
                        <a:rPr sz="1700" spc="-15" dirty="0">
                          <a:latin typeface="+mj-lt"/>
                          <a:cs typeface="Arial" panose="020B0604020202020204" pitchFamily="34" charset="0"/>
                        </a:rPr>
                        <a:t>a</a:t>
                      </a:r>
                      <a:endParaRPr sz="1700" dirty="0">
                        <a:latin typeface="+mj-lt"/>
                        <a:cs typeface="Arial" panose="020B0604020202020204" pitchFamily="34" charset="0"/>
                      </a:endParaRPr>
                    </a:p>
                    <a:p>
                      <a:pPr marL="411480" algn="just">
                        <a:lnSpc>
                          <a:spcPts val="1839"/>
                        </a:lnSpc>
                      </a:pPr>
                      <a:r>
                        <a:rPr sz="1700" spc="-10" dirty="0">
                          <a:latin typeface="+mj-lt"/>
                          <a:cs typeface="Arial" panose="020B0604020202020204" pitchFamily="34" charset="0"/>
                        </a:rPr>
                        <a:t>state</a:t>
                      </a:r>
                      <a:r>
                        <a:rPr sz="1700" spc="-5" dirty="0">
                          <a:latin typeface="+mj-lt"/>
                          <a:cs typeface="Arial" panose="020B0604020202020204" pitchFamily="34" charset="0"/>
                        </a:rPr>
                        <a:t> </a:t>
                      </a:r>
                      <a:r>
                        <a:rPr sz="1700" dirty="0" err="1">
                          <a:latin typeface="+mj-lt"/>
                          <a:cs typeface="Arial" panose="020B0604020202020204" pitchFamily="34" charset="0"/>
                        </a:rPr>
                        <a:t>gove</a:t>
                      </a:r>
                      <a:r>
                        <a:rPr lang="en-IN" sz="1700" dirty="0">
                          <a:latin typeface="+mj-lt"/>
                          <a:cs typeface="Arial" panose="020B0604020202020204" pitchFamily="34" charset="0"/>
                        </a:rPr>
                        <a:t>r</a:t>
                      </a:r>
                      <a:r>
                        <a:rPr sz="1700" dirty="0" err="1">
                          <a:latin typeface="+mj-lt"/>
                          <a:cs typeface="Arial" panose="020B0604020202020204" pitchFamily="34" charset="0"/>
                        </a:rPr>
                        <a:t>nment</a:t>
                      </a:r>
                      <a:r>
                        <a:rPr sz="1700" spc="25" dirty="0">
                          <a:latin typeface="+mj-lt"/>
                          <a:cs typeface="Arial" panose="020B0604020202020204" pitchFamily="34" charset="0"/>
                        </a:rPr>
                        <a:t> </a:t>
                      </a:r>
                      <a:r>
                        <a:rPr sz="1700" spc="-5" dirty="0">
                          <a:latin typeface="+mj-lt"/>
                          <a:cs typeface="Arial" panose="020B0604020202020204" pitchFamily="34" charset="0"/>
                        </a:rPr>
                        <a:t>&amp;</a:t>
                      </a:r>
                      <a:r>
                        <a:rPr sz="1700" spc="10" dirty="0">
                          <a:latin typeface="+mj-lt"/>
                          <a:cs typeface="Arial" panose="020B0604020202020204" pitchFamily="34" charset="0"/>
                        </a:rPr>
                        <a:t> </a:t>
                      </a:r>
                      <a:r>
                        <a:rPr sz="1700" spc="-20" dirty="0">
                          <a:latin typeface="+mj-lt"/>
                          <a:cs typeface="Arial" panose="020B0604020202020204" pitchFamily="34" charset="0"/>
                        </a:rPr>
                        <a:t>its</a:t>
                      </a:r>
                      <a:r>
                        <a:rPr sz="1700" spc="-5" dirty="0">
                          <a:latin typeface="+mj-lt"/>
                          <a:cs typeface="Arial" panose="020B0604020202020204" pitchFamily="34" charset="0"/>
                        </a:rPr>
                        <a:t> </a:t>
                      </a:r>
                      <a:r>
                        <a:rPr sz="1700" spc="-15" dirty="0">
                          <a:latin typeface="+mj-lt"/>
                          <a:cs typeface="Arial" panose="020B0604020202020204" pitchFamily="34" charset="0"/>
                        </a:rPr>
                        <a:t>public</a:t>
                      </a:r>
                      <a:r>
                        <a:rPr sz="1700" spc="20" dirty="0">
                          <a:latin typeface="+mj-lt"/>
                          <a:cs typeface="Arial" panose="020B0604020202020204" pitchFamily="34" charset="0"/>
                        </a:rPr>
                        <a:t> </a:t>
                      </a:r>
                      <a:r>
                        <a:rPr sz="1700" spc="15" dirty="0" err="1">
                          <a:latin typeface="+mj-lt"/>
                          <a:cs typeface="Arial" panose="020B0604020202020204" pitchFamily="34" charset="0"/>
                        </a:rPr>
                        <a:t>secto</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10" dirty="0" err="1">
                          <a:latin typeface="+mj-lt"/>
                          <a:cs typeface="Arial" panose="020B0604020202020204" pitchFamily="34" charset="0"/>
                        </a:rPr>
                        <a:t>unde</a:t>
                      </a:r>
                      <a:r>
                        <a:rPr lang="en-IN" sz="1700" spc="-10" dirty="0">
                          <a:latin typeface="+mj-lt"/>
                          <a:cs typeface="Arial" panose="020B0604020202020204" pitchFamily="34" charset="0"/>
                        </a:rPr>
                        <a:t>r</a:t>
                      </a:r>
                      <a:r>
                        <a:rPr sz="1700" spc="-10" dirty="0">
                          <a:latin typeface="+mj-lt"/>
                          <a:cs typeface="Arial" panose="020B0604020202020204" pitchFamily="34" charset="0"/>
                        </a:rPr>
                        <a:t>taking</a:t>
                      </a:r>
                      <a:endParaRPr sz="1700" dirty="0">
                        <a:latin typeface="+mj-lt"/>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1700" dirty="0">
                        <a:latin typeface="+mj-lt"/>
                        <a:cs typeface="Arial" panose="020B0604020202020204" pitchFamily="34" charset="0"/>
                      </a:endParaRPr>
                    </a:p>
                    <a:p>
                      <a:pPr algn="ctr">
                        <a:lnSpc>
                          <a:spcPct val="100000"/>
                        </a:lnSpc>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0" dirty="0">
                          <a:latin typeface="+mj-lt"/>
                          <a:cs typeface="Arial" panose="020B0604020202020204" pitchFamily="34" charset="0"/>
                        </a:rPr>
                        <a:t> </a:t>
                      </a:r>
                      <a:r>
                        <a:rPr sz="1700" spc="10" dirty="0">
                          <a:latin typeface="+mj-lt"/>
                          <a:cs typeface="Arial" panose="020B0604020202020204" pitchFamily="34" charset="0"/>
                        </a:rPr>
                        <a:t>of</a:t>
                      </a:r>
                      <a:r>
                        <a:rPr sz="1700" spc="15" dirty="0">
                          <a:latin typeface="+mj-lt"/>
                          <a:cs typeface="Arial" panose="020B0604020202020204" pitchFamily="34" charset="0"/>
                        </a:rPr>
                        <a:t> </a:t>
                      </a:r>
                      <a:r>
                        <a:rPr sz="1700" spc="-15" dirty="0">
                          <a:latin typeface="+mj-lt"/>
                          <a:cs typeface="Arial" panose="020B0604020202020204" pitchFamily="34" charset="0"/>
                        </a:rPr>
                        <a:t>Finance,</a:t>
                      </a:r>
                      <a:r>
                        <a:rPr sz="1700" spc="25" dirty="0">
                          <a:latin typeface="+mj-lt"/>
                          <a:cs typeface="Arial" panose="020B0604020202020204" pitchFamily="34" charset="0"/>
                        </a:rPr>
                        <a:t> </a:t>
                      </a:r>
                      <a:r>
                        <a:rPr sz="1700" dirty="0">
                          <a:latin typeface="+mj-lt"/>
                          <a:cs typeface="Arial" panose="020B0604020202020204" pitchFamily="34" charset="0"/>
                        </a:rPr>
                        <a:t>(</a:t>
                      </a:r>
                      <a:r>
                        <a:rPr sz="1700" dirty="0" err="1">
                          <a:latin typeface="+mj-lt"/>
                          <a:cs typeface="Arial" panose="020B0604020202020204" pitchFamily="34" charset="0"/>
                        </a:rPr>
                        <a:t>Depa</a:t>
                      </a:r>
                      <a:r>
                        <a:rPr lang="en-IN" sz="1700" dirty="0">
                          <a:latin typeface="+mj-lt"/>
                          <a:cs typeface="Arial" panose="020B0604020202020204" pitchFamily="34" charset="0"/>
                        </a:rPr>
                        <a:t>r</a:t>
                      </a:r>
                      <a:r>
                        <a:rPr sz="1700" dirty="0" err="1">
                          <a:latin typeface="+mj-lt"/>
                          <a:cs typeface="Arial" panose="020B0604020202020204" pitchFamily="34" charset="0"/>
                        </a:rPr>
                        <a:t>tment</a:t>
                      </a:r>
                      <a:r>
                        <a:rPr sz="1700" spc="10" dirty="0">
                          <a:latin typeface="+mj-lt"/>
                          <a:cs typeface="Arial" panose="020B0604020202020204" pitchFamily="34" charset="0"/>
                        </a:rPr>
                        <a:t> of</a:t>
                      </a:r>
                      <a:r>
                        <a:rPr sz="1700" dirty="0">
                          <a:latin typeface="+mj-lt"/>
                          <a:cs typeface="Arial" panose="020B0604020202020204" pitchFamily="34" charset="0"/>
                        </a:rPr>
                        <a:t> </a:t>
                      </a:r>
                      <a:r>
                        <a:rPr sz="1700" spc="-10" dirty="0">
                          <a:latin typeface="+mj-lt"/>
                          <a:cs typeface="Arial" panose="020B0604020202020204" pitchFamily="34" charset="0"/>
                        </a:rPr>
                        <a:t>Economic</a:t>
                      </a:r>
                      <a:endParaRPr sz="1700" dirty="0">
                        <a:latin typeface="+mj-lt"/>
                        <a:cs typeface="Arial" panose="020B0604020202020204" pitchFamily="34" charset="0"/>
                      </a:endParaRPr>
                    </a:p>
                    <a:p>
                      <a:pPr marL="635" algn="ctr">
                        <a:lnSpc>
                          <a:spcPct val="100000"/>
                        </a:lnSpc>
                      </a:pPr>
                      <a:r>
                        <a:rPr sz="1700" spc="15" dirty="0" err="1">
                          <a:latin typeface="+mj-lt"/>
                          <a:cs typeface="Arial" panose="020B0604020202020204" pitchFamily="34" charset="0"/>
                        </a:rPr>
                        <a:t>Affai</a:t>
                      </a:r>
                      <a:r>
                        <a:rPr lang="en-IN" sz="1700" spc="15" dirty="0">
                          <a:latin typeface="+mj-lt"/>
                          <a:cs typeface="Arial" panose="020B0604020202020204" pitchFamily="34" charset="0"/>
                        </a:rPr>
                        <a:t>r</a:t>
                      </a:r>
                      <a:r>
                        <a:rPr sz="1700" spc="15" dirty="0">
                          <a:latin typeface="+mj-lt"/>
                          <a:cs typeface="Arial" panose="020B0604020202020204" pitchFamily="34" charset="0"/>
                        </a:rPr>
                        <a:t>s)</a:t>
                      </a:r>
                      <a:endParaRPr sz="1700" dirty="0">
                        <a:latin typeface="+mj-lt"/>
                        <a:cs typeface="Arial" panose="020B0604020202020204" pitchFamily="34" charset="0"/>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87375">
                <a:tc>
                  <a:txBody>
                    <a:bodyPr/>
                    <a:lstStyle/>
                    <a:p>
                      <a:pPr algn="ctr">
                        <a:lnSpc>
                          <a:spcPct val="100000"/>
                        </a:lnSpc>
                        <a:spcBef>
                          <a:spcPts val="1290"/>
                        </a:spcBef>
                      </a:pPr>
                      <a:r>
                        <a:rPr sz="1700" dirty="0">
                          <a:solidFill>
                            <a:srgbClr val="FFFFFF"/>
                          </a:solidFill>
                          <a:latin typeface="+mj-lt"/>
                          <a:cs typeface="Arial" panose="020B0604020202020204" pitchFamily="34" charset="0"/>
                        </a:rPr>
                        <a:t>3</a:t>
                      </a:r>
                      <a:endParaRPr sz="1700">
                        <a:latin typeface="+mj-lt"/>
                        <a:cs typeface="Arial" panose="020B0604020202020204" pitchFamily="34" charset="0"/>
                      </a:endParaRPr>
                    </a:p>
                  </a:txBody>
                  <a:tcPr marL="0" marR="0" marT="163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1290"/>
                        </a:spcBef>
                      </a:pPr>
                      <a:r>
                        <a:rPr sz="1700" spc="-15" dirty="0">
                          <a:latin typeface="+mj-lt"/>
                          <a:cs typeface="Arial" panose="020B0604020202020204" pitchFamily="34" charset="0"/>
                        </a:rPr>
                        <a:t>Remittance</a:t>
                      </a:r>
                      <a:r>
                        <a:rPr sz="1700" spc="10" dirty="0">
                          <a:latin typeface="+mj-lt"/>
                          <a:cs typeface="Arial" panose="020B0604020202020204" pitchFamily="34" charset="0"/>
                        </a:rPr>
                        <a:t> of</a:t>
                      </a:r>
                      <a:r>
                        <a:rPr sz="1700" spc="20" dirty="0">
                          <a:latin typeface="+mj-lt"/>
                          <a:cs typeface="Arial" panose="020B0604020202020204" pitchFamily="34" charset="0"/>
                        </a:rPr>
                        <a:t> </a:t>
                      </a:r>
                      <a:r>
                        <a:rPr sz="1700" spc="10" dirty="0">
                          <a:latin typeface="+mj-lt"/>
                          <a:cs typeface="Arial" panose="020B0604020202020204" pitchFamily="34" charset="0"/>
                        </a:rPr>
                        <a:t>f</a:t>
                      </a:r>
                      <a:r>
                        <a:rPr lang="en-IN" sz="1700" spc="10" dirty="0">
                          <a:latin typeface="+mj-lt"/>
                          <a:cs typeface="Arial" panose="020B0604020202020204" pitchFamily="34" charset="0"/>
                        </a:rPr>
                        <a:t>r</a:t>
                      </a:r>
                      <a:r>
                        <a:rPr sz="1700" spc="10" dirty="0">
                          <a:latin typeface="+mj-lt"/>
                          <a:cs typeface="Arial" panose="020B0604020202020204" pitchFamily="34" charset="0"/>
                        </a:rPr>
                        <a:t>eight</a:t>
                      </a:r>
                      <a:r>
                        <a:rPr sz="1700" spc="20" dirty="0">
                          <a:latin typeface="+mj-lt"/>
                          <a:cs typeface="Arial" panose="020B0604020202020204" pitchFamily="34" charset="0"/>
                        </a:rPr>
                        <a:t> </a:t>
                      </a:r>
                      <a:r>
                        <a:rPr sz="1700" spc="10" dirty="0">
                          <a:latin typeface="+mj-lt"/>
                          <a:cs typeface="Arial" panose="020B0604020202020204" pitchFamily="34" charset="0"/>
                        </a:rPr>
                        <a:t>of </a:t>
                      </a:r>
                      <a:r>
                        <a:rPr sz="1700" spc="-15" dirty="0">
                          <a:latin typeface="+mj-lt"/>
                          <a:cs typeface="Arial" panose="020B0604020202020204" pitchFamily="34" charset="0"/>
                        </a:rPr>
                        <a:t>vessel</a:t>
                      </a:r>
                      <a:r>
                        <a:rPr sz="1700" dirty="0">
                          <a:latin typeface="+mj-lt"/>
                          <a:cs typeface="Arial" panose="020B0604020202020204" pitchFamily="34" charset="0"/>
                        </a:rPr>
                        <a:t> </a:t>
                      </a:r>
                      <a:r>
                        <a:rPr sz="1700" spc="20" dirty="0">
                          <a:latin typeface="+mj-lt"/>
                          <a:cs typeface="Arial" panose="020B0604020202020204" pitchFamily="34" charset="0"/>
                        </a:rPr>
                        <a:t>cha</a:t>
                      </a:r>
                      <a:r>
                        <a:rPr lang="en-IN" sz="1700" spc="20" dirty="0">
                          <a:latin typeface="+mj-lt"/>
                          <a:cs typeface="Arial" panose="020B0604020202020204" pitchFamily="34" charset="0"/>
                        </a:rPr>
                        <a:t>r</a:t>
                      </a:r>
                      <a:r>
                        <a:rPr sz="1700" spc="20" dirty="0" err="1">
                          <a:latin typeface="+mj-lt"/>
                          <a:cs typeface="Arial" panose="020B0604020202020204" pitchFamily="34" charset="0"/>
                        </a:rPr>
                        <a:t>te</a:t>
                      </a:r>
                      <a:r>
                        <a:rPr lang="en-IN" sz="1700" spc="20" dirty="0">
                          <a:latin typeface="+mj-lt"/>
                          <a:cs typeface="Arial" panose="020B0604020202020204" pitchFamily="34" charset="0"/>
                        </a:rPr>
                        <a:t>r</a:t>
                      </a:r>
                      <a:r>
                        <a:rPr sz="1700" spc="20" dirty="0">
                          <a:latin typeface="+mj-lt"/>
                          <a:cs typeface="Arial" panose="020B0604020202020204" pitchFamily="34" charset="0"/>
                        </a:rPr>
                        <a:t>ed</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a:t>
                      </a:r>
                      <a:r>
                        <a:rPr sz="1700" spc="-15" dirty="0">
                          <a:latin typeface="+mj-lt"/>
                          <a:cs typeface="Arial" panose="020B0604020202020204" pitchFamily="34" charset="0"/>
                        </a:rPr>
                        <a:t>a</a:t>
                      </a:r>
                      <a:r>
                        <a:rPr sz="1700" dirty="0">
                          <a:latin typeface="+mj-lt"/>
                          <a:cs typeface="Arial" panose="020B0604020202020204" pitchFamily="34" charset="0"/>
                        </a:rPr>
                        <a:t> </a:t>
                      </a:r>
                      <a:r>
                        <a:rPr sz="1700" spc="-30" dirty="0">
                          <a:latin typeface="+mj-lt"/>
                          <a:cs typeface="Arial" panose="020B0604020202020204" pitchFamily="34" charset="0"/>
                        </a:rPr>
                        <a:t>PSU</a:t>
                      </a:r>
                      <a:endParaRPr sz="1700" dirty="0">
                        <a:latin typeface="+mj-lt"/>
                        <a:cs typeface="Arial" panose="020B0604020202020204" pitchFamily="34" charset="0"/>
                      </a:endParaRPr>
                    </a:p>
                  </a:txBody>
                  <a:tcPr marL="0" marR="0" marT="163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90"/>
                        </a:spcBef>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15" dirty="0">
                          <a:latin typeface="+mj-lt"/>
                          <a:cs typeface="Arial" panose="020B0604020202020204" pitchFamily="34" charset="0"/>
                        </a:rPr>
                        <a:t> </a:t>
                      </a:r>
                      <a:r>
                        <a:rPr sz="1700" spc="10" dirty="0">
                          <a:latin typeface="+mj-lt"/>
                          <a:cs typeface="Arial" panose="020B0604020202020204" pitchFamily="34" charset="0"/>
                        </a:rPr>
                        <a:t>of </a:t>
                      </a:r>
                      <a:r>
                        <a:rPr sz="1700" spc="10" dirty="0" err="1">
                          <a:latin typeface="+mj-lt"/>
                          <a:cs typeface="Arial" panose="020B0604020202020204" pitchFamily="34" charset="0"/>
                        </a:rPr>
                        <a:t>su</a:t>
                      </a:r>
                      <a:r>
                        <a:rPr lang="en-IN" sz="1700" spc="10" dirty="0">
                          <a:latin typeface="+mj-lt"/>
                          <a:cs typeface="Arial" panose="020B0604020202020204" pitchFamily="34" charset="0"/>
                        </a:rPr>
                        <a:t>r</a:t>
                      </a:r>
                      <a:r>
                        <a:rPr sz="1700" spc="10" dirty="0">
                          <a:latin typeface="+mj-lt"/>
                          <a:cs typeface="Arial" panose="020B0604020202020204" pitchFamily="34" charset="0"/>
                        </a:rPr>
                        <a:t>face</a:t>
                      </a:r>
                      <a:r>
                        <a:rPr sz="1700" spc="20" dirty="0">
                          <a:latin typeface="+mj-lt"/>
                          <a:cs typeface="Arial" panose="020B0604020202020204" pitchFamily="34" charset="0"/>
                        </a:rPr>
                        <a:t> </a:t>
                      </a:r>
                      <a:r>
                        <a:rPr lang="en-IN" sz="1700" spc="70" dirty="0">
                          <a:latin typeface="+mj-lt"/>
                          <a:cs typeface="Arial" panose="020B0604020202020204" pitchFamily="34" charset="0"/>
                        </a:rPr>
                        <a:t>Tr</a:t>
                      </a:r>
                      <a:r>
                        <a:rPr sz="1700" spc="70" dirty="0" err="1">
                          <a:latin typeface="+mj-lt"/>
                          <a:cs typeface="Arial" panose="020B0604020202020204" pitchFamily="34" charset="0"/>
                        </a:rPr>
                        <a:t>anspo</a:t>
                      </a:r>
                      <a:r>
                        <a:rPr lang="en-IN" sz="1700" spc="70" dirty="0">
                          <a:latin typeface="+mj-lt"/>
                          <a:cs typeface="Arial" panose="020B0604020202020204" pitchFamily="34" charset="0"/>
                        </a:rPr>
                        <a:t>r</a:t>
                      </a:r>
                      <a:r>
                        <a:rPr sz="1700" spc="70" dirty="0">
                          <a:latin typeface="+mj-lt"/>
                          <a:cs typeface="Arial" panose="020B0604020202020204" pitchFamily="34" charset="0"/>
                        </a:rPr>
                        <a:t>t,</a:t>
                      </a:r>
                      <a:r>
                        <a:rPr sz="1700" dirty="0">
                          <a:latin typeface="+mj-lt"/>
                          <a:cs typeface="Arial" panose="020B0604020202020204" pitchFamily="34" charset="0"/>
                        </a:rPr>
                        <a:t> </a:t>
                      </a:r>
                      <a:r>
                        <a:rPr sz="1700" spc="30" dirty="0">
                          <a:latin typeface="+mj-lt"/>
                          <a:cs typeface="Arial" panose="020B0604020202020204" pitchFamily="34" charset="0"/>
                        </a:rPr>
                        <a:t>(Cha</a:t>
                      </a:r>
                      <a:r>
                        <a:rPr lang="en-IN" sz="1700" spc="30" dirty="0">
                          <a:latin typeface="+mj-lt"/>
                          <a:cs typeface="Arial" panose="020B0604020202020204" pitchFamily="34" charset="0"/>
                        </a:rPr>
                        <a:t>r</a:t>
                      </a:r>
                      <a:r>
                        <a:rPr sz="1700" spc="30" dirty="0" err="1">
                          <a:latin typeface="+mj-lt"/>
                          <a:cs typeface="Arial" panose="020B0604020202020204" pitchFamily="34" charset="0"/>
                        </a:rPr>
                        <a:t>te</a:t>
                      </a:r>
                      <a:r>
                        <a:rPr lang="en-IN" sz="1700" spc="30"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wing)</a:t>
                      </a:r>
                      <a:endParaRPr sz="1700" dirty="0">
                        <a:latin typeface="+mj-lt"/>
                        <a:cs typeface="Arial" panose="020B0604020202020204" pitchFamily="34" charset="0"/>
                      </a:endParaRPr>
                    </a:p>
                  </a:txBody>
                  <a:tcPr marL="0" marR="0" marT="163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09168">
                <a:tc>
                  <a:txBody>
                    <a:bodyPr/>
                    <a:lstStyle/>
                    <a:p>
                      <a:pPr>
                        <a:lnSpc>
                          <a:spcPct val="100000"/>
                        </a:lnSpc>
                        <a:spcBef>
                          <a:spcPts val="45"/>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4</a:t>
                      </a:r>
                      <a:endParaRPr sz="1700">
                        <a:latin typeface="+mj-lt"/>
                        <a:cs typeface="Arial" panose="020B0604020202020204" pitchFamily="34" charset="0"/>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879475" marR="422909" indent="-453390">
                        <a:lnSpc>
                          <a:spcPct val="100000"/>
                        </a:lnSpc>
                        <a:spcBef>
                          <a:spcPts val="810"/>
                        </a:spcBef>
                      </a:pPr>
                      <a:r>
                        <a:rPr sz="1700" spc="-20" dirty="0">
                          <a:latin typeface="+mj-lt"/>
                          <a:cs typeface="Arial" panose="020B0604020202020204" pitchFamily="34" charset="0"/>
                        </a:rPr>
                        <a:t>Payment</a:t>
                      </a:r>
                      <a:r>
                        <a:rPr sz="1700" spc="25" dirty="0">
                          <a:latin typeface="+mj-lt"/>
                          <a:cs typeface="Arial" panose="020B0604020202020204" pitchFamily="34" charset="0"/>
                        </a:rPr>
                        <a:t> </a:t>
                      </a:r>
                      <a:r>
                        <a:rPr sz="1700" spc="10" dirty="0">
                          <a:latin typeface="+mj-lt"/>
                          <a:cs typeface="Arial" panose="020B0604020202020204" pitchFamily="34" charset="0"/>
                        </a:rPr>
                        <a:t>of</a:t>
                      </a:r>
                      <a:r>
                        <a:rPr sz="1700" spc="15" dirty="0">
                          <a:latin typeface="+mj-lt"/>
                          <a:cs typeface="Arial" panose="020B0604020202020204" pitchFamily="34" charset="0"/>
                        </a:rPr>
                        <a:t> </a:t>
                      </a:r>
                      <a:r>
                        <a:rPr sz="1700" spc="10" dirty="0" err="1">
                          <a:latin typeface="+mj-lt"/>
                          <a:cs typeface="Arial" panose="020B0604020202020204" pitchFamily="34" charset="0"/>
                        </a:rPr>
                        <a:t>impo</a:t>
                      </a:r>
                      <a:r>
                        <a:rPr lang="en-IN" sz="1700" spc="10" dirty="0">
                          <a:latin typeface="+mj-lt"/>
                          <a:cs typeface="Arial" panose="020B0604020202020204" pitchFamily="34" charset="0"/>
                        </a:rPr>
                        <a:t>r</a:t>
                      </a:r>
                      <a:r>
                        <a:rPr sz="1700" spc="10" dirty="0">
                          <a:latin typeface="+mj-lt"/>
                          <a:cs typeface="Arial" panose="020B0604020202020204" pitchFamily="34" charset="0"/>
                        </a:rPr>
                        <a:t>t</a:t>
                      </a:r>
                      <a:r>
                        <a:rPr sz="1700" spc="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20" dirty="0">
                          <a:latin typeface="+mj-lt"/>
                          <a:cs typeface="Arial" panose="020B0604020202020204" pitchFamily="34" charset="0"/>
                        </a:rPr>
                        <a:t> </a:t>
                      </a:r>
                      <a:r>
                        <a:rPr sz="1700" spc="-10" dirty="0">
                          <a:latin typeface="+mj-lt"/>
                          <a:cs typeface="Arial" panose="020B0604020202020204" pitchFamily="34" charset="0"/>
                        </a:rPr>
                        <a:t>ocean</a:t>
                      </a:r>
                      <a:r>
                        <a:rPr sz="1700" spc="10" dirty="0">
                          <a:latin typeface="+mj-lt"/>
                          <a:cs typeface="Arial" panose="020B0604020202020204" pitchFamily="34" charset="0"/>
                        </a:rPr>
                        <a:t> </a:t>
                      </a:r>
                      <a:r>
                        <a:rPr sz="1700" spc="15" dirty="0">
                          <a:latin typeface="+mj-lt"/>
                          <a:cs typeface="Arial" panose="020B0604020202020204" pitchFamily="34" charset="0"/>
                        </a:rPr>
                        <a:t>t</a:t>
                      </a:r>
                      <a:r>
                        <a:rPr lang="en-IN" sz="1700" spc="15" dirty="0">
                          <a:latin typeface="+mj-lt"/>
                          <a:cs typeface="Arial" panose="020B0604020202020204" pitchFamily="34" charset="0"/>
                        </a:rPr>
                        <a:t>r</a:t>
                      </a:r>
                      <a:r>
                        <a:rPr sz="1700" spc="15" dirty="0" err="1">
                          <a:latin typeface="+mj-lt"/>
                          <a:cs typeface="Arial" panose="020B0604020202020204" pitchFamily="34" charset="0"/>
                        </a:rPr>
                        <a:t>anspo</a:t>
                      </a:r>
                      <a:r>
                        <a:rPr lang="en-IN" sz="1700" spc="15" dirty="0">
                          <a:latin typeface="+mj-lt"/>
                          <a:cs typeface="Arial" panose="020B0604020202020204" pitchFamily="34" charset="0"/>
                        </a:rPr>
                        <a:t>r</a:t>
                      </a:r>
                      <a:r>
                        <a:rPr sz="1700" spc="15" dirty="0">
                          <a:latin typeface="+mj-lt"/>
                          <a:cs typeface="Arial" panose="020B0604020202020204" pitchFamily="34" charset="0"/>
                        </a:rPr>
                        <a:t>t</a:t>
                      </a:r>
                      <a:r>
                        <a:rPr sz="1700" spc="20"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a </a:t>
                      </a:r>
                      <a:r>
                        <a:rPr sz="1700" spc="-380" dirty="0">
                          <a:latin typeface="+mj-lt"/>
                          <a:cs typeface="Arial" panose="020B0604020202020204" pitchFamily="34" charset="0"/>
                        </a:rPr>
                        <a:t> </a:t>
                      </a:r>
                      <a:r>
                        <a:rPr sz="1700" spc="-15" dirty="0">
                          <a:latin typeface="+mj-lt"/>
                          <a:cs typeface="Arial" panose="020B0604020202020204" pitchFamily="34" charset="0"/>
                        </a:rPr>
                        <a:t>Govt.</a:t>
                      </a:r>
                      <a:r>
                        <a:rPr sz="1700" dirty="0">
                          <a:latin typeface="+mj-lt"/>
                          <a:cs typeface="Arial" panose="020B0604020202020204" pitchFamily="34" charset="0"/>
                        </a:rPr>
                        <a:t> </a:t>
                      </a:r>
                      <a:r>
                        <a:rPr sz="1700" spc="5" dirty="0" err="1">
                          <a:latin typeface="+mj-lt"/>
                          <a:cs typeface="Arial" panose="020B0604020202020204" pitchFamily="34" charset="0"/>
                        </a:rPr>
                        <a:t>depa</a:t>
                      </a:r>
                      <a:r>
                        <a:rPr lang="en-IN" sz="1700" spc="5" dirty="0">
                          <a:latin typeface="+mj-lt"/>
                          <a:cs typeface="Arial" panose="020B0604020202020204" pitchFamily="34" charset="0"/>
                        </a:rPr>
                        <a:t>r</a:t>
                      </a:r>
                      <a:r>
                        <a:rPr sz="1700" spc="5" dirty="0" err="1">
                          <a:latin typeface="+mj-lt"/>
                          <a:cs typeface="Arial" panose="020B0604020202020204" pitchFamily="34" charset="0"/>
                        </a:rPr>
                        <a:t>tment</a:t>
                      </a:r>
                      <a:r>
                        <a:rPr sz="1700" spc="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30" dirty="0">
                          <a:latin typeface="+mj-lt"/>
                          <a:cs typeface="Arial" panose="020B0604020202020204" pitchFamily="34" charset="0"/>
                        </a:rPr>
                        <a:t>PSU</a:t>
                      </a:r>
                      <a:r>
                        <a:rPr sz="1700" dirty="0">
                          <a:latin typeface="+mj-lt"/>
                          <a:cs typeface="Arial" panose="020B0604020202020204" pitchFamily="34" charset="0"/>
                        </a:rPr>
                        <a:t> </a:t>
                      </a:r>
                      <a:r>
                        <a:rPr sz="1700" spc="-20" dirty="0">
                          <a:latin typeface="+mj-lt"/>
                          <a:cs typeface="Arial" panose="020B0604020202020204" pitchFamily="34" charset="0"/>
                        </a:rPr>
                        <a:t>on</a:t>
                      </a:r>
                      <a:r>
                        <a:rPr sz="1700" spc="15" dirty="0">
                          <a:latin typeface="+mj-lt"/>
                          <a:cs typeface="Arial" panose="020B0604020202020204" pitchFamily="34" charset="0"/>
                        </a:rPr>
                        <a:t> </a:t>
                      </a:r>
                      <a:r>
                        <a:rPr sz="1700" spc="-5" dirty="0">
                          <a:latin typeface="+mj-lt"/>
                          <a:cs typeface="Arial" panose="020B0604020202020204" pitchFamily="34" charset="0"/>
                        </a:rPr>
                        <a:t>c.i.f</a:t>
                      </a:r>
                      <a:r>
                        <a:rPr sz="1700" spc="30" dirty="0">
                          <a:latin typeface="+mj-lt"/>
                          <a:cs typeface="Arial" panose="020B0604020202020204" pitchFamily="34" charset="0"/>
                        </a:rPr>
                        <a:t> </a:t>
                      </a:r>
                      <a:r>
                        <a:rPr sz="1700" spc="-15" dirty="0">
                          <a:latin typeface="+mj-lt"/>
                          <a:cs typeface="Arial" panose="020B0604020202020204" pitchFamily="34" charset="0"/>
                        </a:rPr>
                        <a:t>basis</a:t>
                      </a:r>
                      <a:endParaRPr sz="1700" dirty="0">
                        <a:latin typeface="+mj-lt"/>
                        <a:cs typeface="Arial" panose="020B0604020202020204" pitchFamily="34" charset="0"/>
                      </a:endParaRP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700" dirty="0">
                        <a:latin typeface="+mj-lt"/>
                        <a:cs typeface="Arial" panose="020B0604020202020204" pitchFamily="34" charset="0"/>
                      </a:endParaRPr>
                    </a:p>
                    <a:p>
                      <a:pPr algn="ctr">
                        <a:lnSpc>
                          <a:spcPct val="100000"/>
                        </a:lnSpc>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5" dirty="0">
                          <a:latin typeface="+mj-lt"/>
                          <a:cs typeface="Arial" panose="020B0604020202020204" pitchFamily="34" charset="0"/>
                        </a:rPr>
                        <a:t> </a:t>
                      </a:r>
                      <a:r>
                        <a:rPr sz="1700" spc="10" dirty="0">
                          <a:latin typeface="+mj-lt"/>
                          <a:cs typeface="Arial" panose="020B0604020202020204" pitchFamily="34" charset="0"/>
                        </a:rPr>
                        <a:t>of</a:t>
                      </a:r>
                      <a:r>
                        <a:rPr sz="1700" spc="20" dirty="0">
                          <a:latin typeface="+mj-lt"/>
                          <a:cs typeface="Arial" panose="020B0604020202020204" pitchFamily="34" charset="0"/>
                        </a:rPr>
                        <a:t> </a:t>
                      </a:r>
                      <a:r>
                        <a:rPr sz="1700" spc="10" dirty="0">
                          <a:latin typeface="+mj-lt"/>
                          <a:cs typeface="Arial" panose="020B0604020202020204" pitchFamily="34" charset="0"/>
                        </a:rPr>
                        <a:t>Su</a:t>
                      </a:r>
                      <a:r>
                        <a:rPr lang="en-IN" sz="1700" spc="10" dirty="0">
                          <a:latin typeface="+mj-lt"/>
                          <a:cs typeface="Arial" panose="020B0604020202020204" pitchFamily="34" charset="0"/>
                        </a:rPr>
                        <a:t>r</a:t>
                      </a:r>
                      <a:r>
                        <a:rPr sz="1700" spc="10" dirty="0">
                          <a:latin typeface="+mj-lt"/>
                          <a:cs typeface="Arial" panose="020B0604020202020204" pitchFamily="34" charset="0"/>
                        </a:rPr>
                        <a:t>face</a:t>
                      </a:r>
                      <a:r>
                        <a:rPr sz="1700" spc="30" dirty="0">
                          <a:latin typeface="+mj-lt"/>
                          <a:cs typeface="Arial" panose="020B0604020202020204" pitchFamily="34" charset="0"/>
                        </a:rPr>
                        <a:t> </a:t>
                      </a:r>
                      <a:r>
                        <a:rPr lang="en-IN" sz="1700" spc="75" dirty="0">
                          <a:latin typeface="+mj-lt"/>
                          <a:cs typeface="Arial" panose="020B0604020202020204" pitchFamily="34" charset="0"/>
                        </a:rPr>
                        <a:t>Tr</a:t>
                      </a:r>
                      <a:r>
                        <a:rPr sz="1700" spc="75" dirty="0" err="1">
                          <a:latin typeface="+mj-lt"/>
                          <a:cs typeface="Arial" panose="020B0604020202020204" pitchFamily="34" charset="0"/>
                        </a:rPr>
                        <a:t>anspo</a:t>
                      </a:r>
                      <a:r>
                        <a:rPr lang="en-IN" sz="1700" spc="75" dirty="0">
                          <a:latin typeface="+mj-lt"/>
                          <a:cs typeface="Arial" panose="020B0604020202020204" pitchFamily="34" charset="0"/>
                        </a:rPr>
                        <a:t>r</a:t>
                      </a:r>
                      <a:r>
                        <a:rPr sz="1700" spc="75" dirty="0">
                          <a:latin typeface="+mj-lt"/>
                          <a:cs typeface="Arial" panose="020B0604020202020204" pitchFamily="34" charset="0"/>
                        </a:rPr>
                        <a:t>t</a:t>
                      </a:r>
                      <a:r>
                        <a:rPr sz="1700" spc="30" dirty="0">
                          <a:latin typeface="+mj-lt"/>
                          <a:cs typeface="Arial" panose="020B0604020202020204" pitchFamily="34" charset="0"/>
                        </a:rPr>
                        <a:t> </a:t>
                      </a:r>
                      <a:r>
                        <a:rPr sz="1700" spc="10" dirty="0">
                          <a:latin typeface="+mj-lt"/>
                          <a:cs typeface="Arial" panose="020B0604020202020204" pitchFamily="34" charset="0"/>
                        </a:rPr>
                        <a:t>(cha</a:t>
                      </a:r>
                      <a:r>
                        <a:rPr lang="en-IN" sz="1700" spc="10" dirty="0">
                          <a:latin typeface="+mj-lt"/>
                          <a:cs typeface="Arial" panose="020B0604020202020204" pitchFamily="34" charset="0"/>
                        </a:rPr>
                        <a:t>r</a:t>
                      </a:r>
                      <a:r>
                        <a:rPr sz="1700" spc="10" dirty="0" err="1">
                          <a:latin typeface="+mj-lt"/>
                          <a:cs typeface="Arial" panose="020B0604020202020204" pitchFamily="34" charset="0"/>
                        </a:rPr>
                        <a:t>te</a:t>
                      </a:r>
                      <a:r>
                        <a:rPr lang="en-IN" sz="1700" spc="10" dirty="0">
                          <a:latin typeface="+mj-lt"/>
                          <a:cs typeface="Arial" panose="020B0604020202020204" pitchFamily="34" charset="0"/>
                        </a:rPr>
                        <a:t>r</a:t>
                      </a:r>
                      <a:r>
                        <a:rPr sz="1700" spc="10" dirty="0" err="1">
                          <a:latin typeface="+mj-lt"/>
                          <a:cs typeface="Arial" panose="020B0604020202020204" pitchFamily="34" charset="0"/>
                        </a:rPr>
                        <a:t>ing</a:t>
                      </a:r>
                      <a:r>
                        <a:rPr sz="1700" spc="30" dirty="0">
                          <a:latin typeface="+mj-lt"/>
                          <a:cs typeface="Arial" panose="020B0604020202020204" pitchFamily="34" charset="0"/>
                        </a:rPr>
                        <a:t> </a:t>
                      </a:r>
                      <a:r>
                        <a:rPr sz="1700" spc="-15" dirty="0">
                          <a:latin typeface="+mj-lt"/>
                          <a:cs typeface="Arial" panose="020B0604020202020204" pitchFamily="34" charset="0"/>
                        </a:rPr>
                        <a:t>wing)</a:t>
                      </a:r>
                      <a:endParaRPr sz="1700" dirty="0">
                        <a:latin typeface="+mj-lt"/>
                        <a:cs typeface="Arial" panose="020B0604020202020204" pitchFamily="34" charset="0"/>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09117">
                <a:tc>
                  <a:txBody>
                    <a:bodyPr/>
                    <a:lstStyle/>
                    <a:p>
                      <a:pPr>
                        <a:lnSpc>
                          <a:spcPct val="100000"/>
                        </a:lnSpc>
                        <a:spcBef>
                          <a:spcPts val="45"/>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5</a:t>
                      </a:r>
                      <a:endParaRPr sz="1700">
                        <a:latin typeface="+mj-lt"/>
                        <a:cs typeface="Arial" panose="020B0604020202020204" pitchFamily="34" charset="0"/>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1710055" marR="167005" indent="-1539875">
                        <a:lnSpc>
                          <a:spcPct val="100000"/>
                        </a:lnSpc>
                        <a:spcBef>
                          <a:spcPts val="810"/>
                        </a:spcBef>
                      </a:pPr>
                      <a:r>
                        <a:rPr sz="1700" spc="-20" dirty="0">
                          <a:latin typeface="+mj-lt"/>
                          <a:cs typeface="Arial" panose="020B0604020202020204" pitchFamily="34" charset="0"/>
                        </a:rPr>
                        <a:t>Multi</a:t>
                      </a:r>
                      <a:r>
                        <a:rPr sz="1700" spc="15" dirty="0">
                          <a:latin typeface="+mj-lt"/>
                          <a:cs typeface="Arial" panose="020B0604020202020204" pitchFamily="34" charset="0"/>
                        </a:rPr>
                        <a:t> </a:t>
                      </a:r>
                      <a:r>
                        <a:rPr sz="1700" spc="-15" dirty="0">
                          <a:latin typeface="+mj-lt"/>
                          <a:cs typeface="Arial" panose="020B0604020202020204" pitchFamily="34" charset="0"/>
                        </a:rPr>
                        <a:t>Modal</a:t>
                      </a:r>
                      <a:r>
                        <a:rPr sz="1700" spc="25" dirty="0">
                          <a:latin typeface="+mj-lt"/>
                          <a:cs typeface="Arial" panose="020B0604020202020204" pitchFamily="34" charset="0"/>
                        </a:rPr>
                        <a:t> </a:t>
                      </a:r>
                      <a:r>
                        <a:rPr sz="1700" spc="15" dirty="0">
                          <a:latin typeface="+mj-lt"/>
                          <a:cs typeface="Arial" panose="020B0604020202020204" pitchFamily="34" charset="0"/>
                        </a:rPr>
                        <a:t>t</a:t>
                      </a:r>
                      <a:r>
                        <a:rPr lang="en-IN" sz="1700" spc="15" dirty="0">
                          <a:latin typeface="+mj-lt"/>
                          <a:cs typeface="Arial" panose="020B0604020202020204" pitchFamily="34" charset="0"/>
                        </a:rPr>
                        <a:t>r</a:t>
                      </a:r>
                      <a:r>
                        <a:rPr sz="1700" spc="15" dirty="0" err="1">
                          <a:latin typeface="+mj-lt"/>
                          <a:cs typeface="Arial" panose="020B0604020202020204" pitchFamily="34" charset="0"/>
                        </a:rPr>
                        <a:t>anspo</a:t>
                      </a:r>
                      <a:r>
                        <a:rPr lang="en-IN" sz="1700" spc="15" dirty="0">
                          <a:latin typeface="+mj-lt"/>
                          <a:cs typeface="Arial" panose="020B0604020202020204" pitchFamily="34" charset="0"/>
                        </a:rPr>
                        <a:t>r</a:t>
                      </a:r>
                      <a:r>
                        <a:rPr sz="1700" spc="15" dirty="0">
                          <a:latin typeface="+mj-lt"/>
                          <a:cs typeface="Arial" panose="020B0604020202020204" pitchFamily="34" charset="0"/>
                        </a:rPr>
                        <a:t>t</a:t>
                      </a:r>
                      <a:r>
                        <a:rPr sz="1700" spc="20" dirty="0">
                          <a:latin typeface="+mj-lt"/>
                          <a:cs typeface="Arial" panose="020B0604020202020204" pitchFamily="34" charset="0"/>
                        </a:rPr>
                        <a:t> </a:t>
                      </a:r>
                      <a:r>
                        <a:rPr sz="1700" spc="20" dirty="0" err="1">
                          <a:latin typeface="+mj-lt"/>
                          <a:cs typeface="Arial" panose="020B0604020202020204" pitchFamily="34" charset="0"/>
                        </a:rPr>
                        <a:t>ope</a:t>
                      </a:r>
                      <a:r>
                        <a:rPr lang="en-IN" sz="1700" spc="20" dirty="0">
                          <a:latin typeface="+mj-lt"/>
                          <a:cs typeface="Arial" panose="020B0604020202020204" pitchFamily="34" charset="0"/>
                        </a:rPr>
                        <a:t>r</a:t>
                      </a:r>
                      <a:r>
                        <a:rPr sz="1700" spc="20" dirty="0" err="1">
                          <a:latin typeface="+mj-lt"/>
                          <a:cs typeface="Arial" panose="020B0604020202020204" pitchFamily="34" charset="0"/>
                        </a:rPr>
                        <a:t>ato</a:t>
                      </a:r>
                      <a:r>
                        <a:rPr lang="en-IN" sz="1700" spc="20" dirty="0">
                          <a:latin typeface="+mj-lt"/>
                          <a:cs typeface="Arial" panose="020B0604020202020204" pitchFamily="34" charset="0"/>
                        </a:rPr>
                        <a:t>r</a:t>
                      </a:r>
                      <a:r>
                        <a:rPr sz="1700" spc="20" dirty="0">
                          <a:latin typeface="+mj-lt"/>
                          <a:cs typeface="Arial" panose="020B0604020202020204" pitchFamily="34" charset="0"/>
                        </a:rPr>
                        <a:t>s</a:t>
                      </a:r>
                      <a:r>
                        <a:rPr sz="1700" dirty="0">
                          <a:latin typeface="+mj-lt"/>
                          <a:cs typeface="Arial" panose="020B0604020202020204" pitchFamily="34" charset="0"/>
                        </a:rPr>
                        <a:t> </a:t>
                      </a:r>
                      <a:r>
                        <a:rPr sz="1700" spc="-20" dirty="0">
                          <a:latin typeface="+mj-lt"/>
                          <a:cs typeface="Arial" panose="020B0604020202020204" pitchFamily="34" charset="0"/>
                        </a:rPr>
                        <a:t>making</a:t>
                      </a:r>
                      <a:r>
                        <a:rPr sz="1700" spc="40" dirty="0">
                          <a:latin typeface="+mj-lt"/>
                          <a:cs typeface="Arial" panose="020B0604020202020204" pitchFamily="34" charset="0"/>
                        </a:rPr>
                        <a:t> </a:t>
                      </a:r>
                      <a:r>
                        <a:rPr lang="en-IN" sz="1700" spc="5" dirty="0">
                          <a:latin typeface="+mj-lt"/>
                          <a:cs typeface="Arial" panose="020B0604020202020204" pitchFamily="34" charset="0"/>
                        </a:rPr>
                        <a:t>r</a:t>
                      </a:r>
                      <a:r>
                        <a:rPr sz="1700" spc="5" dirty="0">
                          <a:latin typeface="+mj-lt"/>
                          <a:cs typeface="Arial" panose="020B0604020202020204" pitchFamily="34" charset="0"/>
                        </a:rPr>
                        <a:t>emittance</a:t>
                      </a:r>
                      <a:r>
                        <a:rPr sz="1700" spc="10" dirty="0">
                          <a:latin typeface="+mj-lt"/>
                          <a:cs typeface="Arial" panose="020B0604020202020204" pitchFamily="34" charset="0"/>
                        </a:rPr>
                        <a:t> </a:t>
                      </a:r>
                      <a:r>
                        <a:rPr sz="1700" spc="-10" dirty="0">
                          <a:latin typeface="+mj-lt"/>
                          <a:cs typeface="Arial" panose="020B0604020202020204" pitchFamily="34" charset="0"/>
                        </a:rPr>
                        <a:t>to </a:t>
                      </a:r>
                      <a:r>
                        <a:rPr sz="1700" spc="-380" dirty="0">
                          <a:latin typeface="+mj-lt"/>
                          <a:cs typeface="Arial" panose="020B0604020202020204" pitchFamily="34" charset="0"/>
                        </a:rPr>
                        <a:t> </a:t>
                      </a:r>
                      <a:r>
                        <a:rPr sz="1700" spc="15" dirty="0" err="1">
                          <a:latin typeface="+mj-lt"/>
                          <a:cs typeface="Arial" panose="020B0604020202020204" pitchFamily="34" charset="0"/>
                        </a:rPr>
                        <a:t>thei</a:t>
                      </a:r>
                      <a:r>
                        <a:rPr lang="en-IN" sz="1700" spc="15"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agents</a:t>
                      </a:r>
                      <a:r>
                        <a:rPr sz="1700" spc="10" dirty="0">
                          <a:latin typeface="+mj-lt"/>
                          <a:cs typeface="Arial" panose="020B0604020202020204" pitchFamily="34" charset="0"/>
                        </a:rPr>
                        <a:t>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endParaRPr sz="1700" dirty="0">
                        <a:latin typeface="+mj-lt"/>
                        <a:cs typeface="Arial" panose="020B0604020202020204" pitchFamily="34" charset="0"/>
                      </a:endParaRP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15515" marR="281305" indent="-1929764">
                        <a:lnSpc>
                          <a:spcPct val="100000"/>
                        </a:lnSpc>
                        <a:spcBef>
                          <a:spcPts val="810"/>
                        </a:spcBef>
                      </a:pPr>
                      <a:r>
                        <a:rPr sz="1700" spc="-5" dirty="0" err="1">
                          <a:latin typeface="+mj-lt"/>
                          <a:cs typeface="Arial" panose="020B0604020202020204" pitchFamily="34" charset="0"/>
                        </a:rPr>
                        <a:t>Regist</a:t>
                      </a:r>
                      <a:r>
                        <a:rPr lang="en-IN" sz="1700" spc="-5" dirty="0">
                          <a:latin typeface="+mj-lt"/>
                          <a:cs typeface="Arial" panose="020B0604020202020204" pitchFamily="34" charset="0"/>
                        </a:rPr>
                        <a:t>r</a:t>
                      </a:r>
                      <a:r>
                        <a:rPr sz="1700" spc="-5" dirty="0" err="1">
                          <a:latin typeface="+mj-lt"/>
                          <a:cs typeface="Arial" panose="020B0604020202020204" pitchFamily="34" charset="0"/>
                        </a:rPr>
                        <a:t>ation</a:t>
                      </a:r>
                      <a:r>
                        <a:rPr sz="1700" spc="10" dirty="0">
                          <a:latin typeface="+mj-lt"/>
                          <a:cs typeface="Arial" panose="020B0604020202020204" pitchFamily="34" charset="0"/>
                        </a:rPr>
                        <a:t> </a:t>
                      </a:r>
                      <a:r>
                        <a:rPr sz="1700" spc="5" dirty="0" err="1">
                          <a:latin typeface="+mj-lt"/>
                          <a:cs typeface="Arial" panose="020B0604020202020204" pitchFamily="34" charset="0"/>
                        </a:rPr>
                        <a:t>ce</a:t>
                      </a:r>
                      <a:r>
                        <a:rPr lang="en-IN" sz="1700" spc="5" dirty="0">
                          <a:latin typeface="+mj-lt"/>
                          <a:cs typeface="Arial" panose="020B0604020202020204" pitchFamily="34" charset="0"/>
                        </a:rPr>
                        <a:t>r</a:t>
                      </a:r>
                      <a:r>
                        <a:rPr sz="1700" spc="5" dirty="0" err="1">
                          <a:latin typeface="+mj-lt"/>
                          <a:cs typeface="Arial" panose="020B0604020202020204" pitchFamily="34" charset="0"/>
                        </a:rPr>
                        <a:t>tificate</a:t>
                      </a:r>
                      <a:r>
                        <a:rPr sz="1700" spc="20" dirty="0">
                          <a:latin typeface="+mj-lt"/>
                          <a:cs typeface="Arial" panose="020B0604020202020204" pitchFamily="34" charset="0"/>
                        </a:rPr>
                        <a:t> </a:t>
                      </a:r>
                      <a:r>
                        <a:rPr sz="1700" spc="40" dirty="0">
                          <a:latin typeface="+mj-lt"/>
                          <a:cs typeface="Arial" panose="020B0604020202020204" pitchFamily="34" charset="0"/>
                        </a:rPr>
                        <a:t>f</a:t>
                      </a:r>
                      <a:r>
                        <a:rPr lang="en-IN" sz="1700" spc="40" dirty="0">
                          <a:latin typeface="+mj-lt"/>
                          <a:cs typeface="Arial" panose="020B0604020202020204" pitchFamily="34" charset="0"/>
                        </a:rPr>
                        <a:t>r</a:t>
                      </a:r>
                      <a:r>
                        <a:rPr sz="1700" spc="40" dirty="0">
                          <a:latin typeface="+mj-lt"/>
                          <a:cs typeface="Arial" panose="020B0604020202020204" pitchFamily="34" charset="0"/>
                        </a:rPr>
                        <a:t>om</a:t>
                      </a:r>
                      <a:r>
                        <a:rPr sz="1700" spc="15"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20" dirty="0">
                          <a:latin typeface="+mj-lt"/>
                          <a:cs typeface="Arial" panose="020B0604020202020204" pitchFamily="34" charset="0"/>
                        </a:rPr>
                        <a:t>Di</a:t>
                      </a:r>
                      <a:r>
                        <a:rPr lang="en-IN" sz="1700" spc="20" dirty="0">
                          <a:latin typeface="+mj-lt"/>
                          <a:cs typeface="Arial" panose="020B0604020202020204" pitchFamily="34" charset="0"/>
                        </a:rPr>
                        <a:t>r</a:t>
                      </a:r>
                      <a:r>
                        <a:rPr sz="1700" spc="20" dirty="0" err="1">
                          <a:latin typeface="+mj-lt"/>
                          <a:cs typeface="Arial" panose="020B0604020202020204" pitchFamily="34" charset="0"/>
                        </a:rPr>
                        <a:t>ecto</a:t>
                      </a:r>
                      <a:r>
                        <a:rPr lang="en-IN" sz="1700" spc="20" dirty="0">
                          <a:latin typeface="+mj-lt"/>
                          <a:cs typeface="Arial" panose="020B0604020202020204" pitchFamily="34" charset="0"/>
                        </a:rPr>
                        <a:t>r</a:t>
                      </a:r>
                      <a:r>
                        <a:rPr sz="1700" spc="-5" dirty="0">
                          <a:latin typeface="+mj-lt"/>
                          <a:cs typeface="Arial" panose="020B0604020202020204" pitchFamily="34" charset="0"/>
                        </a:rPr>
                        <a:t> </a:t>
                      </a:r>
                      <a:r>
                        <a:rPr sz="1700" spc="10" dirty="0">
                          <a:latin typeface="+mj-lt"/>
                          <a:cs typeface="Arial" panose="020B0604020202020204" pitchFamily="34" charset="0"/>
                        </a:rPr>
                        <a:t>Gene</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20" dirty="0">
                          <a:latin typeface="+mj-lt"/>
                          <a:cs typeface="Arial" panose="020B0604020202020204" pitchFamily="34" charset="0"/>
                        </a:rPr>
                        <a:t> </a:t>
                      </a:r>
                      <a:r>
                        <a:rPr sz="1700" spc="5" dirty="0">
                          <a:latin typeface="+mj-lt"/>
                          <a:cs typeface="Arial" panose="020B0604020202020204" pitchFamily="34" charset="0"/>
                        </a:rPr>
                        <a:t>of </a:t>
                      </a:r>
                      <a:r>
                        <a:rPr sz="1700" spc="-380" dirty="0">
                          <a:latin typeface="+mj-lt"/>
                          <a:cs typeface="Arial" panose="020B0604020202020204" pitchFamily="34" charset="0"/>
                        </a:rPr>
                        <a:t> </a:t>
                      </a:r>
                      <a:r>
                        <a:rPr sz="1700" spc="-25" dirty="0">
                          <a:latin typeface="+mj-lt"/>
                          <a:cs typeface="Arial" panose="020B0604020202020204" pitchFamily="34" charset="0"/>
                        </a:rPr>
                        <a:t>shipping</a:t>
                      </a:r>
                      <a:endParaRPr sz="1700" dirty="0">
                        <a:latin typeface="+mj-lt"/>
                        <a:cs typeface="Arial" panose="020B0604020202020204" pitchFamily="34" charset="0"/>
                      </a:endParaRP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11" name="object 11"/>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22</a:t>
            </a:fld>
            <a:endParaRPr spc="5"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graphicFrame>
        <p:nvGraphicFramePr>
          <p:cNvPr id="6" name="object 6"/>
          <p:cNvGraphicFramePr>
            <a:graphicFrameLocks noGrp="1"/>
          </p:cNvGraphicFramePr>
          <p:nvPr>
            <p:extLst>
              <p:ext uri="{D42A27DB-BD31-4B8C-83A1-F6EECF244321}">
                <p14:modId xmlns:p14="http://schemas.microsoft.com/office/powerpoint/2010/main" val="813056185"/>
              </p:ext>
            </p:extLst>
          </p:nvPr>
        </p:nvGraphicFramePr>
        <p:xfrm>
          <a:off x="262166" y="1819529"/>
          <a:ext cx="11381740" cy="4498984"/>
        </p:xfrm>
        <a:graphic>
          <a:graphicData uri="http://schemas.openxmlformats.org/drawingml/2006/table">
            <a:tbl>
              <a:tblPr firstRow="1" bandRow="1">
                <a:tableStyleId>{2D5ABB26-0587-4C30-8999-92F81FD0307C}</a:tableStyleId>
              </a:tblPr>
              <a:tblGrid>
                <a:gridCol w="984250">
                  <a:extLst>
                    <a:ext uri="{9D8B030D-6E8A-4147-A177-3AD203B41FA5}">
                      <a16:colId xmlns:a16="http://schemas.microsoft.com/office/drawing/2014/main" val="20000"/>
                    </a:ext>
                  </a:extLst>
                </a:gridCol>
                <a:gridCol w="5198745">
                  <a:extLst>
                    <a:ext uri="{9D8B030D-6E8A-4147-A177-3AD203B41FA5}">
                      <a16:colId xmlns:a16="http://schemas.microsoft.com/office/drawing/2014/main" val="20001"/>
                    </a:ext>
                  </a:extLst>
                </a:gridCol>
                <a:gridCol w="5198745">
                  <a:extLst>
                    <a:ext uri="{9D8B030D-6E8A-4147-A177-3AD203B41FA5}">
                      <a16:colId xmlns:a16="http://schemas.microsoft.com/office/drawing/2014/main" val="20002"/>
                    </a:ext>
                  </a:extLst>
                </a:gridCol>
              </a:tblGrid>
              <a:tr h="726186">
                <a:tc>
                  <a:txBody>
                    <a:bodyPr/>
                    <a:lstStyle/>
                    <a:p>
                      <a:pPr>
                        <a:lnSpc>
                          <a:spcPct val="100000"/>
                        </a:lnSpc>
                        <a:spcBef>
                          <a:spcPts val="50"/>
                        </a:spcBef>
                      </a:pPr>
                      <a:endParaRPr sz="1700" dirty="0">
                        <a:latin typeface="+mj-lt"/>
                        <a:cs typeface="Arial" panose="020B0604020202020204" pitchFamily="34" charset="0"/>
                      </a:endParaRPr>
                    </a:p>
                    <a:p>
                      <a:pPr algn="ctr">
                        <a:lnSpc>
                          <a:spcPct val="100000"/>
                        </a:lnSpc>
                      </a:pPr>
                      <a:r>
                        <a:rPr sz="1700" spc="-15" dirty="0">
                          <a:solidFill>
                            <a:srgbClr val="FFFFFF"/>
                          </a:solidFill>
                          <a:latin typeface="+mj-lt"/>
                          <a:cs typeface="Arial" panose="020B0604020202020204" pitchFamily="34" charset="0"/>
                        </a:rPr>
                        <a:t>Section</a:t>
                      </a:r>
                      <a:endParaRPr sz="1700" dirty="0">
                        <a:latin typeface="+mj-lt"/>
                        <a:cs typeface="Arial" panose="020B0604020202020204" pitchFamily="34" charset="0"/>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nSpc>
                          <a:spcPct val="100000"/>
                        </a:lnSpc>
                        <a:spcBef>
                          <a:spcPts val="50"/>
                        </a:spcBef>
                      </a:pPr>
                      <a:endParaRPr sz="1700" dirty="0">
                        <a:latin typeface="+mj-lt"/>
                        <a:cs typeface="Arial" panose="020B0604020202020204" pitchFamily="34" charset="0"/>
                      </a:endParaRPr>
                    </a:p>
                    <a:p>
                      <a:pPr algn="ctr">
                        <a:lnSpc>
                          <a:spcPct val="100000"/>
                        </a:lnSpc>
                      </a:pPr>
                      <a:r>
                        <a:rPr sz="1700" spc="10" dirty="0">
                          <a:solidFill>
                            <a:srgbClr val="FFFFFF"/>
                          </a:solidFill>
                          <a:latin typeface="+mj-lt"/>
                          <a:cs typeface="Arial" panose="020B0604020202020204" pitchFamily="34" charset="0"/>
                        </a:rPr>
                        <a:t>Pu</a:t>
                      </a:r>
                      <a:r>
                        <a:rPr lang="en-IN" sz="1700" spc="10" dirty="0">
                          <a:solidFill>
                            <a:srgbClr val="FFFFFF"/>
                          </a:solidFill>
                          <a:latin typeface="+mj-lt"/>
                          <a:cs typeface="Arial" panose="020B0604020202020204" pitchFamily="34" charset="0"/>
                        </a:rPr>
                        <a:t>r</a:t>
                      </a:r>
                      <a:r>
                        <a:rPr sz="1700" spc="10" dirty="0">
                          <a:solidFill>
                            <a:srgbClr val="FFFFFF"/>
                          </a:solidFill>
                          <a:latin typeface="+mj-lt"/>
                          <a:cs typeface="Arial" panose="020B0604020202020204" pitchFamily="34" charset="0"/>
                        </a:rPr>
                        <a:t>pose</a:t>
                      </a:r>
                      <a:r>
                        <a:rPr sz="1700" spc="-10"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of</a:t>
                      </a:r>
                      <a:r>
                        <a:rPr sz="1700" spc="-10" dirty="0">
                          <a:solidFill>
                            <a:srgbClr val="FFFFFF"/>
                          </a:solidFill>
                          <a:latin typeface="+mj-lt"/>
                          <a:cs typeface="Arial" panose="020B0604020202020204" pitchFamily="34" charset="0"/>
                        </a:rPr>
                        <a:t> </a:t>
                      </a:r>
                      <a:r>
                        <a:rPr sz="1700" spc="-15" dirty="0">
                          <a:solidFill>
                            <a:srgbClr val="FFFFFF"/>
                          </a:solidFill>
                          <a:latin typeface="+mj-lt"/>
                          <a:cs typeface="Arial" panose="020B0604020202020204" pitchFamily="34" charset="0"/>
                        </a:rPr>
                        <a:t>Remittance</a:t>
                      </a:r>
                      <a:endParaRPr sz="1700" dirty="0">
                        <a:latin typeface="+mj-lt"/>
                        <a:cs typeface="Arial" panose="020B0604020202020204" pitchFamily="34" charset="0"/>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tc>
                  <a:txBody>
                    <a:bodyPr/>
                    <a:lstStyle/>
                    <a:p>
                      <a:pPr algn="ctr">
                        <a:lnSpc>
                          <a:spcPct val="100000"/>
                        </a:lnSpc>
                        <a:spcBef>
                          <a:spcPts val="869"/>
                        </a:spcBef>
                      </a:pPr>
                      <a:r>
                        <a:rPr sz="1700" b="1" spc="5" dirty="0" err="1">
                          <a:solidFill>
                            <a:srgbClr val="FFFFFF"/>
                          </a:solidFill>
                          <a:latin typeface="+mj-lt"/>
                          <a:cs typeface="Arial" panose="020B0604020202020204" pitchFamily="34" charset="0"/>
                        </a:rPr>
                        <a:t>Minist</a:t>
                      </a:r>
                      <a:r>
                        <a:rPr lang="en-IN" sz="1700" b="1" spc="5" dirty="0">
                          <a:solidFill>
                            <a:srgbClr val="FFFFFF"/>
                          </a:solidFill>
                          <a:latin typeface="+mj-lt"/>
                          <a:cs typeface="Arial" panose="020B0604020202020204" pitchFamily="34" charset="0"/>
                        </a:rPr>
                        <a:t>r</a:t>
                      </a:r>
                      <a:r>
                        <a:rPr sz="1700" b="1" spc="5" dirty="0">
                          <a:solidFill>
                            <a:srgbClr val="FFFFFF"/>
                          </a:solidFill>
                          <a:latin typeface="+mj-lt"/>
                          <a:cs typeface="Arial" panose="020B0604020202020204" pitchFamily="34" charset="0"/>
                        </a:rPr>
                        <a:t>y/</a:t>
                      </a:r>
                      <a:r>
                        <a:rPr sz="1700" b="1" spc="5" dirty="0" err="1">
                          <a:solidFill>
                            <a:srgbClr val="FFFFFF"/>
                          </a:solidFill>
                          <a:latin typeface="+mj-lt"/>
                          <a:cs typeface="Arial" panose="020B0604020202020204" pitchFamily="34" charset="0"/>
                        </a:rPr>
                        <a:t>Depa</a:t>
                      </a:r>
                      <a:r>
                        <a:rPr lang="en-IN" sz="1700" b="1" spc="5" dirty="0">
                          <a:solidFill>
                            <a:srgbClr val="FFFFFF"/>
                          </a:solidFill>
                          <a:latin typeface="+mj-lt"/>
                          <a:cs typeface="Arial" panose="020B0604020202020204" pitchFamily="34" charset="0"/>
                        </a:rPr>
                        <a:t>r</a:t>
                      </a:r>
                      <a:r>
                        <a:rPr sz="1700" b="1" spc="5" dirty="0" err="1">
                          <a:solidFill>
                            <a:srgbClr val="FFFFFF"/>
                          </a:solidFill>
                          <a:latin typeface="+mj-lt"/>
                          <a:cs typeface="Arial" panose="020B0604020202020204" pitchFamily="34" charset="0"/>
                        </a:rPr>
                        <a:t>tment</a:t>
                      </a:r>
                      <a:r>
                        <a:rPr sz="1700" b="1" spc="30" dirty="0">
                          <a:solidFill>
                            <a:srgbClr val="FFFFFF"/>
                          </a:solidFill>
                          <a:latin typeface="+mj-lt"/>
                          <a:cs typeface="Arial" panose="020B0604020202020204" pitchFamily="34" charset="0"/>
                        </a:rPr>
                        <a:t> </a:t>
                      </a:r>
                      <a:r>
                        <a:rPr sz="1700" b="1" dirty="0">
                          <a:solidFill>
                            <a:srgbClr val="FFFFFF"/>
                          </a:solidFill>
                          <a:latin typeface="+mj-lt"/>
                          <a:cs typeface="Arial" panose="020B0604020202020204" pitchFamily="34" charset="0"/>
                        </a:rPr>
                        <a:t>of</a:t>
                      </a:r>
                      <a:r>
                        <a:rPr sz="1700" b="1" spc="5"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Govt.</a:t>
                      </a:r>
                      <a:r>
                        <a:rPr sz="1700" b="1" dirty="0">
                          <a:solidFill>
                            <a:srgbClr val="FFFFFF"/>
                          </a:solidFill>
                          <a:latin typeface="+mj-lt"/>
                          <a:cs typeface="Arial" panose="020B0604020202020204" pitchFamily="34" charset="0"/>
                        </a:rPr>
                        <a:t> of</a:t>
                      </a:r>
                      <a:r>
                        <a:rPr sz="1700" b="1" spc="-10" dirty="0">
                          <a:solidFill>
                            <a:srgbClr val="FFFFFF"/>
                          </a:solidFill>
                          <a:latin typeface="+mj-lt"/>
                          <a:cs typeface="Arial" panose="020B0604020202020204" pitchFamily="34" charset="0"/>
                        </a:rPr>
                        <a:t> India</a:t>
                      </a:r>
                      <a:r>
                        <a:rPr sz="1700" b="1"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whose</a:t>
                      </a:r>
                      <a:endParaRPr sz="1700" dirty="0">
                        <a:latin typeface="+mj-lt"/>
                        <a:cs typeface="Arial" panose="020B0604020202020204" pitchFamily="34" charset="0"/>
                      </a:endParaRPr>
                    </a:p>
                    <a:p>
                      <a:pPr algn="ctr">
                        <a:lnSpc>
                          <a:spcPct val="100000"/>
                        </a:lnSpc>
                      </a:pPr>
                      <a:r>
                        <a:rPr sz="1700" b="1" spc="5" dirty="0">
                          <a:solidFill>
                            <a:srgbClr val="FFFFFF"/>
                          </a:solidFill>
                          <a:latin typeface="+mj-lt"/>
                          <a:cs typeface="Arial" panose="020B0604020202020204" pitchFamily="34" charset="0"/>
                        </a:rPr>
                        <a:t>app</a:t>
                      </a:r>
                      <a:r>
                        <a:rPr lang="en-IN" sz="1700" b="1" spc="5" dirty="0">
                          <a:solidFill>
                            <a:srgbClr val="FFFFFF"/>
                          </a:solidFill>
                          <a:latin typeface="+mj-lt"/>
                          <a:cs typeface="Arial" panose="020B0604020202020204" pitchFamily="34" charset="0"/>
                        </a:rPr>
                        <a:t>r</a:t>
                      </a:r>
                      <a:r>
                        <a:rPr sz="1700" b="1" spc="5" dirty="0">
                          <a:solidFill>
                            <a:srgbClr val="FFFFFF"/>
                          </a:solidFill>
                          <a:latin typeface="+mj-lt"/>
                          <a:cs typeface="Arial" panose="020B0604020202020204" pitchFamily="34" charset="0"/>
                        </a:rPr>
                        <a:t>oval</a:t>
                      </a:r>
                      <a:r>
                        <a:rPr sz="1700" b="1"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is</a:t>
                      </a:r>
                      <a:r>
                        <a:rPr sz="1700" b="1" spc="-10" dirty="0">
                          <a:solidFill>
                            <a:srgbClr val="FFFFFF"/>
                          </a:solidFill>
                          <a:latin typeface="+mj-lt"/>
                          <a:cs typeface="Arial" panose="020B0604020202020204" pitchFamily="34" charset="0"/>
                        </a:rPr>
                        <a:t> </a:t>
                      </a:r>
                      <a:r>
                        <a:rPr lang="en-IN" sz="1700" b="1" spc="35" dirty="0">
                          <a:solidFill>
                            <a:srgbClr val="FFFFFF"/>
                          </a:solidFill>
                          <a:latin typeface="+mj-lt"/>
                          <a:cs typeface="Arial" panose="020B0604020202020204" pitchFamily="34" charset="0"/>
                        </a:rPr>
                        <a:t>r</a:t>
                      </a:r>
                      <a:r>
                        <a:rPr sz="1700" b="1" spc="35" dirty="0" err="1">
                          <a:solidFill>
                            <a:srgbClr val="FFFFFF"/>
                          </a:solidFill>
                          <a:latin typeface="+mj-lt"/>
                          <a:cs typeface="Arial" panose="020B0604020202020204" pitchFamily="34" charset="0"/>
                        </a:rPr>
                        <a:t>equi</a:t>
                      </a:r>
                      <a:r>
                        <a:rPr lang="en-IN" sz="1700" b="1" spc="35" dirty="0">
                          <a:solidFill>
                            <a:srgbClr val="FFFFFF"/>
                          </a:solidFill>
                          <a:latin typeface="+mj-lt"/>
                          <a:cs typeface="Arial" panose="020B0604020202020204" pitchFamily="34" charset="0"/>
                        </a:rPr>
                        <a:t>r</a:t>
                      </a:r>
                      <a:r>
                        <a:rPr sz="1700" b="1" spc="35" dirty="0">
                          <a:solidFill>
                            <a:srgbClr val="FFFFFF"/>
                          </a:solidFill>
                          <a:latin typeface="+mj-lt"/>
                          <a:cs typeface="Arial" panose="020B0604020202020204" pitchFamily="34" charset="0"/>
                        </a:rPr>
                        <a:t>ed</a:t>
                      </a:r>
                      <a:endParaRPr sz="1700" dirty="0">
                        <a:latin typeface="+mj-lt"/>
                        <a:cs typeface="Arial" panose="020B0604020202020204" pitchFamily="34" charset="0"/>
                      </a:endParaRPr>
                    </a:p>
                  </a:txBody>
                  <a:tcPr marL="0" marR="0" marT="11048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8313B"/>
                    </a:solidFill>
                  </a:tcPr>
                </a:tc>
                <a:extLst>
                  <a:ext uri="{0D108BD9-81ED-4DB2-BD59-A6C34878D82A}">
                    <a16:rowId xmlns:a16="http://schemas.microsoft.com/office/drawing/2014/main" val="10000"/>
                  </a:ext>
                </a:extLst>
              </a:tr>
              <a:tr h="736219">
                <a:tc>
                  <a:txBody>
                    <a:bodyPr/>
                    <a:lstStyle/>
                    <a:p>
                      <a:pPr>
                        <a:lnSpc>
                          <a:spcPct val="100000"/>
                        </a:lnSpc>
                        <a:spcBef>
                          <a:spcPts val="35"/>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6</a:t>
                      </a:r>
                      <a:endParaRPr sz="1700">
                        <a:latin typeface="+mj-lt"/>
                        <a:cs typeface="Arial" panose="020B0604020202020204" pitchFamily="34" charset="0"/>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421005">
                        <a:lnSpc>
                          <a:spcPts val="1875"/>
                        </a:lnSpc>
                      </a:pPr>
                      <a:r>
                        <a:rPr sz="1700" spc="-15" dirty="0">
                          <a:latin typeface="+mj-lt"/>
                          <a:cs typeface="Arial" panose="020B0604020202020204" pitchFamily="34" charset="0"/>
                        </a:rPr>
                        <a:t>Remittance</a:t>
                      </a:r>
                      <a:r>
                        <a:rPr sz="1700" spc="15" dirty="0">
                          <a:latin typeface="+mj-lt"/>
                          <a:cs typeface="Arial" panose="020B0604020202020204" pitchFamily="34" charset="0"/>
                        </a:rPr>
                        <a:t> </a:t>
                      </a:r>
                      <a:r>
                        <a:rPr sz="1700" spc="10" dirty="0">
                          <a:latin typeface="+mj-lt"/>
                          <a:cs typeface="Arial" panose="020B0604020202020204" pitchFamily="34" charset="0"/>
                        </a:rPr>
                        <a:t>of</a:t>
                      </a:r>
                      <a:r>
                        <a:rPr sz="1700" spc="20" dirty="0">
                          <a:latin typeface="+mj-lt"/>
                          <a:cs typeface="Arial" panose="020B0604020202020204" pitchFamily="34" charset="0"/>
                        </a:rPr>
                        <a:t> </a:t>
                      </a:r>
                      <a:r>
                        <a:rPr sz="1700" dirty="0">
                          <a:latin typeface="+mj-lt"/>
                          <a:cs typeface="Arial" panose="020B0604020202020204" pitchFamily="34" charset="0"/>
                        </a:rPr>
                        <a:t>hi</a:t>
                      </a:r>
                      <a:r>
                        <a:rPr lang="en-IN" sz="1700" dirty="0">
                          <a:latin typeface="+mj-lt"/>
                          <a:cs typeface="Arial" panose="020B0604020202020204" pitchFamily="34" charset="0"/>
                        </a:rPr>
                        <a:t>r</a:t>
                      </a:r>
                      <a:r>
                        <a:rPr sz="1700" dirty="0" err="1">
                          <a:latin typeface="+mj-lt"/>
                          <a:cs typeface="Arial" panose="020B0604020202020204" pitchFamily="34" charset="0"/>
                        </a:rPr>
                        <a:t>ing</a:t>
                      </a:r>
                      <a:r>
                        <a:rPr sz="1700" spc="25" dirty="0">
                          <a:latin typeface="+mj-lt"/>
                          <a:cs typeface="Arial" panose="020B0604020202020204" pitchFamily="34" charset="0"/>
                        </a:rPr>
                        <a:t> </a:t>
                      </a:r>
                      <a:r>
                        <a:rPr sz="1700" spc="10" dirty="0">
                          <a:latin typeface="+mj-lt"/>
                          <a:cs typeface="Arial" panose="020B0604020202020204" pitchFamily="34" charset="0"/>
                        </a:rPr>
                        <a:t>cha</a:t>
                      </a:r>
                      <a:r>
                        <a:rPr lang="en-IN" sz="1700" spc="10" dirty="0">
                          <a:latin typeface="+mj-lt"/>
                          <a:cs typeface="Arial" panose="020B0604020202020204" pitchFamily="34" charset="0"/>
                        </a:rPr>
                        <a:t>r</a:t>
                      </a:r>
                      <a:r>
                        <a:rPr sz="1700" spc="10" dirty="0" err="1">
                          <a:latin typeface="+mj-lt"/>
                          <a:cs typeface="Arial" panose="020B0604020202020204" pitchFamily="34" charset="0"/>
                        </a:rPr>
                        <a:t>ges</a:t>
                      </a:r>
                      <a:r>
                        <a:rPr sz="1700" spc="25" dirty="0">
                          <a:latin typeface="+mj-lt"/>
                          <a:cs typeface="Arial" panose="020B0604020202020204" pitchFamily="34" charset="0"/>
                        </a:rPr>
                        <a:t> </a:t>
                      </a:r>
                      <a:r>
                        <a:rPr sz="1700" spc="10" dirty="0">
                          <a:latin typeface="+mj-lt"/>
                          <a:cs typeface="Arial" panose="020B0604020202020204" pitchFamily="34" charset="0"/>
                        </a:rPr>
                        <a:t>of t</a:t>
                      </a:r>
                      <a:r>
                        <a:rPr lang="en-IN" sz="1700" spc="10" dirty="0">
                          <a:latin typeface="+mj-lt"/>
                          <a:cs typeface="Arial" panose="020B0604020202020204" pitchFamily="34" charset="0"/>
                        </a:rPr>
                        <a:t>r</a:t>
                      </a:r>
                      <a:r>
                        <a:rPr sz="1700" spc="10" dirty="0" err="1">
                          <a:latin typeface="+mj-lt"/>
                          <a:cs typeface="Arial" panose="020B0604020202020204" pitchFamily="34" charset="0"/>
                        </a:rPr>
                        <a:t>ansponde</a:t>
                      </a:r>
                      <a:r>
                        <a:rPr lang="en-IN" sz="1700" spc="10" dirty="0">
                          <a:latin typeface="+mj-lt"/>
                          <a:cs typeface="Arial" panose="020B0604020202020204" pitchFamily="34" charset="0"/>
                        </a:rPr>
                        <a:t>r</a:t>
                      </a:r>
                      <a:r>
                        <a:rPr sz="1700" spc="10" dirty="0">
                          <a:latin typeface="+mj-lt"/>
                          <a:cs typeface="Arial" panose="020B0604020202020204" pitchFamily="34" charset="0"/>
                        </a:rPr>
                        <a:t>s</a:t>
                      </a:r>
                      <a:r>
                        <a:rPr sz="1700" spc="25" dirty="0">
                          <a:latin typeface="+mj-lt"/>
                          <a:cs typeface="Arial" panose="020B0604020202020204" pitchFamily="34" charset="0"/>
                        </a:rPr>
                        <a:t> </a:t>
                      </a:r>
                      <a:r>
                        <a:rPr sz="1700" spc="-35" dirty="0">
                          <a:latin typeface="+mj-lt"/>
                          <a:cs typeface="Arial" panose="020B0604020202020204" pitchFamily="34" charset="0"/>
                        </a:rPr>
                        <a:t>by</a:t>
                      </a:r>
                      <a:endParaRPr sz="1700" dirty="0">
                        <a:latin typeface="+mj-lt"/>
                        <a:cs typeface="Arial" panose="020B0604020202020204" pitchFamily="34" charset="0"/>
                      </a:endParaRPr>
                    </a:p>
                    <a:p>
                      <a:pPr marL="2105025" indent="-233679">
                        <a:lnSpc>
                          <a:spcPct val="100000"/>
                        </a:lnSpc>
                        <a:buAutoNum type="alphaLcParenR"/>
                        <a:tabLst>
                          <a:tab pos="2105660" algn="l"/>
                        </a:tabLst>
                      </a:pPr>
                      <a:r>
                        <a:rPr lang="en-IN" sz="1700" spc="130" dirty="0">
                          <a:latin typeface="+mj-lt"/>
                          <a:cs typeface="Arial" panose="020B0604020202020204" pitchFamily="34" charset="0"/>
                        </a:rPr>
                        <a:t>T</a:t>
                      </a:r>
                      <a:r>
                        <a:rPr sz="1700" spc="130" dirty="0">
                          <a:latin typeface="+mj-lt"/>
                          <a:cs typeface="Arial" panose="020B0604020202020204" pitchFamily="34" charset="0"/>
                        </a:rPr>
                        <a:t>.V.</a:t>
                      </a:r>
                      <a:r>
                        <a:rPr sz="1700" spc="-20" dirty="0">
                          <a:latin typeface="+mj-lt"/>
                          <a:cs typeface="Arial" panose="020B0604020202020204" pitchFamily="34" charset="0"/>
                        </a:rPr>
                        <a:t> channels</a:t>
                      </a:r>
                      <a:endParaRPr sz="1700" dirty="0">
                        <a:latin typeface="+mj-lt"/>
                        <a:cs typeface="Arial" panose="020B0604020202020204" pitchFamily="34" charset="0"/>
                      </a:endParaRPr>
                    </a:p>
                    <a:p>
                      <a:pPr marL="1559560" indent="-236854">
                        <a:lnSpc>
                          <a:spcPts val="1900"/>
                        </a:lnSpc>
                        <a:buAutoNum type="alphaLcParenR"/>
                        <a:tabLst>
                          <a:tab pos="1560195" algn="l"/>
                        </a:tabLst>
                      </a:pPr>
                      <a:r>
                        <a:rPr sz="1700" dirty="0" err="1">
                          <a:latin typeface="+mj-lt"/>
                          <a:cs typeface="Arial" panose="020B0604020202020204" pitchFamily="34" charset="0"/>
                        </a:rPr>
                        <a:t>Inte</a:t>
                      </a:r>
                      <a:r>
                        <a:rPr lang="en-IN" sz="1700" dirty="0">
                          <a:latin typeface="+mj-lt"/>
                          <a:cs typeface="Arial" panose="020B0604020202020204" pitchFamily="34" charset="0"/>
                        </a:rPr>
                        <a:t>r</a:t>
                      </a:r>
                      <a:r>
                        <a:rPr sz="1700" dirty="0">
                          <a:latin typeface="+mj-lt"/>
                          <a:cs typeface="Arial" panose="020B0604020202020204" pitchFamily="34" charset="0"/>
                        </a:rPr>
                        <a:t>net</a:t>
                      </a:r>
                      <a:r>
                        <a:rPr sz="1700" spc="15" dirty="0">
                          <a:latin typeface="+mj-lt"/>
                          <a:cs typeface="Arial" panose="020B0604020202020204" pitchFamily="34" charset="0"/>
                        </a:rPr>
                        <a:t> </a:t>
                      </a:r>
                      <a:r>
                        <a:rPr sz="1700" spc="5" dirty="0">
                          <a:latin typeface="+mj-lt"/>
                          <a:cs typeface="Arial" panose="020B0604020202020204" pitchFamily="34" charset="0"/>
                        </a:rPr>
                        <a:t>Se</a:t>
                      </a:r>
                      <a:r>
                        <a:rPr lang="en-IN" sz="1700" spc="5" dirty="0">
                          <a:latin typeface="+mj-lt"/>
                          <a:cs typeface="Arial" panose="020B0604020202020204" pitchFamily="34" charset="0"/>
                        </a:rPr>
                        <a:t>r</a:t>
                      </a:r>
                      <a:r>
                        <a:rPr sz="1700" spc="5" dirty="0">
                          <a:latin typeface="+mj-lt"/>
                          <a:cs typeface="Arial" panose="020B0604020202020204" pitchFamily="34" charset="0"/>
                        </a:rPr>
                        <a:t>vice</a:t>
                      </a:r>
                      <a:r>
                        <a:rPr sz="1700" spc="10"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err="1">
                          <a:latin typeface="+mj-lt"/>
                          <a:cs typeface="Arial" panose="020B0604020202020204" pitchFamily="34" charset="0"/>
                        </a:rPr>
                        <a:t>ovide</a:t>
                      </a:r>
                      <a:r>
                        <a:rPr lang="en-IN" sz="1700" spc="20" dirty="0">
                          <a:latin typeface="+mj-lt"/>
                          <a:cs typeface="Arial" panose="020B0604020202020204" pitchFamily="34" charset="0"/>
                        </a:rPr>
                        <a:t>r</a:t>
                      </a:r>
                      <a:r>
                        <a:rPr sz="1700" spc="20" dirty="0">
                          <a:latin typeface="+mj-lt"/>
                          <a:cs typeface="Arial" panose="020B0604020202020204" pitchFamily="34" charset="0"/>
                        </a:rPr>
                        <a:t>s</a:t>
                      </a:r>
                      <a:endParaRPr sz="1700" dirty="0">
                        <a:latin typeface="+mj-lt"/>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875"/>
                        </a:lnSpc>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0" dirty="0">
                          <a:latin typeface="+mj-lt"/>
                          <a:cs typeface="Arial" panose="020B0604020202020204" pitchFamily="34" charset="0"/>
                        </a:rPr>
                        <a:t> </a:t>
                      </a:r>
                      <a:r>
                        <a:rPr sz="1700" spc="10" dirty="0">
                          <a:latin typeface="+mj-lt"/>
                          <a:cs typeface="Arial" panose="020B0604020202020204" pitchFamily="34" charset="0"/>
                        </a:rPr>
                        <a:t>of</a:t>
                      </a:r>
                      <a:r>
                        <a:rPr sz="1700" spc="15" dirty="0">
                          <a:latin typeface="+mj-lt"/>
                          <a:cs typeface="Arial" panose="020B0604020202020204" pitchFamily="34" charset="0"/>
                        </a:rPr>
                        <a:t> </a:t>
                      </a:r>
                      <a:r>
                        <a:rPr sz="1700" dirty="0">
                          <a:latin typeface="+mj-lt"/>
                          <a:cs typeface="Arial" panose="020B0604020202020204" pitchFamily="34" charset="0"/>
                        </a:rPr>
                        <a:t>Info</a:t>
                      </a:r>
                      <a:r>
                        <a:rPr lang="en-IN" sz="1700" dirty="0">
                          <a:latin typeface="+mj-lt"/>
                          <a:cs typeface="Arial" panose="020B0604020202020204" pitchFamily="34" charset="0"/>
                        </a:rPr>
                        <a:t>r</a:t>
                      </a:r>
                      <a:r>
                        <a:rPr sz="1700" dirty="0" err="1">
                          <a:latin typeface="+mj-lt"/>
                          <a:cs typeface="Arial" panose="020B0604020202020204" pitchFamily="34" charset="0"/>
                        </a:rPr>
                        <a:t>mation</a:t>
                      </a:r>
                      <a:r>
                        <a:rPr sz="1700" spc="40" dirty="0">
                          <a:latin typeface="+mj-lt"/>
                          <a:cs typeface="Arial" panose="020B0604020202020204" pitchFamily="34" charset="0"/>
                        </a:rPr>
                        <a:t> </a:t>
                      </a:r>
                      <a:r>
                        <a:rPr sz="1700" spc="-5" dirty="0">
                          <a:latin typeface="+mj-lt"/>
                          <a:cs typeface="Arial" panose="020B0604020202020204" pitchFamily="34" charset="0"/>
                        </a:rPr>
                        <a:t>&amp;</a:t>
                      </a:r>
                      <a:r>
                        <a:rPr sz="1700" dirty="0">
                          <a:latin typeface="+mj-lt"/>
                          <a:cs typeface="Arial" panose="020B0604020202020204" pitchFamily="34" charset="0"/>
                        </a:rPr>
                        <a:t> </a:t>
                      </a:r>
                      <a:r>
                        <a:rPr sz="1700" spc="-5" dirty="0">
                          <a:latin typeface="+mj-lt"/>
                          <a:cs typeface="Arial" panose="020B0604020202020204" pitchFamily="34" charset="0"/>
                        </a:rPr>
                        <a:t>B</a:t>
                      </a:r>
                      <a:r>
                        <a:rPr lang="en-IN" sz="1700" spc="-5" dirty="0">
                          <a:latin typeface="+mj-lt"/>
                          <a:cs typeface="Arial" panose="020B0604020202020204" pitchFamily="34" charset="0"/>
                        </a:rPr>
                        <a:t>r</a:t>
                      </a:r>
                      <a:r>
                        <a:rPr sz="1700" spc="-5" dirty="0" err="1">
                          <a:latin typeface="+mj-lt"/>
                          <a:cs typeface="Arial" panose="020B0604020202020204" pitchFamily="34" charset="0"/>
                        </a:rPr>
                        <a:t>oadcasting</a:t>
                      </a:r>
                      <a:endParaRPr sz="1700" dirty="0">
                        <a:latin typeface="+mj-lt"/>
                        <a:cs typeface="Arial" panose="020B0604020202020204" pitchFamily="34" charset="0"/>
                      </a:endParaRPr>
                    </a:p>
                    <a:p>
                      <a:pPr>
                        <a:lnSpc>
                          <a:spcPct val="100000"/>
                        </a:lnSpc>
                        <a:spcBef>
                          <a:spcPts val="20"/>
                        </a:spcBef>
                      </a:pPr>
                      <a:endParaRPr sz="1700" dirty="0">
                        <a:latin typeface="+mj-lt"/>
                        <a:cs typeface="Arial" panose="020B0604020202020204" pitchFamily="34" charset="0"/>
                      </a:endParaRPr>
                    </a:p>
                    <a:p>
                      <a:pPr algn="ctr">
                        <a:lnSpc>
                          <a:spcPts val="1900"/>
                        </a:lnSpc>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5" dirty="0">
                          <a:latin typeface="+mj-lt"/>
                          <a:cs typeface="Arial" panose="020B0604020202020204" pitchFamily="34" charset="0"/>
                        </a:rPr>
                        <a:t> </a:t>
                      </a:r>
                      <a:r>
                        <a:rPr sz="1700" spc="10" dirty="0">
                          <a:latin typeface="+mj-lt"/>
                          <a:cs typeface="Arial" panose="020B0604020202020204" pitchFamily="34" charset="0"/>
                        </a:rPr>
                        <a:t>of</a:t>
                      </a:r>
                      <a:r>
                        <a:rPr sz="1700" spc="20" dirty="0">
                          <a:latin typeface="+mj-lt"/>
                          <a:cs typeface="Arial" panose="020B0604020202020204" pitchFamily="34" charset="0"/>
                        </a:rPr>
                        <a:t> </a:t>
                      </a:r>
                      <a:r>
                        <a:rPr sz="1700" spc="-15" dirty="0">
                          <a:latin typeface="+mj-lt"/>
                          <a:cs typeface="Arial" panose="020B0604020202020204" pitchFamily="34" charset="0"/>
                        </a:rPr>
                        <a:t>Communication</a:t>
                      </a:r>
                      <a:r>
                        <a:rPr sz="1700" spc="35" dirty="0">
                          <a:latin typeface="+mj-lt"/>
                          <a:cs typeface="Arial" panose="020B0604020202020204" pitchFamily="34" charset="0"/>
                        </a:rPr>
                        <a:t> </a:t>
                      </a:r>
                      <a:r>
                        <a:rPr sz="1700" spc="-5" dirty="0">
                          <a:latin typeface="+mj-lt"/>
                          <a:cs typeface="Arial" panose="020B0604020202020204" pitchFamily="34" charset="0"/>
                        </a:rPr>
                        <a:t>&amp;</a:t>
                      </a:r>
                      <a:r>
                        <a:rPr sz="1700" dirty="0">
                          <a:latin typeface="+mj-lt"/>
                          <a:cs typeface="Arial" panose="020B0604020202020204" pitchFamily="34" charset="0"/>
                        </a:rPr>
                        <a:t> Info</a:t>
                      </a:r>
                      <a:r>
                        <a:rPr lang="en-IN" sz="1700" dirty="0">
                          <a:latin typeface="+mj-lt"/>
                          <a:cs typeface="Arial" panose="020B0604020202020204" pitchFamily="34" charset="0"/>
                        </a:rPr>
                        <a:t>r</a:t>
                      </a:r>
                      <a:r>
                        <a:rPr sz="1700" dirty="0" err="1">
                          <a:latin typeface="+mj-lt"/>
                          <a:cs typeface="Arial" panose="020B0604020202020204" pitchFamily="34" charset="0"/>
                        </a:rPr>
                        <a:t>mation</a:t>
                      </a:r>
                      <a:r>
                        <a:rPr sz="1700" spc="60" dirty="0">
                          <a:latin typeface="+mj-lt"/>
                          <a:cs typeface="Arial" panose="020B0604020202020204" pitchFamily="34" charset="0"/>
                        </a:rPr>
                        <a:t> </a:t>
                      </a:r>
                      <a:r>
                        <a:rPr lang="en-IN" sz="1700" spc="35" dirty="0">
                          <a:latin typeface="+mj-lt"/>
                          <a:cs typeface="Arial" panose="020B0604020202020204" pitchFamily="34" charset="0"/>
                        </a:rPr>
                        <a:t>T</a:t>
                      </a:r>
                      <a:r>
                        <a:rPr sz="1700" spc="35" dirty="0" err="1">
                          <a:latin typeface="+mj-lt"/>
                          <a:cs typeface="Arial" panose="020B0604020202020204" pitchFamily="34" charset="0"/>
                        </a:rPr>
                        <a:t>echnology</a:t>
                      </a:r>
                      <a:endParaRPr sz="1700" dirty="0">
                        <a:latin typeface="+mj-lt"/>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33170">
                <a:tc>
                  <a:txBody>
                    <a:bodyPr/>
                    <a:lstStyle/>
                    <a:p>
                      <a:pPr>
                        <a:lnSpc>
                          <a:spcPct val="100000"/>
                        </a:lnSpc>
                        <a:spcBef>
                          <a:spcPts val="25"/>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7</a:t>
                      </a:r>
                      <a:endParaRPr sz="1700">
                        <a:latin typeface="+mj-lt"/>
                        <a:cs typeface="Arial" panose="020B0604020202020204" pitchFamily="34" charset="0"/>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326390" marR="184785" indent="-139065">
                        <a:lnSpc>
                          <a:spcPct val="100000"/>
                        </a:lnSpc>
                        <a:spcBef>
                          <a:spcPts val="905"/>
                        </a:spcBef>
                      </a:pPr>
                      <a:r>
                        <a:rPr sz="1700" spc="-15" dirty="0">
                          <a:latin typeface="+mj-lt"/>
                          <a:cs typeface="Arial" panose="020B0604020202020204" pitchFamily="34" charset="0"/>
                        </a:rPr>
                        <a:t>Remittance</a:t>
                      </a:r>
                      <a:r>
                        <a:rPr sz="1700" spc="5" dirty="0">
                          <a:latin typeface="+mj-lt"/>
                          <a:cs typeface="Arial" panose="020B0604020202020204" pitchFamily="34" charset="0"/>
                        </a:rPr>
                        <a:t> </a:t>
                      </a:r>
                      <a:r>
                        <a:rPr sz="1700" spc="10" dirty="0">
                          <a:latin typeface="+mj-lt"/>
                          <a:cs typeface="Arial" panose="020B0604020202020204" pitchFamily="34" charset="0"/>
                        </a:rPr>
                        <a:t>of </a:t>
                      </a:r>
                      <a:r>
                        <a:rPr sz="1700" dirty="0" err="1">
                          <a:latin typeface="+mj-lt"/>
                          <a:cs typeface="Arial" panose="020B0604020202020204" pitchFamily="34" charset="0"/>
                        </a:rPr>
                        <a:t>containe</a:t>
                      </a:r>
                      <a:r>
                        <a:rPr lang="en-IN" sz="1700" dirty="0">
                          <a:latin typeface="+mj-lt"/>
                          <a:cs typeface="Arial" panose="020B0604020202020204" pitchFamily="34" charset="0"/>
                        </a:rPr>
                        <a:t>r</a:t>
                      </a:r>
                      <a:r>
                        <a:rPr sz="1700" spc="15" dirty="0">
                          <a:latin typeface="+mj-lt"/>
                          <a:cs typeface="Arial" panose="020B0604020202020204" pitchFamily="34" charset="0"/>
                        </a:rPr>
                        <a:t> </a:t>
                      </a:r>
                      <a:r>
                        <a:rPr sz="1700" spc="-15" dirty="0">
                          <a:latin typeface="+mj-lt"/>
                          <a:cs typeface="Arial" panose="020B0604020202020204" pitchFamily="34" charset="0"/>
                        </a:rPr>
                        <a:t>detention</a:t>
                      </a:r>
                      <a:r>
                        <a:rPr sz="1700" spc="10" dirty="0">
                          <a:latin typeface="+mj-lt"/>
                          <a:cs typeface="Arial" panose="020B0604020202020204" pitchFamily="34" charset="0"/>
                        </a:rPr>
                        <a:t> cha</a:t>
                      </a:r>
                      <a:r>
                        <a:rPr lang="en-IN" sz="1700" spc="10" dirty="0">
                          <a:latin typeface="+mj-lt"/>
                          <a:cs typeface="Arial" panose="020B0604020202020204" pitchFamily="34" charset="0"/>
                        </a:rPr>
                        <a:t>r</a:t>
                      </a:r>
                      <a:r>
                        <a:rPr sz="1700" spc="10" dirty="0" err="1">
                          <a:latin typeface="+mj-lt"/>
                          <a:cs typeface="Arial" panose="020B0604020202020204" pitchFamily="34" charset="0"/>
                        </a:rPr>
                        <a:t>ges</a:t>
                      </a:r>
                      <a:r>
                        <a:rPr sz="1700" spc="5" dirty="0">
                          <a:latin typeface="+mj-lt"/>
                          <a:cs typeface="Arial" panose="020B0604020202020204" pitchFamily="34" charset="0"/>
                        </a:rPr>
                        <a:t> </a:t>
                      </a:r>
                      <a:r>
                        <a:rPr sz="1700" spc="-10" dirty="0">
                          <a:latin typeface="+mj-lt"/>
                          <a:cs typeface="Arial" panose="020B0604020202020204" pitchFamily="34" charset="0"/>
                        </a:rPr>
                        <a:t>exceeding </a:t>
                      </a:r>
                      <a:r>
                        <a:rPr sz="1700" spc="-380"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lang="en-IN" sz="1700" spc="25" dirty="0">
                          <a:latin typeface="+mj-lt"/>
                          <a:cs typeface="Arial" panose="020B0604020202020204" pitchFamily="34" charset="0"/>
                        </a:rPr>
                        <a:t>r</a:t>
                      </a:r>
                      <a:r>
                        <a:rPr sz="1700" spc="25" dirty="0">
                          <a:latin typeface="+mj-lt"/>
                          <a:cs typeface="Arial" panose="020B0604020202020204" pitchFamily="34" charset="0"/>
                        </a:rPr>
                        <a:t>ate</a:t>
                      </a:r>
                      <a:r>
                        <a:rPr sz="1700" spc="5"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a:latin typeface="+mj-lt"/>
                          <a:cs typeface="Arial" panose="020B0604020202020204" pitchFamily="34" charset="0"/>
                        </a:rPr>
                        <a:t>esc</a:t>
                      </a:r>
                      <a:r>
                        <a:rPr lang="en-IN" sz="1700" spc="20" dirty="0">
                          <a:latin typeface="+mj-lt"/>
                          <a:cs typeface="Arial" panose="020B0604020202020204" pitchFamily="34" charset="0"/>
                        </a:rPr>
                        <a:t>r</a:t>
                      </a:r>
                      <a:r>
                        <a:rPr sz="1700" spc="20" dirty="0" err="1">
                          <a:latin typeface="+mj-lt"/>
                          <a:cs typeface="Arial" panose="020B0604020202020204" pitchFamily="34" charset="0"/>
                        </a:rPr>
                        <a:t>ibed</a:t>
                      </a:r>
                      <a:r>
                        <a:rPr sz="1700"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a:t>
                      </a:r>
                      <a:r>
                        <a:rPr sz="1700" spc="20" dirty="0">
                          <a:latin typeface="+mj-lt"/>
                          <a:cs typeface="Arial" panose="020B0604020202020204" pitchFamily="34" charset="0"/>
                        </a:rPr>
                        <a:t>Di</a:t>
                      </a:r>
                      <a:r>
                        <a:rPr lang="en-IN" sz="1700" spc="20" dirty="0">
                          <a:latin typeface="+mj-lt"/>
                          <a:cs typeface="Arial" panose="020B0604020202020204" pitchFamily="34" charset="0"/>
                        </a:rPr>
                        <a:t>r</a:t>
                      </a:r>
                      <a:r>
                        <a:rPr sz="1700" spc="20" dirty="0" err="1">
                          <a:latin typeface="+mj-lt"/>
                          <a:cs typeface="Arial" panose="020B0604020202020204" pitchFamily="34" charset="0"/>
                        </a:rPr>
                        <a:t>ecto</a:t>
                      </a:r>
                      <a:r>
                        <a:rPr lang="en-IN" sz="1700" spc="20" dirty="0">
                          <a:latin typeface="+mj-lt"/>
                          <a:cs typeface="Arial" panose="020B0604020202020204" pitchFamily="34" charset="0"/>
                        </a:rPr>
                        <a:t>r</a:t>
                      </a:r>
                      <a:r>
                        <a:rPr sz="1700" dirty="0">
                          <a:latin typeface="+mj-lt"/>
                          <a:cs typeface="Arial" panose="020B0604020202020204" pitchFamily="34" charset="0"/>
                        </a:rPr>
                        <a:t> </a:t>
                      </a:r>
                      <a:r>
                        <a:rPr sz="1700" spc="10" dirty="0">
                          <a:latin typeface="+mj-lt"/>
                          <a:cs typeface="Arial" panose="020B0604020202020204" pitchFamily="34" charset="0"/>
                        </a:rPr>
                        <a:t>Gene</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20" dirty="0">
                          <a:latin typeface="+mj-lt"/>
                          <a:cs typeface="Arial" panose="020B0604020202020204" pitchFamily="34" charset="0"/>
                        </a:rPr>
                        <a:t> </a:t>
                      </a:r>
                      <a:r>
                        <a:rPr sz="1700" spc="10" dirty="0">
                          <a:latin typeface="+mj-lt"/>
                          <a:cs typeface="Arial" panose="020B0604020202020204" pitchFamily="34" charset="0"/>
                        </a:rPr>
                        <a:t>of </a:t>
                      </a:r>
                      <a:r>
                        <a:rPr sz="1700" spc="-25" dirty="0">
                          <a:latin typeface="+mj-lt"/>
                          <a:cs typeface="Arial" panose="020B0604020202020204" pitchFamily="34" charset="0"/>
                        </a:rPr>
                        <a:t>Shipping</a:t>
                      </a:r>
                      <a:endParaRPr sz="1700" dirty="0">
                        <a:latin typeface="+mj-lt"/>
                        <a:cs typeface="Arial" panose="020B0604020202020204" pitchFamily="34" charset="0"/>
                      </a:endParaRPr>
                    </a:p>
                  </a:txBody>
                  <a:tcPr marL="0" marR="0" marT="1149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62380" marR="1250950" indent="15240">
                        <a:lnSpc>
                          <a:spcPct val="100000"/>
                        </a:lnSpc>
                        <a:spcBef>
                          <a:spcPts val="905"/>
                        </a:spcBef>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0" dirty="0">
                          <a:latin typeface="+mj-lt"/>
                          <a:cs typeface="Arial" panose="020B0604020202020204" pitchFamily="34" charset="0"/>
                        </a:rPr>
                        <a:t> </a:t>
                      </a:r>
                      <a:r>
                        <a:rPr sz="1700" spc="10" dirty="0">
                          <a:latin typeface="+mj-lt"/>
                          <a:cs typeface="Arial" panose="020B0604020202020204" pitchFamily="34" charset="0"/>
                        </a:rPr>
                        <a:t>of</a:t>
                      </a:r>
                      <a:r>
                        <a:rPr sz="1700" spc="20" dirty="0">
                          <a:latin typeface="+mj-lt"/>
                          <a:cs typeface="Arial" panose="020B0604020202020204" pitchFamily="34" charset="0"/>
                        </a:rPr>
                        <a:t> </a:t>
                      </a:r>
                      <a:r>
                        <a:rPr sz="1700" spc="10" dirty="0">
                          <a:latin typeface="+mj-lt"/>
                          <a:cs typeface="Arial" panose="020B0604020202020204" pitchFamily="34" charset="0"/>
                        </a:rPr>
                        <a:t>Su</a:t>
                      </a:r>
                      <a:r>
                        <a:rPr lang="en-IN" sz="1700" spc="10" dirty="0">
                          <a:latin typeface="+mj-lt"/>
                          <a:cs typeface="Arial" panose="020B0604020202020204" pitchFamily="34" charset="0"/>
                        </a:rPr>
                        <a:t>r</a:t>
                      </a:r>
                      <a:r>
                        <a:rPr sz="1700" spc="10" dirty="0">
                          <a:latin typeface="+mj-lt"/>
                          <a:cs typeface="Arial" panose="020B0604020202020204" pitchFamily="34" charset="0"/>
                        </a:rPr>
                        <a:t>face</a:t>
                      </a:r>
                      <a:r>
                        <a:rPr sz="1700" spc="25" dirty="0">
                          <a:latin typeface="+mj-lt"/>
                          <a:cs typeface="Arial" panose="020B0604020202020204" pitchFamily="34" charset="0"/>
                        </a:rPr>
                        <a:t> </a:t>
                      </a:r>
                      <a:r>
                        <a:rPr lang="en-IN" sz="1700" spc="75" dirty="0">
                          <a:latin typeface="+mj-lt"/>
                          <a:cs typeface="Arial" panose="020B0604020202020204" pitchFamily="34" charset="0"/>
                        </a:rPr>
                        <a:t>Tr</a:t>
                      </a:r>
                      <a:r>
                        <a:rPr sz="1700" spc="75" dirty="0" err="1">
                          <a:latin typeface="+mj-lt"/>
                          <a:cs typeface="Arial" panose="020B0604020202020204" pitchFamily="34" charset="0"/>
                        </a:rPr>
                        <a:t>anspo</a:t>
                      </a:r>
                      <a:r>
                        <a:rPr lang="en-IN" sz="1700" spc="75" dirty="0">
                          <a:latin typeface="+mj-lt"/>
                          <a:cs typeface="Arial" panose="020B0604020202020204" pitchFamily="34" charset="0"/>
                        </a:rPr>
                        <a:t>r</a:t>
                      </a:r>
                      <a:r>
                        <a:rPr sz="1700" spc="75" dirty="0">
                          <a:latin typeface="+mj-lt"/>
                          <a:cs typeface="Arial" panose="020B0604020202020204" pitchFamily="34" charset="0"/>
                        </a:rPr>
                        <a:t>t </a:t>
                      </a:r>
                      <a:r>
                        <a:rPr sz="1700" spc="-380" dirty="0">
                          <a:latin typeface="+mj-lt"/>
                          <a:cs typeface="Arial" panose="020B0604020202020204" pitchFamily="34" charset="0"/>
                        </a:rPr>
                        <a:t> </a:t>
                      </a:r>
                      <a:r>
                        <a:rPr sz="1700" spc="20" dirty="0">
                          <a:latin typeface="+mj-lt"/>
                          <a:cs typeface="Arial" panose="020B0604020202020204" pitchFamily="34" charset="0"/>
                        </a:rPr>
                        <a:t>(Di</a:t>
                      </a:r>
                      <a:r>
                        <a:rPr lang="en-IN" sz="1700" spc="20" dirty="0">
                          <a:latin typeface="+mj-lt"/>
                          <a:cs typeface="Arial" panose="020B0604020202020204" pitchFamily="34" charset="0"/>
                        </a:rPr>
                        <a:t>r</a:t>
                      </a:r>
                      <a:r>
                        <a:rPr sz="1700" spc="20" dirty="0" err="1">
                          <a:latin typeface="+mj-lt"/>
                          <a:cs typeface="Arial" panose="020B0604020202020204" pitchFamily="34" charset="0"/>
                        </a:rPr>
                        <a:t>ecto</a:t>
                      </a:r>
                      <a:r>
                        <a:rPr lang="en-IN" sz="1700" spc="20" dirty="0">
                          <a:latin typeface="+mj-lt"/>
                          <a:cs typeface="Arial" panose="020B0604020202020204" pitchFamily="34" charset="0"/>
                        </a:rPr>
                        <a:t>r</a:t>
                      </a:r>
                      <a:r>
                        <a:rPr sz="1700" spc="-15" dirty="0">
                          <a:latin typeface="+mj-lt"/>
                          <a:cs typeface="Arial" panose="020B0604020202020204" pitchFamily="34" charset="0"/>
                        </a:rPr>
                        <a:t> </a:t>
                      </a:r>
                      <a:r>
                        <a:rPr sz="1700" spc="15" dirty="0">
                          <a:latin typeface="+mj-lt"/>
                          <a:cs typeface="Arial" panose="020B0604020202020204" pitchFamily="34" charset="0"/>
                        </a:rPr>
                        <a:t>Gene</a:t>
                      </a:r>
                      <a:r>
                        <a:rPr lang="en-IN" sz="1700" spc="15" dirty="0">
                          <a:latin typeface="+mj-lt"/>
                          <a:cs typeface="Arial" panose="020B0604020202020204" pitchFamily="34" charset="0"/>
                        </a:rPr>
                        <a:t>r</a:t>
                      </a:r>
                      <a:r>
                        <a:rPr sz="1700" spc="15" dirty="0">
                          <a:latin typeface="+mj-lt"/>
                          <a:cs typeface="Arial" panose="020B0604020202020204" pitchFamily="34" charset="0"/>
                        </a:rPr>
                        <a:t>al</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Shipping)</a:t>
                      </a:r>
                      <a:endParaRPr sz="1700" dirty="0">
                        <a:latin typeface="+mj-lt"/>
                        <a:cs typeface="Arial" panose="020B0604020202020204" pitchFamily="34" charset="0"/>
                      </a:endParaRPr>
                    </a:p>
                  </a:txBody>
                  <a:tcPr marL="0" marR="0" marT="1149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3206">
                <a:tc>
                  <a:txBody>
                    <a:bodyPr/>
                    <a:lstStyle/>
                    <a:p>
                      <a:pPr algn="ctr">
                        <a:lnSpc>
                          <a:spcPct val="100000"/>
                        </a:lnSpc>
                        <a:spcBef>
                          <a:spcPts val="1000"/>
                        </a:spcBef>
                      </a:pPr>
                      <a:r>
                        <a:rPr sz="1700" dirty="0">
                          <a:solidFill>
                            <a:srgbClr val="FFFFFF"/>
                          </a:solidFill>
                          <a:latin typeface="+mj-lt"/>
                          <a:cs typeface="Arial" panose="020B0604020202020204" pitchFamily="34" charset="0"/>
                        </a:rPr>
                        <a:t>8</a:t>
                      </a:r>
                      <a:endParaRPr sz="1700">
                        <a:latin typeface="+mj-lt"/>
                        <a:cs typeface="Arial" panose="020B0604020202020204" pitchFamily="34" charset="0"/>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1000"/>
                        </a:spcBef>
                      </a:pPr>
                      <a:r>
                        <a:rPr sz="1700" spc="-10" dirty="0">
                          <a:latin typeface="+mj-lt"/>
                          <a:cs typeface="Arial" panose="020B0604020202020204" pitchFamily="34" charset="0"/>
                        </a:rPr>
                        <a:t>Omitted</a:t>
                      </a:r>
                      <a:endParaRPr sz="1700">
                        <a:latin typeface="+mj-lt"/>
                        <a:cs typeface="Arial" panose="020B0604020202020204" pitchFamily="34" charset="0"/>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700" dirty="0">
                        <a:latin typeface="+mj-lt"/>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80185">
                <a:tc>
                  <a:txBody>
                    <a:bodyPr/>
                    <a:lstStyle/>
                    <a:p>
                      <a:pPr>
                        <a:lnSpc>
                          <a:spcPct val="100000"/>
                        </a:lnSpc>
                        <a:spcBef>
                          <a:spcPts val="20"/>
                        </a:spcBef>
                      </a:pPr>
                      <a:endParaRPr sz="1700">
                        <a:latin typeface="+mj-lt"/>
                        <a:cs typeface="Arial" panose="020B0604020202020204" pitchFamily="34" charset="0"/>
                      </a:endParaRPr>
                    </a:p>
                    <a:p>
                      <a:pPr algn="ctr">
                        <a:lnSpc>
                          <a:spcPct val="100000"/>
                        </a:lnSpc>
                      </a:pPr>
                      <a:r>
                        <a:rPr sz="1700" dirty="0">
                          <a:solidFill>
                            <a:srgbClr val="FFFFFF"/>
                          </a:solidFill>
                          <a:latin typeface="+mj-lt"/>
                          <a:cs typeface="Arial" panose="020B0604020202020204" pitchFamily="34" charset="0"/>
                        </a:rPr>
                        <a:t>9</a:t>
                      </a:r>
                      <a:endParaRPr sz="1700">
                        <a:latin typeface="+mj-lt"/>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320040" marR="313690" indent="-2540" algn="ctr">
                        <a:lnSpc>
                          <a:spcPts val="1920"/>
                        </a:lnSpc>
                        <a:spcBef>
                          <a:spcPts val="20"/>
                        </a:spcBef>
                      </a:pPr>
                      <a:r>
                        <a:rPr sz="1700" spc="-15" dirty="0">
                          <a:latin typeface="+mj-lt"/>
                          <a:cs typeface="Arial" panose="020B0604020202020204" pitchFamily="34" charset="0"/>
                        </a:rPr>
                        <a:t>Remittance</a:t>
                      </a:r>
                      <a:r>
                        <a:rPr sz="1700" spc="10" dirty="0">
                          <a:latin typeface="+mj-lt"/>
                          <a:cs typeface="Arial" panose="020B0604020202020204" pitchFamily="34" charset="0"/>
                        </a:rPr>
                        <a:t> of</a:t>
                      </a:r>
                      <a:r>
                        <a:rPr sz="1700" spc="20" dirty="0">
                          <a:latin typeface="+mj-lt"/>
                          <a:cs typeface="Arial" panose="020B0604020202020204" pitchFamily="34" charset="0"/>
                        </a:rPr>
                        <a:t> p</a:t>
                      </a:r>
                      <a:r>
                        <a:rPr lang="en-IN" sz="1700" spc="20" dirty="0">
                          <a:latin typeface="+mj-lt"/>
                          <a:cs typeface="Arial" panose="020B0604020202020204" pitchFamily="34" charset="0"/>
                        </a:rPr>
                        <a:t>r</a:t>
                      </a:r>
                      <a:r>
                        <a:rPr sz="1700" spc="20" dirty="0" err="1">
                          <a:latin typeface="+mj-lt"/>
                          <a:cs typeface="Arial" panose="020B0604020202020204" pitchFamily="34" charset="0"/>
                        </a:rPr>
                        <a:t>ize</a:t>
                      </a:r>
                      <a:r>
                        <a:rPr sz="1700" spc="20" dirty="0">
                          <a:latin typeface="+mj-lt"/>
                          <a:cs typeface="Arial" panose="020B0604020202020204" pitchFamily="34" charset="0"/>
                        </a:rPr>
                        <a:t> </a:t>
                      </a:r>
                      <a:r>
                        <a:rPr sz="1700" spc="-10" dirty="0">
                          <a:latin typeface="+mj-lt"/>
                          <a:cs typeface="Arial" panose="020B0604020202020204" pitchFamily="34" charset="0"/>
                        </a:rPr>
                        <a:t>money/</a:t>
                      </a:r>
                      <a:r>
                        <a:rPr sz="1700" spc="-10" dirty="0" err="1">
                          <a:latin typeface="+mj-lt"/>
                          <a:cs typeface="Arial" panose="020B0604020202020204" pitchFamily="34" charset="0"/>
                        </a:rPr>
                        <a:t>sponso</a:t>
                      </a:r>
                      <a:r>
                        <a:rPr lang="en-IN" sz="1700" spc="-10" dirty="0">
                          <a:latin typeface="+mj-lt"/>
                          <a:cs typeface="Arial" panose="020B0604020202020204" pitchFamily="34" charset="0"/>
                        </a:rPr>
                        <a:t>r</a:t>
                      </a:r>
                      <a:r>
                        <a:rPr sz="1700" spc="-10" dirty="0">
                          <a:latin typeface="+mj-lt"/>
                          <a:cs typeface="Arial" panose="020B0604020202020204" pitchFamily="34" charset="0"/>
                        </a:rPr>
                        <a:t>ship</a:t>
                      </a:r>
                      <a:r>
                        <a:rPr sz="1700" spc="35"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spc="10" dirty="0" err="1">
                          <a:latin typeface="+mj-lt"/>
                          <a:cs typeface="Arial" panose="020B0604020202020204" pitchFamily="34" charset="0"/>
                        </a:rPr>
                        <a:t>spo</a:t>
                      </a:r>
                      <a:r>
                        <a:rPr lang="en-IN" sz="1700" spc="10" dirty="0">
                          <a:latin typeface="+mj-lt"/>
                          <a:cs typeface="Arial" panose="020B0604020202020204" pitchFamily="34" charset="0"/>
                        </a:rPr>
                        <a:t>r</a:t>
                      </a:r>
                      <a:r>
                        <a:rPr sz="1700" spc="10" dirty="0" err="1">
                          <a:latin typeface="+mj-lt"/>
                          <a:cs typeface="Arial" panose="020B0604020202020204" pitchFamily="34" charset="0"/>
                        </a:rPr>
                        <a:t>ts</a:t>
                      </a:r>
                      <a:r>
                        <a:rPr sz="1700" spc="10" dirty="0">
                          <a:latin typeface="+mj-lt"/>
                          <a:cs typeface="Arial" panose="020B0604020202020204" pitchFamily="34" charset="0"/>
                        </a:rPr>
                        <a:t> </a:t>
                      </a:r>
                      <a:r>
                        <a:rPr sz="1700" spc="15" dirty="0">
                          <a:latin typeface="+mj-lt"/>
                          <a:cs typeface="Arial" panose="020B0604020202020204" pitchFamily="34" charset="0"/>
                        </a:rPr>
                        <a:t> </a:t>
                      </a:r>
                      <a:r>
                        <a:rPr sz="1700" spc="-25" dirty="0">
                          <a:latin typeface="+mj-lt"/>
                          <a:cs typeface="Arial" panose="020B0604020202020204" pitchFamily="34" charset="0"/>
                        </a:rPr>
                        <a:t>activity</a:t>
                      </a:r>
                      <a:r>
                        <a:rPr sz="1700" spc="15" dirty="0">
                          <a:latin typeface="+mj-lt"/>
                          <a:cs typeface="Arial" panose="020B0604020202020204" pitchFamily="34" charset="0"/>
                        </a:rPr>
                        <a:t>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r>
                        <a:rPr sz="1700" spc="15"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5" dirty="0">
                          <a:latin typeface="+mj-lt"/>
                          <a:cs typeface="Arial" panose="020B0604020202020204" pitchFamily="34" charset="0"/>
                        </a:rPr>
                        <a:t> </a:t>
                      </a:r>
                      <a:r>
                        <a:rPr sz="1700" spc="-25" dirty="0">
                          <a:latin typeface="+mj-lt"/>
                          <a:cs typeface="Arial" panose="020B0604020202020204" pitchFamily="34" charset="0"/>
                        </a:rPr>
                        <a:t>than </a:t>
                      </a:r>
                      <a:r>
                        <a:rPr sz="1700" spc="-20" dirty="0">
                          <a:latin typeface="+mj-lt"/>
                          <a:cs typeface="Arial" panose="020B0604020202020204" pitchFamily="34" charset="0"/>
                        </a:rPr>
                        <a:t> </a:t>
                      </a:r>
                      <a:r>
                        <a:rPr sz="1700" spc="-10" dirty="0" err="1">
                          <a:latin typeface="+mj-lt"/>
                          <a:cs typeface="Arial" panose="020B0604020202020204" pitchFamily="34" charset="0"/>
                        </a:rPr>
                        <a:t>Inte</a:t>
                      </a:r>
                      <a:r>
                        <a:rPr lang="en-IN" sz="1700" spc="-10" dirty="0">
                          <a:latin typeface="+mj-lt"/>
                          <a:cs typeface="Arial" panose="020B0604020202020204" pitchFamily="34" charset="0"/>
                        </a:rPr>
                        <a:t>r</a:t>
                      </a:r>
                      <a:r>
                        <a:rPr sz="1700" spc="-10" dirty="0">
                          <a:latin typeface="+mj-lt"/>
                          <a:cs typeface="Arial" panose="020B0604020202020204" pitchFamily="34" charset="0"/>
                        </a:rPr>
                        <a:t>national/National/State</a:t>
                      </a:r>
                      <a:r>
                        <a:rPr sz="1700" spc="40" dirty="0">
                          <a:latin typeface="+mj-lt"/>
                          <a:cs typeface="Arial" panose="020B0604020202020204" pitchFamily="34" charset="0"/>
                        </a:rPr>
                        <a:t> </a:t>
                      </a:r>
                      <a:r>
                        <a:rPr sz="1700" spc="-10" dirty="0">
                          <a:latin typeface="+mj-lt"/>
                          <a:cs typeface="Arial" panose="020B0604020202020204" pitchFamily="34" charset="0"/>
                        </a:rPr>
                        <a:t>Level</a:t>
                      </a:r>
                      <a:r>
                        <a:rPr sz="1700" spc="-15" dirty="0">
                          <a:latin typeface="+mj-lt"/>
                          <a:cs typeface="Arial" panose="020B0604020202020204" pitchFamily="34" charset="0"/>
                        </a:rPr>
                        <a:t> </a:t>
                      </a:r>
                      <a:r>
                        <a:rPr sz="1700" spc="10" dirty="0" err="1">
                          <a:latin typeface="+mj-lt"/>
                          <a:cs typeface="Arial" panose="020B0604020202020204" pitchFamily="34" charset="0"/>
                        </a:rPr>
                        <a:t>spo</a:t>
                      </a:r>
                      <a:r>
                        <a:rPr lang="en-IN" sz="1700" spc="10" dirty="0">
                          <a:latin typeface="+mj-lt"/>
                          <a:cs typeface="Arial" panose="020B0604020202020204" pitchFamily="34" charset="0"/>
                        </a:rPr>
                        <a:t>r</a:t>
                      </a:r>
                      <a:r>
                        <a:rPr sz="1700" spc="10" dirty="0" err="1">
                          <a:latin typeface="+mj-lt"/>
                          <a:cs typeface="Arial" panose="020B0604020202020204" pitchFamily="34" charset="0"/>
                        </a:rPr>
                        <a:t>ts</a:t>
                      </a:r>
                      <a:r>
                        <a:rPr sz="1700" spc="-20" dirty="0">
                          <a:latin typeface="+mj-lt"/>
                          <a:cs typeface="Arial" panose="020B0604020202020204" pitchFamily="34" charset="0"/>
                        </a:rPr>
                        <a:t> </a:t>
                      </a:r>
                      <a:r>
                        <a:rPr sz="1700" spc="-5" dirty="0">
                          <a:latin typeface="+mj-lt"/>
                          <a:cs typeface="Arial" panose="020B0604020202020204" pitchFamily="34" charset="0"/>
                        </a:rPr>
                        <a:t>bodies,</a:t>
                      </a:r>
                      <a:r>
                        <a:rPr sz="1700" dirty="0">
                          <a:latin typeface="+mj-lt"/>
                          <a:cs typeface="Arial" panose="020B0604020202020204" pitchFamily="34" charset="0"/>
                        </a:rPr>
                        <a:t> if</a:t>
                      </a:r>
                    </a:p>
                    <a:p>
                      <a:pPr algn="ctr">
                        <a:lnSpc>
                          <a:spcPts val="1835"/>
                        </a:lnSpc>
                      </a:pP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20" dirty="0">
                          <a:latin typeface="+mj-lt"/>
                          <a:cs typeface="Arial" panose="020B0604020202020204" pitchFamily="34" charset="0"/>
                        </a:rPr>
                        <a:t>amount</a:t>
                      </a:r>
                      <a:r>
                        <a:rPr sz="1700" spc="25" dirty="0">
                          <a:latin typeface="+mj-lt"/>
                          <a:cs typeface="Arial" panose="020B0604020202020204" pitchFamily="34" charset="0"/>
                        </a:rPr>
                        <a:t> </a:t>
                      </a:r>
                      <a:r>
                        <a:rPr sz="1700" spc="-25" dirty="0">
                          <a:latin typeface="+mj-lt"/>
                          <a:cs typeface="Arial" panose="020B0604020202020204" pitchFamily="34" charset="0"/>
                        </a:rPr>
                        <a:t>involved</a:t>
                      </a:r>
                      <a:r>
                        <a:rPr sz="1700" spc="30" dirty="0">
                          <a:latin typeface="+mj-lt"/>
                          <a:cs typeface="Arial" panose="020B0604020202020204" pitchFamily="34" charset="0"/>
                        </a:rPr>
                        <a:t> </a:t>
                      </a:r>
                      <a:r>
                        <a:rPr sz="1700" spc="-5" dirty="0">
                          <a:latin typeface="+mj-lt"/>
                          <a:cs typeface="Arial" panose="020B0604020202020204" pitchFamily="34" charset="0"/>
                        </a:rPr>
                        <a:t>exceeds</a:t>
                      </a:r>
                      <a:r>
                        <a:rPr sz="1700" dirty="0">
                          <a:latin typeface="+mj-lt"/>
                          <a:cs typeface="Arial" panose="020B0604020202020204" pitchFamily="34" charset="0"/>
                        </a:rPr>
                        <a:t> </a:t>
                      </a:r>
                      <a:r>
                        <a:rPr sz="1700" spc="-45" dirty="0">
                          <a:latin typeface="+mj-lt"/>
                          <a:cs typeface="Arial" panose="020B0604020202020204" pitchFamily="34" charset="0"/>
                        </a:rPr>
                        <a:t>US$</a:t>
                      </a:r>
                      <a:r>
                        <a:rPr sz="1700" spc="10" dirty="0">
                          <a:latin typeface="+mj-lt"/>
                          <a:cs typeface="Arial" panose="020B0604020202020204" pitchFamily="34" charset="0"/>
                        </a:rPr>
                        <a:t> </a:t>
                      </a:r>
                      <a:r>
                        <a:rPr sz="1700" spc="-5" dirty="0">
                          <a:latin typeface="+mj-lt"/>
                          <a:cs typeface="Arial" panose="020B0604020202020204" pitchFamily="34" charset="0"/>
                        </a:rPr>
                        <a:t>100,0000</a:t>
                      </a:r>
                      <a:endParaRPr sz="1700" dirty="0">
                        <a:latin typeface="+mj-lt"/>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1700" dirty="0">
                        <a:latin typeface="+mj-lt"/>
                        <a:cs typeface="Arial" panose="020B0604020202020204" pitchFamily="34" charset="0"/>
                      </a:endParaRPr>
                    </a:p>
                    <a:p>
                      <a:pPr algn="ctr">
                        <a:lnSpc>
                          <a:spcPct val="100000"/>
                        </a:lnSpc>
                        <a:spcBef>
                          <a:spcPts val="5"/>
                        </a:spcBef>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10" dirty="0">
                          <a:latin typeface="+mj-lt"/>
                          <a:cs typeface="Arial" panose="020B0604020202020204" pitchFamily="34" charset="0"/>
                        </a:rPr>
                        <a:t> of </a:t>
                      </a:r>
                      <a:r>
                        <a:rPr sz="1700" spc="-15" dirty="0">
                          <a:latin typeface="+mj-lt"/>
                          <a:cs typeface="Arial" panose="020B0604020202020204" pitchFamily="34" charset="0"/>
                        </a:rPr>
                        <a:t>Human</a:t>
                      </a:r>
                      <a:r>
                        <a:rPr sz="1700" spc="5" dirty="0">
                          <a:latin typeface="+mj-lt"/>
                          <a:cs typeface="Arial" panose="020B0604020202020204" pitchFamily="34" charset="0"/>
                        </a:rPr>
                        <a:t> </a:t>
                      </a:r>
                      <a:r>
                        <a:rPr sz="1700" dirty="0" err="1">
                          <a:latin typeface="+mj-lt"/>
                          <a:cs typeface="Arial" panose="020B0604020202020204" pitchFamily="34" charset="0"/>
                        </a:rPr>
                        <a:t>Resou</a:t>
                      </a:r>
                      <a:r>
                        <a:rPr lang="en-IN" sz="1700" dirty="0">
                          <a:latin typeface="+mj-lt"/>
                          <a:cs typeface="Arial" panose="020B0604020202020204" pitchFamily="34" charset="0"/>
                        </a:rPr>
                        <a:t>r</a:t>
                      </a:r>
                      <a:r>
                        <a:rPr sz="1700" dirty="0" err="1">
                          <a:latin typeface="+mj-lt"/>
                          <a:cs typeface="Arial" panose="020B0604020202020204" pitchFamily="34" charset="0"/>
                        </a:rPr>
                        <a:t>ces</a:t>
                      </a:r>
                      <a:r>
                        <a:rPr sz="1700" spc="5" dirty="0">
                          <a:latin typeface="+mj-lt"/>
                          <a:cs typeface="Arial" panose="020B0604020202020204" pitchFamily="34" charset="0"/>
                        </a:rPr>
                        <a:t> </a:t>
                      </a:r>
                      <a:r>
                        <a:rPr sz="1700" spc="-15" dirty="0">
                          <a:latin typeface="+mj-lt"/>
                          <a:cs typeface="Arial" panose="020B0604020202020204" pitchFamily="34" charset="0"/>
                        </a:rPr>
                        <a:t>Development</a:t>
                      </a:r>
                      <a:endParaRPr sz="1700" dirty="0">
                        <a:latin typeface="+mj-lt"/>
                        <a:cs typeface="Arial" panose="020B0604020202020204" pitchFamily="34" charset="0"/>
                      </a:endParaRPr>
                    </a:p>
                    <a:p>
                      <a:pPr algn="ctr">
                        <a:lnSpc>
                          <a:spcPct val="100000"/>
                        </a:lnSpc>
                      </a:pPr>
                      <a:r>
                        <a:rPr sz="1700" dirty="0">
                          <a:latin typeface="+mj-lt"/>
                          <a:cs typeface="Arial" panose="020B0604020202020204" pitchFamily="34" charset="0"/>
                        </a:rPr>
                        <a:t>(</a:t>
                      </a:r>
                      <a:r>
                        <a:rPr sz="1700" dirty="0" err="1">
                          <a:latin typeface="+mj-lt"/>
                          <a:cs typeface="Arial" panose="020B0604020202020204" pitchFamily="34" charset="0"/>
                        </a:rPr>
                        <a:t>Depa</a:t>
                      </a:r>
                      <a:r>
                        <a:rPr lang="en-IN" sz="1700" dirty="0">
                          <a:latin typeface="+mj-lt"/>
                          <a:cs typeface="Arial" panose="020B0604020202020204" pitchFamily="34" charset="0"/>
                        </a:rPr>
                        <a:t>r</a:t>
                      </a:r>
                      <a:r>
                        <a:rPr sz="1700" dirty="0" err="1">
                          <a:latin typeface="+mj-lt"/>
                          <a:cs typeface="Arial" panose="020B0604020202020204" pitchFamily="34" charset="0"/>
                        </a:rPr>
                        <a:t>tment</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spc="-25" dirty="0">
                          <a:latin typeface="+mj-lt"/>
                          <a:cs typeface="Arial" panose="020B0604020202020204" pitchFamily="34" charset="0"/>
                        </a:rPr>
                        <a:t>Youth</a:t>
                      </a:r>
                      <a:r>
                        <a:rPr sz="1700" spc="25" dirty="0">
                          <a:latin typeface="+mj-lt"/>
                          <a:cs typeface="Arial" panose="020B0604020202020204" pitchFamily="34" charset="0"/>
                        </a:rPr>
                        <a:t> </a:t>
                      </a:r>
                      <a:r>
                        <a:rPr sz="1700" spc="20" dirty="0" err="1">
                          <a:latin typeface="+mj-lt"/>
                          <a:cs typeface="Arial" panose="020B0604020202020204" pitchFamily="34" charset="0"/>
                        </a:rPr>
                        <a:t>Affai</a:t>
                      </a:r>
                      <a:r>
                        <a:rPr lang="en-IN" sz="1700" spc="20" dirty="0">
                          <a:latin typeface="+mj-lt"/>
                          <a:cs typeface="Arial" panose="020B0604020202020204" pitchFamily="34" charset="0"/>
                        </a:rPr>
                        <a:t>r</a:t>
                      </a:r>
                      <a:r>
                        <a:rPr sz="1700" spc="20" dirty="0">
                          <a:latin typeface="+mj-lt"/>
                          <a:cs typeface="Arial" panose="020B0604020202020204" pitchFamily="34" charset="0"/>
                        </a:rPr>
                        <a:t>s</a:t>
                      </a:r>
                      <a:r>
                        <a:rPr sz="1700" spc="30" dirty="0">
                          <a:latin typeface="+mj-lt"/>
                          <a:cs typeface="Arial" panose="020B0604020202020204" pitchFamily="34" charset="0"/>
                        </a:rPr>
                        <a:t> </a:t>
                      </a:r>
                      <a:r>
                        <a:rPr sz="1700" spc="-5" dirty="0">
                          <a:latin typeface="+mj-lt"/>
                          <a:cs typeface="Arial" panose="020B0604020202020204" pitchFamily="34" charset="0"/>
                        </a:rPr>
                        <a:t>&amp;</a:t>
                      </a:r>
                      <a:r>
                        <a:rPr sz="1700" dirty="0">
                          <a:latin typeface="+mj-lt"/>
                          <a:cs typeface="Arial" panose="020B0604020202020204" pitchFamily="34" charset="0"/>
                        </a:rPr>
                        <a:t> </a:t>
                      </a:r>
                      <a:r>
                        <a:rPr sz="1700" spc="10" dirty="0" err="1">
                          <a:latin typeface="+mj-lt"/>
                          <a:cs typeface="Arial" panose="020B0604020202020204" pitchFamily="34" charset="0"/>
                        </a:rPr>
                        <a:t>Spo</a:t>
                      </a:r>
                      <a:r>
                        <a:rPr lang="en-IN" sz="1700" spc="10" dirty="0">
                          <a:latin typeface="+mj-lt"/>
                          <a:cs typeface="Arial" panose="020B0604020202020204" pitchFamily="34" charset="0"/>
                        </a:rPr>
                        <a:t>r</a:t>
                      </a:r>
                      <a:r>
                        <a:rPr sz="1700" spc="10" dirty="0" err="1">
                          <a:latin typeface="+mj-lt"/>
                          <a:cs typeface="Arial" panose="020B0604020202020204" pitchFamily="34" charset="0"/>
                        </a:rPr>
                        <a:t>ts</a:t>
                      </a:r>
                      <a:r>
                        <a:rPr sz="1700" spc="10" dirty="0">
                          <a:latin typeface="+mj-lt"/>
                          <a:cs typeface="Arial" panose="020B0604020202020204" pitchFamily="34" charset="0"/>
                        </a:rPr>
                        <a:t>)</a:t>
                      </a:r>
                      <a:endParaRPr sz="1700" dirty="0">
                        <a:latin typeface="+mj-lt"/>
                        <a:cs typeface="Arial" panose="020B0604020202020204" pitchFamily="34" charset="0"/>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02247">
                <a:tc>
                  <a:txBody>
                    <a:bodyPr/>
                    <a:lstStyle/>
                    <a:p>
                      <a:pPr marL="635" algn="ctr">
                        <a:lnSpc>
                          <a:spcPct val="100000"/>
                        </a:lnSpc>
                        <a:spcBef>
                          <a:spcPts val="565"/>
                        </a:spcBef>
                      </a:pPr>
                      <a:r>
                        <a:rPr sz="1700" spc="-5" dirty="0">
                          <a:solidFill>
                            <a:srgbClr val="FFFFFF"/>
                          </a:solidFill>
                          <a:latin typeface="+mj-lt"/>
                          <a:cs typeface="Arial" panose="020B0604020202020204" pitchFamily="34" charset="0"/>
                        </a:rPr>
                        <a:t>10</a:t>
                      </a:r>
                      <a:endParaRPr sz="1700">
                        <a:latin typeface="+mj-lt"/>
                        <a:cs typeface="Arial" panose="020B0604020202020204" pitchFamily="34" charset="0"/>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565"/>
                        </a:spcBef>
                      </a:pPr>
                      <a:r>
                        <a:rPr sz="1700" spc="-10" dirty="0">
                          <a:latin typeface="+mj-lt"/>
                          <a:cs typeface="Arial" panose="020B0604020202020204" pitchFamily="34" charset="0"/>
                        </a:rPr>
                        <a:t>Omitted</a:t>
                      </a:r>
                      <a:endParaRPr sz="1700">
                        <a:latin typeface="+mj-lt"/>
                        <a:cs typeface="Arial" panose="020B0604020202020204" pitchFamily="34" charset="0"/>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700" dirty="0">
                        <a:latin typeface="+mj-lt"/>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02310">
                <a:tc>
                  <a:txBody>
                    <a:bodyPr/>
                    <a:lstStyle/>
                    <a:p>
                      <a:pPr marL="635" algn="ctr">
                        <a:lnSpc>
                          <a:spcPct val="100000"/>
                        </a:lnSpc>
                        <a:spcBef>
                          <a:spcPts val="565"/>
                        </a:spcBef>
                      </a:pPr>
                      <a:r>
                        <a:rPr sz="1700" spc="-5" dirty="0">
                          <a:solidFill>
                            <a:srgbClr val="FFFFFF"/>
                          </a:solidFill>
                          <a:latin typeface="+mj-lt"/>
                          <a:cs typeface="Arial" panose="020B0604020202020204" pitchFamily="34" charset="0"/>
                        </a:rPr>
                        <a:t>11</a:t>
                      </a:r>
                      <a:endParaRPr sz="1700">
                        <a:latin typeface="+mj-lt"/>
                        <a:cs typeface="Arial" panose="020B0604020202020204" pitchFamily="34" charset="0"/>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565"/>
                        </a:spcBef>
                      </a:pPr>
                      <a:r>
                        <a:rPr sz="1700" spc="-15" dirty="0">
                          <a:latin typeface="+mj-lt"/>
                          <a:cs typeface="Arial" panose="020B0604020202020204" pitchFamily="34" charset="0"/>
                        </a:rPr>
                        <a:t>Remittance</a:t>
                      </a:r>
                      <a:r>
                        <a:rPr sz="1700" spc="5" dirty="0">
                          <a:latin typeface="+mj-lt"/>
                          <a:cs typeface="Arial" panose="020B0604020202020204" pitchFamily="34" charset="0"/>
                        </a:rPr>
                        <a:t> </a:t>
                      </a:r>
                      <a:r>
                        <a:rPr sz="1700" spc="10" dirty="0">
                          <a:latin typeface="+mj-lt"/>
                          <a:cs typeface="Arial" panose="020B0604020202020204" pitchFamily="34" charset="0"/>
                        </a:rPr>
                        <a:t>of </a:t>
                      </a:r>
                      <a:r>
                        <a:rPr sz="1700" spc="5" dirty="0" err="1">
                          <a:latin typeface="+mj-lt"/>
                          <a:cs typeface="Arial" panose="020B0604020202020204" pitchFamily="34" charset="0"/>
                        </a:rPr>
                        <a:t>Membe</a:t>
                      </a:r>
                      <a:r>
                        <a:rPr lang="en-IN" sz="1700" spc="5" dirty="0">
                          <a:latin typeface="+mj-lt"/>
                          <a:cs typeface="Arial" panose="020B0604020202020204" pitchFamily="34" charset="0"/>
                        </a:rPr>
                        <a:t>r</a:t>
                      </a:r>
                      <a:r>
                        <a:rPr sz="1700" spc="5" dirty="0">
                          <a:latin typeface="+mj-lt"/>
                          <a:cs typeface="Arial" panose="020B0604020202020204" pitchFamily="34" charset="0"/>
                        </a:rPr>
                        <a:t>ship </a:t>
                      </a:r>
                      <a:r>
                        <a:rPr sz="1700" spc="10" dirty="0">
                          <a:latin typeface="+mj-lt"/>
                          <a:cs typeface="Arial" panose="020B0604020202020204" pitchFamily="34" charset="0"/>
                        </a:rPr>
                        <a:t>of</a:t>
                      </a:r>
                      <a:r>
                        <a:rPr sz="1700" dirty="0">
                          <a:latin typeface="+mj-lt"/>
                          <a:cs typeface="Arial" panose="020B0604020202020204" pitchFamily="34" charset="0"/>
                        </a:rPr>
                        <a:t> </a:t>
                      </a:r>
                      <a:r>
                        <a:rPr sz="1700" spc="-10" dirty="0">
                          <a:latin typeface="+mj-lt"/>
                          <a:cs typeface="Arial" panose="020B0604020202020204" pitchFamily="34" charset="0"/>
                        </a:rPr>
                        <a:t>P&amp;</a:t>
                      </a:r>
                      <a:r>
                        <a:rPr sz="1700" spc="5" dirty="0">
                          <a:latin typeface="+mj-lt"/>
                          <a:cs typeface="Arial" panose="020B0604020202020204" pitchFamily="34" charset="0"/>
                        </a:rPr>
                        <a:t> </a:t>
                      </a:r>
                      <a:r>
                        <a:rPr sz="1700" spc="-20" dirty="0">
                          <a:latin typeface="+mj-lt"/>
                          <a:cs typeface="Arial" panose="020B0604020202020204" pitchFamily="34" charset="0"/>
                        </a:rPr>
                        <a:t>I</a:t>
                      </a:r>
                      <a:r>
                        <a:rPr sz="1700" spc="5" dirty="0">
                          <a:latin typeface="+mj-lt"/>
                          <a:cs typeface="Arial" panose="020B0604020202020204" pitchFamily="34" charset="0"/>
                        </a:rPr>
                        <a:t> </a:t>
                      </a:r>
                      <a:r>
                        <a:rPr sz="1700" spc="-20" dirty="0">
                          <a:latin typeface="+mj-lt"/>
                          <a:cs typeface="Arial" panose="020B0604020202020204" pitchFamily="34" charset="0"/>
                        </a:rPr>
                        <a:t>club</a:t>
                      </a:r>
                      <a:endParaRPr sz="1700" dirty="0">
                        <a:latin typeface="+mj-lt"/>
                        <a:cs typeface="Arial" panose="020B0604020202020204" pitchFamily="34" charset="0"/>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65"/>
                        </a:spcBef>
                      </a:pPr>
                      <a:r>
                        <a:rPr sz="1700" spc="-5" dirty="0" err="1">
                          <a:latin typeface="+mj-lt"/>
                          <a:cs typeface="Arial" panose="020B0604020202020204" pitchFamily="34" charset="0"/>
                        </a:rPr>
                        <a:t>Minist</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20" dirty="0">
                          <a:latin typeface="+mj-lt"/>
                          <a:cs typeface="Arial" panose="020B0604020202020204" pitchFamily="34" charset="0"/>
                        </a:rPr>
                        <a:t> </a:t>
                      </a:r>
                      <a:r>
                        <a:rPr sz="1700" spc="10" dirty="0">
                          <a:latin typeface="+mj-lt"/>
                          <a:cs typeface="Arial" panose="020B0604020202020204" pitchFamily="34" charset="0"/>
                        </a:rPr>
                        <a:t>of</a:t>
                      </a:r>
                      <a:r>
                        <a:rPr sz="1700" spc="15" dirty="0">
                          <a:latin typeface="+mj-lt"/>
                          <a:cs typeface="Arial" panose="020B0604020202020204" pitchFamily="34" charset="0"/>
                        </a:rPr>
                        <a:t> </a:t>
                      </a:r>
                      <a:r>
                        <a:rPr sz="1700" spc="-15" dirty="0">
                          <a:latin typeface="+mj-lt"/>
                          <a:cs typeface="Arial" panose="020B0604020202020204" pitchFamily="34" charset="0"/>
                        </a:rPr>
                        <a:t>Finance</a:t>
                      </a:r>
                      <a:r>
                        <a:rPr sz="1700" spc="35" dirty="0">
                          <a:latin typeface="+mj-lt"/>
                          <a:cs typeface="Arial" panose="020B0604020202020204" pitchFamily="34" charset="0"/>
                        </a:rPr>
                        <a:t> </a:t>
                      </a:r>
                      <a:r>
                        <a:rPr sz="1700" spc="-5" dirty="0">
                          <a:latin typeface="+mj-lt"/>
                          <a:cs typeface="Arial" panose="020B0604020202020204" pitchFamily="34" charset="0"/>
                        </a:rPr>
                        <a:t>(Insu</a:t>
                      </a:r>
                      <a:r>
                        <a:rPr lang="en-IN" sz="1700" spc="-5" dirty="0">
                          <a:latin typeface="+mj-lt"/>
                          <a:cs typeface="Arial" panose="020B0604020202020204" pitchFamily="34" charset="0"/>
                        </a:rPr>
                        <a:t>r</a:t>
                      </a:r>
                      <a:r>
                        <a:rPr sz="1700" spc="-5" dirty="0" err="1">
                          <a:latin typeface="+mj-lt"/>
                          <a:cs typeface="Arial" panose="020B0604020202020204" pitchFamily="34" charset="0"/>
                        </a:rPr>
                        <a:t>ance</a:t>
                      </a:r>
                      <a:r>
                        <a:rPr sz="1700" spc="35" dirty="0">
                          <a:latin typeface="+mj-lt"/>
                          <a:cs typeface="Arial" panose="020B0604020202020204" pitchFamily="34" charset="0"/>
                        </a:rPr>
                        <a:t> </a:t>
                      </a:r>
                      <a:r>
                        <a:rPr sz="1700" spc="-25" dirty="0">
                          <a:latin typeface="+mj-lt"/>
                          <a:cs typeface="Arial" panose="020B0604020202020204" pitchFamily="34" charset="0"/>
                        </a:rPr>
                        <a:t>Division)</a:t>
                      </a:r>
                      <a:endParaRPr sz="1700" dirty="0">
                        <a:latin typeface="+mj-lt"/>
                        <a:cs typeface="Arial" panose="020B0604020202020204" pitchFamily="34" charset="0"/>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11" name="object 11"/>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23</a:t>
            </a:fld>
            <a:endParaRPr spc="5" dirty="0"/>
          </a:p>
        </p:txBody>
      </p:sp>
      <p:sp>
        <p:nvSpPr>
          <p:cNvPr id="14" name="object 2">
            <a:extLst>
              <a:ext uri="{FF2B5EF4-FFF2-40B4-BE49-F238E27FC236}">
                <a16:creationId xmlns:a16="http://schemas.microsoft.com/office/drawing/2014/main" id="{61953BFC-09C0-D177-4A98-DA1D30153563}"/>
              </a:ext>
            </a:extLst>
          </p:cNvPr>
          <p:cNvSpPr txBox="1">
            <a:spLocks noGrp="1"/>
          </p:cNvSpPr>
          <p:nvPr>
            <p:ph type="title"/>
          </p:nvPr>
        </p:nvSpPr>
        <p:spPr>
          <a:xfrm>
            <a:off x="199440" y="173555"/>
            <a:ext cx="7168312"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30"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15" name="object 5">
            <a:extLst>
              <a:ext uri="{FF2B5EF4-FFF2-40B4-BE49-F238E27FC236}">
                <a16:creationId xmlns:a16="http://schemas.microsoft.com/office/drawing/2014/main" id="{48D59AB1-9AE0-6F18-13C6-70F2DDCA736A}"/>
              </a:ext>
            </a:extLst>
          </p:cNvPr>
          <p:cNvSpPr txBox="1"/>
          <p:nvPr/>
        </p:nvSpPr>
        <p:spPr>
          <a:xfrm>
            <a:off x="199440" y="964946"/>
            <a:ext cx="7091680" cy="711733"/>
          </a:xfrm>
          <a:prstGeom prst="rect">
            <a:avLst/>
          </a:prstGeom>
        </p:spPr>
        <p:txBody>
          <a:bodyPr vert="horz" wrap="square" lIns="0" tIns="115570" rIns="0" bIns="0" rtlCol="0">
            <a:spAutoFit/>
          </a:bodyPr>
          <a:lstStyle/>
          <a:p>
            <a:pPr marL="12700">
              <a:lnSpc>
                <a:spcPct val="100000"/>
              </a:lnSpc>
              <a:spcBef>
                <a:spcPts val="910"/>
              </a:spcBef>
            </a:pPr>
            <a:r>
              <a:rPr sz="1600" b="1" spc="45" dirty="0">
                <a:solidFill>
                  <a:schemeClr val="accent3"/>
                </a:solidFill>
                <a:latin typeface="+mj-lt"/>
                <a:cs typeface="Arial" panose="020B0604020202020204" pitchFamily="34" charset="0"/>
              </a:rPr>
              <a:t>Cu</a:t>
            </a:r>
            <a:r>
              <a:rPr lang="en-IN" sz="1600" b="1" spc="45" dirty="0" err="1">
                <a:solidFill>
                  <a:schemeClr val="accent3"/>
                </a:solidFill>
                <a:latin typeface="+mj-lt"/>
                <a:cs typeface="Arial" panose="020B0604020202020204" pitchFamily="34" charset="0"/>
              </a:rPr>
              <a:t>rr</a:t>
            </a:r>
            <a:r>
              <a:rPr sz="1600" b="1" spc="45" dirty="0" err="1">
                <a:solidFill>
                  <a:schemeClr val="accent3"/>
                </a:solidFill>
                <a:latin typeface="+mj-lt"/>
                <a:cs typeface="Arial" panose="020B0604020202020204" pitchFamily="34" charset="0"/>
              </a:rPr>
              <a:t>en</a:t>
            </a:r>
            <a:r>
              <a:rPr sz="1600" b="1" spc="35" dirty="0" err="1">
                <a:solidFill>
                  <a:schemeClr val="accent3"/>
                </a:solidFill>
                <a:latin typeface="+mj-lt"/>
                <a:cs typeface="Arial" panose="020B0604020202020204" pitchFamily="34" charset="0"/>
              </a:rPr>
              <a:t>t</a:t>
            </a:r>
            <a:r>
              <a:rPr sz="1600" b="1" spc="20" dirty="0">
                <a:solidFill>
                  <a:schemeClr val="accent3"/>
                </a:solidFill>
                <a:latin typeface="+mj-lt"/>
                <a:cs typeface="Arial" panose="020B0604020202020204" pitchFamily="34" charset="0"/>
              </a:rPr>
              <a:t> </a:t>
            </a:r>
            <a:r>
              <a:rPr sz="1600" b="1" spc="5" dirty="0">
                <a:solidFill>
                  <a:schemeClr val="accent3"/>
                </a:solidFill>
                <a:latin typeface="+mj-lt"/>
                <a:cs typeface="Arial" panose="020B0604020202020204" pitchFamily="34" charset="0"/>
              </a:rPr>
              <a:t>Account</a:t>
            </a:r>
            <a:r>
              <a:rPr sz="1600" b="1" spc="10" dirty="0">
                <a:solidFill>
                  <a:schemeClr val="accent3"/>
                </a:solidFill>
                <a:latin typeface="+mj-lt"/>
                <a:cs typeface="Arial" panose="020B0604020202020204" pitchFamily="34" charset="0"/>
              </a:rPr>
              <a:t> </a:t>
            </a:r>
            <a:r>
              <a:rPr lang="en-IN" sz="1600" b="1" spc="125" dirty="0">
                <a:solidFill>
                  <a:schemeClr val="accent3"/>
                </a:solidFill>
                <a:latin typeface="+mj-lt"/>
                <a:cs typeface="Arial" panose="020B0604020202020204" pitchFamily="34" charset="0"/>
              </a:rPr>
              <a:t>Tr</a:t>
            </a:r>
            <a:r>
              <a:rPr sz="1600" b="1" spc="125" dirty="0" err="1">
                <a:solidFill>
                  <a:schemeClr val="accent3"/>
                </a:solidFill>
                <a:latin typeface="+mj-lt"/>
                <a:cs typeface="Arial" panose="020B0604020202020204" pitchFamily="34" charset="0"/>
              </a:rPr>
              <a:t>ans</a:t>
            </a:r>
            <a:r>
              <a:rPr sz="1600" b="1" spc="145" dirty="0" err="1">
                <a:solidFill>
                  <a:schemeClr val="accent3"/>
                </a:solidFill>
                <a:latin typeface="+mj-lt"/>
                <a:cs typeface="Arial" panose="020B0604020202020204" pitchFamily="34" charset="0"/>
              </a:rPr>
              <a:t>a</a:t>
            </a:r>
            <a:r>
              <a:rPr sz="1600" b="1" spc="-5" dirty="0" err="1">
                <a:solidFill>
                  <a:schemeClr val="accent3"/>
                </a:solidFill>
                <a:latin typeface="+mj-lt"/>
                <a:cs typeface="Arial" panose="020B0604020202020204" pitchFamily="34" charset="0"/>
              </a:rPr>
              <a:t>cti</a:t>
            </a:r>
            <a:r>
              <a:rPr sz="1600" b="1" dirty="0" err="1">
                <a:solidFill>
                  <a:schemeClr val="accent3"/>
                </a:solidFill>
                <a:latin typeface="+mj-lt"/>
                <a:cs typeface="Arial" panose="020B0604020202020204" pitchFamily="34" charset="0"/>
              </a:rPr>
              <a:t>o</a:t>
            </a:r>
            <a:r>
              <a:rPr sz="1600" b="1" spc="-10" dirty="0" err="1">
                <a:solidFill>
                  <a:schemeClr val="accent3"/>
                </a:solidFill>
                <a:latin typeface="+mj-lt"/>
                <a:cs typeface="Arial" panose="020B0604020202020204" pitchFamily="34" charset="0"/>
              </a:rPr>
              <a:t>ns</a:t>
            </a:r>
            <a:r>
              <a:rPr sz="1600" b="1" spc="10" dirty="0">
                <a:solidFill>
                  <a:schemeClr val="accent3"/>
                </a:solidFill>
                <a:latin typeface="+mj-lt"/>
                <a:cs typeface="Arial" panose="020B0604020202020204" pitchFamily="34" charset="0"/>
              </a:rPr>
              <a:t> </a:t>
            </a:r>
            <a:r>
              <a:rPr sz="1600" b="1" spc="-110" dirty="0">
                <a:solidFill>
                  <a:schemeClr val="accent3"/>
                </a:solidFill>
                <a:latin typeface="+mj-lt"/>
                <a:cs typeface="Arial" panose="020B0604020202020204" pitchFamily="34" charset="0"/>
              </a:rPr>
              <a:t>–</a:t>
            </a:r>
            <a:r>
              <a:rPr sz="1600" b="1" dirty="0">
                <a:solidFill>
                  <a:schemeClr val="accent3"/>
                </a:solidFill>
                <a:latin typeface="+mj-lt"/>
                <a:cs typeface="Arial" panose="020B0604020202020204" pitchFamily="34" charset="0"/>
              </a:rPr>
              <a:t> Schedul</a:t>
            </a:r>
            <a:r>
              <a:rPr sz="1600" b="1" spc="30" dirty="0">
                <a:solidFill>
                  <a:schemeClr val="accent3"/>
                </a:solidFill>
                <a:latin typeface="+mj-lt"/>
                <a:cs typeface="Arial" panose="020B0604020202020204" pitchFamily="34" charset="0"/>
              </a:rPr>
              <a:t>e </a:t>
            </a:r>
            <a:r>
              <a:rPr sz="1600" b="1" spc="-10" dirty="0">
                <a:solidFill>
                  <a:schemeClr val="accent3"/>
                </a:solidFill>
                <a:latin typeface="+mj-lt"/>
                <a:cs typeface="Arial" panose="020B0604020202020204" pitchFamily="34" charset="0"/>
              </a:rPr>
              <a:t>II</a:t>
            </a:r>
            <a:endParaRPr sz="1600" dirty="0">
              <a:solidFill>
                <a:schemeClr val="accent3"/>
              </a:solidFill>
              <a:latin typeface="+mj-lt"/>
              <a:cs typeface="Arial" panose="020B0604020202020204" pitchFamily="34" charset="0"/>
            </a:endParaRPr>
          </a:p>
          <a:p>
            <a:pPr marL="12700">
              <a:lnSpc>
                <a:spcPct val="100000"/>
              </a:lnSpc>
              <a:spcBef>
                <a:spcPts val="815"/>
              </a:spcBef>
            </a:pPr>
            <a:r>
              <a:rPr lang="en-IN" sz="1600" b="1" spc="60" dirty="0">
                <a:latin typeface="+mj-lt"/>
                <a:cs typeface="Arial" panose="020B0604020202020204" pitchFamily="34" charset="0"/>
              </a:rPr>
              <a:t>Tr</a:t>
            </a:r>
            <a:r>
              <a:rPr sz="1600" b="1" spc="60" dirty="0" err="1">
                <a:latin typeface="+mj-lt"/>
                <a:cs typeface="Arial" panose="020B0604020202020204" pitchFamily="34" charset="0"/>
              </a:rPr>
              <a:t>ansactions</a:t>
            </a:r>
            <a:r>
              <a:rPr sz="1600" b="1" dirty="0">
                <a:latin typeface="+mj-lt"/>
                <a:cs typeface="Arial" panose="020B0604020202020204" pitchFamily="34" charset="0"/>
              </a:rPr>
              <a:t> </a:t>
            </a:r>
            <a:r>
              <a:rPr sz="1600" b="1" spc="-5" dirty="0">
                <a:latin typeface="+mj-lt"/>
                <a:cs typeface="Arial" panose="020B0604020202020204" pitchFamily="34" charset="0"/>
              </a:rPr>
              <a:t>which</a:t>
            </a:r>
            <a:r>
              <a:rPr sz="1600" b="1" spc="5" dirty="0">
                <a:latin typeface="+mj-lt"/>
                <a:cs typeface="Arial" panose="020B0604020202020204" pitchFamily="34" charset="0"/>
              </a:rPr>
              <a:t> </a:t>
            </a:r>
            <a:r>
              <a:rPr lang="en-IN" sz="1600" b="1" spc="50" dirty="0">
                <a:latin typeface="+mj-lt"/>
                <a:cs typeface="Arial" panose="020B0604020202020204" pitchFamily="34" charset="0"/>
              </a:rPr>
              <a:t>r</a:t>
            </a:r>
            <a:r>
              <a:rPr sz="1600" b="1" spc="50" dirty="0" err="1">
                <a:latin typeface="+mj-lt"/>
                <a:cs typeface="Arial" panose="020B0604020202020204" pitchFamily="34" charset="0"/>
              </a:rPr>
              <a:t>equi</a:t>
            </a:r>
            <a:r>
              <a:rPr lang="en-IN" sz="1600" b="1" spc="50" dirty="0">
                <a:latin typeface="+mj-lt"/>
                <a:cs typeface="Arial" panose="020B0604020202020204" pitchFamily="34" charset="0"/>
              </a:rPr>
              <a:t>r</a:t>
            </a:r>
            <a:r>
              <a:rPr sz="1600" b="1" spc="50" dirty="0">
                <a:latin typeface="+mj-lt"/>
                <a:cs typeface="Arial" panose="020B0604020202020204" pitchFamily="34" charset="0"/>
              </a:rPr>
              <a:t>e</a:t>
            </a:r>
            <a:r>
              <a:rPr sz="1600" b="1" spc="15" dirty="0">
                <a:latin typeface="+mj-lt"/>
                <a:cs typeface="Arial" panose="020B0604020202020204" pitchFamily="34" charset="0"/>
              </a:rPr>
              <a:t> </a:t>
            </a:r>
            <a:r>
              <a:rPr sz="1600" b="1" spc="60" dirty="0">
                <a:latin typeface="+mj-lt"/>
                <a:cs typeface="Arial" panose="020B0604020202020204" pitchFamily="34" charset="0"/>
              </a:rPr>
              <a:t>p</a:t>
            </a:r>
            <a:r>
              <a:rPr lang="en-IN" sz="1600" b="1" spc="60" dirty="0">
                <a:latin typeface="+mj-lt"/>
                <a:cs typeface="Arial" panose="020B0604020202020204" pitchFamily="34" charset="0"/>
              </a:rPr>
              <a:t>r</a:t>
            </a:r>
            <a:r>
              <a:rPr sz="1600" b="1" spc="60" dirty="0">
                <a:latin typeface="+mj-lt"/>
                <a:cs typeface="Arial" panose="020B0604020202020204" pitchFamily="34" charset="0"/>
              </a:rPr>
              <a:t>io</a:t>
            </a:r>
            <a:r>
              <a:rPr lang="en-IN" sz="1600" b="1" spc="60" dirty="0">
                <a:latin typeface="+mj-lt"/>
                <a:cs typeface="Arial" panose="020B0604020202020204" pitchFamily="34" charset="0"/>
              </a:rPr>
              <a:t>r</a:t>
            </a:r>
            <a:r>
              <a:rPr sz="1600" b="1" spc="-5" dirty="0">
                <a:latin typeface="+mj-lt"/>
                <a:cs typeface="Arial" panose="020B0604020202020204" pitchFamily="34" charset="0"/>
              </a:rPr>
              <a:t> </a:t>
            </a:r>
            <a:r>
              <a:rPr sz="1600" b="1" spc="10" dirty="0">
                <a:latin typeface="+mj-lt"/>
                <a:cs typeface="Arial" panose="020B0604020202020204" pitchFamily="34" charset="0"/>
              </a:rPr>
              <a:t>app</a:t>
            </a:r>
            <a:r>
              <a:rPr lang="en-IN" sz="1600" b="1" spc="10" dirty="0">
                <a:latin typeface="+mj-lt"/>
                <a:cs typeface="Arial" panose="020B0604020202020204" pitchFamily="34" charset="0"/>
              </a:rPr>
              <a:t>r</a:t>
            </a:r>
            <a:r>
              <a:rPr sz="1600" b="1" spc="10" dirty="0">
                <a:latin typeface="+mj-lt"/>
                <a:cs typeface="Arial" panose="020B0604020202020204" pitchFamily="34" charset="0"/>
              </a:rPr>
              <a:t>oval </a:t>
            </a:r>
            <a:r>
              <a:rPr sz="1600" b="1" spc="5" dirty="0">
                <a:latin typeface="+mj-lt"/>
                <a:cs typeface="Arial" panose="020B0604020202020204" pitchFamily="34" charset="0"/>
              </a:rPr>
              <a:t>of</a:t>
            </a:r>
            <a:r>
              <a:rPr sz="1600" b="1" spc="10" dirty="0">
                <a:latin typeface="+mj-lt"/>
                <a:cs typeface="Arial" panose="020B0604020202020204" pitchFamily="34" charset="0"/>
              </a:rPr>
              <a:t> </a:t>
            </a:r>
            <a:r>
              <a:rPr sz="1600" b="1" spc="-5" dirty="0">
                <a:latin typeface="+mj-lt"/>
                <a:cs typeface="Arial" panose="020B0604020202020204" pitchFamily="34" charset="0"/>
              </a:rPr>
              <a:t>the</a:t>
            </a:r>
            <a:r>
              <a:rPr sz="1600" b="1" spc="5" dirty="0">
                <a:latin typeface="+mj-lt"/>
                <a:cs typeface="Arial" panose="020B0604020202020204" pitchFamily="34" charset="0"/>
              </a:rPr>
              <a:t> </a:t>
            </a:r>
            <a:r>
              <a:rPr sz="1600" b="1" spc="20" dirty="0">
                <a:latin typeface="+mj-lt"/>
                <a:cs typeface="Arial" panose="020B0604020202020204" pitchFamily="34" charset="0"/>
              </a:rPr>
              <a:t>Cent</a:t>
            </a:r>
            <a:r>
              <a:rPr lang="en-IN" sz="1600" b="1" spc="20" dirty="0">
                <a:latin typeface="+mj-lt"/>
                <a:cs typeface="Arial" panose="020B0604020202020204" pitchFamily="34" charset="0"/>
              </a:rPr>
              <a:t>r</a:t>
            </a:r>
            <a:r>
              <a:rPr sz="1600" b="1" spc="20" dirty="0">
                <a:latin typeface="+mj-lt"/>
                <a:cs typeface="Arial" panose="020B0604020202020204" pitchFamily="34" charset="0"/>
              </a:rPr>
              <a:t>al</a:t>
            </a:r>
            <a:r>
              <a:rPr sz="1600" b="1" spc="5" dirty="0">
                <a:latin typeface="+mj-lt"/>
                <a:cs typeface="Arial" panose="020B0604020202020204" pitchFamily="34" charset="0"/>
              </a:rPr>
              <a:t> </a:t>
            </a:r>
            <a:r>
              <a:rPr sz="1600" b="1" spc="20" dirty="0">
                <a:latin typeface="+mj-lt"/>
                <a:cs typeface="Arial" panose="020B0604020202020204" pitchFamily="34" charset="0"/>
              </a:rPr>
              <a:t>Gove</a:t>
            </a:r>
            <a:r>
              <a:rPr lang="en-IN" sz="1600" b="1" spc="20" dirty="0">
                <a:latin typeface="+mj-lt"/>
                <a:cs typeface="Arial" panose="020B0604020202020204" pitchFamily="34" charset="0"/>
              </a:rPr>
              <a:t>r</a:t>
            </a:r>
            <a:r>
              <a:rPr sz="1600" b="1" spc="20" dirty="0" err="1">
                <a:latin typeface="+mj-lt"/>
                <a:cs typeface="Arial" panose="020B0604020202020204" pitchFamily="34" charset="0"/>
              </a:rPr>
              <a:t>nment</a:t>
            </a:r>
            <a:endParaRPr sz="1600" dirty="0">
              <a:latin typeface="+mj-lt"/>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144759" y="6515811"/>
            <a:ext cx="214629" cy="237886"/>
          </a:xfrm>
          <a:prstGeom prst="rect">
            <a:avLst/>
          </a:prstGeom>
        </p:spPr>
        <p:txBody>
          <a:bodyPr vert="horz" wrap="square" lIns="0" tIns="14605" rIns="0" bIns="0" rtlCol="0">
            <a:spAutoFit/>
          </a:bodyPr>
          <a:lstStyle/>
          <a:p>
            <a:pPr marL="12700">
              <a:lnSpc>
                <a:spcPct val="100000"/>
              </a:lnSpc>
              <a:spcBef>
                <a:spcPts val="115"/>
              </a:spcBef>
            </a:pPr>
            <a:r>
              <a:rPr sz="1450" spc="5" dirty="0">
                <a:solidFill>
                  <a:srgbClr val="FFFFFF"/>
                </a:solidFill>
                <a:latin typeface="+mj-lt"/>
                <a:cs typeface="Calibri"/>
              </a:rPr>
              <a:t>35</a:t>
            </a:r>
            <a:endParaRPr sz="1450">
              <a:latin typeface="+mj-lt"/>
              <a:cs typeface="Calibri"/>
            </a:endParaRPr>
          </a:p>
        </p:txBody>
      </p:sp>
      <p:sp>
        <p:nvSpPr>
          <p:cNvPr id="7" name="object 7"/>
          <p:cNvSpPr txBox="1">
            <a:spLocks noGrp="1"/>
          </p:cNvSpPr>
          <p:nvPr>
            <p:ph type="title"/>
          </p:nvPr>
        </p:nvSpPr>
        <p:spPr>
          <a:xfrm>
            <a:off x="199440" y="341720"/>
            <a:ext cx="7015276"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25"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8" name="object 8"/>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9" name="object 9"/>
          <p:cNvPicPr/>
          <p:nvPr/>
        </p:nvPicPr>
        <p:blipFill>
          <a:blip r:embed="rId2" cstate="print"/>
          <a:stretch>
            <a:fillRect/>
          </a:stretch>
        </p:blipFill>
        <p:spPr>
          <a:xfrm>
            <a:off x="8580704" y="0"/>
            <a:ext cx="3004743" cy="1252727"/>
          </a:xfrm>
          <a:prstGeom prst="rect">
            <a:avLst/>
          </a:prstGeom>
        </p:spPr>
      </p:pic>
      <p:sp>
        <p:nvSpPr>
          <p:cNvPr id="11" name="object 11"/>
          <p:cNvSpPr txBox="1"/>
          <p:nvPr/>
        </p:nvSpPr>
        <p:spPr>
          <a:xfrm>
            <a:off x="199440" y="1186006"/>
            <a:ext cx="11708130" cy="4666662"/>
          </a:xfrm>
          <a:prstGeom prst="rect">
            <a:avLst/>
          </a:prstGeom>
        </p:spPr>
        <p:txBody>
          <a:bodyPr vert="horz" wrap="square" lIns="0" tIns="115570" rIns="0" bIns="0" rtlCol="0">
            <a:spAutoFit/>
          </a:bodyPr>
          <a:lstStyle/>
          <a:p>
            <a:pPr marL="12700">
              <a:lnSpc>
                <a:spcPct val="100000"/>
              </a:lnSpc>
              <a:spcBef>
                <a:spcPts val="910"/>
              </a:spcBef>
            </a:pPr>
            <a:r>
              <a:rPr sz="1700" b="1" spc="45" dirty="0">
                <a:solidFill>
                  <a:schemeClr val="accent3"/>
                </a:solidFill>
                <a:latin typeface="+mj-lt"/>
                <a:cs typeface="Arial" panose="020B0604020202020204" pitchFamily="34" charset="0"/>
              </a:rPr>
              <a:t>Cu</a:t>
            </a:r>
            <a:r>
              <a:rPr lang="en-IN" sz="1700" b="1" spc="45" dirty="0" err="1">
                <a:solidFill>
                  <a:schemeClr val="accent3"/>
                </a:solidFill>
                <a:latin typeface="+mj-lt"/>
                <a:cs typeface="Arial" panose="020B0604020202020204" pitchFamily="34" charset="0"/>
              </a:rPr>
              <a:t>rr</a:t>
            </a:r>
            <a:r>
              <a:rPr sz="1700" b="1" spc="45" dirty="0" err="1">
                <a:solidFill>
                  <a:schemeClr val="accent3"/>
                </a:solidFill>
                <a:latin typeface="+mj-lt"/>
                <a:cs typeface="Arial" panose="020B0604020202020204" pitchFamily="34" charset="0"/>
              </a:rPr>
              <a:t>en</a:t>
            </a:r>
            <a:r>
              <a:rPr sz="1700" b="1" spc="35" dirty="0" err="1">
                <a:solidFill>
                  <a:schemeClr val="accent3"/>
                </a:solidFill>
                <a:latin typeface="+mj-lt"/>
                <a:cs typeface="Arial" panose="020B0604020202020204" pitchFamily="34" charset="0"/>
              </a:rPr>
              <a:t>t</a:t>
            </a:r>
            <a:r>
              <a:rPr sz="1700" b="1" spc="20" dirty="0">
                <a:solidFill>
                  <a:schemeClr val="accent3"/>
                </a:solidFill>
                <a:latin typeface="+mj-lt"/>
                <a:cs typeface="Arial" panose="020B0604020202020204" pitchFamily="34" charset="0"/>
              </a:rPr>
              <a:t> </a:t>
            </a:r>
            <a:r>
              <a:rPr sz="1700" b="1" spc="5" dirty="0">
                <a:solidFill>
                  <a:schemeClr val="accent3"/>
                </a:solidFill>
                <a:latin typeface="+mj-lt"/>
                <a:cs typeface="Arial" panose="020B0604020202020204" pitchFamily="34" charset="0"/>
              </a:rPr>
              <a:t>Account</a:t>
            </a:r>
            <a:r>
              <a:rPr sz="1700" b="1" spc="10" dirty="0">
                <a:solidFill>
                  <a:schemeClr val="accent3"/>
                </a:solidFill>
                <a:latin typeface="+mj-lt"/>
                <a:cs typeface="Arial" panose="020B0604020202020204" pitchFamily="34" charset="0"/>
              </a:rPr>
              <a:t> </a:t>
            </a:r>
            <a:r>
              <a:rPr lang="en-IN" sz="1700" b="1" spc="125" dirty="0">
                <a:solidFill>
                  <a:schemeClr val="accent3"/>
                </a:solidFill>
                <a:latin typeface="+mj-lt"/>
                <a:cs typeface="Arial" panose="020B0604020202020204" pitchFamily="34" charset="0"/>
              </a:rPr>
              <a:t>Tr</a:t>
            </a:r>
            <a:r>
              <a:rPr sz="1700" b="1" spc="125" dirty="0" err="1">
                <a:solidFill>
                  <a:schemeClr val="accent3"/>
                </a:solidFill>
                <a:latin typeface="+mj-lt"/>
                <a:cs typeface="Arial" panose="020B0604020202020204" pitchFamily="34" charset="0"/>
              </a:rPr>
              <a:t>ans</a:t>
            </a:r>
            <a:r>
              <a:rPr sz="1700" b="1" spc="145" dirty="0" err="1">
                <a:solidFill>
                  <a:schemeClr val="accent3"/>
                </a:solidFill>
                <a:latin typeface="+mj-lt"/>
                <a:cs typeface="Arial" panose="020B0604020202020204" pitchFamily="34" charset="0"/>
              </a:rPr>
              <a:t>a</a:t>
            </a:r>
            <a:r>
              <a:rPr sz="1700" b="1" spc="-5" dirty="0" err="1">
                <a:solidFill>
                  <a:schemeClr val="accent3"/>
                </a:solidFill>
                <a:latin typeface="+mj-lt"/>
                <a:cs typeface="Arial" panose="020B0604020202020204" pitchFamily="34" charset="0"/>
              </a:rPr>
              <a:t>cti</a:t>
            </a:r>
            <a:r>
              <a:rPr sz="1700" b="1" dirty="0" err="1">
                <a:solidFill>
                  <a:schemeClr val="accent3"/>
                </a:solidFill>
                <a:latin typeface="+mj-lt"/>
                <a:cs typeface="Arial" panose="020B0604020202020204" pitchFamily="34" charset="0"/>
              </a:rPr>
              <a:t>o</a:t>
            </a:r>
            <a:r>
              <a:rPr sz="1700" b="1" spc="-10" dirty="0" err="1">
                <a:solidFill>
                  <a:schemeClr val="accent3"/>
                </a:solidFill>
                <a:latin typeface="+mj-lt"/>
                <a:cs typeface="Arial" panose="020B0604020202020204" pitchFamily="34" charset="0"/>
              </a:rPr>
              <a:t>ns</a:t>
            </a:r>
            <a:r>
              <a:rPr sz="1700" b="1" spc="10" dirty="0">
                <a:solidFill>
                  <a:schemeClr val="accent3"/>
                </a:solidFill>
                <a:latin typeface="+mj-lt"/>
                <a:cs typeface="Arial" panose="020B0604020202020204" pitchFamily="34" charset="0"/>
              </a:rPr>
              <a:t> </a:t>
            </a:r>
            <a:r>
              <a:rPr sz="1700" b="1" spc="-110" dirty="0">
                <a:solidFill>
                  <a:schemeClr val="accent3"/>
                </a:solidFill>
                <a:latin typeface="+mj-lt"/>
                <a:cs typeface="Arial" panose="020B0604020202020204" pitchFamily="34" charset="0"/>
              </a:rPr>
              <a:t>–</a:t>
            </a:r>
            <a:r>
              <a:rPr sz="1700" b="1" dirty="0">
                <a:solidFill>
                  <a:schemeClr val="accent3"/>
                </a:solidFill>
                <a:latin typeface="+mj-lt"/>
                <a:cs typeface="Arial" panose="020B0604020202020204" pitchFamily="34" charset="0"/>
              </a:rPr>
              <a:t> Schedul</a:t>
            </a:r>
            <a:r>
              <a:rPr sz="1700" b="1" spc="30" dirty="0">
                <a:solidFill>
                  <a:schemeClr val="accent3"/>
                </a:solidFill>
                <a:latin typeface="+mj-lt"/>
                <a:cs typeface="Arial" panose="020B0604020202020204" pitchFamily="34" charset="0"/>
              </a:rPr>
              <a:t>e </a:t>
            </a:r>
            <a:r>
              <a:rPr sz="1700" b="1" spc="-10" dirty="0">
                <a:solidFill>
                  <a:schemeClr val="accent3"/>
                </a:solidFill>
                <a:latin typeface="+mj-lt"/>
                <a:cs typeface="Arial" panose="020B0604020202020204" pitchFamily="34" charset="0"/>
              </a:rPr>
              <a:t>III</a:t>
            </a:r>
            <a:endParaRPr sz="1700" dirty="0">
              <a:solidFill>
                <a:schemeClr val="accent3"/>
              </a:solidFill>
              <a:latin typeface="+mj-lt"/>
              <a:cs typeface="Arial" panose="020B0604020202020204" pitchFamily="34" charset="0"/>
            </a:endParaRPr>
          </a:p>
          <a:p>
            <a:pPr marL="12700">
              <a:lnSpc>
                <a:spcPct val="100000"/>
              </a:lnSpc>
              <a:spcBef>
                <a:spcPts val="815"/>
              </a:spcBef>
            </a:pPr>
            <a:r>
              <a:rPr lang="en-IN" sz="1700" b="1" spc="60" dirty="0">
                <a:latin typeface="+mj-lt"/>
                <a:cs typeface="Arial" panose="020B0604020202020204" pitchFamily="34" charset="0"/>
              </a:rPr>
              <a:t>Tr</a:t>
            </a:r>
            <a:r>
              <a:rPr sz="1700" b="1" spc="60" dirty="0" err="1">
                <a:latin typeface="+mj-lt"/>
                <a:cs typeface="Arial" panose="020B0604020202020204" pitchFamily="34" charset="0"/>
              </a:rPr>
              <a:t>ansactions</a:t>
            </a:r>
            <a:r>
              <a:rPr sz="1700" b="1" spc="5" dirty="0">
                <a:latin typeface="+mj-lt"/>
                <a:cs typeface="Arial" panose="020B0604020202020204" pitchFamily="34" charset="0"/>
              </a:rPr>
              <a:t> </a:t>
            </a:r>
            <a:r>
              <a:rPr sz="1700" b="1" spc="-5" dirty="0">
                <a:latin typeface="+mj-lt"/>
                <a:cs typeface="Arial" panose="020B0604020202020204" pitchFamily="34" charset="0"/>
              </a:rPr>
              <a:t>which</a:t>
            </a:r>
            <a:r>
              <a:rPr sz="1700" b="1" spc="10" dirty="0">
                <a:latin typeface="+mj-lt"/>
                <a:cs typeface="Arial" panose="020B0604020202020204" pitchFamily="34" charset="0"/>
              </a:rPr>
              <a:t> </a:t>
            </a:r>
            <a:r>
              <a:rPr lang="en-IN" sz="1700" b="1" spc="50" dirty="0">
                <a:latin typeface="+mj-lt"/>
                <a:cs typeface="Arial" panose="020B0604020202020204" pitchFamily="34" charset="0"/>
              </a:rPr>
              <a:t>r</a:t>
            </a:r>
            <a:r>
              <a:rPr sz="1700" b="1" spc="50" dirty="0" err="1">
                <a:latin typeface="+mj-lt"/>
                <a:cs typeface="Arial" panose="020B0604020202020204" pitchFamily="34" charset="0"/>
              </a:rPr>
              <a:t>equi</a:t>
            </a:r>
            <a:r>
              <a:rPr lang="en-IN" sz="1700" b="1" spc="50" dirty="0">
                <a:latin typeface="+mj-lt"/>
                <a:cs typeface="Arial" panose="020B0604020202020204" pitchFamily="34" charset="0"/>
              </a:rPr>
              <a:t>r</a:t>
            </a:r>
            <a:r>
              <a:rPr sz="1700" b="1" spc="50" dirty="0">
                <a:latin typeface="+mj-lt"/>
                <a:cs typeface="Arial" panose="020B0604020202020204" pitchFamily="34" charset="0"/>
              </a:rPr>
              <a:t>e</a:t>
            </a:r>
            <a:r>
              <a:rPr sz="1700" b="1" spc="20" dirty="0">
                <a:latin typeface="+mj-lt"/>
                <a:cs typeface="Arial" panose="020B0604020202020204" pitchFamily="34" charset="0"/>
              </a:rPr>
              <a:t> </a:t>
            </a:r>
            <a:r>
              <a:rPr sz="1700" b="1" spc="60" dirty="0">
                <a:latin typeface="+mj-lt"/>
                <a:cs typeface="Arial" panose="020B0604020202020204" pitchFamily="34" charset="0"/>
              </a:rPr>
              <a:t>p</a:t>
            </a:r>
            <a:r>
              <a:rPr lang="en-IN" sz="1700" b="1" spc="60" dirty="0">
                <a:latin typeface="+mj-lt"/>
                <a:cs typeface="Arial" panose="020B0604020202020204" pitchFamily="34" charset="0"/>
              </a:rPr>
              <a:t>r</a:t>
            </a:r>
            <a:r>
              <a:rPr sz="1700" b="1" spc="60" dirty="0">
                <a:latin typeface="+mj-lt"/>
                <a:cs typeface="Arial" panose="020B0604020202020204" pitchFamily="34" charset="0"/>
              </a:rPr>
              <a:t>io</a:t>
            </a:r>
            <a:r>
              <a:rPr lang="en-IN" sz="1700" b="1" spc="60" dirty="0">
                <a:latin typeface="+mj-lt"/>
                <a:cs typeface="Arial" panose="020B0604020202020204" pitchFamily="34" charset="0"/>
              </a:rPr>
              <a:t>r</a:t>
            </a:r>
            <a:r>
              <a:rPr sz="1700" b="1" dirty="0">
                <a:latin typeface="+mj-lt"/>
                <a:cs typeface="Arial" panose="020B0604020202020204" pitchFamily="34" charset="0"/>
              </a:rPr>
              <a:t> </a:t>
            </a:r>
            <a:r>
              <a:rPr sz="1700" b="1" spc="10" dirty="0">
                <a:latin typeface="+mj-lt"/>
                <a:cs typeface="Arial" panose="020B0604020202020204" pitchFamily="34" charset="0"/>
              </a:rPr>
              <a:t>app</a:t>
            </a:r>
            <a:r>
              <a:rPr lang="en-IN" sz="1700" b="1" spc="10" dirty="0">
                <a:latin typeface="+mj-lt"/>
                <a:cs typeface="Arial" panose="020B0604020202020204" pitchFamily="34" charset="0"/>
              </a:rPr>
              <a:t>r</a:t>
            </a:r>
            <a:r>
              <a:rPr sz="1700" b="1" spc="10" dirty="0">
                <a:latin typeface="+mj-lt"/>
                <a:cs typeface="Arial" panose="020B0604020202020204" pitchFamily="34" charset="0"/>
              </a:rPr>
              <a:t>oval</a:t>
            </a:r>
            <a:r>
              <a:rPr sz="1700" b="1" spc="15" dirty="0">
                <a:latin typeface="+mj-lt"/>
                <a:cs typeface="Arial" panose="020B0604020202020204" pitchFamily="34" charset="0"/>
              </a:rPr>
              <a:t> </a:t>
            </a:r>
            <a:r>
              <a:rPr sz="1700" b="1" spc="5" dirty="0">
                <a:latin typeface="+mj-lt"/>
                <a:cs typeface="Arial" panose="020B0604020202020204" pitchFamily="34" charset="0"/>
              </a:rPr>
              <a:t>of</a:t>
            </a:r>
            <a:r>
              <a:rPr sz="1700" b="1" spc="15" dirty="0">
                <a:latin typeface="+mj-lt"/>
                <a:cs typeface="Arial" panose="020B0604020202020204" pitchFamily="34" charset="0"/>
              </a:rPr>
              <a:t> </a:t>
            </a:r>
            <a:r>
              <a:rPr sz="1700" b="1" spc="-5" dirty="0">
                <a:latin typeface="+mj-lt"/>
                <a:cs typeface="Arial" panose="020B0604020202020204" pitchFamily="34" charset="0"/>
              </a:rPr>
              <a:t>the</a:t>
            </a:r>
            <a:r>
              <a:rPr sz="1700" b="1" spc="10" dirty="0">
                <a:latin typeface="+mj-lt"/>
                <a:cs typeface="Arial" panose="020B0604020202020204" pitchFamily="34" charset="0"/>
              </a:rPr>
              <a:t> </a:t>
            </a:r>
            <a:r>
              <a:rPr sz="1700" b="1" dirty="0">
                <a:latin typeface="+mj-lt"/>
                <a:cs typeface="Arial" panose="020B0604020202020204" pitchFamily="34" charset="0"/>
              </a:rPr>
              <a:t>RBI</a:t>
            </a:r>
            <a:r>
              <a:rPr sz="1700" b="1" spc="5" dirty="0">
                <a:latin typeface="+mj-lt"/>
                <a:cs typeface="Arial" panose="020B0604020202020204" pitchFamily="34" charset="0"/>
              </a:rPr>
              <a:t> </a:t>
            </a:r>
            <a:r>
              <a:rPr sz="1700" b="1" spc="-10" dirty="0">
                <a:latin typeface="+mj-lt"/>
                <a:cs typeface="Arial" panose="020B0604020202020204" pitchFamily="34" charset="0"/>
              </a:rPr>
              <a:t>only</a:t>
            </a:r>
            <a:r>
              <a:rPr sz="1700" b="1" spc="-5" dirty="0">
                <a:latin typeface="+mj-lt"/>
                <a:cs typeface="Arial" panose="020B0604020202020204" pitchFamily="34" charset="0"/>
              </a:rPr>
              <a:t> </a:t>
            </a:r>
            <a:r>
              <a:rPr sz="1700" b="1" spc="5" dirty="0">
                <a:latin typeface="+mj-lt"/>
                <a:cs typeface="Arial" panose="020B0604020202020204" pitchFamily="34" charset="0"/>
              </a:rPr>
              <a:t>if</a:t>
            </a:r>
            <a:r>
              <a:rPr sz="1700" b="1" spc="15" dirty="0">
                <a:latin typeface="+mj-lt"/>
                <a:cs typeface="Arial" panose="020B0604020202020204" pitchFamily="34" charset="0"/>
              </a:rPr>
              <a:t> </a:t>
            </a:r>
            <a:r>
              <a:rPr sz="1700" b="1" spc="-5" dirty="0">
                <a:latin typeface="+mj-lt"/>
                <a:cs typeface="Arial" panose="020B0604020202020204" pitchFamily="34" charset="0"/>
              </a:rPr>
              <a:t>the</a:t>
            </a:r>
            <a:r>
              <a:rPr sz="1700" b="1" spc="20" dirty="0">
                <a:latin typeface="+mj-lt"/>
                <a:cs typeface="Arial" panose="020B0604020202020204" pitchFamily="34" charset="0"/>
              </a:rPr>
              <a:t> </a:t>
            </a:r>
            <a:r>
              <a:rPr sz="1700" b="1" spc="-10" dirty="0">
                <a:latin typeface="+mj-lt"/>
                <a:cs typeface="Arial" panose="020B0604020202020204" pitchFamily="34" charset="0"/>
              </a:rPr>
              <a:t>limits </a:t>
            </a:r>
            <a:r>
              <a:rPr sz="1700" b="1" spc="80" dirty="0">
                <a:latin typeface="+mj-lt"/>
                <a:cs typeface="Arial" panose="020B0604020202020204" pitchFamily="34" charset="0"/>
              </a:rPr>
              <a:t>o</a:t>
            </a:r>
            <a:r>
              <a:rPr lang="en-IN" sz="1700" b="1" spc="80" dirty="0">
                <a:latin typeface="+mj-lt"/>
                <a:cs typeface="Arial" panose="020B0604020202020204" pitchFamily="34" charset="0"/>
              </a:rPr>
              <a:t>r</a:t>
            </a:r>
            <a:r>
              <a:rPr sz="1700" b="1" spc="10" dirty="0">
                <a:latin typeface="+mj-lt"/>
                <a:cs typeface="Arial" panose="020B0604020202020204" pitchFamily="34" charset="0"/>
              </a:rPr>
              <a:t> </a:t>
            </a:r>
            <a:r>
              <a:rPr sz="1700" b="1" spc="-10" dirty="0">
                <a:latin typeface="+mj-lt"/>
                <a:cs typeface="Arial" panose="020B0604020202020204" pitchFamily="34" charset="0"/>
              </a:rPr>
              <a:t>conditions</a:t>
            </a:r>
            <a:r>
              <a:rPr sz="1700" b="1" spc="5" dirty="0">
                <a:latin typeface="+mj-lt"/>
                <a:cs typeface="Arial" panose="020B0604020202020204" pitchFamily="34" charset="0"/>
              </a:rPr>
              <a:t> </a:t>
            </a:r>
            <a:r>
              <a:rPr sz="1700" b="1" dirty="0">
                <a:latin typeface="+mj-lt"/>
                <a:cs typeface="Arial" panose="020B0604020202020204" pitchFamily="34" charset="0"/>
              </a:rPr>
              <a:t>specified </a:t>
            </a:r>
            <a:r>
              <a:rPr sz="1700" b="1" spc="20" dirty="0">
                <a:latin typeface="+mj-lt"/>
                <a:cs typeface="Arial" panose="020B0604020202020204" pitchFamily="34" charset="0"/>
              </a:rPr>
              <a:t>the</a:t>
            </a:r>
            <a:r>
              <a:rPr lang="en-IN" sz="1700" b="1" spc="20" dirty="0">
                <a:latin typeface="+mj-lt"/>
                <a:cs typeface="Arial" panose="020B0604020202020204" pitchFamily="34" charset="0"/>
              </a:rPr>
              <a:t>r</a:t>
            </a:r>
            <a:r>
              <a:rPr sz="1700" b="1" spc="20" dirty="0" err="1">
                <a:latin typeface="+mj-lt"/>
                <a:cs typeface="Arial" panose="020B0604020202020204" pitchFamily="34" charset="0"/>
              </a:rPr>
              <a:t>ein</a:t>
            </a:r>
            <a:r>
              <a:rPr sz="1700" b="1" spc="25" dirty="0">
                <a:latin typeface="+mj-lt"/>
                <a:cs typeface="Arial" panose="020B0604020202020204" pitchFamily="34" charset="0"/>
              </a:rPr>
              <a:t> </a:t>
            </a:r>
            <a:r>
              <a:rPr sz="1700" b="1" spc="60" dirty="0">
                <a:latin typeface="+mj-lt"/>
                <a:cs typeface="Arial" panose="020B0604020202020204" pitchFamily="34" charset="0"/>
              </a:rPr>
              <a:t>a</a:t>
            </a:r>
            <a:r>
              <a:rPr lang="en-IN" sz="1700" b="1" spc="60" dirty="0">
                <a:latin typeface="+mj-lt"/>
                <a:cs typeface="Arial" panose="020B0604020202020204" pitchFamily="34" charset="0"/>
              </a:rPr>
              <a:t>r</a:t>
            </a:r>
            <a:r>
              <a:rPr sz="1700" b="1" spc="60" dirty="0">
                <a:latin typeface="+mj-lt"/>
                <a:cs typeface="Arial" panose="020B0604020202020204" pitchFamily="34" charset="0"/>
              </a:rPr>
              <a:t>e</a:t>
            </a:r>
            <a:r>
              <a:rPr sz="1700" b="1" spc="10" dirty="0">
                <a:latin typeface="+mj-lt"/>
                <a:cs typeface="Arial" panose="020B0604020202020204" pitchFamily="34" charset="0"/>
              </a:rPr>
              <a:t> </a:t>
            </a:r>
            <a:r>
              <a:rPr sz="1700" b="1" spc="5" dirty="0">
                <a:latin typeface="+mj-lt"/>
                <a:cs typeface="Arial" panose="020B0604020202020204" pitchFamily="34" charset="0"/>
              </a:rPr>
              <a:t>exceeded</a:t>
            </a:r>
            <a:r>
              <a:rPr lang="en-IN" sz="1700" dirty="0">
                <a:latin typeface="+mj-lt"/>
                <a:cs typeface="Arial" panose="020B0604020202020204" pitchFamily="34" charset="0"/>
              </a:rPr>
              <a:t> </a:t>
            </a:r>
            <a:r>
              <a:rPr sz="1700" b="1" spc="80" dirty="0">
                <a:latin typeface="+mj-lt"/>
                <a:cs typeface="Arial" panose="020B0604020202020204" pitchFamily="34" charset="0"/>
              </a:rPr>
              <a:t>o</a:t>
            </a:r>
            <a:r>
              <a:rPr lang="en-IN" sz="1700" b="1" spc="80" dirty="0">
                <a:latin typeface="+mj-lt"/>
                <a:cs typeface="Arial" panose="020B0604020202020204" pitchFamily="34" charset="0"/>
              </a:rPr>
              <a:t>r</a:t>
            </a:r>
            <a:r>
              <a:rPr sz="1700" b="1" spc="-30" dirty="0">
                <a:latin typeface="+mj-lt"/>
                <a:cs typeface="Arial" panose="020B0604020202020204" pitchFamily="34" charset="0"/>
              </a:rPr>
              <a:t> </a:t>
            </a:r>
            <a:r>
              <a:rPr sz="1700" b="1" spc="-10" dirty="0">
                <a:latin typeface="+mj-lt"/>
                <a:cs typeface="Arial" panose="020B0604020202020204" pitchFamily="34" charset="0"/>
              </a:rPr>
              <a:t>not</a:t>
            </a:r>
            <a:r>
              <a:rPr sz="1700" b="1" spc="-20" dirty="0">
                <a:latin typeface="+mj-lt"/>
                <a:cs typeface="Arial" panose="020B0604020202020204" pitchFamily="34" charset="0"/>
              </a:rPr>
              <a:t> </a:t>
            </a:r>
            <a:r>
              <a:rPr sz="1700" b="1" spc="-5" dirty="0">
                <a:latin typeface="+mj-lt"/>
                <a:cs typeface="Arial" panose="020B0604020202020204" pitchFamily="34" charset="0"/>
              </a:rPr>
              <a:t>met.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algn="just">
              <a:lnSpc>
                <a:spcPct val="100000"/>
              </a:lnSpc>
            </a:pPr>
            <a:r>
              <a:rPr lang="en-IN" sz="1700" b="1" spc="40" dirty="0">
                <a:latin typeface="+mj-lt"/>
                <a:cs typeface="Arial" panose="020B0604020202020204" pitchFamily="34" charset="0"/>
              </a:rPr>
              <a:t>F</a:t>
            </a:r>
            <a:r>
              <a:rPr sz="1700" b="1" spc="40" dirty="0" err="1">
                <a:latin typeface="+mj-lt"/>
                <a:cs typeface="Arial" panose="020B0604020202020204" pitchFamily="34" charset="0"/>
              </a:rPr>
              <a:t>acilities</a:t>
            </a:r>
            <a:r>
              <a:rPr sz="1700" b="1" spc="-25" dirty="0">
                <a:latin typeface="+mj-lt"/>
                <a:cs typeface="Arial" panose="020B0604020202020204" pitchFamily="34" charset="0"/>
              </a:rPr>
              <a:t> </a:t>
            </a:r>
            <a:r>
              <a:rPr sz="1700" b="1" spc="60" dirty="0" err="1">
                <a:latin typeface="+mj-lt"/>
                <a:cs typeface="Arial" panose="020B0604020202020204" pitchFamily="34" charset="0"/>
              </a:rPr>
              <a:t>fo</a:t>
            </a:r>
            <a:r>
              <a:rPr lang="en-IN" sz="1700" b="1" spc="60" dirty="0">
                <a:latin typeface="+mj-lt"/>
                <a:cs typeface="Arial" panose="020B0604020202020204" pitchFamily="34" charset="0"/>
              </a:rPr>
              <a:t>r</a:t>
            </a:r>
            <a:r>
              <a:rPr sz="1700" b="1" spc="-20" dirty="0">
                <a:latin typeface="+mj-lt"/>
                <a:cs typeface="Arial" panose="020B0604020202020204" pitchFamily="34" charset="0"/>
              </a:rPr>
              <a:t> </a:t>
            </a:r>
            <a:r>
              <a:rPr sz="1700" b="1" spc="-15" dirty="0">
                <a:latin typeface="+mj-lt"/>
                <a:cs typeface="Arial" panose="020B0604020202020204" pitchFamily="34" charset="0"/>
              </a:rPr>
              <a:t>individuals—</a:t>
            </a:r>
            <a:endParaRPr sz="1700" dirty="0">
              <a:latin typeface="+mj-lt"/>
              <a:cs typeface="Arial" panose="020B0604020202020204" pitchFamily="34" charset="0"/>
            </a:endParaRPr>
          </a:p>
          <a:p>
            <a:pPr marL="12700" marR="334010" algn="just">
              <a:lnSpc>
                <a:spcPct val="100000"/>
              </a:lnSpc>
            </a:pPr>
            <a:r>
              <a:rPr sz="1700" spc="-20" dirty="0">
                <a:latin typeface="+mj-lt"/>
                <a:cs typeface="Arial" panose="020B0604020202020204" pitchFamily="34" charset="0"/>
              </a:rPr>
              <a:t>Individuals </a:t>
            </a:r>
            <a:r>
              <a:rPr sz="1700" spc="-15" dirty="0">
                <a:latin typeface="+mj-lt"/>
                <a:cs typeface="Arial" panose="020B0604020202020204" pitchFamily="34" charset="0"/>
              </a:rPr>
              <a:t>can </a:t>
            </a:r>
            <a:r>
              <a:rPr sz="1700" spc="-20" dirty="0">
                <a:latin typeface="+mj-lt"/>
                <a:cs typeface="Arial" panose="020B0604020202020204" pitchFamily="34" charset="0"/>
              </a:rPr>
              <a:t>avail </a:t>
            </a:r>
            <a:r>
              <a:rPr sz="1700" spc="15" dirty="0">
                <a:latin typeface="+mj-lt"/>
                <a:cs typeface="Arial" panose="020B0604020202020204" pitchFamily="34" charset="0"/>
              </a:rPr>
              <a:t>of </a:t>
            </a:r>
            <a:r>
              <a:rPr sz="1700" spc="20" dirty="0" err="1">
                <a:latin typeface="+mj-lt"/>
                <a:cs typeface="Arial" panose="020B0604020202020204" pitchFamily="34" charset="0"/>
              </a:rPr>
              <a:t>fo</a:t>
            </a:r>
            <a:r>
              <a:rPr lang="en-IN" sz="1700" spc="20" dirty="0">
                <a:latin typeface="+mj-lt"/>
                <a:cs typeface="Arial" panose="020B0604020202020204" pitchFamily="34" charset="0"/>
              </a:rPr>
              <a:t>r</a:t>
            </a:r>
            <a:r>
              <a:rPr sz="1700" spc="20" dirty="0" err="1">
                <a:latin typeface="+mj-lt"/>
                <a:cs typeface="Arial" panose="020B0604020202020204" pitchFamily="34" charset="0"/>
              </a:rPr>
              <a:t>eign</a:t>
            </a:r>
            <a:r>
              <a:rPr sz="1700" spc="20" dirty="0">
                <a:latin typeface="+mj-lt"/>
                <a:cs typeface="Arial" panose="020B0604020202020204" pitchFamily="34" charset="0"/>
              </a:rPr>
              <a:t> </a:t>
            </a:r>
            <a:r>
              <a:rPr sz="1700" spc="-15" dirty="0">
                <a:latin typeface="+mj-lt"/>
                <a:cs typeface="Arial" panose="020B0604020202020204" pitchFamily="34" charset="0"/>
              </a:rPr>
              <a:t>exchange </a:t>
            </a:r>
            <a:r>
              <a:rPr sz="1700" spc="-20" dirty="0">
                <a:latin typeface="+mj-lt"/>
                <a:cs typeface="Arial" panose="020B0604020202020204" pitchFamily="34" charset="0"/>
              </a:rPr>
              <a:t>facility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the </a:t>
            </a:r>
            <a:r>
              <a:rPr sz="1700" spc="-10" dirty="0">
                <a:latin typeface="+mj-lt"/>
                <a:cs typeface="Arial" panose="020B0604020202020204" pitchFamily="34" charset="0"/>
              </a:rPr>
              <a:t>following </a:t>
            </a:r>
            <a:r>
              <a:rPr sz="1700" spc="10" dirty="0" err="1">
                <a:latin typeface="+mj-lt"/>
                <a:cs typeface="Arial" panose="020B0604020202020204" pitchFamily="34" charset="0"/>
              </a:rPr>
              <a:t>pu</a:t>
            </a:r>
            <a:r>
              <a:rPr lang="en-IN" sz="1700" spc="10" dirty="0">
                <a:latin typeface="+mj-lt"/>
                <a:cs typeface="Arial" panose="020B0604020202020204" pitchFamily="34" charset="0"/>
              </a:rPr>
              <a:t>r</a:t>
            </a:r>
            <a:r>
              <a:rPr sz="1700" spc="10" dirty="0">
                <a:latin typeface="+mj-lt"/>
                <a:cs typeface="Arial" panose="020B0604020202020204" pitchFamily="34" charset="0"/>
              </a:rPr>
              <a:t>poses </a:t>
            </a:r>
            <a:r>
              <a:rPr sz="1700" spc="-25" dirty="0">
                <a:latin typeface="+mj-lt"/>
                <a:cs typeface="Arial" panose="020B0604020202020204" pitchFamily="34" charset="0"/>
              </a:rPr>
              <a:t>within </a:t>
            </a:r>
            <a:r>
              <a:rPr sz="1700" spc="-20" dirty="0">
                <a:latin typeface="+mj-lt"/>
                <a:cs typeface="Arial" panose="020B0604020202020204" pitchFamily="34" charset="0"/>
              </a:rPr>
              <a:t>the limit </a:t>
            </a:r>
            <a:r>
              <a:rPr sz="1700" spc="15" dirty="0">
                <a:latin typeface="+mj-lt"/>
                <a:cs typeface="Arial" panose="020B0604020202020204" pitchFamily="34" charset="0"/>
              </a:rPr>
              <a:t>of </a:t>
            </a:r>
            <a:r>
              <a:rPr sz="1700" spc="-45" dirty="0">
                <a:latin typeface="+mj-lt"/>
                <a:cs typeface="Arial" panose="020B0604020202020204" pitchFamily="34" charset="0"/>
              </a:rPr>
              <a:t>USD </a:t>
            </a:r>
            <a:r>
              <a:rPr sz="1700" spc="-5" dirty="0">
                <a:latin typeface="+mj-lt"/>
                <a:cs typeface="Arial" panose="020B0604020202020204" pitchFamily="34" charset="0"/>
              </a:rPr>
              <a:t>2,50,000 </a:t>
            </a:r>
            <a:r>
              <a:rPr sz="1700" spc="-25" dirty="0">
                <a:latin typeface="+mj-lt"/>
                <a:cs typeface="Arial" panose="020B0604020202020204" pitchFamily="34" charset="0"/>
              </a:rPr>
              <a:t>only. </a:t>
            </a:r>
            <a:r>
              <a:rPr sz="1700" spc="-20" dirty="0">
                <a:latin typeface="+mj-lt"/>
                <a:cs typeface="Arial" panose="020B0604020202020204" pitchFamily="34" charset="0"/>
              </a:rPr>
              <a:t> Any </a:t>
            </a:r>
            <a:r>
              <a:rPr sz="1700" spc="-15" dirty="0">
                <a:latin typeface="+mj-lt"/>
                <a:cs typeface="Arial" panose="020B0604020202020204" pitchFamily="34" charset="0"/>
              </a:rPr>
              <a:t>additional </a:t>
            </a:r>
            <a:r>
              <a:rPr lang="en-IN" sz="1700" spc="10" dirty="0">
                <a:latin typeface="+mj-lt"/>
                <a:cs typeface="Arial" panose="020B0604020202020204" pitchFamily="34" charset="0"/>
              </a:rPr>
              <a:t>r</a:t>
            </a:r>
            <a:r>
              <a:rPr sz="1700" spc="10" dirty="0">
                <a:latin typeface="+mj-lt"/>
                <a:cs typeface="Arial" panose="020B0604020202020204" pitchFamily="34" charset="0"/>
              </a:rPr>
              <a:t>emittance </a:t>
            </a:r>
            <a:r>
              <a:rPr sz="1700" spc="-30" dirty="0">
                <a:latin typeface="+mj-lt"/>
                <a:cs typeface="Arial" panose="020B0604020202020204" pitchFamily="34" charset="0"/>
              </a:rPr>
              <a:t>in </a:t>
            </a:r>
            <a:r>
              <a:rPr sz="1700" spc="-5" dirty="0">
                <a:latin typeface="+mj-lt"/>
                <a:cs typeface="Arial" panose="020B0604020202020204" pitchFamily="34" charset="0"/>
              </a:rPr>
              <a:t>excess </a:t>
            </a:r>
            <a:r>
              <a:rPr sz="1700" spc="15" dirty="0">
                <a:latin typeface="+mj-lt"/>
                <a:cs typeface="Arial" panose="020B0604020202020204" pitchFamily="34" charset="0"/>
              </a:rPr>
              <a:t>of </a:t>
            </a:r>
            <a:r>
              <a:rPr sz="1700" spc="-15" dirty="0">
                <a:latin typeface="+mj-lt"/>
                <a:cs typeface="Arial" panose="020B0604020202020204" pitchFamily="34" charset="0"/>
              </a:rPr>
              <a:t>the said limit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65" dirty="0">
                <a:latin typeface="+mj-lt"/>
                <a:cs typeface="Arial" panose="020B0604020202020204" pitchFamily="34" charset="0"/>
              </a:rPr>
              <a:t> </a:t>
            </a:r>
            <a:r>
              <a:rPr sz="1700" spc="-15" dirty="0">
                <a:latin typeface="+mj-lt"/>
                <a:cs typeface="Arial" panose="020B0604020202020204" pitchFamily="34" charset="0"/>
              </a:rPr>
              <a:t>the </a:t>
            </a:r>
            <a:r>
              <a:rPr sz="1700" spc="-10" dirty="0">
                <a:latin typeface="+mj-lt"/>
                <a:cs typeface="Arial" panose="020B0604020202020204" pitchFamily="34" charset="0"/>
              </a:rPr>
              <a:t>following </a:t>
            </a:r>
            <a:r>
              <a:rPr sz="1700" spc="10" dirty="0" err="1">
                <a:latin typeface="+mj-lt"/>
                <a:cs typeface="Arial" panose="020B0604020202020204" pitchFamily="34" charset="0"/>
              </a:rPr>
              <a:t>pu</a:t>
            </a:r>
            <a:r>
              <a:rPr lang="en-IN" sz="1700" spc="10" dirty="0">
                <a:latin typeface="+mj-lt"/>
                <a:cs typeface="Arial" panose="020B0604020202020204" pitchFamily="34" charset="0"/>
              </a:rPr>
              <a:t>r</a:t>
            </a:r>
            <a:r>
              <a:rPr sz="1700" spc="10" dirty="0">
                <a:latin typeface="+mj-lt"/>
                <a:cs typeface="Arial" panose="020B0604020202020204" pitchFamily="34" charset="0"/>
              </a:rPr>
              <a:t>poses </a:t>
            </a:r>
            <a:r>
              <a:rPr sz="1700" spc="-20" dirty="0">
                <a:latin typeface="+mj-lt"/>
                <a:cs typeface="Arial" panose="020B0604020202020204" pitchFamily="34" charset="0"/>
              </a:rPr>
              <a:t>shall </a:t>
            </a:r>
            <a:r>
              <a:rPr lang="en-IN" sz="1700" spc="40" dirty="0">
                <a:latin typeface="+mj-lt"/>
                <a:cs typeface="Arial" panose="020B0604020202020204" pitchFamily="34" charset="0"/>
              </a:rPr>
              <a:t>r</a:t>
            </a:r>
            <a:r>
              <a:rPr sz="1700" spc="40" dirty="0" err="1">
                <a:latin typeface="+mj-lt"/>
                <a:cs typeface="Arial" panose="020B0604020202020204" pitchFamily="34" charset="0"/>
              </a:rPr>
              <a:t>equi</a:t>
            </a:r>
            <a:r>
              <a:rPr lang="en-IN" sz="1700" spc="40" dirty="0">
                <a:latin typeface="+mj-lt"/>
                <a:cs typeface="Arial" panose="020B0604020202020204" pitchFamily="34" charset="0"/>
              </a:rPr>
              <a:t>r</a:t>
            </a:r>
            <a:r>
              <a:rPr sz="1700" spc="40" dirty="0">
                <a:latin typeface="+mj-lt"/>
                <a:cs typeface="Arial" panose="020B0604020202020204" pitchFamily="34" charset="0"/>
              </a:rPr>
              <a:t>e </a:t>
            </a:r>
            <a:r>
              <a:rPr sz="1700" spc="55" dirty="0">
                <a:latin typeface="+mj-lt"/>
                <a:cs typeface="Arial" panose="020B0604020202020204" pitchFamily="34" charset="0"/>
              </a:rPr>
              <a:t>p</a:t>
            </a:r>
            <a:r>
              <a:rPr lang="en-IN" sz="1700" spc="55" dirty="0">
                <a:latin typeface="+mj-lt"/>
                <a:cs typeface="Arial" panose="020B0604020202020204" pitchFamily="34" charset="0"/>
              </a:rPr>
              <a:t>r</a:t>
            </a:r>
            <a:r>
              <a:rPr sz="1700" spc="55" dirty="0">
                <a:latin typeface="+mj-lt"/>
                <a:cs typeface="Arial" panose="020B0604020202020204" pitchFamily="34" charset="0"/>
              </a:rPr>
              <a:t>io</a:t>
            </a:r>
            <a:r>
              <a:rPr lang="en-IN" sz="1700" spc="55" dirty="0">
                <a:latin typeface="+mj-lt"/>
                <a:cs typeface="Arial" panose="020B0604020202020204" pitchFamily="34" charset="0"/>
              </a:rPr>
              <a:t>r</a:t>
            </a:r>
            <a:r>
              <a:rPr sz="1700" spc="55" dirty="0">
                <a:latin typeface="+mj-lt"/>
                <a:cs typeface="Arial" panose="020B0604020202020204" pitchFamily="34" charset="0"/>
              </a:rPr>
              <a:t> </a:t>
            </a:r>
            <a:r>
              <a:rPr sz="1700" spc="5" dirty="0">
                <a:latin typeface="+mj-lt"/>
                <a:cs typeface="Arial" panose="020B0604020202020204" pitchFamily="34" charset="0"/>
              </a:rPr>
              <a:t>app</a:t>
            </a:r>
            <a:r>
              <a:rPr lang="en-IN" sz="1700" spc="5" dirty="0">
                <a:latin typeface="+mj-lt"/>
                <a:cs typeface="Arial" panose="020B0604020202020204" pitchFamily="34" charset="0"/>
              </a:rPr>
              <a:t>r</a:t>
            </a:r>
            <a:r>
              <a:rPr sz="1700" spc="5" dirty="0">
                <a:latin typeface="+mj-lt"/>
                <a:cs typeface="Arial" panose="020B0604020202020204" pitchFamily="34" charset="0"/>
              </a:rPr>
              <a:t>oval </a:t>
            </a:r>
            <a:r>
              <a:rPr sz="1700" spc="15" dirty="0">
                <a:latin typeface="+mj-lt"/>
                <a:cs typeface="Arial" panose="020B0604020202020204" pitchFamily="34" charset="0"/>
              </a:rPr>
              <a:t>of </a:t>
            </a:r>
            <a:r>
              <a:rPr sz="1700" spc="-15" dirty="0">
                <a:latin typeface="+mj-lt"/>
                <a:cs typeface="Arial" panose="020B0604020202020204" pitchFamily="34" charset="0"/>
              </a:rPr>
              <a:t>the </a:t>
            </a:r>
            <a:r>
              <a:rPr sz="1700" spc="-434" dirty="0">
                <a:latin typeface="+mj-lt"/>
                <a:cs typeface="Arial" panose="020B0604020202020204" pitchFamily="34" charset="0"/>
              </a:rPr>
              <a:t> </a:t>
            </a:r>
            <a:r>
              <a:rPr sz="1700" spc="10" dirty="0">
                <a:latin typeface="+mj-lt"/>
                <a:cs typeface="Arial" panose="020B0604020202020204" pitchFamily="34" charset="0"/>
              </a:rPr>
              <a:t>Rese</a:t>
            </a:r>
            <a:r>
              <a:rPr lang="en-IN" sz="1700" spc="10" dirty="0">
                <a:latin typeface="+mj-lt"/>
                <a:cs typeface="Arial" panose="020B0604020202020204" pitchFamily="34" charset="0"/>
              </a:rPr>
              <a:t>r</a:t>
            </a:r>
            <a:r>
              <a:rPr sz="1700" spc="10" dirty="0" err="1">
                <a:latin typeface="+mj-lt"/>
                <a:cs typeface="Arial" panose="020B0604020202020204" pitchFamily="34" charset="0"/>
              </a:rPr>
              <a:t>ve</a:t>
            </a:r>
            <a:r>
              <a:rPr sz="1700" spc="-20" dirty="0">
                <a:latin typeface="+mj-lt"/>
                <a:cs typeface="Arial" panose="020B0604020202020204" pitchFamily="34" charset="0"/>
              </a:rPr>
              <a:t> Bank</a:t>
            </a:r>
            <a:r>
              <a:rPr sz="1700" spc="5"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15" dirty="0">
                <a:latin typeface="+mj-lt"/>
                <a:cs typeface="Arial" panose="020B0604020202020204" pitchFamily="34" charset="0"/>
              </a:rPr>
              <a:t>India.</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5" dirty="0">
                <a:latin typeface="+mj-lt"/>
                <a:cs typeface="Arial" panose="020B0604020202020204" pitchFamily="34" charset="0"/>
              </a:rPr>
              <a:t>P</a:t>
            </a:r>
            <a:r>
              <a:rPr lang="en-IN" sz="1700" spc="5" dirty="0">
                <a:latin typeface="+mj-lt"/>
                <a:cs typeface="Arial" panose="020B0604020202020204" pitchFamily="34" charset="0"/>
              </a:rPr>
              <a:t>r</a:t>
            </a:r>
            <a:r>
              <a:rPr sz="1700" spc="5" dirty="0" err="1">
                <a:latin typeface="+mj-lt"/>
                <a:cs typeface="Arial" panose="020B0604020202020204" pitchFamily="34" charset="0"/>
              </a:rPr>
              <a:t>ivate</a:t>
            </a:r>
            <a:r>
              <a:rPr sz="1700" spc="-20" dirty="0">
                <a:latin typeface="+mj-lt"/>
                <a:cs typeface="Arial" panose="020B0604020202020204" pitchFamily="34" charset="0"/>
              </a:rPr>
              <a:t> </a:t>
            </a:r>
            <a:r>
              <a:rPr sz="1700" spc="-25" dirty="0">
                <a:latin typeface="+mj-lt"/>
                <a:cs typeface="Arial" panose="020B0604020202020204" pitchFamily="34" charset="0"/>
              </a:rPr>
              <a:t>visits</a:t>
            </a:r>
            <a:r>
              <a:rPr sz="1700" spc="10" dirty="0">
                <a:latin typeface="+mj-lt"/>
                <a:cs typeface="Arial" panose="020B0604020202020204" pitchFamily="34" charset="0"/>
              </a:rPr>
              <a:t> </a:t>
            </a:r>
            <a:r>
              <a:rPr sz="1700" spc="-10" dirty="0">
                <a:latin typeface="+mj-lt"/>
                <a:cs typeface="Arial" panose="020B0604020202020204" pitchFamily="34" charset="0"/>
              </a:rPr>
              <a:t>to</a:t>
            </a:r>
            <a:r>
              <a:rPr sz="1700" spc="-15" dirty="0">
                <a:latin typeface="+mj-lt"/>
                <a:cs typeface="Arial" panose="020B0604020202020204" pitchFamily="34" charset="0"/>
              </a:rPr>
              <a:t> </a:t>
            </a:r>
            <a:r>
              <a:rPr sz="1700" spc="-30" dirty="0">
                <a:latin typeface="+mj-lt"/>
                <a:cs typeface="Arial" panose="020B0604020202020204" pitchFamily="34" charset="0"/>
              </a:rPr>
              <a:t>any</a:t>
            </a:r>
            <a:r>
              <a:rPr sz="1700" spc="-5" dirty="0">
                <a:latin typeface="+mj-lt"/>
                <a:cs typeface="Arial" panose="020B0604020202020204" pitchFamily="34" charset="0"/>
              </a:rPr>
              <a:t> </a:t>
            </a:r>
            <a:r>
              <a:rPr sz="1700" dirty="0">
                <a:latin typeface="+mj-lt"/>
                <a:cs typeface="Arial" panose="020B0604020202020204" pitchFamily="34" charset="0"/>
              </a:rPr>
              <a:t>count</a:t>
            </a:r>
            <a:r>
              <a:rPr lang="en-IN" sz="1700" dirty="0">
                <a:latin typeface="+mj-lt"/>
                <a:cs typeface="Arial" panose="020B0604020202020204" pitchFamily="34" charset="0"/>
              </a:rPr>
              <a:t>r</a:t>
            </a:r>
            <a:r>
              <a:rPr sz="1700" dirty="0">
                <a:latin typeface="+mj-lt"/>
                <a:cs typeface="Arial" panose="020B0604020202020204" pitchFamily="34" charset="0"/>
              </a:rPr>
              <a:t>y</a:t>
            </a:r>
            <a:r>
              <a:rPr sz="1700" spc="-15" dirty="0">
                <a:latin typeface="+mj-lt"/>
                <a:cs typeface="Arial" panose="020B0604020202020204" pitchFamily="34" charset="0"/>
              </a:rPr>
              <a:t> </a:t>
            </a:r>
            <a:r>
              <a:rPr sz="1700" spc="-5" dirty="0">
                <a:latin typeface="+mj-lt"/>
                <a:cs typeface="Arial" panose="020B0604020202020204" pitchFamily="34" charset="0"/>
              </a:rPr>
              <a:t>(except</a:t>
            </a:r>
            <a:r>
              <a:rPr sz="1700" spc="-30" dirty="0">
                <a:latin typeface="+mj-lt"/>
                <a:cs typeface="Arial" panose="020B0604020202020204" pitchFamily="34" charset="0"/>
              </a:rPr>
              <a:t> </a:t>
            </a:r>
            <a:r>
              <a:rPr sz="1700" spc="-5" dirty="0">
                <a:latin typeface="+mj-lt"/>
                <a:cs typeface="Arial" panose="020B0604020202020204" pitchFamily="34" charset="0"/>
              </a:rPr>
              <a:t>Nepal</a:t>
            </a:r>
            <a:r>
              <a:rPr sz="1700" spc="-1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20" dirty="0">
                <a:latin typeface="+mj-lt"/>
                <a:cs typeface="Arial" panose="020B0604020202020204" pitchFamily="34" charset="0"/>
              </a:rPr>
              <a:t>Bhutan).</a:t>
            </a: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5" dirty="0">
                <a:latin typeface="+mj-lt"/>
                <a:cs typeface="Arial" panose="020B0604020202020204" pitchFamily="34" charset="0"/>
              </a:rPr>
              <a:t>Gift</a:t>
            </a:r>
            <a:r>
              <a:rPr sz="1700" spc="-2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30" dirty="0">
                <a:latin typeface="+mj-lt"/>
                <a:cs typeface="Arial" panose="020B0604020202020204" pitchFamily="34" charset="0"/>
              </a:rPr>
              <a:t> </a:t>
            </a:r>
            <a:r>
              <a:rPr sz="1700" spc="-15" dirty="0">
                <a:latin typeface="+mj-lt"/>
                <a:cs typeface="Arial" panose="020B0604020202020204" pitchFamily="34" charset="0"/>
              </a:rPr>
              <a:t>donation.</a:t>
            </a: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15" dirty="0">
                <a:latin typeface="+mj-lt"/>
                <a:cs typeface="Arial" panose="020B0604020202020204" pitchFamily="34" charset="0"/>
              </a:rPr>
              <a:t>Going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r>
              <a:rPr sz="1700" spc="-30" dirty="0">
                <a:latin typeface="+mj-lt"/>
                <a:cs typeface="Arial" panose="020B0604020202020204" pitchFamily="34" charset="0"/>
              </a:rPr>
              <a: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employment.</a:t>
            </a:r>
            <a:endParaRPr sz="1700" dirty="0">
              <a:latin typeface="+mj-lt"/>
              <a:cs typeface="Arial" panose="020B0604020202020204" pitchFamily="34" charset="0"/>
            </a:endParaRPr>
          </a:p>
          <a:p>
            <a:pPr marL="413384" indent="-401320">
              <a:lnSpc>
                <a:spcPct val="100000"/>
              </a:lnSpc>
              <a:spcBef>
                <a:spcPts val="5"/>
              </a:spcBef>
              <a:buAutoNum type="romanLcPeriod"/>
              <a:tabLst>
                <a:tab pos="413384" algn="l"/>
                <a:tab pos="414020" algn="l"/>
              </a:tabLst>
            </a:pPr>
            <a:r>
              <a:rPr sz="1700" spc="10" dirty="0" err="1">
                <a:latin typeface="+mj-lt"/>
                <a:cs typeface="Arial" panose="020B0604020202020204" pitchFamily="34" charset="0"/>
              </a:rPr>
              <a:t>Emig</a:t>
            </a:r>
            <a:r>
              <a:rPr lang="en-IN" sz="1700" spc="10" dirty="0">
                <a:latin typeface="+mj-lt"/>
                <a:cs typeface="Arial" panose="020B0604020202020204" pitchFamily="34" charset="0"/>
              </a:rPr>
              <a:t>r</a:t>
            </a:r>
            <a:r>
              <a:rPr sz="1700" spc="10" dirty="0" err="1">
                <a:latin typeface="+mj-lt"/>
                <a:cs typeface="Arial" panose="020B0604020202020204" pitchFamily="34" charset="0"/>
              </a:rPr>
              <a:t>ation</a:t>
            </a:r>
            <a:r>
              <a:rPr sz="1700" spc="10" dirty="0">
                <a:latin typeface="+mj-lt"/>
                <a:cs typeface="Arial" panose="020B0604020202020204" pitchFamily="34" charset="0"/>
              </a:rPr>
              <a:t>.</a:t>
            </a:r>
            <a:endParaRPr sz="1700" dirty="0">
              <a:latin typeface="+mj-lt"/>
              <a:cs typeface="Arial" panose="020B0604020202020204" pitchFamily="34" charset="0"/>
            </a:endParaRPr>
          </a:p>
          <a:p>
            <a:pPr marL="413384" indent="-401320">
              <a:lnSpc>
                <a:spcPct val="100000"/>
              </a:lnSpc>
              <a:buAutoNum type="romanLcPeriod"/>
              <a:tabLst>
                <a:tab pos="413384" algn="l"/>
                <a:tab pos="414020" algn="l"/>
              </a:tabLst>
            </a:pPr>
            <a:r>
              <a:rPr sz="1700" spc="-15" dirty="0">
                <a:latin typeface="+mj-lt"/>
                <a:cs typeface="Arial" panose="020B0604020202020204" pitchFamily="34" charset="0"/>
              </a:rPr>
              <a:t>Maintenance</a:t>
            </a:r>
            <a:r>
              <a:rPr sz="1700" spc="-25"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10" dirty="0">
                <a:latin typeface="+mj-lt"/>
                <a:cs typeface="Arial" panose="020B0604020202020204" pitchFamily="34" charset="0"/>
              </a:rPr>
              <a:t>close </a:t>
            </a:r>
            <a:r>
              <a:rPr lang="en-IN" sz="1700" spc="5" dirty="0">
                <a:latin typeface="+mj-lt"/>
                <a:cs typeface="Arial" panose="020B0604020202020204" pitchFamily="34" charset="0"/>
              </a:rPr>
              <a:t>r</a:t>
            </a:r>
            <a:r>
              <a:rPr sz="1700" spc="5" dirty="0" err="1">
                <a:latin typeface="+mj-lt"/>
                <a:cs typeface="Arial" panose="020B0604020202020204" pitchFamily="34" charset="0"/>
              </a:rPr>
              <a:t>elatives</a:t>
            </a:r>
            <a:r>
              <a:rPr sz="1700" spc="-25" dirty="0">
                <a:latin typeface="+mj-lt"/>
                <a:cs typeface="Arial" panose="020B0604020202020204" pitchFamily="34" charset="0"/>
              </a:rPr>
              <a:t> </a:t>
            </a:r>
            <a:r>
              <a:rPr sz="1700" spc="15" dirty="0">
                <a:latin typeface="+mj-lt"/>
                <a:cs typeface="Arial" panose="020B0604020202020204" pitchFamily="34" charset="0"/>
              </a:rPr>
              <a:t>ab</a:t>
            </a:r>
            <a:r>
              <a:rPr lang="en-IN" sz="1700" spc="15" dirty="0">
                <a:latin typeface="+mj-lt"/>
                <a:cs typeface="Arial" panose="020B0604020202020204" pitchFamily="34" charset="0"/>
              </a:rPr>
              <a:t>r</a:t>
            </a:r>
            <a:r>
              <a:rPr sz="1700" spc="15" dirty="0" err="1">
                <a:latin typeface="+mj-lt"/>
                <a:cs typeface="Arial" panose="020B0604020202020204" pitchFamily="34" charset="0"/>
              </a:rPr>
              <a:t>oad</a:t>
            </a:r>
            <a:r>
              <a:rPr sz="1700" spc="15" dirty="0">
                <a:latin typeface="+mj-lt"/>
                <a:cs typeface="Arial" panose="020B0604020202020204" pitchFamily="34" charset="0"/>
              </a:rPr>
              <a:t>.</a:t>
            </a:r>
            <a:endParaRPr sz="1700" dirty="0">
              <a:latin typeface="+mj-lt"/>
              <a:cs typeface="Arial" panose="020B0604020202020204" pitchFamily="34" charset="0"/>
            </a:endParaRPr>
          </a:p>
          <a:p>
            <a:pPr marL="413384" marR="53975" indent="-401320">
              <a:lnSpc>
                <a:spcPct val="100000"/>
              </a:lnSpc>
              <a:buAutoNum type="romanLcPeriod"/>
              <a:tabLst>
                <a:tab pos="413384" algn="l"/>
                <a:tab pos="414020" algn="l"/>
              </a:tabLst>
            </a:pPr>
            <a:r>
              <a:rPr lang="en-IN" sz="1700" spc="120" dirty="0">
                <a:latin typeface="+mj-lt"/>
                <a:cs typeface="Arial" panose="020B0604020202020204" pitchFamily="34" charset="0"/>
              </a:rPr>
              <a:t>Tr</a:t>
            </a:r>
            <a:r>
              <a:rPr sz="1700" spc="120" dirty="0">
                <a:latin typeface="+mj-lt"/>
                <a:cs typeface="Arial" panose="020B0604020202020204" pitchFamily="34" charset="0"/>
              </a:rPr>
              <a:t>avel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business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spc="-20" dirty="0">
                <a:latin typeface="+mj-lt"/>
                <a:cs typeface="Arial" panose="020B0604020202020204" pitchFamily="34" charset="0"/>
              </a:rPr>
              <a:t>attending </a:t>
            </a:r>
            <a:r>
              <a:rPr sz="1700" spc="-15" dirty="0">
                <a:latin typeface="+mj-lt"/>
                <a:cs typeface="Arial" panose="020B0604020202020204" pitchFamily="34" charset="0"/>
              </a:rPr>
              <a:t>a </a:t>
            </a:r>
            <a:r>
              <a:rPr sz="1700" spc="15" dirty="0" err="1">
                <a:latin typeface="+mj-lt"/>
                <a:cs typeface="Arial" panose="020B0604020202020204" pitchFamily="34" charset="0"/>
              </a:rPr>
              <a:t>confe</a:t>
            </a:r>
            <a:r>
              <a:rPr lang="en-IN" sz="1700" spc="15" dirty="0">
                <a:latin typeface="+mj-lt"/>
                <a:cs typeface="Arial" panose="020B0604020202020204" pitchFamily="34" charset="0"/>
              </a:rPr>
              <a:t>r</a:t>
            </a:r>
            <a:r>
              <a:rPr sz="1700" spc="15" dirty="0" err="1">
                <a:latin typeface="+mj-lt"/>
                <a:cs typeface="Arial" panose="020B0604020202020204" pitchFamily="34" charset="0"/>
              </a:rPr>
              <a:t>ence</a:t>
            </a:r>
            <a:r>
              <a:rPr sz="1700" spc="1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5" dirty="0" err="1">
                <a:latin typeface="+mj-lt"/>
                <a:cs typeface="Arial" panose="020B0604020202020204" pitchFamily="34" charset="0"/>
              </a:rPr>
              <a:t>specialised</a:t>
            </a:r>
            <a:r>
              <a:rPr sz="1700" spc="-15" dirty="0">
                <a:latin typeface="+mj-lt"/>
                <a:cs typeface="Arial" panose="020B0604020202020204" pitchFamily="34" charset="0"/>
              </a:rPr>
              <a:t>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aining</a:t>
            </a:r>
            <a:r>
              <a:rPr sz="1700" spc="-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10" dirty="0">
                <a:latin typeface="+mj-lt"/>
                <a:cs typeface="Arial" panose="020B0604020202020204" pitchFamily="34" charset="0"/>
              </a:rPr>
              <a:t>meeting expenses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10" dirty="0">
                <a:latin typeface="+mj-lt"/>
                <a:cs typeface="Arial" panose="020B0604020202020204" pitchFamily="34" charset="0"/>
              </a:rPr>
              <a:t>meeting </a:t>
            </a:r>
            <a:r>
              <a:rPr sz="1700" spc="-5" dirty="0">
                <a:latin typeface="+mj-lt"/>
                <a:cs typeface="Arial" panose="020B0604020202020204" pitchFamily="34" charset="0"/>
              </a:rPr>
              <a:t> medical </a:t>
            </a:r>
            <a:r>
              <a:rPr sz="1700" spc="-10" dirty="0">
                <a:latin typeface="+mj-lt"/>
                <a:cs typeface="Arial" panose="020B0604020202020204" pitchFamily="34" charset="0"/>
              </a:rPr>
              <a:t>expenses,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spc="-50" dirty="0">
                <a:latin typeface="+mj-lt"/>
                <a:cs typeface="Arial" panose="020B0604020202020204" pitchFamily="34" charset="0"/>
              </a:rPr>
              <a:t>check-up </a:t>
            </a:r>
            <a:r>
              <a:rPr sz="1700" spc="15" dirty="0">
                <a:latin typeface="+mj-lt"/>
                <a:cs typeface="Arial" panose="020B0604020202020204" pitchFamily="34" charset="0"/>
              </a:rPr>
              <a:t>ab</a:t>
            </a:r>
            <a:r>
              <a:rPr lang="en-IN" sz="1700" spc="15" dirty="0">
                <a:latin typeface="+mj-lt"/>
                <a:cs typeface="Arial" panose="020B0604020202020204" pitchFamily="34" charset="0"/>
              </a:rPr>
              <a:t>r</a:t>
            </a:r>
            <a:r>
              <a:rPr sz="1700" spc="15" dirty="0" err="1">
                <a:latin typeface="+mj-lt"/>
                <a:cs typeface="Arial" panose="020B0604020202020204" pitchFamily="34" charset="0"/>
              </a:rPr>
              <a:t>oad</a:t>
            </a:r>
            <a:r>
              <a:rPr sz="1700" spc="1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65" dirty="0">
                <a:latin typeface="+mj-lt"/>
                <a:cs typeface="Arial" panose="020B0604020202020204" pitchFamily="34" charset="0"/>
              </a:rPr>
              <a:t> </a:t>
            </a:r>
            <a:r>
              <a:rPr sz="1700" spc="-20" dirty="0">
                <a:latin typeface="+mj-lt"/>
                <a:cs typeface="Arial" panose="020B0604020202020204" pitchFamily="34" charset="0"/>
              </a:rPr>
              <a:t>accompanying </a:t>
            </a:r>
            <a:r>
              <a:rPr sz="1700" spc="-15" dirty="0">
                <a:latin typeface="+mj-lt"/>
                <a:cs typeface="Arial" panose="020B0604020202020204" pitchFamily="34" charset="0"/>
              </a:rPr>
              <a:t>as attendant </a:t>
            </a:r>
            <a:r>
              <a:rPr sz="1700" spc="-10" dirty="0">
                <a:latin typeface="+mj-lt"/>
                <a:cs typeface="Arial" panose="020B0604020202020204" pitchFamily="34" charset="0"/>
              </a:rPr>
              <a:t>to a </a:t>
            </a:r>
            <a:r>
              <a:rPr sz="1700" spc="-15" dirty="0">
                <a:latin typeface="+mj-lt"/>
                <a:cs typeface="Arial" panose="020B0604020202020204" pitchFamily="34" charset="0"/>
              </a:rPr>
              <a:t>patient </a:t>
            </a:r>
            <a:r>
              <a:rPr sz="1700" spc="-20" dirty="0">
                <a:latin typeface="+mj-lt"/>
                <a:cs typeface="Arial" panose="020B0604020202020204" pitchFamily="34" charset="0"/>
              </a:rPr>
              <a:t>going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r>
              <a:rPr sz="1700" spc="20" dirty="0">
                <a:latin typeface="+mj-lt"/>
                <a:cs typeface="Arial" panose="020B0604020202020204" pitchFamily="34" charset="0"/>
              </a:rPr>
              <a: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65" dirty="0">
                <a:latin typeface="+mj-lt"/>
                <a:cs typeface="Arial" panose="020B0604020202020204" pitchFamily="34" charset="0"/>
              </a:rPr>
              <a:t> </a:t>
            </a:r>
            <a:r>
              <a:rPr sz="1700" spc="-5" dirty="0">
                <a:latin typeface="+mj-lt"/>
                <a:cs typeface="Arial" panose="020B0604020202020204" pitchFamily="34" charset="0"/>
              </a:rPr>
              <a:t>medical </a:t>
            </a:r>
            <a:r>
              <a:rPr sz="1700" spc="-434" dirty="0">
                <a:latin typeface="+mj-lt"/>
                <a:cs typeface="Arial" panose="020B0604020202020204" pitchFamily="34" charset="0"/>
              </a:rPr>
              <a:t> </a:t>
            </a:r>
            <a:r>
              <a:rPr sz="1700" spc="-20" dirty="0">
                <a:latin typeface="+mj-lt"/>
                <a:cs typeface="Arial" panose="020B0604020202020204" pitchFamily="34" charset="0"/>
              </a:rPr>
              <a:t>t</a:t>
            </a:r>
            <a:r>
              <a:rPr lang="en-IN" sz="1700" spc="-20" dirty="0">
                <a:latin typeface="+mj-lt"/>
                <a:cs typeface="Arial" panose="020B0604020202020204" pitchFamily="34" charset="0"/>
              </a:rPr>
              <a:t>r</a:t>
            </a:r>
            <a:r>
              <a:rPr sz="1700" spc="-20" dirty="0" err="1">
                <a:latin typeface="+mj-lt"/>
                <a:cs typeface="Arial" panose="020B0604020202020204" pitchFamily="34" charset="0"/>
              </a:rPr>
              <a:t>eatment</a:t>
            </a:r>
            <a:r>
              <a:rPr sz="1700" spc="-20" dirty="0">
                <a:latin typeface="+mj-lt"/>
                <a:cs typeface="Arial" panose="020B0604020202020204" pitchFamily="34" charset="0"/>
              </a:rPr>
              <a:t>/check-up.</a:t>
            </a:r>
            <a:endParaRPr sz="1700" dirty="0">
              <a:latin typeface="+mj-lt"/>
              <a:cs typeface="Arial" panose="020B0604020202020204" pitchFamily="34" charset="0"/>
            </a:endParaRPr>
          </a:p>
          <a:p>
            <a:pPr marL="413384" indent="-401320">
              <a:lnSpc>
                <a:spcPct val="100000"/>
              </a:lnSpc>
              <a:buAutoNum type="romanLcPeriod"/>
              <a:tabLst>
                <a:tab pos="414020" algn="l"/>
              </a:tabLst>
            </a:pPr>
            <a:r>
              <a:rPr sz="1700" dirty="0">
                <a:latin typeface="+mj-lt"/>
                <a:cs typeface="Arial" panose="020B0604020202020204" pitchFamily="34" charset="0"/>
              </a:rPr>
              <a:t>Expenses</a:t>
            </a:r>
            <a:r>
              <a:rPr sz="1700" spc="10" dirty="0">
                <a:latin typeface="+mj-lt"/>
                <a:cs typeface="Arial" panose="020B0604020202020204" pitchFamily="34" charset="0"/>
              </a:rPr>
              <a:t> </a:t>
            </a:r>
            <a:r>
              <a:rPr sz="1700" spc="-10" dirty="0">
                <a:latin typeface="+mj-lt"/>
                <a:cs typeface="Arial" panose="020B0604020202020204" pitchFamily="34" charset="0"/>
              </a:rPr>
              <a:t>in</a:t>
            </a:r>
            <a:r>
              <a:rPr sz="1700" spc="10" dirty="0">
                <a:latin typeface="+mj-lt"/>
                <a:cs typeface="Arial" panose="020B0604020202020204" pitchFamily="34" charset="0"/>
              </a:rPr>
              <a:t> </a:t>
            </a:r>
            <a:r>
              <a:rPr sz="1700" dirty="0">
                <a:latin typeface="+mj-lt"/>
                <a:cs typeface="Arial" panose="020B0604020202020204" pitchFamily="34" charset="0"/>
              </a:rPr>
              <a:t>connection</a:t>
            </a:r>
            <a:r>
              <a:rPr sz="1700" spc="-5" dirty="0">
                <a:latin typeface="+mj-lt"/>
                <a:cs typeface="Arial" panose="020B0604020202020204" pitchFamily="34" charset="0"/>
              </a:rPr>
              <a:t> </a:t>
            </a:r>
            <a:r>
              <a:rPr sz="1700" spc="-15" dirty="0">
                <a:latin typeface="+mj-lt"/>
                <a:cs typeface="Arial" panose="020B0604020202020204" pitchFamily="34" charset="0"/>
              </a:rPr>
              <a:t>with</a:t>
            </a:r>
            <a:r>
              <a:rPr sz="1700" spc="10" dirty="0">
                <a:latin typeface="+mj-lt"/>
                <a:cs typeface="Arial" panose="020B0604020202020204" pitchFamily="34" charset="0"/>
              </a:rPr>
              <a:t> </a:t>
            </a:r>
            <a:r>
              <a:rPr sz="1700" spc="-5" dirty="0">
                <a:latin typeface="+mj-lt"/>
                <a:cs typeface="Arial" panose="020B0604020202020204" pitchFamily="34" charset="0"/>
              </a:rPr>
              <a:t>medical</a:t>
            </a:r>
            <a:r>
              <a:rPr sz="1700" spc="15" dirty="0">
                <a:latin typeface="+mj-lt"/>
                <a:cs typeface="Arial" panose="020B0604020202020204" pitchFamily="34" charset="0"/>
              </a:rPr>
              <a:t> </a:t>
            </a:r>
            <a:r>
              <a:rPr sz="1700" spc="10" dirty="0">
                <a:latin typeface="+mj-lt"/>
                <a:cs typeface="Arial" panose="020B0604020202020204" pitchFamily="34" charset="0"/>
              </a:rPr>
              <a:t>t</a:t>
            </a:r>
            <a:r>
              <a:rPr lang="en-IN" sz="1700" spc="10" dirty="0">
                <a:latin typeface="+mj-lt"/>
                <a:cs typeface="Arial" panose="020B0604020202020204" pitchFamily="34" charset="0"/>
              </a:rPr>
              <a:t>r</a:t>
            </a:r>
            <a:r>
              <a:rPr sz="1700" spc="10" dirty="0" err="1">
                <a:latin typeface="+mj-lt"/>
                <a:cs typeface="Arial" panose="020B0604020202020204" pitchFamily="34" charset="0"/>
              </a:rPr>
              <a:t>eatment</a:t>
            </a:r>
            <a:r>
              <a:rPr sz="1700" spc="15" dirty="0">
                <a:latin typeface="+mj-lt"/>
                <a:cs typeface="Arial" panose="020B0604020202020204" pitchFamily="34" charset="0"/>
              </a:rPr>
              <a:t> </a:t>
            </a:r>
            <a:r>
              <a:rPr sz="1700" spc="20" dirty="0">
                <a:latin typeface="+mj-lt"/>
                <a:cs typeface="Arial" panose="020B0604020202020204" pitchFamily="34" charset="0"/>
              </a:rPr>
              <a:t>ab</a:t>
            </a:r>
            <a:r>
              <a:rPr lang="en-IN" sz="1700" spc="20" dirty="0">
                <a:latin typeface="+mj-lt"/>
                <a:cs typeface="Arial" panose="020B0604020202020204" pitchFamily="34" charset="0"/>
              </a:rPr>
              <a:t>r</a:t>
            </a:r>
            <a:r>
              <a:rPr sz="1700" spc="20" dirty="0" err="1">
                <a:latin typeface="+mj-lt"/>
                <a:cs typeface="Arial" panose="020B0604020202020204" pitchFamily="34" charset="0"/>
              </a:rPr>
              <a:t>oad</a:t>
            </a:r>
            <a:r>
              <a:rPr sz="1700" spc="20" dirty="0">
                <a:latin typeface="+mj-lt"/>
                <a:cs typeface="Arial" panose="020B0604020202020204" pitchFamily="34" charset="0"/>
              </a:rPr>
              <a:t>.</a:t>
            </a:r>
            <a:endParaRPr sz="1700" dirty="0">
              <a:latin typeface="+mj-lt"/>
              <a:cs typeface="Arial" panose="020B0604020202020204" pitchFamily="34" charset="0"/>
            </a:endParaRPr>
          </a:p>
          <a:p>
            <a:pPr marL="413384" indent="-401320">
              <a:lnSpc>
                <a:spcPct val="100000"/>
              </a:lnSpc>
              <a:buAutoNum type="romanLcPeriod"/>
              <a:tabLst>
                <a:tab pos="414020" algn="l"/>
              </a:tabLst>
            </a:pPr>
            <a:r>
              <a:rPr sz="1700" spc="-5" dirty="0">
                <a:latin typeface="+mj-lt"/>
                <a:cs typeface="Arial" panose="020B0604020202020204" pitchFamily="34" charset="0"/>
              </a:rPr>
              <a:t>Studies</a:t>
            </a:r>
            <a:r>
              <a:rPr sz="1700" spc="-15" dirty="0">
                <a:latin typeface="+mj-lt"/>
                <a:cs typeface="Arial" panose="020B0604020202020204" pitchFamily="34" charset="0"/>
              </a:rPr>
              <a:t> </a:t>
            </a:r>
            <a:r>
              <a:rPr sz="1700" spc="15" dirty="0">
                <a:latin typeface="+mj-lt"/>
                <a:cs typeface="Arial" panose="020B0604020202020204" pitchFamily="34" charset="0"/>
              </a:rPr>
              <a:t>ab</a:t>
            </a:r>
            <a:r>
              <a:rPr lang="en-IN" sz="1700" spc="15" dirty="0">
                <a:latin typeface="+mj-lt"/>
                <a:cs typeface="Arial" panose="020B0604020202020204" pitchFamily="34" charset="0"/>
              </a:rPr>
              <a:t>r</a:t>
            </a:r>
            <a:r>
              <a:rPr sz="1700" spc="15" dirty="0" err="1">
                <a:latin typeface="+mj-lt"/>
                <a:cs typeface="Arial" panose="020B0604020202020204" pitchFamily="34" charset="0"/>
              </a:rPr>
              <a:t>oad</a:t>
            </a:r>
            <a:r>
              <a:rPr sz="1700" spc="15" dirty="0">
                <a:latin typeface="+mj-lt"/>
                <a:cs typeface="Arial" panose="020B0604020202020204" pitchFamily="34" charset="0"/>
              </a:rPr>
              <a:t>.</a:t>
            </a:r>
            <a:endParaRPr lang="en-IN" sz="1700" spc="15" dirty="0">
              <a:latin typeface="+mj-lt"/>
              <a:cs typeface="Arial" panose="020B0604020202020204" pitchFamily="34" charset="0"/>
            </a:endParaRPr>
          </a:p>
          <a:p>
            <a:pPr marL="413384" indent="-401320">
              <a:buFontTx/>
              <a:buAutoNum type="romanLcPeriod"/>
              <a:tabLst>
                <a:tab pos="414020" algn="l"/>
              </a:tabLst>
            </a:pPr>
            <a:r>
              <a:rPr lang="en-US" sz="1700" spc="-20" dirty="0">
                <a:latin typeface="+mj-lt"/>
                <a:cs typeface="Arial" panose="020B0604020202020204" pitchFamily="34" charset="0"/>
              </a:rPr>
              <a:t>	Any</a:t>
            </a:r>
            <a:r>
              <a:rPr lang="en-US" sz="1700" spc="5" dirty="0">
                <a:latin typeface="+mj-lt"/>
                <a:cs typeface="Arial" panose="020B0604020202020204" pitchFamily="34" charset="0"/>
              </a:rPr>
              <a:t> </a:t>
            </a:r>
            <a:r>
              <a:rPr lang="en-US" sz="1700" spc="20" dirty="0">
                <a:latin typeface="+mj-lt"/>
                <a:cs typeface="Arial" panose="020B0604020202020204" pitchFamily="34" charset="0"/>
              </a:rPr>
              <a:t>other</a:t>
            </a:r>
            <a:r>
              <a:rPr lang="en-US" sz="1700" spc="-25" dirty="0">
                <a:latin typeface="+mj-lt"/>
                <a:cs typeface="Arial" panose="020B0604020202020204" pitchFamily="34" charset="0"/>
              </a:rPr>
              <a:t> </a:t>
            </a:r>
            <a:r>
              <a:rPr lang="en-US" sz="1700" spc="30" dirty="0">
                <a:latin typeface="+mj-lt"/>
                <a:cs typeface="Arial" panose="020B0604020202020204" pitchFamily="34" charset="0"/>
              </a:rPr>
              <a:t>current</a:t>
            </a:r>
            <a:r>
              <a:rPr lang="en-US" sz="1700" spc="-25" dirty="0">
                <a:latin typeface="+mj-lt"/>
                <a:cs typeface="Arial" panose="020B0604020202020204" pitchFamily="34" charset="0"/>
              </a:rPr>
              <a:t> </a:t>
            </a:r>
            <a:r>
              <a:rPr lang="en-US" sz="1700" spc="-15" dirty="0">
                <a:latin typeface="+mj-lt"/>
                <a:cs typeface="Arial" panose="020B0604020202020204" pitchFamily="34" charset="0"/>
              </a:rPr>
              <a:t>account</a:t>
            </a:r>
            <a:r>
              <a:rPr lang="en-US" sz="1700" spc="-45" dirty="0">
                <a:latin typeface="+mj-lt"/>
                <a:cs typeface="Arial" panose="020B0604020202020204" pitchFamily="34" charset="0"/>
              </a:rPr>
              <a:t> </a:t>
            </a:r>
            <a:r>
              <a:rPr lang="en-US" sz="1700" spc="-5" dirty="0">
                <a:latin typeface="+mj-lt"/>
                <a:cs typeface="Arial" panose="020B0604020202020204" pitchFamily="34" charset="0"/>
              </a:rPr>
              <a:t>transaction</a:t>
            </a:r>
            <a:endParaRPr lang="en-US" sz="1700" dirty="0">
              <a:latin typeface="+mj-lt"/>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41720"/>
            <a:ext cx="7155953" cy="689932"/>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30" dirty="0">
                <a:solidFill>
                  <a:srgbClr val="00AFEF"/>
                </a:solidFill>
              </a:rPr>
              <a:t> </a:t>
            </a:r>
            <a:r>
              <a:rPr spc="15" dirty="0">
                <a:solidFill>
                  <a:srgbClr val="00AFEF"/>
                </a:solidFill>
              </a:rPr>
              <a:t>Account</a:t>
            </a:r>
            <a:r>
              <a:rPr spc="-30" dirty="0">
                <a:solidFill>
                  <a:srgbClr val="00AFEF"/>
                </a:solidFill>
              </a:rPr>
              <a:t> </a:t>
            </a:r>
            <a:r>
              <a:rPr lang="en-IN" spc="110" dirty="0"/>
              <a:t>Tr</a:t>
            </a:r>
            <a:r>
              <a:rPr spc="110" dirty="0" err="1"/>
              <a:t>ansactions</a:t>
            </a:r>
            <a:endParaRPr spc="11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9440" y="950046"/>
            <a:ext cx="11694160" cy="5820824"/>
          </a:xfrm>
          <a:prstGeom prst="rect">
            <a:avLst/>
          </a:prstGeom>
        </p:spPr>
        <p:txBody>
          <a:bodyPr vert="horz" wrap="square" lIns="0" tIns="130810" rIns="0" bIns="0" rtlCol="0">
            <a:spAutoFit/>
          </a:bodyPr>
          <a:lstStyle/>
          <a:p>
            <a:pPr marL="12700" algn="just">
              <a:lnSpc>
                <a:spcPct val="100000"/>
              </a:lnSpc>
              <a:spcBef>
                <a:spcPts val="1030"/>
              </a:spcBef>
            </a:pPr>
            <a:r>
              <a:rPr sz="1650" b="1" spc="45" dirty="0">
                <a:solidFill>
                  <a:schemeClr val="accent3"/>
                </a:solidFill>
                <a:latin typeface="+mj-lt"/>
                <a:cs typeface="Arial" panose="020B0604020202020204" pitchFamily="34" charset="0"/>
              </a:rPr>
              <a:t>Cu</a:t>
            </a:r>
            <a:r>
              <a:rPr lang="en-IN" sz="1650" b="1" spc="45" dirty="0" err="1">
                <a:solidFill>
                  <a:schemeClr val="accent3"/>
                </a:solidFill>
                <a:latin typeface="+mj-lt"/>
                <a:cs typeface="Arial" panose="020B0604020202020204" pitchFamily="34" charset="0"/>
              </a:rPr>
              <a:t>rr</a:t>
            </a:r>
            <a:r>
              <a:rPr sz="1650" b="1" spc="45" dirty="0" err="1">
                <a:solidFill>
                  <a:schemeClr val="accent3"/>
                </a:solidFill>
                <a:latin typeface="+mj-lt"/>
                <a:cs typeface="Arial" panose="020B0604020202020204" pitchFamily="34" charset="0"/>
              </a:rPr>
              <a:t>en</a:t>
            </a:r>
            <a:r>
              <a:rPr sz="1650" b="1" spc="35" dirty="0" err="1">
                <a:solidFill>
                  <a:schemeClr val="accent3"/>
                </a:solidFill>
                <a:latin typeface="+mj-lt"/>
                <a:cs typeface="Arial" panose="020B0604020202020204" pitchFamily="34" charset="0"/>
              </a:rPr>
              <a:t>t</a:t>
            </a:r>
            <a:r>
              <a:rPr sz="1650" b="1" spc="20" dirty="0">
                <a:solidFill>
                  <a:schemeClr val="accent3"/>
                </a:solidFill>
                <a:latin typeface="+mj-lt"/>
                <a:cs typeface="Arial" panose="020B0604020202020204" pitchFamily="34" charset="0"/>
              </a:rPr>
              <a:t> </a:t>
            </a:r>
            <a:r>
              <a:rPr sz="1650" b="1" spc="5" dirty="0">
                <a:solidFill>
                  <a:schemeClr val="accent3"/>
                </a:solidFill>
                <a:latin typeface="+mj-lt"/>
                <a:cs typeface="Arial" panose="020B0604020202020204" pitchFamily="34" charset="0"/>
              </a:rPr>
              <a:t>Account</a:t>
            </a:r>
            <a:r>
              <a:rPr sz="1650" b="1" spc="10" dirty="0">
                <a:solidFill>
                  <a:schemeClr val="accent3"/>
                </a:solidFill>
                <a:latin typeface="+mj-lt"/>
                <a:cs typeface="Arial" panose="020B0604020202020204" pitchFamily="34" charset="0"/>
              </a:rPr>
              <a:t> </a:t>
            </a:r>
            <a:r>
              <a:rPr lang="en-IN" sz="1650" b="1" spc="125" dirty="0">
                <a:solidFill>
                  <a:schemeClr val="accent3"/>
                </a:solidFill>
                <a:latin typeface="+mj-lt"/>
                <a:cs typeface="Arial" panose="020B0604020202020204" pitchFamily="34" charset="0"/>
              </a:rPr>
              <a:t>Tr</a:t>
            </a:r>
            <a:r>
              <a:rPr sz="1650" b="1" spc="125" dirty="0" err="1">
                <a:solidFill>
                  <a:schemeClr val="accent3"/>
                </a:solidFill>
                <a:latin typeface="+mj-lt"/>
                <a:cs typeface="Arial" panose="020B0604020202020204" pitchFamily="34" charset="0"/>
              </a:rPr>
              <a:t>ans</a:t>
            </a:r>
            <a:r>
              <a:rPr sz="1650" b="1" spc="145" dirty="0" err="1">
                <a:solidFill>
                  <a:schemeClr val="accent3"/>
                </a:solidFill>
                <a:latin typeface="+mj-lt"/>
                <a:cs typeface="Arial" panose="020B0604020202020204" pitchFamily="34" charset="0"/>
              </a:rPr>
              <a:t>a</a:t>
            </a:r>
            <a:r>
              <a:rPr sz="1650" b="1" spc="-5" dirty="0" err="1">
                <a:solidFill>
                  <a:schemeClr val="accent3"/>
                </a:solidFill>
                <a:latin typeface="+mj-lt"/>
                <a:cs typeface="Arial" panose="020B0604020202020204" pitchFamily="34" charset="0"/>
              </a:rPr>
              <a:t>cti</a:t>
            </a:r>
            <a:r>
              <a:rPr sz="1650" b="1" dirty="0" err="1">
                <a:solidFill>
                  <a:schemeClr val="accent3"/>
                </a:solidFill>
                <a:latin typeface="+mj-lt"/>
                <a:cs typeface="Arial" panose="020B0604020202020204" pitchFamily="34" charset="0"/>
              </a:rPr>
              <a:t>o</a:t>
            </a:r>
            <a:r>
              <a:rPr sz="1650" b="1" spc="-10" dirty="0" err="1">
                <a:solidFill>
                  <a:schemeClr val="accent3"/>
                </a:solidFill>
                <a:latin typeface="+mj-lt"/>
                <a:cs typeface="Arial" panose="020B0604020202020204" pitchFamily="34" charset="0"/>
              </a:rPr>
              <a:t>ns</a:t>
            </a:r>
            <a:r>
              <a:rPr sz="1650" b="1" spc="10" dirty="0">
                <a:solidFill>
                  <a:schemeClr val="accent3"/>
                </a:solidFill>
                <a:latin typeface="+mj-lt"/>
                <a:cs typeface="Arial" panose="020B0604020202020204" pitchFamily="34" charset="0"/>
              </a:rPr>
              <a:t> </a:t>
            </a:r>
            <a:r>
              <a:rPr sz="1650" b="1" spc="-110" dirty="0">
                <a:solidFill>
                  <a:schemeClr val="accent3"/>
                </a:solidFill>
                <a:latin typeface="+mj-lt"/>
                <a:cs typeface="Arial" panose="020B0604020202020204" pitchFamily="34" charset="0"/>
              </a:rPr>
              <a:t>–</a:t>
            </a:r>
            <a:r>
              <a:rPr sz="1650" b="1" dirty="0">
                <a:solidFill>
                  <a:schemeClr val="accent3"/>
                </a:solidFill>
                <a:latin typeface="+mj-lt"/>
                <a:cs typeface="Arial" panose="020B0604020202020204" pitchFamily="34" charset="0"/>
              </a:rPr>
              <a:t> Schedul</a:t>
            </a:r>
            <a:r>
              <a:rPr sz="1650" b="1" spc="30" dirty="0">
                <a:solidFill>
                  <a:schemeClr val="accent3"/>
                </a:solidFill>
                <a:latin typeface="+mj-lt"/>
                <a:cs typeface="Arial" panose="020B0604020202020204" pitchFamily="34" charset="0"/>
              </a:rPr>
              <a:t>e </a:t>
            </a:r>
            <a:r>
              <a:rPr sz="1650" b="1" spc="-10" dirty="0">
                <a:solidFill>
                  <a:schemeClr val="accent3"/>
                </a:solidFill>
                <a:latin typeface="+mj-lt"/>
                <a:cs typeface="Arial" panose="020B0604020202020204" pitchFamily="34" charset="0"/>
              </a:rPr>
              <a:t>III</a:t>
            </a:r>
            <a:endParaRPr sz="1650" dirty="0">
              <a:solidFill>
                <a:schemeClr val="accent3"/>
              </a:solidFill>
              <a:latin typeface="+mj-lt"/>
              <a:cs typeface="Arial" panose="020B0604020202020204" pitchFamily="34" charset="0"/>
            </a:endParaRPr>
          </a:p>
          <a:p>
            <a:pPr marL="12700" algn="just">
              <a:lnSpc>
                <a:spcPct val="100000"/>
              </a:lnSpc>
              <a:spcBef>
                <a:spcPts val="820"/>
              </a:spcBef>
            </a:pPr>
            <a:r>
              <a:rPr lang="en-IN" sz="1650" b="1" spc="35" dirty="0">
                <a:latin typeface="+mj-lt"/>
                <a:cs typeface="Arial" panose="020B0604020202020204" pitchFamily="34" charset="0"/>
              </a:rPr>
              <a:t>F</a:t>
            </a:r>
            <a:r>
              <a:rPr sz="1650" b="1" spc="35" dirty="0" err="1">
                <a:latin typeface="+mj-lt"/>
                <a:cs typeface="Arial" panose="020B0604020202020204" pitchFamily="34" charset="0"/>
              </a:rPr>
              <a:t>acilities</a:t>
            </a:r>
            <a:r>
              <a:rPr sz="1650" b="1" spc="35" dirty="0">
                <a:latin typeface="+mj-lt"/>
                <a:cs typeface="Arial" panose="020B0604020202020204" pitchFamily="34" charset="0"/>
              </a:rPr>
              <a:t> </a:t>
            </a:r>
            <a:r>
              <a:rPr sz="1650" b="1" spc="50" dirty="0" err="1">
                <a:latin typeface="+mj-lt"/>
                <a:cs typeface="Arial" panose="020B0604020202020204" pitchFamily="34" charset="0"/>
              </a:rPr>
              <a:t>fo</a:t>
            </a:r>
            <a:r>
              <a:rPr lang="en-IN" sz="1650" b="1" spc="50" dirty="0">
                <a:latin typeface="+mj-lt"/>
                <a:cs typeface="Arial" panose="020B0604020202020204" pitchFamily="34" charset="0"/>
              </a:rPr>
              <a:t>r</a:t>
            </a:r>
            <a:r>
              <a:rPr sz="1650" b="1" spc="5" dirty="0">
                <a:latin typeface="+mj-lt"/>
                <a:cs typeface="Arial" panose="020B0604020202020204" pitchFamily="34" charset="0"/>
              </a:rPr>
              <a:t> </a:t>
            </a:r>
            <a:r>
              <a:rPr sz="1650" b="1" spc="20" dirty="0">
                <a:latin typeface="+mj-lt"/>
                <a:cs typeface="Arial" panose="020B0604020202020204" pitchFamily="34" charset="0"/>
              </a:rPr>
              <a:t>pe</a:t>
            </a:r>
            <a:r>
              <a:rPr lang="en-IN" sz="1650" b="1" spc="20" dirty="0">
                <a:latin typeface="+mj-lt"/>
                <a:cs typeface="Arial" panose="020B0604020202020204" pitchFamily="34" charset="0"/>
              </a:rPr>
              <a:t>r</a:t>
            </a:r>
            <a:r>
              <a:rPr sz="1650" b="1" spc="20" dirty="0">
                <a:latin typeface="+mj-lt"/>
                <a:cs typeface="Arial" panose="020B0604020202020204" pitchFamily="34" charset="0"/>
              </a:rPr>
              <a:t>sons</a:t>
            </a:r>
            <a:r>
              <a:rPr sz="1650" b="1" spc="15" dirty="0">
                <a:latin typeface="+mj-lt"/>
                <a:cs typeface="Arial" panose="020B0604020202020204" pitchFamily="34" charset="0"/>
              </a:rPr>
              <a:t> </a:t>
            </a:r>
            <a:r>
              <a:rPr sz="1650" b="1" spc="20" dirty="0" err="1">
                <a:latin typeface="+mj-lt"/>
                <a:cs typeface="Arial" panose="020B0604020202020204" pitchFamily="34" charset="0"/>
              </a:rPr>
              <a:t>othe</a:t>
            </a:r>
            <a:r>
              <a:rPr lang="en-IN" sz="1650" b="1" spc="20" dirty="0">
                <a:latin typeface="+mj-lt"/>
                <a:cs typeface="Arial" panose="020B0604020202020204" pitchFamily="34" charset="0"/>
              </a:rPr>
              <a:t>r</a:t>
            </a:r>
            <a:r>
              <a:rPr sz="1650" b="1" spc="10" dirty="0">
                <a:latin typeface="+mj-lt"/>
                <a:cs typeface="Arial" panose="020B0604020202020204" pitchFamily="34" charset="0"/>
              </a:rPr>
              <a:t> </a:t>
            </a:r>
            <a:r>
              <a:rPr sz="1650" b="1" spc="-15" dirty="0">
                <a:latin typeface="+mj-lt"/>
                <a:cs typeface="Arial" panose="020B0604020202020204" pitchFamily="34" charset="0"/>
              </a:rPr>
              <a:t>than</a:t>
            </a:r>
            <a:r>
              <a:rPr sz="1650" b="1" spc="20" dirty="0">
                <a:latin typeface="+mj-lt"/>
                <a:cs typeface="Arial" panose="020B0604020202020204" pitchFamily="34" charset="0"/>
              </a:rPr>
              <a:t> </a:t>
            </a:r>
            <a:r>
              <a:rPr sz="1650" b="1" spc="-20" dirty="0">
                <a:latin typeface="+mj-lt"/>
                <a:cs typeface="Arial" panose="020B0604020202020204" pitchFamily="34" charset="0"/>
              </a:rPr>
              <a:t>individual—</a:t>
            </a:r>
            <a:endParaRPr sz="1650" dirty="0">
              <a:latin typeface="+mj-lt"/>
              <a:cs typeface="Arial" panose="020B0604020202020204" pitchFamily="34" charset="0"/>
            </a:endParaRPr>
          </a:p>
          <a:p>
            <a:pPr marL="12700" algn="just">
              <a:lnSpc>
                <a:spcPct val="100000"/>
              </a:lnSpc>
            </a:pPr>
            <a:r>
              <a:rPr lang="en-IN" sz="1650" spc="170" dirty="0">
                <a:latin typeface="+mj-lt"/>
                <a:cs typeface="Arial" panose="020B0604020202020204" pitchFamily="34" charset="0"/>
              </a:rPr>
              <a:t>T</a:t>
            </a:r>
            <a:r>
              <a:rPr sz="1650" spc="170" dirty="0">
                <a:latin typeface="+mj-lt"/>
                <a:cs typeface="Arial" panose="020B0604020202020204" pitchFamily="34" charset="0"/>
              </a:rPr>
              <a:t>he</a:t>
            </a:r>
            <a:r>
              <a:rPr sz="1650" spc="10" dirty="0">
                <a:latin typeface="+mj-lt"/>
                <a:cs typeface="Arial" panose="020B0604020202020204" pitchFamily="34" charset="0"/>
              </a:rPr>
              <a:t> </a:t>
            </a:r>
            <a:r>
              <a:rPr sz="1650" spc="-15" dirty="0">
                <a:latin typeface="+mj-lt"/>
                <a:cs typeface="Arial" panose="020B0604020202020204" pitchFamily="34" charset="0"/>
              </a:rPr>
              <a:t>following</a:t>
            </a:r>
            <a:r>
              <a:rPr sz="1650" spc="45" dirty="0">
                <a:latin typeface="+mj-lt"/>
                <a:cs typeface="Arial" panose="020B0604020202020204" pitchFamily="34" charset="0"/>
              </a:rPr>
              <a:t> </a:t>
            </a:r>
            <a:r>
              <a:rPr lang="en-IN" sz="1650" dirty="0">
                <a:latin typeface="+mj-lt"/>
                <a:cs typeface="Arial" panose="020B0604020202020204" pitchFamily="34" charset="0"/>
              </a:rPr>
              <a:t>r</a:t>
            </a:r>
            <a:r>
              <a:rPr sz="1650" dirty="0">
                <a:latin typeface="+mj-lt"/>
                <a:cs typeface="Arial" panose="020B0604020202020204" pitchFamily="34" charset="0"/>
              </a:rPr>
              <a:t>emittances</a:t>
            </a:r>
            <a:r>
              <a:rPr sz="1650" spc="20" dirty="0">
                <a:latin typeface="+mj-lt"/>
                <a:cs typeface="Arial" panose="020B0604020202020204" pitchFamily="34" charset="0"/>
              </a:rPr>
              <a:t> </a:t>
            </a:r>
            <a:r>
              <a:rPr sz="1650" spc="-35" dirty="0">
                <a:latin typeface="+mj-lt"/>
                <a:cs typeface="Arial" panose="020B0604020202020204" pitchFamily="34" charset="0"/>
              </a:rPr>
              <a:t>by</a:t>
            </a:r>
            <a:r>
              <a:rPr sz="1650" spc="15" dirty="0">
                <a:latin typeface="+mj-lt"/>
                <a:cs typeface="Arial" panose="020B0604020202020204" pitchFamily="34" charset="0"/>
              </a:rPr>
              <a:t> </a:t>
            </a:r>
            <a:r>
              <a:rPr sz="1650" spc="10" dirty="0">
                <a:latin typeface="+mj-lt"/>
                <a:cs typeface="Arial" panose="020B0604020202020204" pitchFamily="34" charset="0"/>
              </a:rPr>
              <a:t>pe</a:t>
            </a:r>
            <a:r>
              <a:rPr lang="en-IN" sz="1650" spc="10" dirty="0">
                <a:latin typeface="+mj-lt"/>
                <a:cs typeface="Arial" panose="020B0604020202020204" pitchFamily="34" charset="0"/>
              </a:rPr>
              <a:t>r</a:t>
            </a:r>
            <a:r>
              <a:rPr sz="1650" spc="10" dirty="0">
                <a:latin typeface="+mj-lt"/>
                <a:cs typeface="Arial" panose="020B0604020202020204" pitchFamily="34" charset="0"/>
              </a:rPr>
              <a:t>sons</a:t>
            </a:r>
            <a:r>
              <a:rPr sz="1650" spc="5" dirty="0">
                <a:latin typeface="+mj-lt"/>
                <a:cs typeface="Arial" panose="020B0604020202020204" pitchFamily="34" charset="0"/>
              </a:rPr>
              <a:t> </a:t>
            </a:r>
            <a:r>
              <a:rPr sz="1650" spc="20" dirty="0" err="1">
                <a:latin typeface="+mj-lt"/>
                <a:cs typeface="Arial" panose="020B0604020202020204" pitchFamily="34" charset="0"/>
              </a:rPr>
              <a:t>othe</a:t>
            </a:r>
            <a:r>
              <a:rPr lang="en-IN" sz="1650" spc="20" dirty="0">
                <a:latin typeface="+mj-lt"/>
                <a:cs typeface="Arial" panose="020B0604020202020204" pitchFamily="34" charset="0"/>
              </a:rPr>
              <a:t>r</a:t>
            </a:r>
            <a:r>
              <a:rPr sz="1650" spc="15" dirty="0">
                <a:latin typeface="+mj-lt"/>
                <a:cs typeface="Arial" panose="020B0604020202020204" pitchFamily="34" charset="0"/>
              </a:rPr>
              <a:t> </a:t>
            </a:r>
            <a:r>
              <a:rPr sz="1650" spc="-25" dirty="0">
                <a:latin typeface="+mj-lt"/>
                <a:cs typeface="Arial" panose="020B0604020202020204" pitchFamily="34" charset="0"/>
              </a:rPr>
              <a:t>than</a:t>
            </a:r>
            <a:r>
              <a:rPr sz="1650" spc="30" dirty="0">
                <a:latin typeface="+mj-lt"/>
                <a:cs typeface="Arial" panose="020B0604020202020204" pitchFamily="34" charset="0"/>
              </a:rPr>
              <a:t> </a:t>
            </a:r>
            <a:r>
              <a:rPr sz="1650" spc="-25" dirty="0">
                <a:latin typeface="+mj-lt"/>
                <a:cs typeface="Arial" panose="020B0604020202020204" pitchFamily="34" charset="0"/>
              </a:rPr>
              <a:t>individuals</a:t>
            </a:r>
            <a:r>
              <a:rPr sz="1650" spc="65" dirty="0">
                <a:latin typeface="+mj-lt"/>
                <a:cs typeface="Arial" panose="020B0604020202020204" pitchFamily="34" charset="0"/>
              </a:rPr>
              <a:t> </a:t>
            </a:r>
            <a:r>
              <a:rPr sz="1650" spc="-25" dirty="0">
                <a:latin typeface="+mj-lt"/>
                <a:cs typeface="Arial" panose="020B0604020202020204" pitchFamily="34" charset="0"/>
              </a:rPr>
              <a:t>shall</a:t>
            </a:r>
            <a:r>
              <a:rPr sz="1650" spc="20" dirty="0">
                <a:latin typeface="+mj-lt"/>
                <a:cs typeface="Arial" panose="020B0604020202020204" pitchFamily="34" charset="0"/>
              </a:rPr>
              <a:t> </a:t>
            </a:r>
            <a:r>
              <a:rPr lang="en-IN" sz="1650" spc="35" dirty="0">
                <a:latin typeface="+mj-lt"/>
                <a:cs typeface="Arial" panose="020B0604020202020204" pitchFamily="34" charset="0"/>
              </a:rPr>
              <a:t>r</a:t>
            </a:r>
            <a:r>
              <a:rPr sz="1650" spc="35" dirty="0" err="1">
                <a:latin typeface="+mj-lt"/>
                <a:cs typeface="Arial" panose="020B0604020202020204" pitchFamily="34" charset="0"/>
              </a:rPr>
              <a:t>equi</a:t>
            </a:r>
            <a:r>
              <a:rPr lang="en-IN" sz="1650" spc="35" dirty="0">
                <a:latin typeface="+mj-lt"/>
                <a:cs typeface="Arial" panose="020B0604020202020204" pitchFamily="34" charset="0"/>
              </a:rPr>
              <a:t>r</a:t>
            </a:r>
            <a:r>
              <a:rPr sz="1650" spc="35" dirty="0">
                <a:latin typeface="+mj-lt"/>
                <a:cs typeface="Arial" panose="020B0604020202020204" pitchFamily="34" charset="0"/>
              </a:rPr>
              <a:t>e</a:t>
            </a:r>
            <a:r>
              <a:rPr sz="1650" spc="20" dirty="0">
                <a:latin typeface="+mj-lt"/>
                <a:cs typeface="Arial" panose="020B0604020202020204" pitchFamily="34" charset="0"/>
              </a:rPr>
              <a:t> </a:t>
            </a:r>
            <a:r>
              <a:rPr sz="1650" spc="50" dirty="0">
                <a:latin typeface="+mj-lt"/>
                <a:cs typeface="Arial" panose="020B0604020202020204" pitchFamily="34" charset="0"/>
              </a:rPr>
              <a:t>p</a:t>
            </a:r>
            <a:r>
              <a:rPr lang="en-IN" sz="1650" spc="50" dirty="0">
                <a:latin typeface="+mj-lt"/>
                <a:cs typeface="Arial" panose="020B0604020202020204" pitchFamily="34" charset="0"/>
              </a:rPr>
              <a:t>r</a:t>
            </a:r>
            <a:r>
              <a:rPr sz="1650" spc="50" dirty="0">
                <a:latin typeface="+mj-lt"/>
                <a:cs typeface="Arial" panose="020B0604020202020204" pitchFamily="34" charset="0"/>
              </a:rPr>
              <a:t>io</a:t>
            </a:r>
            <a:r>
              <a:rPr lang="en-IN" sz="1650" spc="50" dirty="0">
                <a:latin typeface="+mj-lt"/>
                <a:cs typeface="Arial" panose="020B0604020202020204" pitchFamily="34" charset="0"/>
              </a:rPr>
              <a:t>r</a:t>
            </a:r>
            <a:r>
              <a:rPr sz="1650" spc="-5" dirty="0">
                <a:latin typeface="+mj-lt"/>
                <a:cs typeface="Arial" panose="020B0604020202020204" pitchFamily="34" charset="0"/>
              </a:rPr>
              <a:t> </a:t>
            </a:r>
            <a:r>
              <a:rPr sz="1650" dirty="0">
                <a:latin typeface="+mj-lt"/>
                <a:cs typeface="Arial" panose="020B0604020202020204" pitchFamily="34" charset="0"/>
              </a:rPr>
              <a:t>app</a:t>
            </a:r>
            <a:r>
              <a:rPr lang="en-IN" sz="1650" dirty="0">
                <a:latin typeface="+mj-lt"/>
                <a:cs typeface="Arial" panose="020B0604020202020204" pitchFamily="34" charset="0"/>
              </a:rPr>
              <a:t>r</a:t>
            </a:r>
            <a:r>
              <a:rPr sz="1650" dirty="0">
                <a:latin typeface="+mj-lt"/>
                <a:cs typeface="Arial" panose="020B0604020202020204" pitchFamily="34" charset="0"/>
              </a:rPr>
              <a:t>oval</a:t>
            </a:r>
            <a:r>
              <a:rPr sz="1650" spc="35" dirty="0">
                <a:latin typeface="+mj-lt"/>
                <a:cs typeface="Arial" panose="020B0604020202020204" pitchFamily="34" charset="0"/>
              </a:rPr>
              <a:t> </a:t>
            </a:r>
            <a:r>
              <a:rPr sz="1650" spc="10" dirty="0">
                <a:latin typeface="+mj-lt"/>
                <a:cs typeface="Arial" panose="020B0604020202020204" pitchFamily="34" charset="0"/>
              </a:rPr>
              <a:t>of</a:t>
            </a:r>
            <a:r>
              <a:rPr sz="1650" spc="25" dirty="0">
                <a:latin typeface="+mj-lt"/>
                <a:cs typeface="Arial" panose="020B0604020202020204" pitchFamily="34" charset="0"/>
              </a:rPr>
              <a:t> </a:t>
            </a:r>
            <a:r>
              <a:rPr sz="1650" spc="-15" dirty="0">
                <a:latin typeface="+mj-lt"/>
                <a:cs typeface="Arial" panose="020B0604020202020204" pitchFamily="34" charset="0"/>
              </a:rPr>
              <a:t>the</a:t>
            </a:r>
            <a:r>
              <a:rPr sz="1650" dirty="0">
                <a:latin typeface="+mj-lt"/>
                <a:cs typeface="Arial" panose="020B0604020202020204" pitchFamily="34" charset="0"/>
              </a:rPr>
              <a:t> </a:t>
            </a:r>
            <a:r>
              <a:rPr sz="1650" spc="10" dirty="0">
                <a:latin typeface="+mj-lt"/>
                <a:cs typeface="Arial" panose="020B0604020202020204" pitchFamily="34" charset="0"/>
              </a:rPr>
              <a:t>Rese</a:t>
            </a:r>
            <a:r>
              <a:rPr lang="en-IN" sz="1650" spc="10" dirty="0">
                <a:latin typeface="+mj-lt"/>
                <a:cs typeface="Arial" panose="020B0604020202020204" pitchFamily="34" charset="0"/>
              </a:rPr>
              <a:t>r</a:t>
            </a:r>
            <a:r>
              <a:rPr sz="1650" spc="10" dirty="0" err="1">
                <a:latin typeface="+mj-lt"/>
                <a:cs typeface="Arial" panose="020B0604020202020204" pitchFamily="34" charset="0"/>
              </a:rPr>
              <a:t>ve</a:t>
            </a:r>
            <a:r>
              <a:rPr sz="1650" spc="20" dirty="0">
                <a:latin typeface="+mj-lt"/>
                <a:cs typeface="Arial" panose="020B0604020202020204" pitchFamily="34" charset="0"/>
              </a:rPr>
              <a:t> </a:t>
            </a:r>
            <a:r>
              <a:rPr sz="1650" spc="-25" dirty="0">
                <a:latin typeface="+mj-lt"/>
                <a:cs typeface="Arial" panose="020B0604020202020204" pitchFamily="34" charset="0"/>
              </a:rPr>
              <a:t>Bank</a:t>
            </a:r>
            <a:r>
              <a:rPr sz="1650" spc="35" dirty="0">
                <a:latin typeface="+mj-lt"/>
                <a:cs typeface="Arial" panose="020B0604020202020204" pitchFamily="34" charset="0"/>
              </a:rPr>
              <a:t> </a:t>
            </a:r>
            <a:r>
              <a:rPr sz="1650" spc="10" dirty="0">
                <a:latin typeface="+mj-lt"/>
                <a:cs typeface="Arial" panose="020B0604020202020204" pitchFamily="34" charset="0"/>
              </a:rPr>
              <a:t>of</a:t>
            </a:r>
            <a:r>
              <a:rPr sz="1650" spc="5" dirty="0">
                <a:latin typeface="+mj-lt"/>
                <a:cs typeface="Arial" panose="020B0604020202020204" pitchFamily="34" charset="0"/>
              </a:rPr>
              <a:t> </a:t>
            </a:r>
            <a:r>
              <a:rPr sz="1650" spc="-20" dirty="0">
                <a:latin typeface="+mj-lt"/>
                <a:cs typeface="Arial" panose="020B0604020202020204" pitchFamily="34" charset="0"/>
              </a:rPr>
              <a:t>India.</a:t>
            </a:r>
            <a:endParaRPr sz="1650" dirty="0">
              <a:latin typeface="+mj-lt"/>
              <a:cs typeface="Arial" panose="020B0604020202020204" pitchFamily="34" charset="0"/>
            </a:endParaRPr>
          </a:p>
          <a:p>
            <a:pPr algn="just">
              <a:lnSpc>
                <a:spcPct val="100000"/>
              </a:lnSpc>
            </a:pPr>
            <a:endParaRPr sz="1650" dirty="0">
              <a:latin typeface="+mj-lt"/>
              <a:cs typeface="Arial" panose="020B0604020202020204" pitchFamily="34" charset="0"/>
            </a:endParaRPr>
          </a:p>
          <a:p>
            <a:pPr marL="413384" marR="734695" indent="-401320" algn="just">
              <a:lnSpc>
                <a:spcPct val="100000"/>
              </a:lnSpc>
              <a:buAutoNum type="romanLcPeriod"/>
              <a:tabLst>
                <a:tab pos="413384" algn="l"/>
                <a:tab pos="414020" algn="l"/>
              </a:tabLst>
            </a:pPr>
            <a:r>
              <a:rPr sz="1650" spc="-20" dirty="0">
                <a:latin typeface="+mj-lt"/>
                <a:cs typeface="Arial" panose="020B0604020202020204" pitchFamily="34" charset="0"/>
              </a:rPr>
              <a:t>Donations</a:t>
            </a:r>
            <a:r>
              <a:rPr sz="1650" spc="45" dirty="0">
                <a:latin typeface="+mj-lt"/>
                <a:cs typeface="Arial" panose="020B0604020202020204" pitchFamily="34" charset="0"/>
              </a:rPr>
              <a:t> </a:t>
            </a:r>
            <a:r>
              <a:rPr sz="1650" spc="-10" dirty="0">
                <a:latin typeface="+mj-lt"/>
                <a:cs typeface="Arial" panose="020B0604020202020204" pitchFamily="34" charset="0"/>
              </a:rPr>
              <a:t>exceeding</a:t>
            </a:r>
            <a:r>
              <a:rPr sz="1650" spc="20" dirty="0">
                <a:latin typeface="+mj-lt"/>
                <a:cs typeface="Arial" panose="020B0604020202020204" pitchFamily="34" charset="0"/>
              </a:rPr>
              <a:t> </a:t>
            </a:r>
            <a:r>
              <a:rPr sz="1650" spc="-10" dirty="0">
                <a:latin typeface="+mj-lt"/>
                <a:cs typeface="Arial" panose="020B0604020202020204" pitchFamily="34" charset="0"/>
              </a:rPr>
              <a:t>one</a:t>
            </a:r>
            <a:r>
              <a:rPr sz="1650" spc="15" dirty="0">
                <a:latin typeface="+mj-lt"/>
                <a:cs typeface="Arial" panose="020B0604020202020204" pitchFamily="34" charset="0"/>
              </a:rPr>
              <a:t> </a:t>
            </a:r>
            <a:r>
              <a:rPr sz="1650" spc="45" dirty="0">
                <a:latin typeface="+mj-lt"/>
                <a:cs typeface="Arial" panose="020B0604020202020204" pitchFamily="34" charset="0"/>
              </a:rPr>
              <a:t>pe</a:t>
            </a:r>
            <a:r>
              <a:rPr lang="en-IN" sz="1650" spc="45" dirty="0">
                <a:latin typeface="+mj-lt"/>
                <a:cs typeface="Arial" panose="020B0604020202020204" pitchFamily="34" charset="0"/>
              </a:rPr>
              <a:t>r</a:t>
            </a:r>
            <a:r>
              <a:rPr sz="1650" spc="5" dirty="0">
                <a:latin typeface="+mj-lt"/>
                <a:cs typeface="Arial" panose="020B0604020202020204" pitchFamily="34" charset="0"/>
              </a:rPr>
              <a:t> </a:t>
            </a:r>
            <a:r>
              <a:rPr sz="1650" spc="-15" dirty="0">
                <a:latin typeface="+mj-lt"/>
                <a:cs typeface="Arial" panose="020B0604020202020204" pitchFamily="34" charset="0"/>
              </a:rPr>
              <a:t>cent</a:t>
            </a:r>
            <a:r>
              <a:rPr sz="1650" spc="15" dirty="0">
                <a:latin typeface="+mj-lt"/>
                <a:cs typeface="Arial" panose="020B0604020202020204" pitchFamily="34" charset="0"/>
              </a:rPr>
              <a:t> </a:t>
            </a:r>
            <a:r>
              <a:rPr sz="1650" spc="10" dirty="0">
                <a:latin typeface="+mj-lt"/>
                <a:cs typeface="Arial" panose="020B0604020202020204" pitchFamily="34" charset="0"/>
              </a:rPr>
              <a:t>of </a:t>
            </a:r>
            <a:r>
              <a:rPr sz="1650" spc="15" dirty="0" err="1">
                <a:latin typeface="+mj-lt"/>
                <a:cs typeface="Arial" panose="020B0604020202020204" pitchFamily="34" charset="0"/>
              </a:rPr>
              <a:t>thei</a:t>
            </a:r>
            <a:r>
              <a:rPr lang="en-IN" sz="1650" spc="15" dirty="0">
                <a:latin typeface="+mj-lt"/>
                <a:cs typeface="Arial" panose="020B0604020202020204" pitchFamily="34" charset="0"/>
              </a:rPr>
              <a:t>r</a:t>
            </a:r>
            <a:r>
              <a:rPr sz="1650" spc="15" dirty="0">
                <a:latin typeface="+mj-lt"/>
                <a:cs typeface="Arial" panose="020B0604020202020204" pitchFamily="34" charset="0"/>
              </a:rPr>
              <a:t> </a:t>
            </a:r>
            <a:r>
              <a:rPr sz="1650" spc="15" dirty="0" err="1">
                <a:latin typeface="+mj-lt"/>
                <a:cs typeface="Arial" panose="020B0604020202020204" pitchFamily="34" charset="0"/>
              </a:rPr>
              <a:t>fo</a:t>
            </a:r>
            <a:r>
              <a:rPr lang="en-IN" sz="1650" spc="15" dirty="0">
                <a:latin typeface="+mj-lt"/>
                <a:cs typeface="Arial" panose="020B0604020202020204" pitchFamily="34" charset="0"/>
              </a:rPr>
              <a:t>r</a:t>
            </a:r>
            <a:r>
              <a:rPr sz="1650" spc="15" dirty="0" err="1">
                <a:latin typeface="+mj-lt"/>
                <a:cs typeface="Arial" panose="020B0604020202020204" pitchFamily="34" charset="0"/>
              </a:rPr>
              <a:t>eign</a:t>
            </a:r>
            <a:r>
              <a:rPr sz="1650" spc="25" dirty="0">
                <a:latin typeface="+mj-lt"/>
                <a:cs typeface="Arial" panose="020B0604020202020204" pitchFamily="34" charset="0"/>
              </a:rPr>
              <a:t> </a:t>
            </a:r>
            <a:r>
              <a:rPr sz="1650" spc="-15" dirty="0">
                <a:latin typeface="+mj-lt"/>
                <a:cs typeface="Arial" panose="020B0604020202020204" pitchFamily="34" charset="0"/>
              </a:rPr>
              <a:t>exchange</a:t>
            </a:r>
            <a:r>
              <a:rPr sz="1650" spc="60" dirty="0">
                <a:latin typeface="+mj-lt"/>
                <a:cs typeface="Arial" panose="020B0604020202020204" pitchFamily="34" charset="0"/>
              </a:rPr>
              <a:t> </a:t>
            </a:r>
            <a:r>
              <a:rPr sz="1650" dirty="0" err="1">
                <a:latin typeface="+mj-lt"/>
                <a:cs typeface="Arial" panose="020B0604020202020204" pitchFamily="34" charset="0"/>
              </a:rPr>
              <a:t>ea</a:t>
            </a:r>
            <a:r>
              <a:rPr lang="en-IN" sz="1650" dirty="0">
                <a:latin typeface="+mj-lt"/>
                <a:cs typeface="Arial" panose="020B0604020202020204" pitchFamily="34" charset="0"/>
              </a:rPr>
              <a:t>r</a:t>
            </a:r>
            <a:r>
              <a:rPr sz="1650" dirty="0" err="1">
                <a:latin typeface="+mj-lt"/>
                <a:cs typeface="Arial" panose="020B0604020202020204" pitchFamily="34" charset="0"/>
              </a:rPr>
              <a:t>nings</a:t>
            </a:r>
            <a:r>
              <a:rPr sz="1650" spc="35" dirty="0">
                <a:latin typeface="+mj-lt"/>
                <a:cs typeface="Arial" panose="020B0604020202020204" pitchFamily="34" charset="0"/>
              </a:rPr>
              <a:t> </a:t>
            </a:r>
            <a:r>
              <a:rPr sz="1650" dirty="0">
                <a:latin typeface="+mj-lt"/>
                <a:cs typeface="Arial" panose="020B0604020202020204" pitchFamily="34" charset="0"/>
              </a:rPr>
              <a:t>du</a:t>
            </a:r>
            <a:r>
              <a:rPr lang="en-IN" sz="1650" dirty="0">
                <a:latin typeface="+mj-lt"/>
                <a:cs typeface="Arial" panose="020B0604020202020204" pitchFamily="34" charset="0"/>
              </a:rPr>
              <a:t>r</a:t>
            </a:r>
            <a:r>
              <a:rPr sz="1650" dirty="0" err="1">
                <a:latin typeface="+mj-lt"/>
                <a:cs typeface="Arial" panose="020B0604020202020204" pitchFamily="34" charset="0"/>
              </a:rPr>
              <a:t>ing</a:t>
            </a:r>
            <a:r>
              <a:rPr sz="1650" spc="40" dirty="0">
                <a:latin typeface="+mj-lt"/>
                <a:cs typeface="Arial" panose="020B0604020202020204" pitchFamily="34" charset="0"/>
              </a:rPr>
              <a:t> </a:t>
            </a:r>
            <a:r>
              <a:rPr sz="1650" spc="-15" dirty="0">
                <a:latin typeface="+mj-lt"/>
                <a:cs typeface="Arial" panose="020B0604020202020204" pitchFamily="34" charset="0"/>
              </a:rPr>
              <a:t>the</a:t>
            </a:r>
            <a:r>
              <a:rPr sz="1650" spc="20" dirty="0">
                <a:latin typeface="+mj-lt"/>
                <a:cs typeface="Arial" panose="020B0604020202020204" pitchFamily="34" charset="0"/>
              </a:rPr>
              <a:t> </a:t>
            </a:r>
            <a:r>
              <a:rPr sz="1650" dirty="0">
                <a:latin typeface="+mj-lt"/>
                <a:cs typeface="Arial" panose="020B0604020202020204" pitchFamily="34" charset="0"/>
              </a:rPr>
              <a:t>p</a:t>
            </a:r>
            <a:r>
              <a:rPr lang="en-IN" sz="1650" dirty="0">
                <a:latin typeface="+mj-lt"/>
                <a:cs typeface="Arial" panose="020B0604020202020204" pitchFamily="34" charset="0"/>
              </a:rPr>
              <a:t>r</a:t>
            </a:r>
            <a:r>
              <a:rPr sz="1650" dirty="0" err="1">
                <a:latin typeface="+mj-lt"/>
                <a:cs typeface="Arial" panose="020B0604020202020204" pitchFamily="34" charset="0"/>
              </a:rPr>
              <a:t>evious</a:t>
            </a:r>
            <a:r>
              <a:rPr sz="1650" spc="15" dirty="0">
                <a:latin typeface="+mj-lt"/>
                <a:cs typeface="Arial" panose="020B0604020202020204" pitchFamily="34" charset="0"/>
              </a:rPr>
              <a:t> </a:t>
            </a:r>
            <a:r>
              <a:rPr sz="1650" spc="20" dirty="0" err="1">
                <a:latin typeface="+mj-lt"/>
                <a:cs typeface="Arial" panose="020B0604020202020204" pitchFamily="34" charset="0"/>
              </a:rPr>
              <a:t>th</a:t>
            </a:r>
            <a:r>
              <a:rPr lang="en-IN" sz="1650" spc="20" dirty="0">
                <a:latin typeface="+mj-lt"/>
                <a:cs typeface="Arial" panose="020B0604020202020204" pitchFamily="34" charset="0"/>
              </a:rPr>
              <a:t>r</a:t>
            </a:r>
            <a:r>
              <a:rPr sz="1650" spc="20" dirty="0" err="1">
                <a:latin typeface="+mj-lt"/>
                <a:cs typeface="Arial" panose="020B0604020202020204" pitchFamily="34" charset="0"/>
              </a:rPr>
              <a:t>ee</a:t>
            </a:r>
            <a:r>
              <a:rPr sz="1650" spc="25" dirty="0">
                <a:latin typeface="+mj-lt"/>
                <a:cs typeface="Arial" panose="020B0604020202020204" pitchFamily="34" charset="0"/>
              </a:rPr>
              <a:t> </a:t>
            </a:r>
            <a:r>
              <a:rPr sz="1650" spc="-20" dirty="0">
                <a:latin typeface="+mj-lt"/>
                <a:cs typeface="Arial" panose="020B0604020202020204" pitchFamily="34" charset="0"/>
              </a:rPr>
              <a:t>financial</a:t>
            </a:r>
            <a:r>
              <a:rPr sz="1650" spc="55" dirty="0">
                <a:latin typeface="+mj-lt"/>
                <a:cs typeface="Arial" panose="020B0604020202020204" pitchFamily="34" charset="0"/>
              </a:rPr>
              <a:t> </a:t>
            </a:r>
            <a:r>
              <a:rPr sz="1650" spc="10" dirty="0">
                <a:latin typeface="+mj-lt"/>
                <a:cs typeface="Arial" panose="020B0604020202020204" pitchFamily="34" charset="0"/>
              </a:rPr>
              <a:t>yea</a:t>
            </a:r>
            <a:r>
              <a:rPr lang="en-IN" sz="1650" spc="10" dirty="0">
                <a:latin typeface="+mj-lt"/>
                <a:cs typeface="Arial" panose="020B0604020202020204" pitchFamily="34" charset="0"/>
              </a:rPr>
              <a:t>r</a:t>
            </a:r>
            <a:r>
              <a:rPr sz="1650" spc="10" dirty="0">
                <a:latin typeface="+mj-lt"/>
                <a:cs typeface="Arial" panose="020B0604020202020204" pitchFamily="34" charset="0"/>
              </a:rPr>
              <a:t>s</a:t>
            </a:r>
            <a:r>
              <a:rPr sz="1650" spc="20" dirty="0">
                <a:latin typeface="+mj-lt"/>
                <a:cs typeface="Arial" panose="020B0604020202020204" pitchFamily="34" charset="0"/>
              </a:rPr>
              <a:t> </a:t>
            </a:r>
            <a:r>
              <a:rPr sz="1650" spc="65" dirty="0">
                <a:latin typeface="+mj-lt"/>
                <a:cs typeface="Arial" panose="020B0604020202020204" pitchFamily="34" charset="0"/>
              </a:rPr>
              <a:t>o</a:t>
            </a:r>
            <a:r>
              <a:rPr lang="en-IN" sz="1650" spc="65" dirty="0">
                <a:latin typeface="+mj-lt"/>
                <a:cs typeface="Arial" panose="020B0604020202020204" pitchFamily="34" charset="0"/>
              </a:rPr>
              <a:t>r</a:t>
            </a:r>
            <a:r>
              <a:rPr sz="1650" spc="10" dirty="0">
                <a:latin typeface="+mj-lt"/>
                <a:cs typeface="Arial" panose="020B0604020202020204" pitchFamily="34" charset="0"/>
              </a:rPr>
              <a:t> </a:t>
            </a:r>
            <a:r>
              <a:rPr sz="1650" spc="-45" dirty="0">
                <a:latin typeface="+mj-lt"/>
                <a:cs typeface="Arial" panose="020B0604020202020204" pitchFamily="34" charset="0"/>
              </a:rPr>
              <a:t>USD </a:t>
            </a:r>
            <a:r>
              <a:rPr sz="1650" spc="-380" dirty="0">
                <a:latin typeface="+mj-lt"/>
                <a:cs typeface="Arial" panose="020B0604020202020204" pitchFamily="34" charset="0"/>
              </a:rPr>
              <a:t> </a:t>
            </a:r>
            <a:r>
              <a:rPr sz="1650" spc="-5" dirty="0">
                <a:latin typeface="+mj-lt"/>
                <a:cs typeface="Arial" panose="020B0604020202020204" pitchFamily="34" charset="0"/>
              </a:rPr>
              <a:t>5,000,000,</a:t>
            </a:r>
            <a:r>
              <a:rPr sz="1650" spc="-10" dirty="0">
                <a:latin typeface="+mj-lt"/>
                <a:cs typeface="Arial" panose="020B0604020202020204" pitchFamily="34" charset="0"/>
              </a:rPr>
              <a:t> </a:t>
            </a:r>
            <a:r>
              <a:rPr sz="1650" dirty="0" err="1">
                <a:latin typeface="+mj-lt"/>
                <a:cs typeface="Arial" panose="020B0604020202020204" pitchFamily="34" charset="0"/>
              </a:rPr>
              <a:t>whicheve</a:t>
            </a:r>
            <a:r>
              <a:rPr lang="en-IN" sz="1650" dirty="0">
                <a:latin typeface="+mj-lt"/>
                <a:cs typeface="Arial" panose="020B0604020202020204" pitchFamily="34" charset="0"/>
              </a:rPr>
              <a:t>r</a:t>
            </a:r>
            <a:r>
              <a:rPr sz="1650" spc="35" dirty="0">
                <a:latin typeface="+mj-lt"/>
                <a:cs typeface="Arial" panose="020B0604020202020204" pitchFamily="34" charset="0"/>
              </a:rPr>
              <a:t> </a:t>
            </a:r>
            <a:r>
              <a:rPr sz="1650" spc="-20" dirty="0">
                <a:latin typeface="+mj-lt"/>
                <a:cs typeface="Arial" panose="020B0604020202020204" pitchFamily="34" charset="0"/>
              </a:rPr>
              <a:t>is</a:t>
            </a:r>
            <a:r>
              <a:rPr sz="1650" spc="-5" dirty="0">
                <a:latin typeface="+mj-lt"/>
                <a:cs typeface="Arial" panose="020B0604020202020204" pitchFamily="34" charset="0"/>
              </a:rPr>
              <a:t> </a:t>
            </a:r>
            <a:r>
              <a:rPr sz="1650" spc="-10" dirty="0">
                <a:latin typeface="+mj-lt"/>
                <a:cs typeface="Arial" panose="020B0604020202020204" pitchFamily="34" charset="0"/>
              </a:rPr>
              <a:t>less,</a:t>
            </a:r>
            <a:r>
              <a:rPr sz="1650" spc="-5" dirty="0">
                <a:latin typeface="+mj-lt"/>
                <a:cs typeface="Arial" panose="020B0604020202020204" pitchFamily="34" charset="0"/>
              </a:rPr>
              <a:t> </a:t>
            </a:r>
            <a:r>
              <a:rPr sz="1650" spc="30" dirty="0" err="1">
                <a:latin typeface="+mj-lt"/>
                <a:cs typeface="Arial" panose="020B0604020202020204" pitchFamily="34" charset="0"/>
              </a:rPr>
              <a:t>fo</a:t>
            </a:r>
            <a:r>
              <a:rPr lang="en-IN" sz="1650" spc="30" dirty="0">
                <a:latin typeface="+mj-lt"/>
                <a:cs typeface="Arial" panose="020B0604020202020204" pitchFamily="34" charset="0"/>
              </a:rPr>
              <a:t>r</a:t>
            </a:r>
            <a:r>
              <a:rPr sz="1650" spc="30" dirty="0">
                <a:latin typeface="+mj-lt"/>
                <a:cs typeface="Arial" panose="020B0604020202020204" pitchFamily="34" charset="0"/>
              </a:rPr>
              <a:t>—</a:t>
            </a:r>
            <a:endParaRPr sz="1650" dirty="0">
              <a:latin typeface="+mj-lt"/>
              <a:cs typeface="Arial" panose="020B0604020202020204" pitchFamily="34" charset="0"/>
            </a:endParaRPr>
          </a:p>
          <a:p>
            <a:pPr algn="just">
              <a:lnSpc>
                <a:spcPct val="100000"/>
              </a:lnSpc>
              <a:buFont typeface="Roboto"/>
              <a:buAutoNum type="romanLcPeriod"/>
            </a:pPr>
            <a:endParaRPr sz="1650" dirty="0">
              <a:latin typeface="+mj-lt"/>
              <a:cs typeface="Arial" panose="020B0604020202020204" pitchFamily="34" charset="0"/>
            </a:endParaRPr>
          </a:p>
          <a:p>
            <a:pPr marL="812800" lvl="1" indent="-343535" algn="just">
              <a:lnSpc>
                <a:spcPct val="100000"/>
              </a:lnSpc>
              <a:buAutoNum type="alphaLcParenR"/>
              <a:tabLst>
                <a:tab pos="812800" algn="l"/>
                <a:tab pos="813435" algn="l"/>
              </a:tabLst>
            </a:pPr>
            <a:r>
              <a:rPr sz="1650" spc="5" dirty="0">
                <a:latin typeface="+mj-lt"/>
                <a:cs typeface="Arial" panose="020B0604020202020204" pitchFamily="34" charset="0"/>
              </a:rPr>
              <a:t>c</a:t>
            </a:r>
            <a:r>
              <a:rPr lang="en-IN" sz="1650" spc="5" dirty="0">
                <a:latin typeface="+mj-lt"/>
                <a:cs typeface="Arial" panose="020B0604020202020204" pitchFamily="34" charset="0"/>
              </a:rPr>
              <a:t>r</a:t>
            </a:r>
            <a:r>
              <a:rPr sz="1650" spc="5" dirty="0" err="1">
                <a:latin typeface="+mj-lt"/>
                <a:cs typeface="Arial" panose="020B0604020202020204" pitchFamily="34" charset="0"/>
              </a:rPr>
              <a:t>eation</a:t>
            </a:r>
            <a:r>
              <a:rPr sz="1650" spc="10" dirty="0">
                <a:latin typeface="+mj-lt"/>
                <a:cs typeface="Arial" panose="020B0604020202020204" pitchFamily="34" charset="0"/>
              </a:rPr>
              <a:t> of</a:t>
            </a:r>
            <a:r>
              <a:rPr sz="1650" spc="5" dirty="0">
                <a:latin typeface="+mj-lt"/>
                <a:cs typeface="Arial" panose="020B0604020202020204" pitchFamily="34" charset="0"/>
              </a:rPr>
              <a:t> </a:t>
            </a:r>
            <a:r>
              <a:rPr sz="1650" spc="10" dirty="0">
                <a:latin typeface="+mj-lt"/>
                <a:cs typeface="Arial" panose="020B0604020202020204" pitchFamily="34" charset="0"/>
              </a:rPr>
              <a:t>Chai</a:t>
            </a:r>
            <a:r>
              <a:rPr lang="en-IN" sz="1650" spc="10" dirty="0">
                <a:latin typeface="+mj-lt"/>
                <a:cs typeface="Arial" panose="020B0604020202020204" pitchFamily="34" charset="0"/>
              </a:rPr>
              <a:t>r</a:t>
            </a:r>
            <a:r>
              <a:rPr sz="1650" spc="10" dirty="0">
                <a:latin typeface="+mj-lt"/>
                <a:cs typeface="Arial" panose="020B0604020202020204" pitchFamily="34" charset="0"/>
              </a:rPr>
              <a:t>s</a:t>
            </a:r>
            <a:r>
              <a:rPr sz="1650" spc="15" dirty="0">
                <a:latin typeface="+mj-lt"/>
                <a:cs typeface="Arial" panose="020B0604020202020204" pitchFamily="34" charset="0"/>
              </a:rPr>
              <a:t> </a:t>
            </a:r>
            <a:r>
              <a:rPr sz="1650" spc="-25" dirty="0">
                <a:latin typeface="+mj-lt"/>
                <a:cs typeface="Arial" panose="020B0604020202020204" pitchFamily="34" charset="0"/>
              </a:rPr>
              <a:t>in</a:t>
            </a:r>
            <a:r>
              <a:rPr sz="1650" spc="10" dirty="0">
                <a:latin typeface="+mj-lt"/>
                <a:cs typeface="Arial" panose="020B0604020202020204" pitchFamily="34" charset="0"/>
              </a:rPr>
              <a:t> </a:t>
            </a:r>
            <a:r>
              <a:rPr lang="en-IN" sz="1650" spc="10" dirty="0">
                <a:latin typeface="+mj-lt"/>
                <a:cs typeface="Arial" panose="020B0604020202020204" pitchFamily="34" charset="0"/>
              </a:rPr>
              <a:t>r</a:t>
            </a:r>
            <a:r>
              <a:rPr sz="1650" spc="10" dirty="0" err="1">
                <a:latin typeface="+mj-lt"/>
                <a:cs typeface="Arial" panose="020B0604020202020204" pitchFamily="34" charset="0"/>
              </a:rPr>
              <a:t>eputed</a:t>
            </a:r>
            <a:r>
              <a:rPr sz="1650" spc="10" dirty="0">
                <a:latin typeface="+mj-lt"/>
                <a:cs typeface="Arial" panose="020B0604020202020204" pitchFamily="34" charset="0"/>
              </a:rPr>
              <a:t> </a:t>
            </a:r>
            <a:r>
              <a:rPr sz="1650" spc="-20" dirty="0">
                <a:latin typeface="+mj-lt"/>
                <a:cs typeface="Arial" panose="020B0604020202020204" pitchFamily="34" charset="0"/>
              </a:rPr>
              <a:t>educational</a:t>
            </a:r>
            <a:r>
              <a:rPr sz="1650" spc="35" dirty="0">
                <a:latin typeface="+mj-lt"/>
                <a:cs typeface="Arial" panose="020B0604020202020204" pitchFamily="34" charset="0"/>
              </a:rPr>
              <a:t> </a:t>
            </a:r>
            <a:r>
              <a:rPr sz="1650" spc="-25" dirty="0">
                <a:latin typeface="+mj-lt"/>
                <a:cs typeface="Arial" panose="020B0604020202020204" pitchFamily="34" charset="0"/>
              </a:rPr>
              <a:t>institutes;</a:t>
            </a:r>
            <a:endParaRPr sz="1650" dirty="0">
              <a:latin typeface="+mj-lt"/>
              <a:cs typeface="Arial" panose="020B0604020202020204" pitchFamily="34" charset="0"/>
            </a:endParaRPr>
          </a:p>
          <a:p>
            <a:pPr marL="812800" lvl="1" indent="-343535" algn="just">
              <a:lnSpc>
                <a:spcPct val="100000"/>
              </a:lnSpc>
              <a:buAutoNum type="alphaLcParenR"/>
              <a:tabLst>
                <a:tab pos="812800" algn="l"/>
                <a:tab pos="813435" algn="l"/>
              </a:tabLst>
            </a:pPr>
            <a:r>
              <a:rPr sz="1650" spc="-10" dirty="0" err="1">
                <a:latin typeface="+mj-lt"/>
                <a:cs typeface="Arial" panose="020B0604020202020204" pitchFamily="34" charset="0"/>
              </a:rPr>
              <a:t>cont</a:t>
            </a:r>
            <a:r>
              <a:rPr lang="en-IN" sz="1650" spc="-10" dirty="0">
                <a:latin typeface="+mj-lt"/>
                <a:cs typeface="Arial" panose="020B0604020202020204" pitchFamily="34" charset="0"/>
              </a:rPr>
              <a:t>r</a:t>
            </a:r>
            <a:r>
              <a:rPr sz="1650" spc="-10" dirty="0" err="1">
                <a:latin typeface="+mj-lt"/>
                <a:cs typeface="Arial" panose="020B0604020202020204" pitchFamily="34" charset="0"/>
              </a:rPr>
              <a:t>ibution</a:t>
            </a:r>
            <a:r>
              <a:rPr sz="1650" spc="30" dirty="0">
                <a:latin typeface="+mj-lt"/>
                <a:cs typeface="Arial" panose="020B0604020202020204" pitchFamily="34" charset="0"/>
              </a:rPr>
              <a:t> </a:t>
            </a:r>
            <a:r>
              <a:rPr sz="1650" spc="-10" dirty="0">
                <a:latin typeface="+mj-lt"/>
                <a:cs typeface="Arial" panose="020B0604020202020204" pitchFamily="34" charset="0"/>
              </a:rPr>
              <a:t>to</a:t>
            </a:r>
            <a:r>
              <a:rPr sz="1650" spc="5" dirty="0">
                <a:latin typeface="+mj-lt"/>
                <a:cs typeface="Arial" panose="020B0604020202020204" pitchFamily="34" charset="0"/>
              </a:rPr>
              <a:t> </a:t>
            </a:r>
            <a:r>
              <a:rPr sz="1650" spc="-15" dirty="0">
                <a:latin typeface="+mj-lt"/>
                <a:cs typeface="Arial" panose="020B0604020202020204" pitchFamily="34" charset="0"/>
              </a:rPr>
              <a:t>funds</a:t>
            </a:r>
            <a:r>
              <a:rPr sz="1650" spc="45" dirty="0">
                <a:latin typeface="+mj-lt"/>
                <a:cs typeface="Arial" panose="020B0604020202020204" pitchFamily="34" charset="0"/>
              </a:rPr>
              <a:t> </a:t>
            </a:r>
            <a:r>
              <a:rPr sz="1650" spc="-15" dirty="0">
                <a:latin typeface="+mj-lt"/>
                <a:cs typeface="Arial" panose="020B0604020202020204" pitchFamily="34" charset="0"/>
              </a:rPr>
              <a:t>(not</a:t>
            </a:r>
            <a:r>
              <a:rPr sz="1650" spc="25" dirty="0">
                <a:latin typeface="+mj-lt"/>
                <a:cs typeface="Arial" panose="020B0604020202020204" pitchFamily="34" charset="0"/>
              </a:rPr>
              <a:t> </a:t>
            </a:r>
            <a:r>
              <a:rPr sz="1650" spc="-15" dirty="0">
                <a:latin typeface="+mj-lt"/>
                <a:cs typeface="Arial" panose="020B0604020202020204" pitchFamily="34" charset="0"/>
              </a:rPr>
              <a:t>being</a:t>
            </a:r>
            <a:r>
              <a:rPr sz="1650" spc="15" dirty="0">
                <a:latin typeface="+mj-lt"/>
                <a:cs typeface="Arial" panose="020B0604020202020204" pitchFamily="34" charset="0"/>
              </a:rPr>
              <a:t> </a:t>
            </a:r>
            <a:r>
              <a:rPr sz="1650" spc="-20" dirty="0">
                <a:latin typeface="+mj-lt"/>
                <a:cs typeface="Arial" panose="020B0604020202020204" pitchFamily="34" charset="0"/>
              </a:rPr>
              <a:t>an</a:t>
            </a:r>
            <a:r>
              <a:rPr sz="1650" spc="30" dirty="0">
                <a:latin typeface="+mj-lt"/>
                <a:cs typeface="Arial" panose="020B0604020202020204" pitchFamily="34" charset="0"/>
              </a:rPr>
              <a:t> </a:t>
            </a:r>
            <a:r>
              <a:rPr sz="1650" spc="-20" dirty="0">
                <a:latin typeface="+mj-lt"/>
                <a:cs typeface="Arial" panose="020B0604020202020204" pitchFamily="34" charset="0"/>
              </a:rPr>
              <a:t>investment</a:t>
            </a:r>
            <a:r>
              <a:rPr sz="1650" spc="20" dirty="0">
                <a:latin typeface="+mj-lt"/>
                <a:cs typeface="Arial" panose="020B0604020202020204" pitchFamily="34" charset="0"/>
              </a:rPr>
              <a:t> </a:t>
            </a:r>
            <a:r>
              <a:rPr sz="1650" spc="-10" dirty="0">
                <a:latin typeface="+mj-lt"/>
                <a:cs typeface="Arial" panose="020B0604020202020204" pitchFamily="34" charset="0"/>
              </a:rPr>
              <a:t>fund)</a:t>
            </a:r>
            <a:r>
              <a:rPr sz="1650" spc="50" dirty="0">
                <a:latin typeface="+mj-lt"/>
                <a:cs typeface="Arial" panose="020B0604020202020204" pitchFamily="34" charset="0"/>
              </a:rPr>
              <a:t> </a:t>
            </a:r>
            <a:r>
              <a:rPr sz="1650" spc="10" dirty="0">
                <a:latin typeface="+mj-lt"/>
                <a:cs typeface="Arial" panose="020B0604020202020204" pitchFamily="34" charset="0"/>
              </a:rPr>
              <a:t>p</a:t>
            </a:r>
            <a:r>
              <a:rPr lang="en-IN" sz="1650" spc="10" dirty="0">
                <a:latin typeface="+mj-lt"/>
                <a:cs typeface="Arial" panose="020B0604020202020204" pitchFamily="34" charset="0"/>
              </a:rPr>
              <a:t>r</a:t>
            </a:r>
            <a:r>
              <a:rPr sz="1650" spc="10" dirty="0" err="1">
                <a:latin typeface="+mj-lt"/>
                <a:cs typeface="Arial" panose="020B0604020202020204" pitchFamily="34" charset="0"/>
              </a:rPr>
              <a:t>omoted</a:t>
            </a:r>
            <a:r>
              <a:rPr sz="1650" dirty="0">
                <a:latin typeface="+mj-lt"/>
                <a:cs typeface="Arial" panose="020B0604020202020204" pitchFamily="34" charset="0"/>
              </a:rPr>
              <a:t> </a:t>
            </a:r>
            <a:r>
              <a:rPr sz="1650" spc="-35" dirty="0">
                <a:latin typeface="+mj-lt"/>
                <a:cs typeface="Arial" panose="020B0604020202020204" pitchFamily="34" charset="0"/>
              </a:rPr>
              <a:t>by</a:t>
            </a:r>
            <a:r>
              <a:rPr sz="1650" spc="20" dirty="0">
                <a:latin typeface="+mj-lt"/>
                <a:cs typeface="Arial" panose="020B0604020202020204" pitchFamily="34" charset="0"/>
              </a:rPr>
              <a:t> </a:t>
            </a:r>
            <a:r>
              <a:rPr sz="1650" spc="-15" dirty="0">
                <a:latin typeface="+mj-lt"/>
                <a:cs typeface="Arial" panose="020B0604020202020204" pitchFamily="34" charset="0"/>
              </a:rPr>
              <a:t>educational</a:t>
            </a:r>
            <a:r>
              <a:rPr sz="1650" spc="50" dirty="0">
                <a:latin typeface="+mj-lt"/>
                <a:cs typeface="Arial" panose="020B0604020202020204" pitchFamily="34" charset="0"/>
              </a:rPr>
              <a:t> </a:t>
            </a:r>
            <a:r>
              <a:rPr sz="1650" spc="-25" dirty="0">
                <a:latin typeface="+mj-lt"/>
                <a:cs typeface="Arial" panose="020B0604020202020204" pitchFamily="34" charset="0"/>
              </a:rPr>
              <a:t>institutes;</a:t>
            </a:r>
            <a:endParaRPr sz="1650" dirty="0">
              <a:latin typeface="+mj-lt"/>
              <a:cs typeface="Arial" panose="020B0604020202020204" pitchFamily="34" charset="0"/>
            </a:endParaRPr>
          </a:p>
          <a:p>
            <a:pPr marL="812800" lvl="1" indent="-343535" algn="just">
              <a:lnSpc>
                <a:spcPct val="100000"/>
              </a:lnSpc>
              <a:buAutoNum type="alphaLcParenR"/>
              <a:tabLst>
                <a:tab pos="812800" algn="l"/>
                <a:tab pos="813435" algn="l"/>
              </a:tabLst>
            </a:pPr>
            <a:r>
              <a:rPr sz="1650" spc="-10" dirty="0" err="1">
                <a:latin typeface="+mj-lt"/>
                <a:cs typeface="Arial" panose="020B0604020202020204" pitchFamily="34" charset="0"/>
              </a:rPr>
              <a:t>cont</a:t>
            </a:r>
            <a:r>
              <a:rPr lang="en-IN" sz="1650" spc="-10" dirty="0">
                <a:latin typeface="+mj-lt"/>
                <a:cs typeface="Arial" panose="020B0604020202020204" pitchFamily="34" charset="0"/>
              </a:rPr>
              <a:t>r</a:t>
            </a:r>
            <a:r>
              <a:rPr sz="1650" spc="-10" dirty="0" err="1">
                <a:latin typeface="+mj-lt"/>
                <a:cs typeface="Arial" panose="020B0604020202020204" pitchFamily="34" charset="0"/>
              </a:rPr>
              <a:t>ibution</a:t>
            </a:r>
            <a:r>
              <a:rPr sz="1650" spc="30" dirty="0">
                <a:latin typeface="+mj-lt"/>
                <a:cs typeface="Arial" panose="020B0604020202020204" pitchFamily="34" charset="0"/>
              </a:rPr>
              <a:t> </a:t>
            </a:r>
            <a:r>
              <a:rPr sz="1650" spc="-10" dirty="0">
                <a:latin typeface="+mj-lt"/>
                <a:cs typeface="Arial" panose="020B0604020202020204" pitchFamily="34" charset="0"/>
              </a:rPr>
              <a:t>to</a:t>
            </a:r>
            <a:r>
              <a:rPr sz="1650" dirty="0">
                <a:latin typeface="+mj-lt"/>
                <a:cs typeface="Arial" panose="020B0604020202020204" pitchFamily="34" charset="0"/>
              </a:rPr>
              <a:t> </a:t>
            </a:r>
            <a:r>
              <a:rPr sz="1650" spc="-15" dirty="0">
                <a:latin typeface="+mj-lt"/>
                <a:cs typeface="Arial" panose="020B0604020202020204" pitchFamily="34" charset="0"/>
              </a:rPr>
              <a:t>a</a:t>
            </a:r>
            <a:r>
              <a:rPr sz="1650" spc="15" dirty="0">
                <a:latin typeface="+mj-lt"/>
                <a:cs typeface="Arial" panose="020B0604020202020204" pitchFamily="34" charset="0"/>
              </a:rPr>
              <a:t> </a:t>
            </a:r>
            <a:r>
              <a:rPr sz="1650" spc="-20" dirty="0">
                <a:latin typeface="+mj-lt"/>
                <a:cs typeface="Arial" panose="020B0604020202020204" pitchFamily="34" charset="0"/>
              </a:rPr>
              <a:t>technical</a:t>
            </a:r>
            <a:r>
              <a:rPr sz="1650" spc="30" dirty="0">
                <a:latin typeface="+mj-lt"/>
                <a:cs typeface="Arial" panose="020B0604020202020204" pitchFamily="34" charset="0"/>
              </a:rPr>
              <a:t> </a:t>
            </a:r>
            <a:r>
              <a:rPr sz="1650" spc="-25" dirty="0">
                <a:latin typeface="+mj-lt"/>
                <a:cs typeface="Arial" panose="020B0604020202020204" pitchFamily="34" charset="0"/>
              </a:rPr>
              <a:t>institution</a:t>
            </a:r>
            <a:r>
              <a:rPr sz="1650" spc="35" dirty="0">
                <a:latin typeface="+mj-lt"/>
                <a:cs typeface="Arial" panose="020B0604020202020204" pitchFamily="34" charset="0"/>
              </a:rPr>
              <a:t> </a:t>
            </a:r>
            <a:r>
              <a:rPr sz="1650" spc="65" dirty="0">
                <a:latin typeface="+mj-lt"/>
                <a:cs typeface="Arial" panose="020B0604020202020204" pitchFamily="34" charset="0"/>
              </a:rPr>
              <a:t>o</a:t>
            </a:r>
            <a:r>
              <a:rPr lang="en-IN" sz="1650" spc="65" dirty="0">
                <a:latin typeface="+mj-lt"/>
                <a:cs typeface="Arial" panose="020B0604020202020204" pitchFamily="34" charset="0"/>
              </a:rPr>
              <a:t>r</a:t>
            </a:r>
            <a:r>
              <a:rPr sz="1650" spc="10" dirty="0">
                <a:latin typeface="+mj-lt"/>
                <a:cs typeface="Arial" panose="020B0604020202020204" pitchFamily="34" charset="0"/>
              </a:rPr>
              <a:t> </a:t>
            </a:r>
            <a:r>
              <a:rPr sz="1650" spc="-20" dirty="0">
                <a:latin typeface="+mj-lt"/>
                <a:cs typeface="Arial" panose="020B0604020202020204" pitchFamily="34" charset="0"/>
              </a:rPr>
              <a:t>body</a:t>
            </a:r>
            <a:r>
              <a:rPr sz="1650" spc="5" dirty="0">
                <a:latin typeface="+mj-lt"/>
                <a:cs typeface="Arial" panose="020B0604020202020204" pitchFamily="34" charset="0"/>
              </a:rPr>
              <a:t> </a:t>
            </a:r>
            <a:r>
              <a:rPr sz="1650" spc="65" dirty="0">
                <a:latin typeface="+mj-lt"/>
                <a:cs typeface="Arial" panose="020B0604020202020204" pitchFamily="34" charset="0"/>
              </a:rPr>
              <a:t>o</a:t>
            </a:r>
            <a:r>
              <a:rPr lang="en-IN" sz="1650" spc="65" dirty="0">
                <a:latin typeface="+mj-lt"/>
                <a:cs typeface="Arial" panose="020B0604020202020204" pitchFamily="34" charset="0"/>
              </a:rPr>
              <a:t>r</a:t>
            </a:r>
            <a:r>
              <a:rPr sz="1650" spc="10" dirty="0">
                <a:latin typeface="+mj-lt"/>
                <a:cs typeface="Arial" panose="020B0604020202020204" pitchFamily="34" charset="0"/>
              </a:rPr>
              <a:t> </a:t>
            </a:r>
            <a:r>
              <a:rPr sz="1650" spc="-15" dirty="0">
                <a:latin typeface="+mj-lt"/>
                <a:cs typeface="Arial" panose="020B0604020202020204" pitchFamily="34" charset="0"/>
              </a:rPr>
              <a:t>association</a:t>
            </a:r>
            <a:r>
              <a:rPr sz="1650" spc="20" dirty="0">
                <a:latin typeface="+mj-lt"/>
                <a:cs typeface="Arial" panose="020B0604020202020204" pitchFamily="34" charset="0"/>
              </a:rPr>
              <a:t> </a:t>
            </a:r>
            <a:r>
              <a:rPr sz="1650" spc="-25" dirty="0">
                <a:latin typeface="+mj-lt"/>
                <a:cs typeface="Arial" panose="020B0604020202020204" pitchFamily="34" charset="0"/>
              </a:rPr>
              <a:t>in</a:t>
            </a:r>
            <a:r>
              <a:rPr sz="1650" spc="15" dirty="0">
                <a:latin typeface="+mj-lt"/>
                <a:cs typeface="Arial" panose="020B0604020202020204" pitchFamily="34" charset="0"/>
              </a:rPr>
              <a:t> </a:t>
            </a:r>
            <a:r>
              <a:rPr sz="1650" spc="-15" dirty="0">
                <a:latin typeface="+mj-lt"/>
                <a:cs typeface="Arial" panose="020B0604020202020204" pitchFamily="34" charset="0"/>
              </a:rPr>
              <a:t>the</a:t>
            </a:r>
            <a:r>
              <a:rPr sz="1650" spc="20" dirty="0">
                <a:latin typeface="+mj-lt"/>
                <a:cs typeface="Arial" panose="020B0604020202020204" pitchFamily="34" charset="0"/>
              </a:rPr>
              <a:t> </a:t>
            </a:r>
            <a:r>
              <a:rPr sz="1650" spc="-5" dirty="0">
                <a:latin typeface="+mj-lt"/>
                <a:cs typeface="Arial" panose="020B0604020202020204" pitchFamily="34" charset="0"/>
              </a:rPr>
              <a:t>field</a:t>
            </a:r>
            <a:r>
              <a:rPr sz="1650" spc="20" dirty="0">
                <a:latin typeface="+mj-lt"/>
                <a:cs typeface="Arial" panose="020B0604020202020204" pitchFamily="34" charset="0"/>
              </a:rPr>
              <a:t> </a:t>
            </a:r>
            <a:r>
              <a:rPr sz="1650" spc="10" dirty="0">
                <a:latin typeface="+mj-lt"/>
                <a:cs typeface="Arial" panose="020B0604020202020204" pitchFamily="34" charset="0"/>
              </a:rPr>
              <a:t>of </a:t>
            </a:r>
            <a:r>
              <a:rPr sz="1650" spc="-25" dirty="0">
                <a:latin typeface="+mj-lt"/>
                <a:cs typeface="Arial" panose="020B0604020202020204" pitchFamily="34" charset="0"/>
              </a:rPr>
              <a:t>activity</a:t>
            </a:r>
            <a:r>
              <a:rPr sz="1650" spc="30" dirty="0">
                <a:latin typeface="+mj-lt"/>
                <a:cs typeface="Arial" panose="020B0604020202020204" pitchFamily="34" charset="0"/>
              </a:rPr>
              <a:t> </a:t>
            </a:r>
            <a:r>
              <a:rPr sz="1650" spc="10" dirty="0">
                <a:latin typeface="+mj-lt"/>
                <a:cs typeface="Arial" panose="020B0604020202020204" pitchFamily="34" charset="0"/>
              </a:rPr>
              <a:t>of </a:t>
            </a:r>
            <a:r>
              <a:rPr sz="1650" spc="-15" dirty="0">
                <a:latin typeface="+mj-lt"/>
                <a:cs typeface="Arial" panose="020B0604020202020204" pitchFamily="34" charset="0"/>
              </a:rPr>
              <a:t>the</a:t>
            </a:r>
            <a:r>
              <a:rPr sz="1650" spc="20" dirty="0">
                <a:latin typeface="+mj-lt"/>
                <a:cs typeface="Arial" panose="020B0604020202020204" pitchFamily="34" charset="0"/>
              </a:rPr>
              <a:t> </a:t>
            </a:r>
            <a:r>
              <a:rPr sz="1650" spc="20" dirty="0" err="1">
                <a:latin typeface="+mj-lt"/>
                <a:cs typeface="Arial" panose="020B0604020202020204" pitchFamily="34" charset="0"/>
              </a:rPr>
              <a:t>dono</a:t>
            </a:r>
            <a:r>
              <a:rPr lang="en-IN" sz="1650" spc="20" dirty="0">
                <a:latin typeface="+mj-lt"/>
                <a:cs typeface="Arial" panose="020B0604020202020204" pitchFamily="34" charset="0"/>
              </a:rPr>
              <a:t>r</a:t>
            </a:r>
            <a:r>
              <a:rPr sz="1650" spc="10" dirty="0">
                <a:latin typeface="+mj-lt"/>
                <a:cs typeface="Arial" panose="020B0604020202020204" pitchFamily="34" charset="0"/>
              </a:rPr>
              <a:t> </a:t>
            </a:r>
            <a:r>
              <a:rPr sz="1650" spc="-15" dirty="0">
                <a:latin typeface="+mj-lt"/>
                <a:cs typeface="Arial" panose="020B0604020202020204" pitchFamily="34" charset="0"/>
              </a:rPr>
              <a:t>Company.</a:t>
            </a:r>
            <a:endParaRPr sz="1650" dirty="0">
              <a:latin typeface="+mj-lt"/>
              <a:cs typeface="Arial" panose="020B0604020202020204" pitchFamily="34" charset="0"/>
            </a:endParaRPr>
          </a:p>
          <a:p>
            <a:pPr lvl="1" algn="just">
              <a:lnSpc>
                <a:spcPct val="100000"/>
              </a:lnSpc>
              <a:buFont typeface="Roboto"/>
              <a:buAutoNum type="alphaLcParenR"/>
            </a:pPr>
            <a:endParaRPr sz="1650" dirty="0">
              <a:latin typeface="+mj-lt"/>
              <a:cs typeface="Arial" panose="020B0604020202020204" pitchFamily="34" charset="0"/>
            </a:endParaRPr>
          </a:p>
          <a:p>
            <a:pPr marL="413384" indent="-401320" algn="just">
              <a:lnSpc>
                <a:spcPct val="100000"/>
              </a:lnSpc>
              <a:buAutoNum type="romanLcPeriod"/>
              <a:tabLst>
                <a:tab pos="413384" algn="l"/>
                <a:tab pos="414020" algn="l"/>
              </a:tabLst>
            </a:pPr>
            <a:r>
              <a:rPr sz="1650" spc="-10" dirty="0">
                <a:latin typeface="+mj-lt"/>
                <a:cs typeface="Arial" panose="020B0604020202020204" pitchFamily="34" charset="0"/>
              </a:rPr>
              <a:t>Commission,</a:t>
            </a:r>
            <a:r>
              <a:rPr sz="1650" dirty="0">
                <a:latin typeface="+mj-lt"/>
                <a:cs typeface="Arial" panose="020B0604020202020204" pitchFamily="34" charset="0"/>
              </a:rPr>
              <a:t> </a:t>
            </a:r>
            <a:r>
              <a:rPr sz="1650" spc="40" dirty="0">
                <a:latin typeface="+mj-lt"/>
                <a:cs typeface="Arial" panose="020B0604020202020204" pitchFamily="34" charset="0"/>
              </a:rPr>
              <a:t>pe</a:t>
            </a:r>
            <a:r>
              <a:rPr lang="en-IN" sz="1650" spc="40" dirty="0">
                <a:latin typeface="+mj-lt"/>
                <a:cs typeface="Arial" panose="020B0604020202020204" pitchFamily="34" charset="0"/>
              </a:rPr>
              <a:t>r</a:t>
            </a:r>
            <a:r>
              <a:rPr sz="1650" dirty="0">
                <a:latin typeface="+mj-lt"/>
                <a:cs typeface="Arial" panose="020B0604020202020204" pitchFamily="34" charset="0"/>
              </a:rPr>
              <a:t> </a:t>
            </a:r>
            <a:r>
              <a:rPr sz="1650" spc="-5" dirty="0">
                <a:latin typeface="+mj-lt"/>
                <a:cs typeface="Arial" panose="020B0604020202020204" pitchFamily="34" charset="0"/>
              </a:rPr>
              <a:t>t</a:t>
            </a:r>
            <a:r>
              <a:rPr lang="en-IN" sz="1650" spc="-5" dirty="0">
                <a:latin typeface="+mj-lt"/>
                <a:cs typeface="Arial" panose="020B0604020202020204" pitchFamily="34" charset="0"/>
              </a:rPr>
              <a:t>r</a:t>
            </a:r>
            <a:r>
              <a:rPr sz="1650" spc="-5" dirty="0" err="1">
                <a:latin typeface="+mj-lt"/>
                <a:cs typeface="Arial" panose="020B0604020202020204" pitchFamily="34" charset="0"/>
              </a:rPr>
              <a:t>ansaction</a:t>
            </a:r>
            <a:r>
              <a:rPr sz="1650" spc="-5" dirty="0">
                <a:latin typeface="+mj-lt"/>
                <a:cs typeface="Arial" panose="020B0604020202020204" pitchFamily="34" charset="0"/>
              </a:rPr>
              <a:t>,</a:t>
            </a:r>
            <a:r>
              <a:rPr sz="1650" spc="50" dirty="0">
                <a:latin typeface="+mj-lt"/>
                <a:cs typeface="Arial" panose="020B0604020202020204" pitchFamily="34" charset="0"/>
              </a:rPr>
              <a:t> </a:t>
            </a:r>
            <a:r>
              <a:rPr sz="1650" spc="-10" dirty="0">
                <a:latin typeface="+mj-lt"/>
                <a:cs typeface="Arial" panose="020B0604020202020204" pitchFamily="34" charset="0"/>
              </a:rPr>
              <a:t>to</a:t>
            </a:r>
            <a:r>
              <a:rPr sz="1650" dirty="0">
                <a:latin typeface="+mj-lt"/>
                <a:cs typeface="Arial" panose="020B0604020202020204" pitchFamily="34" charset="0"/>
              </a:rPr>
              <a:t> </a:t>
            </a:r>
            <a:r>
              <a:rPr sz="1650" spc="-15" dirty="0">
                <a:latin typeface="+mj-lt"/>
                <a:cs typeface="Arial" panose="020B0604020202020204" pitchFamily="34" charset="0"/>
              </a:rPr>
              <a:t>agents</a:t>
            </a:r>
            <a:r>
              <a:rPr sz="1650" spc="20" dirty="0">
                <a:latin typeface="+mj-lt"/>
                <a:cs typeface="Arial" panose="020B0604020202020204" pitchFamily="34" charset="0"/>
              </a:rPr>
              <a:t> </a:t>
            </a:r>
            <a:r>
              <a:rPr sz="1650" spc="15" dirty="0">
                <a:latin typeface="+mj-lt"/>
                <a:cs typeface="Arial" panose="020B0604020202020204" pitchFamily="34" charset="0"/>
              </a:rPr>
              <a:t>ab</a:t>
            </a:r>
            <a:r>
              <a:rPr lang="en-IN" sz="1650" spc="15" dirty="0">
                <a:latin typeface="+mj-lt"/>
                <a:cs typeface="Arial" panose="020B0604020202020204" pitchFamily="34" charset="0"/>
              </a:rPr>
              <a:t>r</a:t>
            </a:r>
            <a:r>
              <a:rPr sz="1650" spc="15" dirty="0" err="1">
                <a:latin typeface="+mj-lt"/>
                <a:cs typeface="Arial" panose="020B0604020202020204" pitchFamily="34" charset="0"/>
              </a:rPr>
              <a:t>oad</a:t>
            </a:r>
            <a:r>
              <a:rPr sz="1650" spc="20" dirty="0">
                <a:latin typeface="+mj-lt"/>
                <a:cs typeface="Arial" panose="020B0604020202020204" pitchFamily="34" charset="0"/>
              </a:rPr>
              <a:t> </a:t>
            </a:r>
            <a:r>
              <a:rPr sz="1650" spc="55" dirty="0" err="1">
                <a:latin typeface="+mj-lt"/>
                <a:cs typeface="Arial" panose="020B0604020202020204" pitchFamily="34" charset="0"/>
              </a:rPr>
              <a:t>fo</a:t>
            </a:r>
            <a:r>
              <a:rPr lang="en-IN" sz="1650" spc="55" dirty="0">
                <a:latin typeface="+mj-lt"/>
                <a:cs typeface="Arial" panose="020B0604020202020204" pitchFamily="34" charset="0"/>
              </a:rPr>
              <a:t>r</a:t>
            </a:r>
            <a:r>
              <a:rPr sz="1650" spc="10" dirty="0">
                <a:latin typeface="+mj-lt"/>
                <a:cs typeface="Arial" panose="020B0604020202020204" pitchFamily="34" charset="0"/>
              </a:rPr>
              <a:t> </a:t>
            </a:r>
            <a:r>
              <a:rPr sz="1650" spc="-15" dirty="0">
                <a:latin typeface="+mj-lt"/>
                <a:cs typeface="Arial" panose="020B0604020202020204" pitchFamily="34" charset="0"/>
              </a:rPr>
              <a:t>sale</a:t>
            </a:r>
            <a:r>
              <a:rPr sz="1650" spc="20" dirty="0">
                <a:latin typeface="+mj-lt"/>
                <a:cs typeface="Arial" panose="020B0604020202020204" pitchFamily="34" charset="0"/>
              </a:rPr>
              <a:t> </a:t>
            </a:r>
            <a:r>
              <a:rPr sz="1650" spc="10" dirty="0">
                <a:latin typeface="+mj-lt"/>
                <a:cs typeface="Arial" panose="020B0604020202020204" pitchFamily="34" charset="0"/>
              </a:rPr>
              <a:t>of</a:t>
            </a:r>
            <a:r>
              <a:rPr sz="1650" spc="20" dirty="0">
                <a:latin typeface="+mj-lt"/>
                <a:cs typeface="Arial" panose="020B0604020202020204" pitchFamily="34" charset="0"/>
              </a:rPr>
              <a:t> </a:t>
            </a:r>
            <a:r>
              <a:rPr lang="en-IN" sz="1650" spc="-5" dirty="0">
                <a:latin typeface="+mj-lt"/>
                <a:cs typeface="Arial" panose="020B0604020202020204" pitchFamily="34" charset="0"/>
              </a:rPr>
              <a:t>r</a:t>
            </a:r>
            <a:r>
              <a:rPr sz="1650" spc="-5" dirty="0" err="1">
                <a:latin typeface="+mj-lt"/>
                <a:cs typeface="Arial" panose="020B0604020202020204" pitchFamily="34" charset="0"/>
              </a:rPr>
              <a:t>esidential</a:t>
            </a:r>
            <a:r>
              <a:rPr sz="1650" spc="25" dirty="0">
                <a:latin typeface="+mj-lt"/>
                <a:cs typeface="Arial" panose="020B0604020202020204" pitchFamily="34" charset="0"/>
              </a:rPr>
              <a:t> </a:t>
            </a:r>
            <a:r>
              <a:rPr sz="1650" spc="-10" dirty="0">
                <a:latin typeface="+mj-lt"/>
                <a:cs typeface="Arial" panose="020B0604020202020204" pitchFamily="34" charset="0"/>
              </a:rPr>
              <a:t>flats</a:t>
            </a:r>
            <a:r>
              <a:rPr sz="1650" spc="30" dirty="0">
                <a:latin typeface="+mj-lt"/>
                <a:cs typeface="Arial" panose="020B0604020202020204" pitchFamily="34" charset="0"/>
              </a:rPr>
              <a:t> </a:t>
            </a:r>
            <a:r>
              <a:rPr sz="1650" spc="65" dirty="0">
                <a:latin typeface="+mj-lt"/>
                <a:cs typeface="Arial" panose="020B0604020202020204" pitchFamily="34" charset="0"/>
              </a:rPr>
              <a:t>o</a:t>
            </a:r>
            <a:r>
              <a:rPr lang="en-IN" sz="1650" spc="65" dirty="0">
                <a:latin typeface="+mj-lt"/>
                <a:cs typeface="Arial" panose="020B0604020202020204" pitchFamily="34" charset="0"/>
              </a:rPr>
              <a:t>r</a:t>
            </a:r>
            <a:r>
              <a:rPr sz="1650" spc="5" dirty="0">
                <a:latin typeface="+mj-lt"/>
                <a:cs typeface="Arial" panose="020B0604020202020204" pitchFamily="34" charset="0"/>
              </a:rPr>
              <a:t> </a:t>
            </a:r>
            <a:r>
              <a:rPr sz="1650" spc="10" dirty="0" err="1">
                <a:latin typeface="+mj-lt"/>
                <a:cs typeface="Arial" panose="020B0604020202020204" pitchFamily="34" charset="0"/>
              </a:rPr>
              <a:t>comme</a:t>
            </a:r>
            <a:r>
              <a:rPr lang="en-IN" sz="1650" spc="10" dirty="0">
                <a:latin typeface="+mj-lt"/>
                <a:cs typeface="Arial" panose="020B0604020202020204" pitchFamily="34" charset="0"/>
              </a:rPr>
              <a:t>r</a:t>
            </a:r>
            <a:r>
              <a:rPr sz="1650" spc="10" dirty="0" err="1">
                <a:latin typeface="+mj-lt"/>
                <a:cs typeface="Arial" panose="020B0604020202020204" pitchFamily="34" charset="0"/>
              </a:rPr>
              <a:t>cial</a:t>
            </a:r>
            <a:r>
              <a:rPr sz="1650" spc="-5" dirty="0">
                <a:latin typeface="+mj-lt"/>
                <a:cs typeface="Arial" panose="020B0604020202020204" pitchFamily="34" charset="0"/>
              </a:rPr>
              <a:t> </a:t>
            </a:r>
            <a:r>
              <a:rPr sz="1650" spc="-15" dirty="0">
                <a:latin typeface="+mj-lt"/>
                <a:cs typeface="Arial" panose="020B0604020202020204" pitchFamily="34" charset="0"/>
              </a:rPr>
              <a:t>plots</a:t>
            </a:r>
            <a:r>
              <a:rPr sz="1650" dirty="0">
                <a:latin typeface="+mj-lt"/>
                <a:cs typeface="Arial" panose="020B0604020202020204" pitchFamily="34" charset="0"/>
              </a:rPr>
              <a:t> </a:t>
            </a:r>
            <a:r>
              <a:rPr sz="1650" spc="-25" dirty="0">
                <a:latin typeface="+mj-lt"/>
                <a:cs typeface="Arial" panose="020B0604020202020204" pitchFamily="34" charset="0"/>
              </a:rPr>
              <a:t>in</a:t>
            </a:r>
            <a:r>
              <a:rPr sz="1650" spc="25" dirty="0">
                <a:latin typeface="+mj-lt"/>
                <a:cs typeface="Arial" panose="020B0604020202020204" pitchFamily="34" charset="0"/>
              </a:rPr>
              <a:t> </a:t>
            </a:r>
            <a:r>
              <a:rPr sz="1650" spc="-20" dirty="0">
                <a:latin typeface="+mj-lt"/>
                <a:cs typeface="Arial" panose="020B0604020202020204" pitchFamily="34" charset="0"/>
              </a:rPr>
              <a:t>India</a:t>
            </a:r>
            <a:r>
              <a:rPr sz="1650" spc="30" dirty="0">
                <a:latin typeface="+mj-lt"/>
                <a:cs typeface="Arial" panose="020B0604020202020204" pitchFamily="34" charset="0"/>
              </a:rPr>
              <a:t> </a:t>
            </a:r>
            <a:r>
              <a:rPr sz="1650" spc="-10" dirty="0">
                <a:latin typeface="+mj-lt"/>
                <a:cs typeface="Arial" panose="020B0604020202020204" pitchFamily="34" charset="0"/>
              </a:rPr>
              <a:t>exceeding</a:t>
            </a:r>
            <a:r>
              <a:rPr sz="1650" spc="20" dirty="0">
                <a:latin typeface="+mj-lt"/>
                <a:cs typeface="Arial" panose="020B0604020202020204" pitchFamily="34" charset="0"/>
              </a:rPr>
              <a:t> </a:t>
            </a:r>
            <a:r>
              <a:rPr sz="1650" spc="-45" dirty="0">
                <a:latin typeface="+mj-lt"/>
                <a:cs typeface="Arial" panose="020B0604020202020204" pitchFamily="34" charset="0"/>
              </a:rPr>
              <a:t>USD</a:t>
            </a:r>
            <a:r>
              <a:rPr sz="1650" spc="20" dirty="0">
                <a:latin typeface="+mj-lt"/>
                <a:cs typeface="Arial" panose="020B0604020202020204" pitchFamily="34" charset="0"/>
              </a:rPr>
              <a:t> </a:t>
            </a:r>
            <a:r>
              <a:rPr sz="1650" spc="-5" dirty="0">
                <a:latin typeface="+mj-lt"/>
                <a:cs typeface="Arial" panose="020B0604020202020204" pitchFamily="34" charset="0"/>
              </a:rPr>
              <a:t>25,000</a:t>
            </a:r>
            <a:endParaRPr sz="1650" dirty="0">
              <a:latin typeface="+mj-lt"/>
              <a:cs typeface="Arial" panose="020B0604020202020204" pitchFamily="34" charset="0"/>
            </a:endParaRPr>
          </a:p>
          <a:p>
            <a:pPr marL="413384" algn="just">
              <a:lnSpc>
                <a:spcPct val="100000"/>
              </a:lnSpc>
            </a:pPr>
            <a:r>
              <a:rPr sz="1650" spc="65" dirty="0">
                <a:latin typeface="+mj-lt"/>
                <a:cs typeface="Arial" panose="020B0604020202020204" pitchFamily="34" charset="0"/>
              </a:rPr>
              <a:t>o</a:t>
            </a:r>
            <a:r>
              <a:rPr lang="en-IN" sz="1650" spc="65" dirty="0">
                <a:latin typeface="+mj-lt"/>
                <a:cs typeface="Arial" panose="020B0604020202020204" pitchFamily="34" charset="0"/>
              </a:rPr>
              <a:t>r</a:t>
            </a:r>
            <a:r>
              <a:rPr sz="1650" spc="-5" dirty="0">
                <a:latin typeface="+mj-lt"/>
                <a:cs typeface="Arial" panose="020B0604020202020204" pitchFamily="34" charset="0"/>
              </a:rPr>
              <a:t> </a:t>
            </a:r>
            <a:r>
              <a:rPr sz="1650" spc="-10" dirty="0">
                <a:latin typeface="+mj-lt"/>
                <a:cs typeface="Arial" panose="020B0604020202020204" pitchFamily="34" charset="0"/>
              </a:rPr>
              <a:t>five</a:t>
            </a:r>
            <a:r>
              <a:rPr sz="1650" spc="25" dirty="0">
                <a:latin typeface="+mj-lt"/>
                <a:cs typeface="Arial" panose="020B0604020202020204" pitchFamily="34" charset="0"/>
              </a:rPr>
              <a:t> </a:t>
            </a:r>
            <a:r>
              <a:rPr sz="1650" spc="45" dirty="0">
                <a:latin typeface="+mj-lt"/>
                <a:cs typeface="Arial" panose="020B0604020202020204" pitchFamily="34" charset="0"/>
              </a:rPr>
              <a:t>pe</a:t>
            </a:r>
            <a:r>
              <a:rPr lang="en-IN" sz="1650" spc="45" dirty="0">
                <a:latin typeface="+mj-lt"/>
                <a:cs typeface="Arial" panose="020B0604020202020204" pitchFamily="34" charset="0"/>
              </a:rPr>
              <a:t>r</a:t>
            </a:r>
            <a:r>
              <a:rPr sz="1650" dirty="0">
                <a:latin typeface="+mj-lt"/>
                <a:cs typeface="Arial" panose="020B0604020202020204" pitchFamily="34" charset="0"/>
              </a:rPr>
              <a:t> </a:t>
            </a:r>
            <a:r>
              <a:rPr sz="1650" spc="-15" dirty="0">
                <a:latin typeface="+mj-lt"/>
                <a:cs typeface="Arial" panose="020B0604020202020204" pitchFamily="34" charset="0"/>
              </a:rPr>
              <a:t>cent</a:t>
            </a:r>
            <a:r>
              <a:rPr sz="1650" spc="10" dirty="0">
                <a:latin typeface="+mj-lt"/>
                <a:cs typeface="Arial" panose="020B0604020202020204" pitchFamily="34" charset="0"/>
              </a:rPr>
              <a:t> of</a:t>
            </a:r>
            <a:r>
              <a:rPr sz="1650" spc="5" dirty="0">
                <a:latin typeface="+mj-lt"/>
                <a:cs typeface="Arial" panose="020B0604020202020204" pitchFamily="34" charset="0"/>
              </a:rPr>
              <a:t> </a:t>
            </a:r>
            <a:r>
              <a:rPr sz="1650" spc="-15" dirty="0">
                <a:latin typeface="+mj-lt"/>
                <a:cs typeface="Arial" panose="020B0604020202020204" pitchFamily="34" charset="0"/>
              </a:rPr>
              <a:t>the</a:t>
            </a:r>
            <a:r>
              <a:rPr sz="1650" spc="10" dirty="0">
                <a:latin typeface="+mj-lt"/>
                <a:cs typeface="Arial" panose="020B0604020202020204" pitchFamily="34" charset="0"/>
              </a:rPr>
              <a:t> </a:t>
            </a:r>
            <a:r>
              <a:rPr sz="1650" spc="5" dirty="0" err="1">
                <a:latin typeface="+mj-lt"/>
                <a:cs typeface="Arial" panose="020B0604020202020204" pitchFamily="34" charset="0"/>
              </a:rPr>
              <a:t>inwa</a:t>
            </a:r>
            <a:r>
              <a:rPr lang="en-IN" sz="1650" spc="5" dirty="0">
                <a:latin typeface="+mj-lt"/>
                <a:cs typeface="Arial" panose="020B0604020202020204" pitchFamily="34" charset="0"/>
              </a:rPr>
              <a:t>r</a:t>
            </a:r>
            <a:r>
              <a:rPr sz="1650" spc="5" dirty="0">
                <a:latin typeface="+mj-lt"/>
                <a:cs typeface="Arial" panose="020B0604020202020204" pitchFamily="34" charset="0"/>
              </a:rPr>
              <a:t>d</a:t>
            </a:r>
            <a:r>
              <a:rPr sz="1650" spc="20" dirty="0">
                <a:latin typeface="+mj-lt"/>
                <a:cs typeface="Arial" panose="020B0604020202020204" pitchFamily="34" charset="0"/>
              </a:rPr>
              <a:t> </a:t>
            </a:r>
            <a:r>
              <a:rPr lang="en-IN" sz="1650" dirty="0">
                <a:latin typeface="+mj-lt"/>
                <a:cs typeface="Arial" panose="020B0604020202020204" pitchFamily="34" charset="0"/>
              </a:rPr>
              <a:t>r</a:t>
            </a:r>
            <a:r>
              <a:rPr sz="1650" dirty="0">
                <a:latin typeface="+mj-lt"/>
                <a:cs typeface="Arial" panose="020B0604020202020204" pitchFamily="34" charset="0"/>
              </a:rPr>
              <a:t>emittance</a:t>
            </a:r>
            <a:r>
              <a:rPr sz="1650" spc="20" dirty="0">
                <a:latin typeface="+mj-lt"/>
                <a:cs typeface="Arial" panose="020B0604020202020204" pitchFamily="34" charset="0"/>
              </a:rPr>
              <a:t> </a:t>
            </a:r>
            <a:r>
              <a:rPr sz="1650" dirty="0" err="1">
                <a:latin typeface="+mj-lt"/>
                <a:cs typeface="Arial" panose="020B0604020202020204" pitchFamily="34" charset="0"/>
              </a:rPr>
              <a:t>whicheve</a:t>
            </a:r>
            <a:r>
              <a:rPr lang="en-IN" sz="1650" dirty="0">
                <a:latin typeface="+mj-lt"/>
                <a:cs typeface="Arial" panose="020B0604020202020204" pitchFamily="34" charset="0"/>
              </a:rPr>
              <a:t>r</a:t>
            </a:r>
            <a:r>
              <a:rPr sz="1650" spc="20" dirty="0">
                <a:latin typeface="+mj-lt"/>
                <a:cs typeface="Arial" panose="020B0604020202020204" pitchFamily="34" charset="0"/>
              </a:rPr>
              <a:t> </a:t>
            </a:r>
            <a:r>
              <a:rPr sz="1650" spc="-20" dirty="0">
                <a:latin typeface="+mj-lt"/>
                <a:cs typeface="Arial" panose="020B0604020202020204" pitchFamily="34" charset="0"/>
              </a:rPr>
              <a:t>is</a:t>
            </a:r>
            <a:r>
              <a:rPr sz="1650" spc="10" dirty="0">
                <a:latin typeface="+mj-lt"/>
                <a:cs typeface="Arial" panose="020B0604020202020204" pitchFamily="34" charset="0"/>
              </a:rPr>
              <a:t> </a:t>
            </a:r>
            <a:r>
              <a:rPr sz="1650" spc="25" dirty="0" err="1">
                <a:latin typeface="+mj-lt"/>
                <a:cs typeface="Arial" panose="020B0604020202020204" pitchFamily="34" charset="0"/>
              </a:rPr>
              <a:t>mo</a:t>
            </a:r>
            <a:r>
              <a:rPr lang="en-IN" sz="1650" spc="25" dirty="0">
                <a:latin typeface="+mj-lt"/>
                <a:cs typeface="Arial" panose="020B0604020202020204" pitchFamily="34" charset="0"/>
              </a:rPr>
              <a:t>r</a:t>
            </a:r>
            <a:r>
              <a:rPr sz="1650" spc="25" dirty="0">
                <a:latin typeface="+mj-lt"/>
                <a:cs typeface="Arial" panose="020B0604020202020204" pitchFamily="34" charset="0"/>
              </a:rPr>
              <a:t>e.</a:t>
            </a:r>
            <a:endParaRPr lang="en-IN" sz="1650" spc="25" dirty="0">
              <a:latin typeface="+mj-lt"/>
              <a:cs typeface="Arial" panose="020B0604020202020204" pitchFamily="34" charset="0"/>
            </a:endParaRPr>
          </a:p>
          <a:p>
            <a:pPr marL="413384" algn="just">
              <a:lnSpc>
                <a:spcPct val="100000"/>
              </a:lnSpc>
            </a:pPr>
            <a:endParaRPr lang="en-IN" sz="1650" spc="25" dirty="0">
              <a:latin typeface="+mj-lt"/>
              <a:cs typeface="Arial" panose="020B0604020202020204" pitchFamily="34" charset="0"/>
            </a:endParaRPr>
          </a:p>
          <a:p>
            <a:pPr marL="452438" indent="-452438" algn="just">
              <a:lnSpc>
                <a:spcPct val="100000"/>
              </a:lnSpc>
              <a:buFont typeface="+mj-lt"/>
              <a:buAutoNum type="romanLcPeriod" startAt="3"/>
            </a:pPr>
            <a:r>
              <a:rPr lang="en-US" sz="1650" spc="-15" dirty="0">
                <a:latin typeface="+mj-lt"/>
                <a:cs typeface="Arial" panose="020B0604020202020204" pitchFamily="34" charset="0"/>
              </a:rPr>
              <a:t>Remittances</a:t>
            </a:r>
            <a:r>
              <a:rPr lang="en-US" sz="1650" spc="20" dirty="0">
                <a:latin typeface="+mj-lt"/>
                <a:cs typeface="Arial" panose="020B0604020202020204" pitchFamily="34" charset="0"/>
              </a:rPr>
              <a:t> </a:t>
            </a:r>
            <a:r>
              <a:rPr lang="en-US" sz="1650" spc="-10" dirty="0">
                <a:latin typeface="+mj-lt"/>
                <a:cs typeface="Arial" panose="020B0604020202020204" pitchFamily="34" charset="0"/>
              </a:rPr>
              <a:t>exceeding</a:t>
            </a:r>
            <a:r>
              <a:rPr lang="en-US" sz="1650" spc="35" dirty="0">
                <a:latin typeface="+mj-lt"/>
                <a:cs typeface="Arial" panose="020B0604020202020204" pitchFamily="34" charset="0"/>
              </a:rPr>
              <a:t> </a:t>
            </a:r>
            <a:r>
              <a:rPr lang="en-US" sz="1650" spc="-45" dirty="0">
                <a:latin typeface="+mj-lt"/>
                <a:cs typeface="Arial" panose="020B0604020202020204" pitchFamily="34" charset="0"/>
              </a:rPr>
              <a:t>USD</a:t>
            </a:r>
            <a:r>
              <a:rPr lang="en-US" sz="1650" spc="10" dirty="0">
                <a:latin typeface="+mj-lt"/>
                <a:cs typeface="Arial" panose="020B0604020202020204" pitchFamily="34" charset="0"/>
              </a:rPr>
              <a:t> </a:t>
            </a:r>
            <a:r>
              <a:rPr lang="en-US" sz="1650" spc="-5" dirty="0">
                <a:latin typeface="+mj-lt"/>
                <a:cs typeface="Arial" panose="020B0604020202020204" pitchFamily="34" charset="0"/>
              </a:rPr>
              <a:t>10M</a:t>
            </a:r>
            <a:r>
              <a:rPr lang="en-US" sz="1650" spc="15" dirty="0">
                <a:latin typeface="+mj-lt"/>
                <a:cs typeface="Arial" panose="020B0604020202020204" pitchFamily="34" charset="0"/>
              </a:rPr>
              <a:t> </a:t>
            </a:r>
            <a:r>
              <a:rPr lang="en-US" sz="1650" spc="45" dirty="0">
                <a:latin typeface="+mj-lt"/>
                <a:cs typeface="Arial" panose="020B0604020202020204" pitchFamily="34" charset="0"/>
              </a:rPr>
              <a:t>per</a:t>
            </a:r>
            <a:r>
              <a:rPr lang="en-US" sz="1650" spc="5" dirty="0">
                <a:latin typeface="+mj-lt"/>
                <a:cs typeface="Arial" panose="020B0604020202020204" pitchFamily="34" charset="0"/>
              </a:rPr>
              <a:t> </a:t>
            </a:r>
            <a:r>
              <a:rPr lang="en-US" sz="1650" spc="10" dirty="0">
                <a:latin typeface="+mj-lt"/>
                <a:cs typeface="Arial" panose="020B0604020202020204" pitchFamily="34" charset="0"/>
              </a:rPr>
              <a:t>project </a:t>
            </a:r>
            <a:r>
              <a:rPr lang="en-US" sz="1650" spc="55" dirty="0">
                <a:latin typeface="+mj-lt"/>
                <a:cs typeface="Arial" panose="020B0604020202020204" pitchFamily="34" charset="0"/>
              </a:rPr>
              <a:t>for</a:t>
            </a:r>
            <a:r>
              <a:rPr lang="en-US" sz="1650" spc="15" dirty="0">
                <a:latin typeface="+mj-lt"/>
                <a:cs typeface="Arial" panose="020B0604020202020204" pitchFamily="34" charset="0"/>
              </a:rPr>
              <a:t> </a:t>
            </a:r>
            <a:r>
              <a:rPr lang="en-US" sz="1650" spc="-35" dirty="0">
                <a:latin typeface="+mj-lt"/>
                <a:cs typeface="Arial" panose="020B0604020202020204" pitchFamily="34" charset="0"/>
              </a:rPr>
              <a:t>any</a:t>
            </a:r>
            <a:r>
              <a:rPr lang="en-US" sz="1650" spc="45" dirty="0">
                <a:latin typeface="+mj-lt"/>
                <a:cs typeface="Arial" panose="020B0604020202020204" pitchFamily="34" charset="0"/>
              </a:rPr>
              <a:t> </a:t>
            </a:r>
            <a:r>
              <a:rPr lang="en-US" sz="1650" spc="-25" dirty="0">
                <a:latin typeface="+mj-lt"/>
                <a:cs typeface="Arial" panose="020B0604020202020204" pitchFamily="34" charset="0"/>
              </a:rPr>
              <a:t>consultancy</a:t>
            </a:r>
            <a:r>
              <a:rPr lang="en-US" sz="1650" spc="55" dirty="0">
                <a:latin typeface="+mj-lt"/>
                <a:cs typeface="Arial" panose="020B0604020202020204" pitchFamily="34" charset="0"/>
              </a:rPr>
              <a:t> </a:t>
            </a:r>
            <a:r>
              <a:rPr lang="en-US" sz="1650" spc="5" dirty="0">
                <a:latin typeface="+mj-lt"/>
                <a:cs typeface="Arial" panose="020B0604020202020204" pitchFamily="34" charset="0"/>
              </a:rPr>
              <a:t>services </a:t>
            </a:r>
            <a:r>
              <a:rPr lang="en-US" sz="1650" spc="-25" dirty="0">
                <a:latin typeface="+mj-lt"/>
                <a:cs typeface="Arial" panose="020B0604020202020204" pitchFamily="34" charset="0"/>
              </a:rPr>
              <a:t>in</a:t>
            </a:r>
            <a:r>
              <a:rPr lang="en-US" sz="1650" spc="10" dirty="0">
                <a:latin typeface="+mj-lt"/>
                <a:cs typeface="Arial" panose="020B0604020202020204" pitchFamily="34" charset="0"/>
              </a:rPr>
              <a:t> </a:t>
            </a:r>
            <a:r>
              <a:rPr lang="en-US" sz="1650" spc="15" dirty="0">
                <a:latin typeface="+mj-lt"/>
                <a:cs typeface="Arial" panose="020B0604020202020204" pitchFamily="34" charset="0"/>
              </a:rPr>
              <a:t>respect</a:t>
            </a:r>
            <a:r>
              <a:rPr lang="en-US" sz="1650" dirty="0">
                <a:latin typeface="+mj-lt"/>
                <a:cs typeface="Arial" panose="020B0604020202020204" pitchFamily="34" charset="0"/>
              </a:rPr>
              <a:t> </a:t>
            </a:r>
            <a:r>
              <a:rPr lang="en-US" sz="1650" spc="10" dirty="0">
                <a:latin typeface="+mj-lt"/>
                <a:cs typeface="Arial" panose="020B0604020202020204" pitchFamily="34" charset="0"/>
              </a:rPr>
              <a:t>of</a:t>
            </a:r>
            <a:r>
              <a:rPr lang="en-US" sz="1650" spc="25" dirty="0">
                <a:latin typeface="+mj-lt"/>
                <a:cs typeface="Arial" panose="020B0604020202020204" pitchFamily="34" charset="0"/>
              </a:rPr>
              <a:t> </a:t>
            </a:r>
            <a:r>
              <a:rPr lang="en-US" sz="1650" spc="15" dirty="0">
                <a:latin typeface="+mj-lt"/>
                <a:cs typeface="Arial" panose="020B0604020202020204" pitchFamily="34" charset="0"/>
              </a:rPr>
              <a:t>infrastructure</a:t>
            </a:r>
            <a:r>
              <a:rPr lang="en-US" sz="1650" spc="45" dirty="0">
                <a:latin typeface="+mj-lt"/>
                <a:cs typeface="Arial" panose="020B0604020202020204" pitchFamily="34" charset="0"/>
              </a:rPr>
              <a:t> </a:t>
            </a:r>
            <a:r>
              <a:rPr lang="en-US" sz="1650" spc="5" dirty="0">
                <a:latin typeface="+mj-lt"/>
                <a:cs typeface="Arial" panose="020B0604020202020204" pitchFamily="34" charset="0"/>
              </a:rPr>
              <a:t>projects </a:t>
            </a:r>
            <a:r>
              <a:rPr lang="en-US" sz="1650" spc="-20" dirty="0">
                <a:latin typeface="+mj-lt"/>
                <a:cs typeface="Arial" panose="020B0604020202020204" pitchFamily="34" charset="0"/>
              </a:rPr>
              <a:t>and</a:t>
            </a:r>
            <a:r>
              <a:rPr lang="en-US" sz="1650" spc="25" dirty="0">
                <a:latin typeface="+mj-lt"/>
                <a:cs typeface="Arial" panose="020B0604020202020204" pitchFamily="34" charset="0"/>
              </a:rPr>
              <a:t> </a:t>
            </a:r>
            <a:r>
              <a:rPr lang="en-US" sz="1650" spc="-45" dirty="0">
                <a:latin typeface="+mj-lt"/>
                <a:cs typeface="Arial" panose="020B0604020202020204" pitchFamily="34" charset="0"/>
              </a:rPr>
              <a:t>USD</a:t>
            </a:r>
            <a:r>
              <a:rPr lang="en-US" sz="1650" spc="25" dirty="0">
                <a:latin typeface="+mj-lt"/>
                <a:cs typeface="Arial" panose="020B0604020202020204" pitchFamily="34" charset="0"/>
              </a:rPr>
              <a:t> </a:t>
            </a:r>
            <a:r>
              <a:rPr lang="en-US" sz="1650" spc="-5" dirty="0">
                <a:latin typeface="+mj-lt"/>
                <a:cs typeface="Arial" panose="020B0604020202020204" pitchFamily="34" charset="0"/>
              </a:rPr>
              <a:t>1</a:t>
            </a:r>
            <a:r>
              <a:rPr lang="en-US" sz="1650" spc="5" dirty="0">
                <a:latin typeface="+mj-lt"/>
                <a:cs typeface="Arial" panose="020B0604020202020204" pitchFamily="34" charset="0"/>
              </a:rPr>
              <a:t> </a:t>
            </a:r>
            <a:r>
              <a:rPr lang="en-US" sz="1650" dirty="0">
                <a:latin typeface="+mj-lt"/>
                <a:cs typeface="Arial" panose="020B0604020202020204" pitchFamily="34" charset="0"/>
              </a:rPr>
              <a:t>M </a:t>
            </a:r>
            <a:r>
              <a:rPr lang="en-US" sz="1650" spc="-380" dirty="0">
                <a:latin typeface="+mj-lt"/>
                <a:cs typeface="Arial" panose="020B0604020202020204" pitchFamily="34" charset="0"/>
              </a:rPr>
              <a:t> </a:t>
            </a:r>
            <a:r>
              <a:rPr lang="en-US" sz="1650" spc="45" dirty="0">
                <a:latin typeface="+mj-lt"/>
                <a:cs typeface="Arial" panose="020B0604020202020204" pitchFamily="34" charset="0"/>
              </a:rPr>
              <a:t>per</a:t>
            </a:r>
            <a:r>
              <a:rPr lang="en-US" sz="1650" spc="-5" dirty="0">
                <a:latin typeface="+mj-lt"/>
                <a:cs typeface="Arial" panose="020B0604020202020204" pitchFamily="34" charset="0"/>
              </a:rPr>
              <a:t> </a:t>
            </a:r>
            <a:r>
              <a:rPr lang="en-US" sz="1650" spc="10" dirty="0">
                <a:latin typeface="+mj-lt"/>
                <a:cs typeface="Arial" panose="020B0604020202020204" pitchFamily="34" charset="0"/>
              </a:rPr>
              <a:t>project,</a:t>
            </a:r>
            <a:r>
              <a:rPr lang="en-US" sz="1650" dirty="0">
                <a:latin typeface="+mj-lt"/>
                <a:cs typeface="Arial" panose="020B0604020202020204" pitchFamily="34" charset="0"/>
              </a:rPr>
              <a:t> </a:t>
            </a:r>
            <a:r>
              <a:rPr lang="en-US" sz="1650" spc="50" dirty="0">
                <a:latin typeface="+mj-lt"/>
                <a:cs typeface="Arial" panose="020B0604020202020204" pitchFamily="34" charset="0"/>
              </a:rPr>
              <a:t>for</a:t>
            </a:r>
            <a:r>
              <a:rPr lang="en-US" sz="1650" spc="10" dirty="0">
                <a:latin typeface="+mj-lt"/>
                <a:cs typeface="Arial" panose="020B0604020202020204" pitchFamily="34" charset="0"/>
              </a:rPr>
              <a:t> </a:t>
            </a:r>
            <a:r>
              <a:rPr lang="en-US" sz="1650" spc="20" dirty="0">
                <a:latin typeface="+mj-lt"/>
                <a:cs typeface="Arial" panose="020B0604020202020204" pitchFamily="34" charset="0"/>
              </a:rPr>
              <a:t>other</a:t>
            </a:r>
            <a:r>
              <a:rPr lang="en-US" sz="1650" spc="15" dirty="0">
                <a:latin typeface="+mj-lt"/>
                <a:cs typeface="Arial" panose="020B0604020202020204" pitchFamily="34" charset="0"/>
              </a:rPr>
              <a:t> </a:t>
            </a:r>
            <a:r>
              <a:rPr lang="en-US" sz="1650" spc="-25" dirty="0">
                <a:latin typeface="+mj-lt"/>
                <a:cs typeface="Arial" panose="020B0604020202020204" pitchFamily="34" charset="0"/>
              </a:rPr>
              <a:t>consultancy</a:t>
            </a:r>
            <a:r>
              <a:rPr lang="en-US" sz="1650" spc="50" dirty="0">
                <a:latin typeface="+mj-lt"/>
                <a:cs typeface="Arial" panose="020B0604020202020204" pitchFamily="34" charset="0"/>
              </a:rPr>
              <a:t> </a:t>
            </a:r>
            <a:r>
              <a:rPr lang="en-US" sz="1650" spc="5" dirty="0">
                <a:latin typeface="+mj-lt"/>
                <a:cs typeface="Arial" panose="020B0604020202020204" pitchFamily="34" charset="0"/>
              </a:rPr>
              <a:t>services</a:t>
            </a:r>
            <a:r>
              <a:rPr lang="en-US" sz="1650" dirty="0">
                <a:latin typeface="+mj-lt"/>
                <a:cs typeface="Arial" panose="020B0604020202020204" pitchFamily="34" charset="0"/>
              </a:rPr>
              <a:t> </a:t>
            </a:r>
            <a:r>
              <a:rPr lang="en-US" sz="1650" spc="25" dirty="0">
                <a:latin typeface="+mj-lt"/>
                <a:cs typeface="Arial" panose="020B0604020202020204" pitchFamily="34" charset="0"/>
              </a:rPr>
              <a:t>procured</a:t>
            </a:r>
            <a:r>
              <a:rPr lang="en-US" sz="1650" dirty="0">
                <a:latin typeface="+mj-lt"/>
                <a:cs typeface="Arial" panose="020B0604020202020204" pitchFamily="34" charset="0"/>
              </a:rPr>
              <a:t> </a:t>
            </a:r>
            <a:r>
              <a:rPr lang="en-US" sz="1650" spc="40" dirty="0">
                <a:latin typeface="+mj-lt"/>
                <a:cs typeface="Arial" panose="020B0604020202020204" pitchFamily="34" charset="0"/>
              </a:rPr>
              <a:t>from</a:t>
            </a:r>
            <a:r>
              <a:rPr lang="en-US" sz="1650" spc="15" dirty="0">
                <a:latin typeface="+mj-lt"/>
                <a:cs typeface="Arial" panose="020B0604020202020204" pitchFamily="34" charset="0"/>
              </a:rPr>
              <a:t> </a:t>
            </a:r>
            <a:r>
              <a:rPr lang="en-US" sz="1650" spc="-15" dirty="0">
                <a:latin typeface="+mj-lt"/>
                <a:cs typeface="Arial" panose="020B0604020202020204" pitchFamily="34" charset="0"/>
              </a:rPr>
              <a:t>outside</a:t>
            </a:r>
            <a:r>
              <a:rPr lang="en-US" sz="1650" spc="10" dirty="0">
                <a:latin typeface="+mj-lt"/>
                <a:cs typeface="Arial" panose="020B0604020202020204" pitchFamily="34" charset="0"/>
              </a:rPr>
              <a:t> </a:t>
            </a:r>
            <a:r>
              <a:rPr lang="en-US" sz="1650" spc="-20" dirty="0">
                <a:latin typeface="+mj-lt"/>
                <a:cs typeface="Arial" panose="020B0604020202020204" pitchFamily="34" charset="0"/>
              </a:rPr>
              <a:t>India.</a:t>
            </a:r>
            <a:r>
              <a:rPr lang="en-US" sz="1650" spc="35" dirty="0">
                <a:latin typeface="+mj-lt"/>
                <a:cs typeface="Arial" panose="020B0604020202020204" pitchFamily="34" charset="0"/>
              </a:rPr>
              <a:t> </a:t>
            </a:r>
            <a:r>
              <a:rPr lang="en-US" sz="1650" spc="-15" dirty="0">
                <a:latin typeface="+mj-lt"/>
                <a:cs typeface="Arial" panose="020B0604020202020204" pitchFamily="34" charset="0"/>
              </a:rPr>
              <a:t>Explanation</a:t>
            </a:r>
            <a:r>
              <a:rPr lang="en-US" sz="1650" spc="55" dirty="0">
                <a:latin typeface="+mj-lt"/>
                <a:cs typeface="Arial" panose="020B0604020202020204" pitchFamily="34" charset="0"/>
              </a:rPr>
              <a:t> </a:t>
            </a:r>
            <a:r>
              <a:rPr lang="en-US" sz="1650" spc="15" dirty="0">
                <a:latin typeface="+mj-lt"/>
                <a:cs typeface="Arial" panose="020B0604020202020204" pitchFamily="34" charset="0"/>
              </a:rPr>
              <a:t>:—For</a:t>
            </a:r>
            <a:r>
              <a:rPr lang="en-US" sz="1650" spc="10" dirty="0">
                <a:latin typeface="+mj-lt"/>
                <a:cs typeface="Arial" panose="020B0604020202020204" pitchFamily="34" charset="0"/>
              </a:rPr>
              <a:t> </a:t>
            </a:r>
            <a:r>
              <a:rPr lang="en-US" sz="1650" spc="-15" dirty="0">
                <a:latin typeface="+mj-lt"/>
                <a:cs typeface="Arial" panose="020B0604020202020204" pitchFamily="34" charset="0"/>
              </a:rPr>
              <a:t>the</a:t>
            </a:r>
            <a:r>
              <a:rPr lang="en-US" sz="1650" spc="15" dirty="0">
                <a:latin typeface="+mj-lt"/>
                <a:cs typeface="Arial" panose="020B0604020202020204" pitchFamily="34" charset="0"/>
              </a:rPr>
              <a:t> </a:t>
            </a:r>
            <a:r>
              <a:rPr lang="en-US" sz="1650" spc="5" dirty="0">
                <a:latin typeface="+mj-lt"/>
                <a:cs typeface="Arial" panose="020B0604020202020204" pitchFamily="34" charset="0"/>
              </a:rPr>
              <a:t>purposes</a:t>
            </a:r>
            <a:r>
              <a:rPr lang="en-US" sz="1650" dirty="0">
                <a:latin typeface="+mj-lt"/>
                <a:cs typeface="Arial" panose="020B0604020202020204" pitchFamily="34" charset="0"/>
              </a:rPr>
              <a:t> </a:t>
            </a:r>
            <a:r>
              <a:rPr lang="en-US" sz="1650" spc="10" dirty="0">
                <a:latin typeface="+mj-lt"/>
                <a:cs typeface="Arial" panose="020B0604020202020204" pitchFamily="34" charset="0"/>
              </a:rPr>
              <a:t>of</a:t>
            </a:r>
            <a:r>
              <a:rPr lang="en-US" sz="1650" spc="20" dirty="0">
                <a:latin typeface="+mj-lt"/>
                <a:cs typeface="Arial" panose="020B0604020202020204" pitchFamily="34" charset="0"/>
              </a:rPr>
              <a:t> </a:t>
            </a:r>
            <a:r>
              <a:rPr lang="en-US" sz="1650" spc="-25" dirty="0">
                <a:latin typeface="+mj-lt"/>
                <a:cs typeface="Arial" panose="020B0604020202020204" pitchFamily="34" charset="0"/>
              </a:rPr>
              <a:t>this</a:t>
            </a:r>
            <a:r>
              <a:rPr lang="en-US" sz="1650" spc="15" dirty="0">
                <a:latin typeface="+mj-lt"/>
                <a:cs typeface="Arial" panose="020B0604020202020204" pitchFamily="34" charset="0"/>
              </a:rPr>
              <a:t> </a:t>
            </a:r>
            <a:r>
              <a:rPr lang="en-US" sz="1650" spc="-85" dirty="0">
                <a:latin typeface="+mj-lt"/>
                <a:cs typeface="Arial" panose="020B0604020202020204" pitchFamily="34" charset="0"/>
              </a:rPr>
              <a:t>sub- </a:t>
            </a:r>
            <a:r>
              <a:rPr lang="en-US" sz="1650" spc="-80" dirty="0">
                <a:latin typeface="+mj-lt"/>
                <a:cs typeface="Arial" panose="020B0604020202020204" pitchFamily="34" charset="0"/>
              </a:rPr>
              <a:t> </a:t>
            </a:r>
            <a:r>
              <a:rPr lang="en-US" sz="1650" spc="15" dirty="0">
                <a:latin typeface="+mj-lt"/>
                <a:cs typeface="Arial" panose="020B0604020202020204" pitchFamily="34" charset="0"/>
              </a:rPr>
              <a:t>paragraph,</a:t>
            </a:r>
            <a:r>
              <a:rPr lang="en-US" sz="1650" spc="50" dirty="0">
                <a:latin typeface="+mj-lt"/>
                <a:cs typeface="Arial" panose="020B0604020202020204" pitchFamily="34" charset="0"/>
              </a:rPr>
              <a:t> </a:t>
            </a:r>
            <a:r>
              <a:rPr lang="en-US" sz="1650" spc="-15" dirty="0">
                <a:latin typeface="+mj-lt"/>
                <a:cs typeface="Arial" panose="020B0604020202020204" pitchFamily="34" charset="0"/>
              </a:rPr>
              <a:t>the</a:t>
            </a:r>
            <a:r>
              <a:rPr lang="en-US" sz="1650" spc="20" dirty="0">
                <a:latin typeface="+mj-lt"/>
                <a:cs typeface="Arial" panose="020B0604020202020204" pitchFamily="34" charset="0"/>
              </a:rPr>
              <a:t> </a:t>
            </a:r>
            <a:r>
              <a:rPr lang="en-US" sz="1650" dirty="0">
                <a:latin typeface="+mj-lt"/>
                <a:cs typeface="Arial" panose="020B0604020202020204" pitchFamily="34" charset="0"/>
              </a:rPr>
              <a:t>expression</a:t>
            </a:r>
            <a:r>
              <a:rPr lang="en-US" sz="1650" spc="5" dirty="0">
                <a:latin typeface="+mj-lt"/>
                <a:cs typeface="Arial" panose="020B0604020202020204" pitchFamily="34" charset="0"/>
              </a:rPr>
              <a:t> "infrastructure"</a:t>
            </a:r>
            <a:r>
              <a:rPr lang="en-US" sz="1650" spc="45" dirty="0">
                <a:latin typeface="+mj-lt"/>
                <a:cs typeface="Arial" panose="020B0604020202020204" pitchFamily="34" charset="0"/>
              </a:rPr>
              <a:t> </a:t>
            </a:r>
            <a:r>
              <a:rPr lang="en-US" sz="1650" spc="-25" dirty="0">
                <a:latin typeface="+mj-lt"/>
                <a:cs typeface="Arial" panose="020B0604020202020204" pitchFamily="34" charset="0"/>
              </a:rPr>
              <a:t>shall</a:t>
            </a:r>
            <a:r>
              <a:rPr lang="en-US" sz="1650" spc="25" dirty="0">
                <a:latin typeface="+mj-lt"/>
                <a:cs typeface="Arial" panose="020B0604020202020204" pitchFamily="34" charset="0"/>
              </a:rPr>
              <a:t> </a:t>
            </a:r>
            <a:r>
              <a:rPr lang="en-US" sz="1650" spc="-10" dirty="0">
                <a:latin typeface="+mj-lt"/>
                <a:cs typeface="Arial" panose="020B0604020202020204" pitchFamily="34" charset="0"/>
              </a:rPr>
              <a:t>mean</a:t>
            </a:r>
            <a:r>
              <a:rPr lang="en-US" sz="1650" spc="20" dirty="0">
                <a:latin typeface="+mj-lt"/>
                <a:cs typeface="Arial" panose="020B0604020202020204" pitchFamily="34" charset="0"/>
              </a:rPr>
              <a:t> </a:t>
            </a:r>
            <a:r>
              <a:rPr lang="en-US" sz="1650" spc="-15" dirty="0">
                <a:latin typeface="+mj-lt"/>
                <a:cs typeface="Arial" panose="020B0604020202020204" pitchFamily="34" charset="0"/>
              </a:rPr>
              <a:t>as</a:t>
            </a:r>
            <a:r>
              <a:rPr lang="en-US" sz="1650" spc="15" dirty="0">
                <a:latin typeface="+mj-lt"/>
                <a:cs typeface="Arial" panose="020B0604020202020204" pitchFamily="34" charset="0"/>
              </a:rPr>
              <a:t> </a:t>
            </a:r>
            <a:r>
              <a:rPr lang="en-US" sz="1650" spc="-10" dirty="0">
                <a:latin typeface="+mj-lt"/>
                <a:cs typeface="Arial" panose="020B0604020202020204" pitchFamily="34" charset="0"/>
              </a:rPr>
              <a:t>defined</a:t>
            </a:r>
            <a:r>
              <a:rPr lang="en-US" sz="1650" spc="30" dirty="0">
                <a:latin typeface="+mj-lt"/>
                <a:cs typeface="Arial" panose="020B0604020202020204" pitchFamily="34" charset="0"/>
              </a:rPr>
              <a:t> </a:t>
            </a:r>
            <a:r>
              <a:rPr lang="en-US" sz="1650" spc="-25" dirty="0">
                <a:latin typeface="+mj-lt"/>
                <a:cs typeface="Arial" panose="020B0604020202020204" pitchFamily="34" charset="0"/>
              </a:rPr>
              <a:t>in</a:t>
            </a:r>
            <a:r>
              <a:rPr lang="en-US" sz="1650" spc="20" dirty="0">
                <a:latin typeface="+mj-lt"/>
                <a:cs typeface="Arial" panose="020B0604020202020204" pitchFamily="34" charset="0"/>
              </a:rPr>
              <a:t> </a:t>
            </a:r>
            <a:r>
              <a:rPr lang="en-US" sz="1650" spc="-20" dirty="0">
                <a:latin typeface="+mj-lt"/>
                <a:cs typeface="Arial" panose="020B0604020202020204" pitchFamily="34" charset="0"/>
              </a:rPr>
              <a:t>explanation</a:t>
            </a:r>
            <a:r>
              <a:rPr lang="en-US" sz="1650" spc="60" dirty="0">
                <a:latin typeface="+mj-lt"/>
                <a:cs typeface="Arial" panose="020B0604020202020204" pitchFamily="34" charset="0"/>
              </a:rPr>
              <a:t> </a:t>
            </a:r>
            <a:r>
              <a:rPr lang="en-US" sz="1650" spc="-10" dirty="0">
                <a:latin typeface="+mj-lt"/>
                <a:cs typeface="Arial" panose="020B0604020202020204" pitchFamily="34" charset="0"/>
              </a:rPr>
              <a:t>to</a:t>
            </a:r>
            <a:r>
              <a:rPr lang="en-US" sz="1650" spc="5" dirty="0">
                <a:latin typeface="+mj-lt"/>
                <a:cs typeface="Arial" panose="020B0604020202020204" pitchFamily="34" charset="0"/>
              </a:rPr>
              <a:t> </a:t>
            </a:r>
            <a:r>
              <a:rPr lang="en-US" sz="1650" spc="20" dirty="0">
                <a:latin typeface="+mj-lt"/>
                <a:cs typeface="Arial" panose="020B0604020202020204" pitchFamily="34" charset="0"/>
              </a:rPr>
              <a:t>para</a:t>
            </a:r>
            <a:r>
              <a:rPr lang="en-US" sz="1650" spc="25" dirty="0">
                <a:latin typeface="+mj-lt"/>
                <a:cs typeface="Arial" panose="020B0604020202020204" pitchFamily="34" charset="0"/>
              </a:rPr>
              <a:t> </a:t>
            </a:r>
            <a:r>
              <a:rPr lang="en-US" sz="1650" dirty="0">
                <a:latin typeface="+mj-lt"/>
                <a:cs typeface="Arial" panose="020B0604020202020204" pitchFamily="34" charset="0"/>
              </a:rPr>
              <a:t>1(iv)(A)(a)</a:t>
            </a:r>
            <a:r>
              <a:rPr lang="en-US" sz="1650" spc="60" dirty="0">
                <a:latin typeface="+mj-lt"/>
                <a:cs typeface="Arial" panose="020B0604020202020204" pitchFamily="34" charset="0"/>
              </a:rPr>
              <a:t> </a:t>
            </a:r>
            <a:r>
              <a:rPr lang="en-US" sz="1650" spc="10" dirty="0">
                <a:latin typeface="+mj-lt"/>
                <a:cs typeface="Arial" panose="020B0604020202020204" pitchFamily="34" charset="0"/>
              </a:rPr>
              <a:t>of</a:t>
            </a:r>
            <a:r>
              <a:rPr lang="en-US" sz="1650" spc="15" dirty="0">
                <a:latin typeface="+mj-lt"/>
                <a:cs typeface="Arial" panose="020B0604020202020204" pitchFamily="34" charset="0"/>
              </a:rPr>
              <a:t> </a:t>
            </a:r>
            <a:r>
              <a:rPr lang="en-US" sz="1650" spc="-15" dirty="0">
                <a:latin typeface="+mj-lt"/>
                <a:cs typeface="Arial" panose="020B0604020202020204" pitchFamily="34" charset="0"/>
              </a:rPr>
              <a:t>Schedule</a:t>
            </a:r>
            <a:r>
              <a:rPr lang="en-US" sz="1650" spc="30" dirty="0">
                <a:latin typeface="+mj-lt"/>
                <a:cs typeface="Arial" panose="020B0604020202020204" pitchFamily="34" charset="0"/>
              </a:rPr>
              <a:t> </a:t>
            </a:r>
            <a:r>
              <a:rPr lang="en-US" sz="1650" spc="-20" dirty="0">
                <a:latin typeface="+mj-lt"/>
                <a:cs typeface="Arial" panose="020B0604020202020204" pitchFamily="34" charset="0"/>
              </a:rPr>
              <a:t>I</a:t>
            </a:r>
            <a:r>
              <a:rPr lang="en-US" sz="1650" spc="15" dirty="0">
                <a:latin typeface="+mj-lt"/>
                <a:cs typeface="Arial" panose="020B0604020202020204" pitchFamily="34" charset="0"/>
              </a:rPr>
              <a:t> </a:t>
            </a:r>
            <a:r>
              <a:rPr lang="en-US" sz="1650" spc="10" dirty="0">
                <a:latin typeface="+mj-lt"/>
                <a:cs typeface="Arial" panose="020B0604020202020204" pitchFamily="34" charset="0"/>
              </a:rPr>
              <a:t>of</a:t>
            </a:r>
            <a:r>
              <a:rPr lang="en-US" sz="1650" spc="15" dirty="0">
                <a:latin typeface="+mj-lt"/>
                <a:cs typeface="Arial" panose="020B0604020202020204" pitchFamily="34" charset="0"/>
              </a:rPr>
              <a:t> </a:t>
            </a:r>
            <a:r>
              <a:rPr lang="en-US" sz="1650" spc="10" dirty="0">
                <a:latin typeface="+mj-lt"/>
                <a:cs typeface="Arial" panose="020B0604020202020204" pitchFamily="34" charset="0"/>
              </a:rPr>
              <a:t>FEMA </a:t>
            </a:r>
            <a:r>
              <a:rPr lang="en-US" sz="1650" spc="15" dirty="0">
                <a:latin typeface="+mj-lt"/>
                <a:cs typeface="Arial" panose="020B0604020202020204" pitchFamily="34" charset="0"/>
              </a:rPr>
              <a:t> </a:t>
            </a:r>
            <a:r>
              <a:rPr lang="en-US" sz="1650" spc="-15" dirty="0">
                <a:latin typeface="+mj-lt"/>
                <a:cs typeface="Arial" panose="020B0604020202020204" pitchFamily="34" charset="0"/>
              </a:rPr>
              <a:t>Notification</a:t>
            </a:r>
            <a:r>
              <a:rPr lang="en-US" sz="1650" spc="20" dirty="0">
                <a:latin typeface="+mj-lt"/>
                <a:cs typeface="Arial" panose="020B0604020202020204" pitchFamily="34" charset="0"/>
              </a:rPr>
              <a:t> </a:t>
            </a:r>
            <a:r>
              <a:rPr lang="en-US" sz="1650" spc="-45" dirty="0">
                <a:latin typeface="+mj-lt"/>
                <a:cs typeface="Arial" panose="020B0604020202020204" pitchFamily="34" charset="0"/>
              </a:rPr>
              <a:t>3/2000-</a:t>
            </a:r>
            <a:r>
              <a:rPr lang="en-US" sz="1650" dirty="0">
                <a:latin typeface="+mj-lt"/>
                <a:cs typeface="Arial" panose="020B0604020202020204" pitchFamily="34" charset="0"/>
              </a:rPr>
              <a:t> </a:t>
            </a:r>
            <a:r>
              <a:rPr lang="en-US" sz="1650" spc="-25" dirty="0">
                <a:latin typeface="+mj-lt"/>
                <a:cs typeface="Arial" panose="020B0604020202020204" pitchFamily="34" charset="0"/>
              </a:rPr>
              <a:t>RB,</a:t>
            </a:r>
            <a:r>
              <a:rPr lang="en-US" sz="1650" dirty="0">
                <a:latin typeface="+mj-lt"/>
                <a:cs typeface="Arial" panose="020B0604020202020204" pitchFamily="34" charset="0"/>
              </a:rPr>
              <a:t> </a:t>
            </a:r>
            <a:r>
              <a:rPr lang="en-US" sz="1650" spc="-10" dirty="0">
                <a:latin typeface="+mj-lt"/>
                <a:cs typeface="Arial" panose="020B0604020202020204" pitchFamily="34" charset="0"/>
              </a:rPr>
              <a:t>dated</a:t>
            </a:r>
            <a:r>
              <a:rPr lang="en-US" sz="1650" spc="5" dirty="0">
                <a:latin typeface="+mj-lt"/>
                <a:cs typeface="Arial" panose="020B0604020202020204" pitchFamily="34" charset="0"/>
              </a:rPr>
              <a:t> </a:t>
            </a:r>
            <a:r>
              <a:rPr lang="en-US" sz="1650" spc="-15" dirty="0">
                <a:latin typeface="+mj-lt"/>
                <a:cs typeface="Arial" panose="020B0604020202020204" pitchFamily="34" charset="0"/>
              </a:rPr>
              <a:t>the</a:t>
            </a:r>
            <a:r>
              <a:rPr lang="en-US" sz="1650" spc="5" dirty="0">
                <a:latin typeface="+mj-lt"/>
                <a:cs typeface="Arial" panose="020B0604020202020204" pitchFamily="34" charset="0"/>
              </a:rPr>
              <a:t> </a:t>
            </a:r>
            <a:r>
              <a:rPr lang="en-US" sz="1650" spc="-25" dirty="0">
                <a:latin typeface="+mj-lt"/>
                <a:cs typeface="Arial" panose="020B0604020202020204" pitchFamily="34" charset="0"/>
              </a:rPr>
              <a:t>May</a:t>
            </a:r>
            <a:r>
              <a:rPr lang="en-US" sz="1650" spc="20" dirty="0">
                <a:latin typeface="+mj-lt"/>
                <a:cs typeface="Arial" panose="020B0604020202020204" pitchFamily="34" charset="0"/>
              </a:rPr>
              <a:t> </a:t>
            </a:r>
            <a:r>
              <a:rPr lang="en-US" sz="1650" spc="-5" dirty="0">
                <a:latin typeface="+mj-lt"/>
                <a:cs typeface="Arial" panose="020B0604020202020204" pitchFamily="34" charset="0"/>
              </a:rPr>
              <a:t>3,</a:t>
            </a:r>
            <a:r>
              <a:rPr lang="en-US" sz="1650" spc="5" dirty="0">
                <a:latin typeface="+mj-lt"/>
                <a:cs typeface="Arial" panose="020B0604020202020204" pitchFamily="34" charset="0"/>
              </a:rPr>
              <a:t> </a:t>
            </a:r>
            <a:r>
              <a:rPr lang="en-US" sz="1650" spc="-5" dirty="0">
                <a:latin typeface="+mj-lt"/>
                <a:cs typeface="Arial" panose="020B0604020202020204" pitchFamily="34" charset="0"/>
              </a:rPr>
              <a:t>2000.</a:t>
            </a:r>
          </a:p>
          <a:p>
            <a:pPr marL="452438" indent="-452438" algn="just">
              <a:lnSpc>
                <a:spcPct val="100000"/>
              </a:lnSpc>
              <a:buFont typeface="+mj-lt"/>
              <a:buAutoNum type="romanLcPeriod" startAt="3"/>
            </a:pPr>
            <a:endParaRPr lang="en-US" sz="1650" dirty="0">
              <a:latin typeface="+mj-lt"/>
              <a:cs typeface="Arial" panose="020B0604020202020204" pitchFamily="34" charset="0"/>
            </a:endParaRPr>
          </a:p>
          <a:p>
            <a:pPr marL="452438" indent="-452438" algn="just">
              <a:buFont typeface="+mj-lt"/>
              <a:buAutoNum type="romanLcPeriod" startAt="3"/>
            </a:pPr>
            <a:r>
              <a:rPr lang="en-US" sz="1650" spc="-15" dirty="0">
                <a:latin typeface="+mj-lt"/>
                <a:cs typeface="Arial" panose="020B0604020202020204" pitchFamily="34" charset="0"/>
              </a:rPr>
              <a:t>Remittances</a:t>
            </a:r>
            <a:r>
              <a:rPr lang="en-US" sz="1650" spc="15" dirty="0">
                <a:latin typeface="+mj-lt"/>
                <a:cs typeface="Arial" panose="020B0604020202020204" pitchFamily="34" charset="0"/>
              </a:rPr>
              <a:t> </a:t>
            </a:r>
            <a:r>
              <a:rPr lang="en-US" sz="1650" spc="-10" dirty="0">
                <a:latin typeface="+mj-lt"/>
                <a:cs typeface="Arial" panose="020B0604020202020204" pitchFamily="34" charset="0"/>
              </a:rPr>
              <a:t>exceeding</a:t>
            </a:r>
            <a:r>
              <a:rPr lang="en-US" sz="1650" spc="30" dirty="0">
                <a:latin typeface="+mj-lt"/>
                <a:cs typeface="Arial" panose="020B0604020202020204" pitchFamily="34" charset="0"/>
              </a:rPr>
              <a:t> </a:t>
            </a:r>
            <a:r>
              <a:rPr lang="en-US" sz="1650" spc="-10" dirty="0">
                <a:latin typeface="+mj-lt"/>
                <a:cs typeface="Arial" panose="020B0604020202020204" pitchFamily="34" charset="0"/>
              </a:rPr>
              <a:t>five</a:t>
            </a:r>
            <a:r>
              <a:rPr lang="en-US" sz="1650" spc="30" dirty="0">
                <a:latin typeface="+mj-lt"/>
                <a:cs typeface="Arial" panose="020B0604020202020204" pitchFamily="34" charset="0"/>
              </a:rPr>
              <a:t> </a:t>
            </a:r>
            <a:r>
              <a:rPr lang="en-US" sz="1650" spc="45" dirty="0">
                <a:latin typeface="+mj-lt"/>
                <a:cs typeface="Arial" panose="020B0604020202020204" pitchFamily="34" charset="0"/>
              </a:rPr>
              <a:t>per</a:t>
            </a:r>
            <a:r>
              <a:rPr lang="en-US" sz="1650" dirty="0">
                <a:latin typeface="+mj-lt"/>
                <a:cs typeface="Arial" panose="020B0604020202020204" pitchFamily="34" charset="0"/>
              </a:rPr>
              <a:t> </a:t>
            </a:r>
            <a:r>
              <a:rPr lang="en-US" sz="1650" spc="-15" dirty="0">
                <a:latin typeface="+mj-lt"/>
                <a:cs typeface="Arial" panose="020B0604020202020204" pitchFamily="34" charset="0"/>
              </a:rPr>
              <a:t>cent</a:t>
            </a:r>
            <a:r>
              <a:rPr lang="en-US" sz="1650" spc="5" dirty="0">
                <a:latin typeface="+mj-lt"/>
                <a:cs typeface="Arial" panose="020B0604020202020204" pitchFamily="34" charset="0"/>
              </a:rPr>
              <a:t> </a:t>
            </a:r>
            <a:r>
              <a:rPr lang="en-US" sz="1650" spc="10" dirty="0">
                <a:latin typeface="+mj-lt"/>
                <a:cs typeface="Arial" panose="020B0604020202020204" pitchFamily="34" charset="0"/>
              </a:rPr>
              <a:t>of</a:t>
            </a:r>
            <a:r>
              <a:rPr lang="en-US" sz="1650" spc="20" dirty="0">
                <a:latin typeface="+mj-lt"/>
                <a:cs typeface="Arial" panose="020B0604020202020204" pitchFamily="34" charset="0"/>
              </a:rPr>
              <a:t> </a:t>
            </a:r>
            <a:r>
              <a:rPr lang="en-US" sz="1650" spc="-20" dirty="0">
                <a:latin typeface="+mj-lt"/>
                <a:cs typeface="Arial" panose="020B0604020202020204" pitchFamily="34" charset="0"/>
              </a:rPr>
              <a:t>investment</a:t>
            </a:r>
            <a:r>
              <a:rPr lang="en-US" sz="1650" spc="20" dirty="0">
                <a:latin typeface="+mj-lt"/>
                <a:cs typeface="Arial" panose="020B0604020202020204" pitchFamily="34" charset="0"/>
              </a:rPr>
              <a:t> </a:t>
            </a:r>
            <a:r>
              <a:rPr lang="en-US" sz="1650" spc="5" dirty="0">
                <a:latin typeface="+mj-lt"/>
                <a:cs typeface="Arial" panose="020B0604020202020204" pitchFamily="34" charset="0"/>
              </a:rPr>
              <a:t>brought</a:t>
            </a:r>
            <a:r>
              <a:rPr lang="en-US" sz="1650" spc="30" dirty="0">
                <a:latin typeface="+mj-lt"/>
                <a:cs typeface="Arial" panose="020B0604020202020204" pitchFamily="34" charset="0"/>
              </a:rPr>
              <a:t> </a:t>
            </a:r>
            <a:r>
              <a:rPr lang="en-US" sz="1650" spc="-20" dirty="0">
                <a:latin typeface="+mj-lt"/>
                <a:cs typeface="Arial" panose="020B0604020202020204" pitchFamily="34" charset="0"/>
              </a:rPr>
              <a:t>into</a:t>
            </a:r>
            <a:r>
              <a:rPr lang="en-US" sz="1650" spc="10" dirty="0">
                <a:latin typeface="+mj-lt"/>
                <a:cs typeface="Arial" panose="020B0604020202020204" pitchFamily="34" charset="0"/>
              </a:rPr>
              <a:t> </a:t>
            </a:r>
            <a:r>
              <a:rPr lang="en-US" sz="1650" spc="-20" dirty="0">
                <a:latin typeface="+mj-lt"/>
                <a:cs typeface="Arial" panose="020B0604020202020204" pitchFamily="34" charset="0"/>
              </a:rPr>
              <a:t>India</a:t>
            </a:r>
            <a:r>
              <a:rPr lang="en-US" sz="1650" spc="35" dirty="0">
                <a:latin typeface="+mj-lt"/>
                <a:cs typeface="Arial" panose="020B0604020202020204" pitchFamily="34" charset="0"/>
              </a:rPr>
              <a:t> </a:t>
            </a:r>
            <a:r>
              <a:rPr lang="en-US" sz="1650" spc="65" dirty="0">
                <a:latin typeface="+mj-lt"/>
                <a:cs typeface="Arial" panose="020B0604020202020204" pitchFamily="34" charset="0"/>
              </a:rPr>
              <a:t>or</a:t>
            </a:r>
            <a:r>
              <a:rPr lang="en-US" sz="1650" spc="10" dirty="0">
                <a:latin typeface="+mj-lt"/>
                <a:cs typeface="Arial" panose="020B0604020202020204" pitchFamily="34" charset="0"/>
              </a:rPr>
              <a:t> </a:t>
            </a:r>
            <a:r>
              <a:rPr lang="en-US" sz="1650" spc="-45" dirty="0">
                <a:latin typeface="+mj-lt"/>
                <a:cs typeface="Arial" panose="020B0604020202020204" pitchFamily="34" charset="0"/>
              </a:rPr>
              <a:t>USD</a:t>
            </a:r>
            <a:r>
              <a:rPr lang="en-US" sz="1650" spc="5" dirty="0">
                <a:latin typeface="+mj-lt"/>
                <a:cs typeface="Arial" panose="020B0604020202020204" pitchFamily="34" charset="0"/>
              </a:rPr>
              <a:t> </a:t>
            </a:r>
            <a:r>
              <a:rPr lang="en-US" sz="1650" spc="-5" dirty="0">
                <a:latin typeface="+mj-lt"/>
                <a:cs typeface="Arial" panose="020B0604020202020204" pitchFamily="34" charset="0"/>
              </a:rPr>
              <a:t>100,000</a:t>
            </a:r>
            <a:r>
              <a:rPr lang="en-US" sz="1650" spc="5" dirty="0">
                <a:latin typeface="+mj-lt"/>
                <a:cs typeface="Arial" panose="020B0604020202020204" pitchFamily="34" charset="0"/>
              </a:rPr>
              <a:t> </a:t>
            </a:r>
            <a:r>
              <a:rPr lang="en-US" sz="1650" dirty="0">
                <a:latin typeface="+mj-lt"/>
                <a:cs typeface="Arial" panose="020B0604020202020204" pitchFamily="34" charset="0"/>
              </a:rPr>
              <a:t>whichever</a:t>
            </a:r>
            <a:r>
              <a:rPr lang="en-US" sz="1650" spc="35" dirty="0">
                <a:latin typeface="+mj-lt"/>
                <a:cs typeface="Arial" panose="020B0604020202020204" pitchFamily="34" charset="0"/>
              </a:rPr>
              <a:t> </a:t>
            </a:r>
            <a:r>
              <a:rPr lang="en-US" sz="1650" spc="-20" dirty="0">
                <a:latin typeface="+mj-lt"/>
                <a:cs typeface="Arial" panose="020B0604020202020204" pitchFamily="34" charset="0"/>
              </a:rPr>
              <a:t>is</a:t>
            </a:r>
            <a:r>
              <a:rPr lang="en-US" sz="1650" dirty="0">
                <a:latin typeface="+mj-lt"/>
                <a:cs typeface="Arial" panose="020B0604020202020204" pitchFamily="34" charset="0"/>
              </a:rPr>
              <a:t> </a:t>
            </a:r>
            <a:r>
              <a:rPr lang="en-US" sz="1650" spc="5" dirty="0">
                <a:latin typeface="+mj-lt"/>
                <a:cs typeface="Arial" panose="020B0604020202020204" pitchFamily="34" charset="0"/>
              </a:rPr>
              <a:t>higher,</a:t>
            </a:r>
            <a:r>
              <a:rPr lang="en-US" sz="1650" spc="25" dirty="0">
                <a:latin typeface="+mj-lt"/>
                <a:cs typeface="Arial" panose="020B0604020202020204" pitchFamily="34" charset="0"/>
              </a:rPr>
              <a:t> </a:t>
            </a:r>
            <a:r>
              <a:rPr lang="en-US" sz="1650" spc="-35" dirty="0">
                <a:latin typeface="+mj-lt"/>
                <a:cs typeface="Arial" panose="020B0604020202020204" pitchFamily="34" charset="0"/>
              </a:rPr>
              <a:t>by</a:t>
            </a:r>
            <a:r>
              <a:rPr lang="en-US" sz="1650" spc="15" dirty="0">
                <a:latin typeface="+mj-lt"/>
                <a:cs typeface="Arial" panose="020B0604020202020204" pitchFamily="34" charset="0"/>
              </a:rPr>
              <a:t> </a:t>
            </a:r>
            <a:r>
              <a:rPr lang="en-US" sz="1650" spc="-20" dirty="0">
                <a:latin typeface="+mj-lt"/>
                <a:cs typeface="Arial" panose="020B0604020202020204" pitchFamily="34" charset="0"/>
              </a:rPr>
              <a:t>an</a:t>
            </a:r>
            <a:r>
              <a:rPr lang="en-US" sz="1650" spc="15" dirty="0">
                <a:latin typeface="+mj-lt"/>
                <a:cs typeface="Arial" panose="020B0604020202020204" pitchFamily="34" charset="0"/>
              </a:rPr>
              <a:t> </a:t>
            </a:r>
            <a:r>
              <a:rPr lang="en-US" sz="1650" spc="-25" dirty="0">
                <a:latin typeface="+mj-lt"/>
                <a:cs typeface="Arial" panose="020B0604020202020204" pitchFamily="34" charset="0"/>
              </a:rPr>
              <a:t>entity</a:t>
            </a:r>
            <a:r>
              <a:rPr lang="en-US" sz="1650" spc="25" dirty="0">
                <a:latin typeface="+mj-lt"/>
                <a:cs typeface="Arial" panose="020B0604020202020204" pitchFamily="34" charset="0"/>
              </a:rPr>
              <a:t> </a:t>
            </a:r>
            <a:r>
              <a:rPr lang="en-US" sz="1650" spc="-25" dirty="0">
                <a:latin typeface="+mj-lt"/>
                <a:cs typeface="Arial" panose="020B0604020202020204" pitchFamily="34" charset="0"/>
              </a:rPr>
              <a:t>in</a:t>
            </a:r>
            <a:r>
              <a:rPr lang="en-US" sz="1650" spc="5" dirty="0">
                <a:latin typeface="+mj-lt"/>
                <a:cs typeface="Arial" panose="020B0604020202020204" pitchFamily="34" charset="0"/>
              </a:rPr>
              <a:t> </a:t>
            </a:r>
            <a:r>
              <a:rPr lang="en-US" sz="1650" spc="-10" dirty="0">
                <a:latin typeface="+mj-lt"/>
                <a:cs typeface="Arial" panose="020B0604020202020204" pitchFamily="34" charset="0"/>
              </a:rPr>
              <a:t>India </a:t>
            </a:r>
            <a:r>
              <a:rPr lang="en-US" sz="1650" spc="-385" dirty="0">
                <a:latin typeface="+mj-lt"/>
                <a:cs typeface="Arial" panose="020B0604020202020204" pitchFamily="34" charset="0"/>
              </a:rPr>
              <a:t> </a:t>
            </a:r>
            <a:r>
              <a:rPr lang="en-US" sz="1650" spc="-35" dirty="0">
                <a:latin typeface="+mj-lt"/>
                <a:cs typeface="Arial" panose="020B0604020202020204" pitchFamily="34" charset="0"/>
              </a:rPr>
              <a:t>by</a:t>
            </a:r>
            <a:r>
              <a:rPr lang="en-US" sz="1650" spc="10" dirty="0">
                <a:latin typeface="+mj-lt"/>
                <a:cs typeface="Arial" panose="020B0604020202020204" pitchFamily="34" charset="0"/>
              </a:rPr>
              <a:t> </a:t>
            </a:r>
            <a:r>
              <a:rPr lang="en-US" sz="1650" spc="-30" dirty="0">
                <a:latin typeface="+mj-lt"/>
                <a:cs typeface="Arial" panose="020B0604020202020204" pitchFamily="34" charset="0"/>
              </a:rPr>
              <a:t>way</a:t>
            </a:r>
            <a:r>
              <a:rPr lang="en-US" sz="1650" spc="15" dirty="0">
                <a:latin typeface="+mj-lt"/>
                <a:cs typeface="Arial" panose="020B0604020202020204" pitchFamily="34" charset="0"/>
              </a:rPr>
              <a:t> </a:t>
            </a:r>
            <a:r>
              <a:rPr lang="en-US" sz="1650" spc="10" dirty="0">
                <a:latin typeface="+mj-lt"/>
                <a:cs typeface="Arial" panose="020B0604020202020204" pitchFamily="34" charset="0"/>
              </a:rPr>
              <a:t>of</a:t>
            </a:r>
            <a:r>
              <a:rPr lang="en-US" sz="1650" spc="5" dirty="0">
                <a:latin typeface="+mj-lt"/>
                <a:cs typeface="Arial" panose="020B0604020202020204" pitchFamily="34" charset="0"/>
              </a:rPr>
              <a:t> </a:t>
            </a:r>
            <a:r>
              <a:rPr lang="en-US" sz="1650" spc="10" dirty="0">
                <a:latin typeface="+mj-lt"/>
                <a:cs typeface="Arial" panose="020B0604020202020204" pitchFamily="34" charset="0"/>
              </a:rPr>
              <a:t>reimbursement</a:t>
            </a:r>
            <a:r>
              <a:rPr lang="en-US" sz="1650" dirty="0">
                <a:latin typeface="+mj-lt"/>
                <a:cs typeface="Arial" panose="020B0604020202020204" pitchFamily="34" charset="0"/>
              </a:rPr>
              <a:t> </a:t>
            </a:r>
            <a:r>
              <a:rPr lang="en-US" sz="1650" spc="10" dirty="0">
                <a:latin typeface="+mj-lt"/>
                <a:cs typeface="Arial" panose="020B0604020202020204" pitchFamily="34" charset="0"/>
              </a:rPr>
              <a:t>of</a:t>
            </a:r>
            <a:r>
              <a:rPr lang="en-US" sz="1650" spc="15" dirty="0">
                <a:latin typeface="+mj-lt"/>
                <a:cs typeface="Arial" panose="020B0604020202020204" pitchFamily="34" charset="0"/>
              </a:rPr>
              <a:t> </a:t>
            </a:r>
            <a:r>
              <a:rPr lang="en-US" sz="1650" spc="-5" dirty="0">
                <a:latin typeface="+mj-lt"/>
                <a:cs typeface="Arial" panose="020B0604020202020204" pitchFamily="34" charset="0"/>
              </a:rPr>
              <a:t>pre-incorporation</a:t>
            </a:r>
            <a:r>
              <a:rPr lang="en-US" sz="1650" spc="15" dirty="0">
                <a:latin typeface="+mj-lt"/>
                <a:cs typeface="Arial" panose="020B0604020202020204" pitchFamily="34" charset="0"/>
              </a:rPr>
              <a:t> </a:t>
            </a:r>
            <a:r>
              <a:rPr lang="en-US" sz="1650" spc="-10" dirty="0">
                <a:latin typeface="+mj-lt"/>
                <a:cs typeface="Arial" panose="020B0604020202020204" pitchFamily="34" charset="0"/>
              </a:rPr>
              <a:t>expenses.</a:t>
            </a:r>
            <a:endParaRPr lang="en-US" sz="1650" dirty="0">
              <a:latin typeface="+mj-lt"/>
              <a:cs typeface="Arial" panose="020B0604020202020204" pitchFamily="34" charset="0"/>
            </a:endParaRPr>
          </a:p>
          <a:p>
            <a:pPr algn="just">
              <a:lnSpc>
                <a:spcPct val="100000"/>
              </a:lnSpc>
            </a:pPr>
            <a:endParaRPr lang="en-US" sz="1650" dirty="0">
              <a:latin typeface="+mj-lt"/>
              <a:cs typeface="Arial" panose="020B0604020202020204" pitchFamily="34" charset="0"/>
            </a:endParaRPr>
          </a:p>
        </p:txBody>
      </p:sp>
      <p:sp>
        <p:nvSpPr>
          <p:cNvPr id="13" name="object 13"/>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25</a:t>
            </a:fld>
            <a:endParaRPr spc="5"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5327"/>
            <a:ext cx="7236340" cy="1367041"/>
          </a:xfrm>
          <a:prstGeom prst="rect">
            <a:avLst/>
          </a:prstGeom>
        </p:spPr>
        <p:txBody>
          <a:bodyPr vert="horz" wrap="square" lIns="0" tIns="12700" rIns="0" bIns="0" rtlCol="0">
            <a:spAutoFit/>
          </a:bodyPr>
          <a:lstStyle/>
          <a:p>
            <a:pPr marL="12700" marR="5080">
              <a:lnSpc>
                <a:spcPct val="100000"/>
              </a:lnSpc>
              <a:spcBef>
                <a:spcPts val="100"/>
              </a:spcBef>
            </a:pPr>
            <a:r>
              <a:rPr spc="90" dirty="0">
                <a:solidFill>
                  <a:srgbClr val="00AFEF"/>
                </a:solidFill>
              </a:rPr>
              <a:t>Cu</a:t>
            </a:r>
            <a:r>
              <a:rPr lang="en-IN" spc="90" dirty="0" err="1">
                <a:solidFill>
                  <a:srgbClr val="00AFEF"/>
                </a:solidFill>
              </a:rPr>
              <a:t>rr</a:t>
            </a:r>
            <a:r>
              <a:rPr spc="90" dirty="0" err="1">
                <a:solidFill>
                  <a:srgbClr val="00AFEF"/>
                </a:solidFill>
              </a:rPr>
              <a:t>ent</a:t>
            </a:r>
            <a:r>
              <a:rPr spc="-50" dirty="0">
                <a:solidFill>
                  <a:srgbClr val="00AFEF"/>
                </a:solidFill>
              </a:rPr>
              <a:t> </a:t>
            </a:r>
            <a:r>
              <a:rPr spc="15" dirty="0">
                <a:solidFill>
                  <a:srgbClr val="00AFEF"/>
                </a:solidFill>
              </a:rPr>
              <a:t>Account</a:t>
            </a:r>
            <a:r>
              <a:rPr spc="-55" dirty="0">
                <a:solidFill>
                  <a:srgbClr val="00AFEF"/>
                </a:solidFill>
              </a:rPr>
              <a:t> </a:t>
            </a:r>
            <a:r>
              <a:rPr lang="en-IN" spc="105" dirty="0"/>
              <a:t>Tr</a:t>
            </a:r>
            <a:r>
              <a:rPr spc="105" dirty="0" err="1"/>
              <a:t>ansactions</a:t>
            </a:r>
            <a:r>
              <a:rPr spc="105" dirty="0"/>
              <a:t>: </a:t>
            </a:r>
            <a:r>
              <a:rPr spc="-780" dirty="0"/>
              <a:t> </a:t>
            </a:r>
            <a:r>
              <a:rPr spc="55" dirty="0"/>
              <a:t>C</a:t>
            </a:r>
            <a:r>
              <a:rPr lang="en-IN" spc="55" dirty="0"/>
              <a:t>r</a:t>
            </a:r>
            <a:r>
              <a:rPr spc="55" dirty="0"/>
              <a:t>edit</a:t>
            </a:r>
            <a:r>
              <a:rPr spc="-10" dirty="0"/>
              <a:t> </a:t>
            </a:r>
            <a:r>
              <a:rPr spc="80" dirty="0"/>
              <a:t>Ca</a:t>
            </a:r>
            <a:r>
              <a:rPr lang="en-IN" spc="80" dirty="0"/>
              <a:t>r</a:t>
            </a:r>
            <a:r>
              <a:rPr spc="80" dirty="0"/>
              <a:t>d</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9440" y="1445513"/>
            <a:ext cx="11692890" cy="4722447"/>
          </a:xfrm>
          <a:prstGeom prst="rect">
            <a:avLst/>
          </a:prstGeom>
        </p:spPr>
        <p:txBody>
          <a:bodyPr vert="horz" wrap="square" lIns="0" tIns="13335" rIns="0" bIns="0" rtlCol="0">
            <a:spAutoFit/>
          </a:bodyPr>
          <a:lstStyle/>
          <a:p>
            <a:pPr marL="12700" marR="64769" algn="just">
              <a:lnSpc>
                <a:spcPct val="100000"/>
              </a:lnSpc>
              <a:spcBef>
                <a:spcPts val="105"/>
              </a:spcBef>
            </a:pPr>
            <a:r>
              <a:rPr lang="en-IN" sz="1700" spc="190" dirty="0">
                <a:latin typeface="+mj-lt"/>
                <a:cs typeface="Arial" panose="020B0604020202020204" pitchFamily="34" charset="0"/>
              </a:rPr>
              <a:t>T</a:t>
            </a:r>
            <a:r>
              <a:rPr sz="1700" spc="190" dirty="0">
                <a:latin typeface="+mj-lt"/>
                <a:cs typeface="Arial" panose="020B0604020202020204" pitchFamily="34" charset="0"/>
              </a:rPr>
              <a:t>he</a:t>
            </a:r>
            <a:r>
              <a:rPr sz="1700" dirty="0">
                <a:latin typeface="+mj-lt"/>
                <a:cs typeface="Arial" panose="020B0604020202020204" pitchFamily="34" charset="0"/>
              </a:rPr>
              <a:t> </a:t>
            </a:r>
            <a:r>
              <a:rPr sz="1700" spc="-15" dirty="0">
                <a:latin typeface="+mj-lt"/>
                <a:cs typeface="Arial" panose="020B0604020202020204" pitchFamily="34" charset="0"/>
              </a:rPr>
              <a:t>Finance</a:t>
            </a:r>
            <a:r>
              <a:rPr sz="1700" spc="-5" dirty="0">
                <a:latin typeface="+mj-lt"/>
                <a:cs typeface="Arial" panose="020B0604020202020204" pitchFamily="34" charset="0"/>
              </a:rPr>
              <a:t> </a:t>
            </a:r>
            <a:r>
              <a:rPr sz="1700" dirty="0">
                <a:latin typeface="+mj-lt"/>
                <a:cs typeface="Arial" panose="020B0604020202020204" pitchFamily="34" charset="0"/>
              </a:rPr>
              <a:t>Act, 2020,</a:t>
            </a:r>
            <a:r>
              <a:rPr sz="1700" spc="-35" dirty="0">
                <a:latin typeface="+mj-lt"/>
                <a:cs typeface="Arial" panose="020B0604020202020204" pitchFamily="34" charset="0"/>
              </a:rPr>
              <a:t> </a:t>
            </a:r>
            <a:r>
              <a:rPr sz="1700" spc="-10" dirty="0">
                <a:latin typeface="+mj-lt"/>
                <a:cs typeface="Arial" panose="020B0604020202020204" pitchFamily="34" charset="0"/>
              </a:rPr>
              <a:t>extended</a:t>
            </a:r>
            <a:r>
              <a:rPr sz="1700" spc="10" dirty="0">
                <a:latin typeface="+mj-lt"/>
                <a:cs typeface="Arial" panose="020B0604020202020204" pitchFamily="34" charset="0"/>
              </a:rPr>
              <a:t> </a:t>
            </a:r>
            <a:r>
              <a:rPr sz="1700" spc="-15" dirty="0">
                <a:latin typeface="+mj-lt"/>
                <a:cs typeface="Arial" panose="020B0604020202020204" pitchFamily="34" charset="0"/>
              </a:rPr>
              <a:t>the</a:t>
            </a:r>
            <a:r>
              <a:rPr sz="1700" spc="-5" dirty="0">
                <a:latin typeface="+mj-lt"/>
                <a:cs typeface="Arial" panose="020B0604020202020204" pitchFamily="34" charset="0"/>
              </a:rPr>
              <a:t> </a:t>
            </a:r>
            <a:r>
              <a:rPr sz="1700" spc="-20" dirty="0">
                <a:latin typeface="+mj-lt"/>
                <a:cs typeface="Arial" panose="020B0604020202020204" pitchFamily="34" charset="0"/>
              </a:rPr>
              <a:t>applicability</a:t>
            </a:r>
            <a:r>
              <a:rPr sz="1700" spc="-5" dirty="0">
                <a:latin typeface="+mj-lt"/>
                <a:cs typeface="Arial" panose="020B0604020202020204" pitchFamily="34" charset="0"/>
              </a:rPr>
              <a:t> </a:t>
            </a:r>
            <a:r>
              <a:rPr sz="1700" spc="15" dirty="0">
                <a:latin typeface="+mj-lt"/>
                <a:cs typeface="Arial" panose="020B0604020202020204" pitchFamily="34" charset="0"/>
              </a:rPr>
              <a:t>of</a:t>
            </a:r>
            <a:r>
              <a:rPr sz="1700" spc="-30" dirty="0">
                <a:latin typeface="+mj-lt"/>
                <a:cs typeface="Arial" panose="020B0604020202020204" pitchFamily="34" charset="0"/>
              </a:rPr>
              <a:t> </a:t>
            </a:r>
            <a:r>
              <a:rPr sz="1700" spc="-15" dirty="0">
                <a:latin typeface="+mj-lt"/>
                <a:cs typeface="Arial" panose="020B0604020202020204" pitchFamily="34" charset="0"/>
              </a:rPr>
              <a:t>tax</a:t>
            </a:r>
            <a:r>
              <a:rPr sz="1700" spc="10" dirty="0">
                <a:latin typeface="+mj-lt"/>
                <a:cs typeface="Arial" panose="020B0604020202020204" pitchFamily="34" charset="0"/>
              </a:rPr>
              <a:t> </a:t>
            </a:r>
            <a:r>
              <a:rPr sz="1700" spc="-10" dirty="0">
                <a:latin typeface="+mj-lt"/>
                <a:cs typeface="Arial" panose="020B0604020202020204" pitchFamily="34" charset="0"/>
              </a:rPr>
              <a:t>collection</a:t>
            </a:r>
            <a:r>
              <a:rPr sz="1700" spc="-30" dirty="0">
                <a:latin typeface="+mj-lt"/>
                <a:cs typeface="Arial" panose="020B0604020202020204" pitchFamily="34" charset="0"/>
              </a:rPr>
              <a:t> </a:t>
            </a:r>
            <a:r>
              <a:rPr sz="1700" spc="-20" dirty="0">
                <a:latin typeface="+mj-lt"/>
                <a:cs typeface="Arial" panose="020B0604020202020204" pitchFamily="34" charset="0"/>
              </a:rPr>
              <a:t>and</a:t>
            </a:r>
            <a:r>
              <a:rPr sz="1700" spc="15" dirty="0">
                <a:latin typeface="+mj-lt"/>
                <a:cs typeface="Arial" panose="020B0604020202020204" pitchFamily="34" charset="0"/>
              </a:rPr>
              <a:t> sou</a:t>
            </a:r>
            <a:r>
              <a:rPr lang="en-IN" sz="1700" spc="15" dirty="0">
                <a:latin typeface="+mj-lt"/>
                <a:cs typeface="Arial" panose="020B0604020202020204" pitchFamily="34" charset="0"/>
              </a:rPr>
              <a:t>r</a:t>
            </a:r>
            <a:r>
              <a:rPr sz="1700" spc="15" dirty="0" err="1">
                <a:latin typeface="+mj-lt"/>
                <a:cs typeface="Arial" panose="020B0604020202020204" pitchFamily="34" charset="0"/>
              </a:rPr>
              <a:t>ce</a:t>
            </a:r>
            <a:r>
              <a:rPr sz="1700" spc="5" dirty="0">
                <a:latin typeface="+mj-lt"/>
                <a:cs typeface="Arial" panose="020B0604020202020204" pitchFamily="34" charset="0"/>
              </a:rPr>
              <a:t> </a:t>
            </a:r>
            <a:r>
              <a:rPr sz="1700" spc="75" dirty="0">
                <a:latin typeface="+mj-lt"/>
                <a:cs typeface="Arial" panose="020B0604020202020204" pitchFamily="34" charset="0"/>
              </a:rPr>
              <a:t>(“</a:t>
            </a:r>
            <a:r>
              <a:rPr lang="en-IN" sz="1700" spc="75" dirty="0">
                <a:latin typeface="+mj-lt"/>
                <a:cs typeface="Arial" panose="020B0604020202020204" pitchFamily="34" charset="0"/>
              </a:rPr>
              <a:t>T</a:t>
            </a:r>
            <a:r>
              <a:rPr sz="1700" spc="75" dirty="0">
                <a:latin typeface="+mj-lt"/>
                <a:cs typeface="Arial" panose="020B0604020202020204" pitchFamily="34" charset="0"/>
              </a:rPr>
              <a:t>CS”)</a:t>
            </a:r>
            <a:r>
              <a:rPr sz="1700" spc="10" dirty="0">
                <a:latin typeface="+mj-lt"/>
                <a:cs typeface="Arial" panose="020B0604020202020204" pitchFamily="34" charset="0"/>
              </a:rPr>
              <a:t> </a:t>
            </a:r>
            <a:r>
              <a:rPr sz="1700" spc="-15" dirty="0">
                <a:latin typeface="+mj-lt"/>
                <a:cs typeface="Arial" panose="020B0604020202020204" pitchFamily="34" charset="0"/>
              </a:rPr>
              <a:t>at</a:t>
            </a:r>
            <a:r>
              <a:rPr sz="1700" spc="-5" dirty="0">
                <a:latin typeface="+mj-lt"/>
                <a:cs typeface="Arial" panose="020B0604020202020204" pitchFamily="34" charset="0"/>
              </a:rPr>
              <a:t> </a:t>
            </a:r>
            <a:r>
              <a:rPr lang="en-IN" sz="1700" spc="30" dirty="0">
                <a:latin typeface="+mj-lt"/>
                <a:cs typeface="Arial" panose="020B0604020202020204" pitchFamily="34" charset="0"/>
              </a:rPr>
              <a:t>r</a:t>
            </a:r>
            <a:r>
              <a:rPr sz="1700" spc="30" dirty="0">
                <a:latin typeface="+mj-lt"/>
                <a:cs typeface="Arial" panose="020B0604020202020204" pitchFamily="34" charset="0"/>
              </a:rPr>
              <a:t>ate</a:t>
            </a:r>
            <a:r>
              <a:rPr sz="170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dirty="0">
                <a:latin typeface="+mj-lt"/>
                <a:cs typeface="Arial" panose="020B0604020202020204" pitchFamily="34" charset="0"/>
              </a:rPr>
              <a:t>5%</a:t>
            </a:r>
            <a:r>
              <a:rPr sz="1700" spc="10" dirty="0">
                <a:latin typeface="+mj-lt"/>
                <a:cs typeface="Arial" panose="020B0604020202020204" pitchFamily="34" charset="0"/>
              </a:rPr>
              <a:t> </a:t>
            </a:r>
            <a:r>
              <a:rPr sz="1700" spc="-15" dirty="0">
                <a:latin typeface="+mj-lt"/>
                <a:cs typeface="Arial" panose="020B0604020202020204" pitchFamily="34" charset="0"/>
              </a:rPr>
              <a:t>on</a:t>
            </a:r>
            <a:r>
              <a:rPr sz="1700" spc="-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5" dirty="0">
                <a:latin typeface="+mj-lt"/>
                <a:cs typeface="Arial" panose="020B0604020202020204" pitchFamily="34" charset="0"/>
              </a:rPr>
              <a:t> </a:t>
            </a:r>
            <a:r>
              <a:rPr lang="en-IN" sz="1700" spc="5" dirty="0">
                <a:latin typeface="+mj-lt"/>
                <a:cs typeface="Arial" panose="020B0604020202020204" pitchFamily="34" charset="0"/>
              </a:rPr>
              <a:t>r</a:t>
            </a:r>
            <a:r>
              <a:rPr sz="1700" spc="5" dirty="0">
                <a:latin typeface="+mj-lt"/>
                <a:cs typeface="Arial" panose="020B0604020202020204" pitchFamily="34" charset="0"/>
              </a:rPr>
              <a:t>emittances </a:t>
            </a:r>
            <a:r>
              <a:rPr sz="1700" spc="-405" dirty="0">
                <a:latin typeface="+mj-lt"/>
                <a:cs typeface="Arial" panose="020B0604020202020204" pitchFamily="34" charset="0"/>
              </a:rPr>
              <a:t> </a:t>
            </a:r>
            <a:r>
              <a:rPr sz="1700" spc="15" dirty="0" err="1">
                <a:latin typeface="+mj-lt"/>
                <a:cs typeface="Arial" panose="020B0604020202020204" pitchFamily="34" charset="0"/>
              </a:rPr>
              <a:t>unde</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5" dirty="0" err="1">
                <a:latin typeface="+mj-lt"/>
                <a:cs typeface="Arial" panose="020B0604020202020204" pitchFamily="34" charset="0"/>
              </a:rPr>
              <a:t>Libe</a:t>
            </a:r>
            <a:r>
              <a:rPr lang="en-IN" sz="1700" spc="5" dirty="0">
                <a:latin typeface="+mj-lt"/>
                <a:cs typeface="Arial" panose="020B0604020202020204" pitchFamily="34" charset="0"/>
              </a:rPr>
              <a:t>r</a:t>
            </a:r>
            <a:r>
              <a:rPr sz="1700" spc="5" dirty="0" err="1">
                <a:latin typeface="+mj-lt"/>
                <a:cs typeface="Arial" panose="020B0604020202020204" pitchFamily="34" charset="0"/>
              </a:rPr>
              <a:t>alised</a:t>
            </a:r>
            <a:r>
              <a:rPr sz="1700" spc="5" dirty="0">
                <a:latin typeface="+mj-lt"/>
                <a:cs typeface="Arial" panose="020B0604020202020204" pitchFamily="34" charset="0"/>
              </a:rPr>
              <a:t> </a:t>
            </a:r>
            <a:r>
              <a:rPr sz="1700" spc="-15" dirty="0">
                <a:latin typeface="+mj-lt"/>
                <a:cs typeface="Arial" panose="020B0604020202020204" pitchFamily="34" charset="0"/>
              </a:rPr>
              <a:t>Remittance </a:t>
            </a:r>
            <a:r>
              <a:rPr sz="1700" spc="-10" dirty="0">
                <a:latin typeface="+mj-lt"/>
                <a:cs typeface="Arial" panose="020B0604020202020204" pitchFamily="34" charset="0"/>
              </a:rPr>
              <a:t>Scheme </a:t>
            </a:r>
            <a:r>
              <a:rPr sz="1700" spc="-20" dirty="0">
                <a:latin typeface="+mj-lt"/>
                <a:cs typeface="Arial" panose="020B0604020202020204" pitchFamily="34" charset="0"/>
              </a:rPr>
              <a:t>(“LRS”). Subsequently, </a:t>
            </a:r>
            <a:r>
              <a:rPr sz="1700" b="1" dirty="0">
                <a:latin typeface="+mj-lt"/>
                <a:cs typeface="Arial" panose="020B0604020202020204" pitchFamily="34" charset="0"/>
              </a:rPr>
              <a:t>the </a:t>
            </a:r>
            <a:r>
              <a:rPr lang="en-IN" sz="1700" b="1" spc="65" dirty="0">
                <a:latin typeface="+mj-lt"/>
                <a:cs typeface="Arial" panose="020B0604020202020204" pitchFamily="34" charset="0"/>
              </a:rPr>
              <a:t>F</a:t>
            </a:r>
            <a:r>
              <a:rPr sz="1700" b="1" spc="65" dirty="0" err="1">
                <a:latin typeface="+mj-lt"/>
                <a:cs typeface="Arial" panose="020B0604020202020204" pitchFamily="34" charset="0"/>
              </a:rPr>
              <a:t>inance</a:t>
            </a:r>
            <a:r>
              <a:rPr sz="1700" b="1" spc="65" dirty="0">
                <a:latin typeface="+mj-lt"/>
                <a:cs typeface="Arial" panose="020B0604020202020204" pitchFamily="34" charset="0"/>
              </a:rPr>
              <a:t> </a:t>
            </a:r>
            <a:r>
              <a:rPr sz="1700" b="1" spc="10" dirty="0">
                <a:latin typeface="+mj-lt"/>
                <a:cs typeface="Arial" panose="020B0604020202020204" pitchFamily="34" charset="0"/>
              </a:rPr>
              <a:t>Act, </a:t>
            </a:r>
            <a:r>
              <a:rPr sz="1700" b="1" spc="-5" dirty="0">
                <a:latin typeface="+mj-lt"/>
                <a:cs typeface="Arial" panose="020B0604020202020204" pitchFamily="34" charset="0"/>
              </a:rPr>
              <a:t>2023, </a:t>
            </a:r>
            <a:r>
              <a:rPr sz="1700" b="1" spc="25" dirty="0" err="1">
                <a:latin typeface="+mj-lt"/>
                <a:cs typeface="Arial" panose="020B0604020202020204" pitchFamily="34" charset="0"/>
              </a:rPr>
              <a:t>inc</a:t>
            </a:r>
            <a:r>
              <a:rPr lang="en-IN" sz="1700" b="1" spc="25" dirty="0">
                <a:latin typeface="+mj-lt"/>
                <a:cs typeface="Arial" panose="020B0604020202020204" pitchFamily="34" charset="0"/>
              </a:rPr>
              <a:t>r</a:t>
            </a:r>
            <a:r>
              <a:rPr sz="1700" b="1" spc="25" dirty="0">
                <a:latin typeface="+mj-lt"/>
                <a:cs typeface="Arial" panose="020B0604020202020204" pitchFamily="34" charset="0"/>
              </a:rPr>
              <a:t>eased </a:t>
            </a:r>
            <a:r>
              <a:rPr sz="1700" b="1" dirty="0">
                <a:latin typeface="+mj-lt"/>
                <a:cs typeface="Arial" panose="020B0604020202020204" pitchFamily="34" charset="0"/>
              </a:rPr>
              <a:t>the </a:t>
            </a:r>
            <a:r>
              <a:rPr lang="en-IN" sz="1700" b="1" spc="210" dirty="0">
                <a:latin typeface="+mj-lt"/>
                <a:cs typeface="Arial" panose="020B0604020202020204" pitchFamily="34" charset="0"/>
              </a:rPr>
              <a:t>T</a:t>
            </a:r>
            <a:r>
              <a:rPr sz="1700" b="1" spc="210" dirty="0">
                <a:latin typeface="+mj-lt"/>
                <a:cs typeface="Arial" panose="020B0604020202020204" pitchFamily="34" charset="0"/>
              </a:rPr>
              <a:t>CS </a:t>
            </a:r>
            <a:r>
              <a:rPr lang="en-IN" sz="1700" b="1" spc="40" dirty="0">
                <a:latin typeface="+mj-lt"/>
                <a:cs typeface="Arial" panose="020B0604020202020204" pitchFamily="34" charset="0"/>
              </a:rPr>
              <a:t>r</a:t>
            </a:r>
            <a:r>
              <a:rPr sz="1700" b="1" spc="40" dirty="0">
                <a:latin typeface="+mj-lt"/>
                <a:cs typeface="Arial" panose="020B0604020202020204" pitchFamily="34" charset="0"/>
              </a:rPr>
              <a:t>ate </a:t>
            </a:r>
            <a:r>
              <a:rPr sz="1700" b="1" spc="-5" dirty="0">
                <a:latin typeface="+mj-lt"/>
                <a:cs typeface="Arial" panose="020B0604020202020204" pitchFamily="34" charset="0"/>
              </a:rPr>
              <a:t>on </a:t>
            </a:r>
            <a:r>
              <a:rPr sz="1700" b="1" spc="30" dirty="0" err="1">
                <a:latin typeface="+mj-lt"/>
                <a:cs typeface="Arial" panose="020B0604020202020204" pitchFamily="34" charset="0"/>
              </a:rPr>
              <a:t>fo</a:t>
            </a:r>
            <a:r>
              <a:rPr lang="en-IN" sz="1700" b="1" spc="30" dirty="0">
                <a:latin typeface="+mj-lt"/>
                <a:cs typeface="Arial" panose="020B0604020202020204" pitchFamily="34" charset="0"/>
              </a:rPr>
              <a:t>r</a:t>
            </a:r>
            <a:r>
              <a:rPr sz="1700" b="1" spc="30" dirty="0" err="1">
                <a:latin typeface="+mj-lt"/>
                <a:cs typeface="Arial" panose="020B0604020202020204" pitchFamily="34" charset="0"/>
              </a:rPr>
              <a:t>eign</a:t>
            </a:r>
            <a:r>
              <a:rPr sz="1700" b="1" spc="30" dirty="0">
                <a:latin typeface="+mj-lt"/>
                <a:cs typeface="Arial" panose="020B0604020202020204" pitchFamily="34" charset="0"/>
              </a:rPr>
              <a:t> </a:t>
            </a:r>
            <a:r>
              <a:rPr sz="1700" b="1" spc="35" dirty="0">
                <a:latin typeface="+mj-lt"/>
                <a:cs typeface="Arial" panose="020B0604020202020204" pitchFamily="34" charset="0"/>
              </a:rPr>
              <a:t> </a:t>
            </a:r>
            <a:r>
              <a:rPr lang="en-IN" sz="1700" b="1" spc="15" dirty="0">
                <a:latin typeface="+mj-lt"/>
                <a:cs typeface="Arial" panose="020B0604020202020204" pitchFamily="34" charset="0"/>
              </a:rPr>
              <a:t>r</a:t>
            </a:r>
            <a:r>
              <a:rPr sz="1700" b="1" spc="15" dirty="0">
                <a:latin typeface="+mj-lt"/>
                <a:cs typeface="Arial" panose="020B0604020202020204" pitchFamily="34" charset="0"/>
              </a:rPr>
              <a:t>emittances </a:t>
            </a:r>
            <a:r>
              <a:rPr sz="1700" b="1" spc="30" dirty="0" err="1">
                <a:latin typeface="+mj-lt"/>
                <a:cs typeface="Arial" panose="020B0604020202020204" pitchFamily="34" charset="0"/>
              </a:rPr>
              <a:t>unde</a:t>
            </a:r>
            <a:r>
              <a:rPr lang="en-IN" sz="1700" b="1" spc="30" dirty="0">
                <a:latin typeface="+mj-lt"/>
                <a:cs typeface="Arial" panose="020B0604020202020204" pitchFamily="34" charset="0"/>
              </a:rPr>
              <a:t>r</a:t>
            </a:r>
            <a:r>
              <a:rPr sz="1700" b="1" spc="30" dirty="0">
                <a:latin typeface="+mj-lt"/>
                <a:cs typeface="Arial" panose="020B0604020202020204" pitchFamily="34" charset="0"/>
              </a:rPr>
              <a:t> </a:t>
            </a:r>
            <a:r>
              <a:rPr sz="1700" b="1" spc="-10" dirty="0">
                <a:latin typeface="+mj-lt"/>
                <a:cs typeface="Arial" panose="020B0604020202020204" pitchFamily="34" charset="0"/>
              </a:rPr>
              <a:t>LRS </a:t>
            </a:r>
            <a:r>
              <a:rPr sz="1700" b="1" spc="40" dirty="0">
                <a:latin typeface="+mj-lt"/>
                <a:cs typeface="Arial" panose="020B0604020202020204" pitchFamily="34" charset="0"/>
              </a:rPr>
              <a:t>f</a:t>
            </a:r>
            <a:r>
              <a:rPr lang="en-IN" sz="1700" b="1" spc="40" dirty="0">
                <a:latin typeface="+mj-lt"/>
                <a:cs typeface="Arial" panose="020B0604020202020204" pitchFamily="34" charset="0"/>
              </a:rPr>
              <a:t>r</a:t>
            </a:r>
            <a:r>
              <a:rPr sz="1700" b="1" spc="40" dirty="0">
                <a:latin typeface="+mj-lt"/>
                <a:cs typeface="Arial" panose="020B0604020202020204" pitchFamily="34" charset="0"/>
              </a:rPr>
              <a:t>om </a:t>
            </a:r>
            <a:r>
              <a:rPr sz="1700" b="1" spc="-5" dirty="0">
                <a:latin typeface="+mj-lt"/>
                <a:cs typeface="Arial" panose="020B0604020202020204" pitchFamily="34" charset="0"/>
              </a:rPr>
              <a:t>5% </a:t>
            </a:r>
            <a:r>
              <a:rPr sz="1700" b="1" spc="-10" dirty="0">
                <a:latin typeface="+mj-lt"/>
                <a:cs typeface="Arial" panose="020B0604020202020204" pitchFamily="34" charset="0"/>
              </a:rPr>
              <a:t>to </a:t>
            </a:r>
            <a:r>
              <a:rPr sz="1700" b="1" spc="-5" dirty="0">
                <a:latin typeface="+mj-lt"/>
                <a:cs typeface="Arial" panose="020B0604020202020204" pitchFamily="34" charset="0"/>
              </a:rPr>
              <a:t>20% </a:t>
            </a:r>
            <a:r>
              <a:rPr sz="1700" spc="-10" dirty="0">
                <a:latin typeface="+mj-lt"/>
                <a:cs typeface="Arial" panose="020B0604020202020204" pitchFamily="34" charset="0"/>
              </a:rPr>
              <a:t>(subject to </a:t>
            </a:r>
            <a:r>
              <a:rPr sz="1700" spc="10" dirty="0" err="1">
                <a:latin typeface="+mj-lt"/>
                <a:cs typeface="Arial" panose="020B0604020202020204" pitchFamily="34" charset="0"/>
              </a:rPr>
              <a:t>ce</a:t>
            </a:r>
            <a:r>
              <a:rPr lang="en-IN" sz="1700" spc="10" dirty="0">
                <a:latin typeface="+mj-lt"/>
                <a:cs typeface="Arial" panose="020B0604020202020204" pitchFamily="34" charset="0"/>
              </a:rPr>
              <a:t>r</a:t>
            </a:r>
            <a:r>
              <a:rPr sz="1700" spc="10" dirty="0" err="1">
                <a:latin typeface="+mj-lt"/>
                <a:cs typeface="Arial" panose="020B0604020202020204" pitchFamily="34" charset="0"/>
              </a:rPr>
              <a:t>tain</a:t>
            </a:r>
            <a:r>
              <a:rPr sz="1700" spc="10" dirty="0">
                <a:latin typeface="+mj-lt"/>
                <a:cs typeface="Arial" panose="020B0604020202020204" pitchFamily="34" charset="0"/>
              </a:rPr>
              <a:t> </a:t>
            </a:r>
            <a:r>
              <a:rPr sz="1700" spc="-10" dirty="0">
                <a:latin typeface="+mj-lt"/>
                <a:cs typeface="Arial" panose="020B0604020202020204" pitchFamily="34" charset="0"/>
              </a:rPr>
              <a:t>exceptions). </a:t>
            </a:r>
            <a:r>
              <a:rPr sz="1700" spc="-15" dirty="0">
                <a:latin typeface="+mj-lt"/>
                <a:cs typeface="Arial" panose="020B0604020202020204" pitchFamily="34" charset="0"/>
              </a:rPr>
              <a:t>Section </a:t>
            </a:r>
            <a:r>
              <a:rPr sz="1700" spc="5" dirty="0">
                <a:latin typeface="+mj-lt"/>
                <a:cs typeface="Arial" panose="020B0604020202020204" pitchFamily="34" charset="0"/>
              </a:rPr>
              <a:t>206C </a:t>
            </a:r>
            <a:r>
              <a:rPr sz="1700" spc="15" dirty="0">
                <a:latin typeface="+mj-lt"/>
                <a:cs typeface="Arial" panose="020B0604020202020204" pitchFamily="34" charset="0"/>
              </a:rPr>
              <a:t>of </a:t>
            </a:r>
            <a:r>
              <a:rPr sz="1700" spc="-15" dirty="0">
                <a:latin typeface="+mj-lt"/>
                <a:cs typeface="Arial" panose="020B0604020202020204" pitchFamily="34" charset="0"/>
              </a:rPr>
              <a:t>the </a:t>
            </a:r>
            <a:r>
              <a:rPr sz="1700" spc="-40" dirty="0">
                <a:latin typeface="+mj-lt"/>
                <a:cs typeface="Arial" panose="020B0604020202020204" pitchFamily="34" charset="0"/>
              </a:rPr>
              <a:t>Income-tax </a:t>
            </a:r>
            <a:r>
              <a:rPr sz="1700" dirty="0">
                <a:latin typeface="+mj-lt"/>
                <a:cs typeface="Arial" panose="020B0604020202020204" pitchFamily="34" charset="0"/>
              </a:rPr>
              <a:t>Act, 1961 </a:t>
            </a:r>
            <a:r>
              <a:rPr sz="1700" spc="80" dirty="0">
                <a:latin typeface="+mj-lt"/>
                <a:cs typeface="Arial" panose="020B0604020202020204" pitchFamily="34" charset="0"/>
              </a:rPr>
              <a:t>(“I</a:t>
            </a:r>
            <a:r>
              <a:rPr lang="en-IN" sz="1700" spc="80" dirty="0">
                <a:latin typeface="+mj-lt"/>
                <a:cs typeface="Arial" panose="020B0604020202020204" pitchFamily="34" charset="0"/>
              </a:rPr>
              <a:t>T</a:t>
            </a:r>
            <a:r>
              <a:rPr sz="1700" spc="80" dirty="0">
                <a:latin typeface="+mj-lt"/>
                <a:cs typeface="Arial" panose="020B0604020202020204" pitchFamily="34" charset="0"/>
              </a:rPr>
              <a:t>A”) </a:t>
            </a:r>
            <a:r>
              <a:rPr sz="1700" spc="85" dirty="0">
                <a:latin typeface="+mj-lt"/>
                <a:cs typeface="Arial" panose="020B0604020202020204" pitchFamily="34" charset="0"/>
              </a:rPr>
              <a:t> </a:t>
            </a:r>
            <a:r>
              <a:rPr sz="1700" spc="-5" dirty="0">
                <a:latin typeface="+mj-lt"/>
                <a:cs typeface="Arial" panose="020B0604020202020204" pitchFamily="34" charset="0"/>
              </a:rPr>
              <a:t>imposes </a:t>
            </a:r>
            <a:r>
              <a:rPr sz="1700" spc="-20" dirty="0">
                <a:latin typeface="+mj-lt"/>
                <a:cs typeface="Arial" panose="020B0604020202020204" pitchFamily="34" charset="0"/>
              </a:rPr>
              <a:t>an </a:t>
            </a:r>
            <a:r>
              <a:rPr sz="1700" spc="-15" dirty="0">
                <a:latin typeface="+mj-lt"/>
                <a:cs typeface="Arial" panose="020B0604020202020204" pitchFamily="34" charset="0"/>
              </a:rPr>
              <a:t>obligation on the </a:t>
            </a:r>
            <a:r>
              <a:rPr sz="1700" b="1" spc="20" dirty="0" err="1">
                <a:latin typeface="+mj-lt"/>
                <a:cs typeface="Arial" panose="020B0604020202020204" pitchFamily="34" charset="0"/>
              </a:rPr>
              <a:t>Autho</a:t>
            </a:r>
            <a:r>
              <a:rPr lang="en-IN" sz="1700" b="1" spc="20" dirty="0">
                <a:latin typeface="+mj-lt"/>
                <a:cs typeface="Arial" panose="020B0604020202020204" pitchFamily="34" charset="0"/>
              </a:rPr>
              <a:t>r</a:t>
            </a:r>
            <a:r>
              <a:rPr sz="1700" b="1" spc="20" dirty="0" err="1">
                <a:latin typeface="+mj-lt"/>
                <a:cs typeface="Arial" panose="020B0604020202020204" pitchFamily="34" charset="0"/>
              </a:rPr>
              <a:t>ized</a:t>
            </a:r>
            <a:r>
              <a:rPr sz="1700" b="1" spc="20" dirty="0">
                <a:latin typeface="+mj-lt"/>
                <a:cs typeface="Arial" panose="020B0604020202020204" pitchFamily="34" charset="0"/>
              </a:rPr>
              <a:t> </a:t>
            </a:r>
            <a:r>
              <a:rPr sz="1700" b="1" spc="30" dirty="0">
                <a:latin typeface="+mj-lt"/>
                <a:cs typeface="Arial" panose="020B0604020202020204" pitchFamily="34" charset="0"/>
              </a:rPr>
              <a:t>Deale</a:t>
            </a:r>
            <a:r>
              <a:rPr lang="en-IN" sz="1700" b="1" spc="30" dirty="0">
                <a:latin typeface="+mj-lt"/>
                <a:cs typeface="Arial" panose="020B0604020202020204" pitchFamily="34" charset="0"/>
              </a:rPr>
              <a:t>r</a:t>
            </a:r>
            <a:r>
              <a:rPr sz="1700" b="1" spc="30" dirty="0">
                <a:latin typeface="+mj-lt"/>
                <a:cs typeface="Arial" panose="020B0604020202020204" pitchFamily="34" charset="0"/>
              </a:rPr>
              <a:t> Banke</a:t>
            </a:r>
            <a:r>
              <a:rPr lang="en-IN" sz="1700" b="1" spc="30" dirty="0">
                <a:latin typeface="+mj-lt"/>
                <a:cs typeface="Arial" panose="020B0604020202020204" pitchFamily="34" charset="0"/>
              </a:rPr>
              <a:t>r</a:t>
            </a:r>
            <a:r>
              <a:rPr sz="1700" b="1" spc="30" dirty="0">
                <a:latin typeface="+mj-lt"/>
                <a:cs typeface="Arial" panose="020B0604020202020204" pitchFamily="34" charset="0"/>
              </a:rPr>
              <a:t> </a:t>
            </a:r>
            <a:r>
              <a:rPr sz="1700" b="1" dirty="0">
                <a:latin typeface="+mj-lt"/>
                <a:cs typeface="Arial" panose="020B0604020202020204" pitchFamily="34" charset="0"/>
              </a:rPr>
              <a:t>(“AD </a:t>
            </a:r>
            <a:r>
              <a:rPr sz="1700" b="1" spc="15" dirty="0">
                <a:latin typeface="+mj-lt"/>
                <a:cs typeface="Arial" panose="020B0604020202020204" pitchFamily="34" charset="0"/>
              </a:rPr>
              <a:t>Banke</a:t>
            </a:r>
            <a:r>
              <a:rPr lang="en-IN" sz="1700" b="1" spc="15" dirty="0">
                <a:latin typeface="+mj-lt"/>
                <a:cs typeface="Arial" panose="020B0604020202020204" pitchFamily="34" charset="0"/>
              </a:rPr>
              <a:t>r</a:t>
            </a:r>
            <a:r>
              <a:rPr sz="1700" b="1" spc="15" dirty="0">
                <a:latin typeface="+mj-lt"/>
                <a:cs typeface="Arial" panose="020B0604020202020204" pitchFamily="34" charset="0"/>
              </a:rPr>
              <a:t>”) </a:t>
            </a:r>
            <a:r>
              <a:rPr sz="1700" b="1" spc="-10" dirty="0">
                <a:latin typeface="+mj-lt"/>
                <a:cs typeface="Arial" panose="020B0604020202020204" pitchFamily="34" charset="0"/>
              </a:rPr>
              <a:t>to </a:t>
            </a:r>
            <a:r>
              <a:rPr sz="1700" b="1" dirty="0">
                <a:latin typeface="+mj-lt"/>
                <a:cs typeface="Arial" panose="020B0604020202020204" pitchFamily="34" charset="0"/>
              </a:rPr>
              <a:t>collect </a:t>
            </a:r>
            <a:r>
              <a:rPr lang="en-IN" sz="1700" b="1" spc="210" dirty="0">
                <a:latin typeface="+mj-lt"/>
                <a:cs typeface="Arial" panose="020B0604020202020204" pitchFamily="34" charset="0"/>
              </a:rPr>
              <a:t>T</a:t>
            </a:r>
            <a:r>
              <a:rPr sz="1700" b="1" spc="210" dirty="0">
                <a:latin typeface="+mj-lt"/>
                <a:cs typeface="Arial" panose="020B0604020202020204" pitchFamily="34" charset="0"/>
              </a:rPr>
              <a:t>CS </a:t>
            </a:r>
            <a:r>
              <a:rPr sz="1700" b="1" spc="-15" dirty="0">
                <a:latin typeface="+mj-lt"/>
                <a:cs typeface="Arial" panose="020B0604020202020204" pitchFamily="34" charset="0"/>
              </a:rPr>
              <a:t>at </a:t>
            </a:r>
            <a:r>
              <a:rPr lang="en-IN" sz="1700" b="1" spc="35" dirty="0">
                <a:latin typeface="+mj-lt"/>
                <a:cs typeface="Arial" panose="020B0604020202020204" pitchFamily="34" charset="0"/>
              </a:rPr>
              <a:t>r</a:t>
            </a:r>
            <a:r>
              <a:rPr sz="1700" b="1" spc="35" dirty="0">
                <a:latin typeface="+mj-lt"/>
                <a:cs typeface="Arial" panose="020B0604020202020204" pitchFamily="34" charset="0"/>
              </a:rPr>
              <a:t>ate </a:t>
            </a:r>
            <a:r>
              <a:rPr sz="1700" b="1" spc="5" dirty="0">
                <a:latin typeface="+mj-lt"/>
                <a:cs typeface="Arial" panose="020B0604020202020204" pitchFamily="34" charset="0"/>
              </a:rPr>
              <a:t>of </a:t>
            </a:r>
            <a:r>
              <a:rPr sz="1700" b="1" spc="-5" dirty="0">
                <a:latin typeface="+mj-lt"/>
                <a:cs typeface="Arial" panose="020B0604020202020204" pitchFamily="34" charset="0"/>
              </a:rPr>
              <a:t>20% on </a:t>
            </a:r>
            <a:r>
              <a:rPr sz="1700" b="1" spc="-10" dirty="0">
                <a:latin typeface="+mj-lt"/>
                <a:cs typeface="Arial" panose="020B0604020202020204" pitchFamily="34" charset="0"/>
              </a:rPr>
              <a:t>amount </a:t>
            </a:r>
            <a:r>
              <a:rPr lang="en-IN" sz="1700" b="1" spc="25" dirty="0">
                <a:latin typeface="+mj-lt"/>
                <a:cs typeface="Arial" panose="020B0604020202020204" pitchFamily="34" charset="0"/>
              </a:rPr>
              <a:t>r</a:t>
            </a:r>
            <a:r>
              <a:rPr sz="1700" b="1" spc="25" dirty="0" err="1">
                <a:latin typeface="+mj-lt"/>
                <a:cs typeface="Arial" panose="020B0604020202020204" pitchFamily="34" charset="0"/>
              </a:rPr>
              <a:t>eceived</a:t>
            </a:r>
            <a:r>
              <a:rPr sz="1700" b="1" spc="25" dirty="0">
                <a:latin typeface="+mj-lt"/>
                <a:cs typeface="Arial" panose="020B0604020202020204" pitchFamily="34" charset="0"/>
              </a:rPr>
              <a:t> </a:t>
            </a:r>
            <a:r>
              <a:rPr sz="1700" b="1" spc="30" dirty="0">
                <a:latin typeface="+mj-lt"/>
                <a:cs typeface="Arial" panose="020B0604020202020204" pitchFamily="34" charset="0"/>
              </a:rPr>
              <a:t> </a:t>
            </a:r>
            <a:r>
              <a:rPr sz="1700" b="1" spc="55" dirty="0" err="1">
                <a:latin typeface="+mj-lt"/>
                <a:cs typeface="Arial" panose="020B0604020202020204" pitchFamily="34" charset="0"/>
              </a:rPr>
              <a:t>fo</a:t>
            </a:r>
            <a:r>
              <a:rPr lang="en-IN" sz="1700" b="1" spc="55" dirty="0">
                <a:latin typeface="+mj-lt"/>
                <a:cs typeface="Arial" panose="020B0604020202020204" pitchFamily="34" charset="0"/>
              </a:rPr>
              <a:t>r</a:t>
            </a:r>
            <a:r>
              <a:rPr sz="1700" b="1" spc="55" dirty="0">
                <a:latin typeface="+mj-lt"/>
                <a:cs typeface="Arial" panose="020B0604020202020204" pitchFamily="34" charset="0"/>
              </a:rPr>
              <a:t> </a:t>
            </a:r>
            <a:r>
              <a:rPr lang="en-IN" sz="1700" b="1" spc="15" dirty="0">
                <a:latin typeface="+mj-lt"/>
                <a:cs typeface="Arial" panose="020B0604020202020204" pitchFamily="34" charset="0"/>
              </a:rPr>
              <a:t>r</a:t>
            </a:r>
            <a:r>
              <a:rPr sz="1700" b="1" spc="15" dirty="0">
                <a:latin typeface="+mj-lt"/>
                <a:cs typeface="Arial" panose="020B0604020202020204" pitchFamily="34" charset="0"/>
              </a:rPr>
              <a:t>emittance </a:t>
            </a:r>
            <a:r>
              <a:rPr sz="1700" b="1" spc="-10" dirty="0">
                <a:latin typeface="+mj-lt"/>
                <a:cs typeface="Arial" panose="020B0604020202020204" pitchFamily="34" charset="0"/>
              </a:rPr>
              <a:t>out </a:t>
            </a:r>
            <a:r>
              <a:rPr sz="1700" b="1" spc="5" dirty="0">
                <a:latin typeface="+mj-lt"/>
                <a:cs typeface="Arial" panose="020B0604020202020204" pitchFamily="34" charset="0"/>
              </a:rPr>
              <a:t>of </a:t>
            </a:r>
            <a:r>
              <a:rPr sz="1700" b="1" spc="-5" dirty="0">
                <a:latin typeface="+mj-lt"/>
                <a:cs typeface="Arial" panose="020B0604020202020204" pitchFamily="34" charset="0"/>
              </a:rPr>
              <a:t>India </a:t>
            </a:r>
            <a:r>
              <a:rPr sz="1700" b="1" spc="45" dirty="0">
                <a:latin typeface="+mj-lt"/>
                <a:cs typeface="Arial" panose="020B0604020202020204" pitchFamily="34" charset="0"/>
              </a:rPr>
              <a:t>f</a:t>
            </a:r>
            <a:r>
              <a:rPr lang="en-IN" sz="1700" b="1" spc="45" dirty="0">
                <a:latin typeface="+mj-lt"/>
                <a:cs typeface="Arial" panose="020B0604020202020204" pitchFamily="34" charset="0"/>
              </a:rPr>
              <a:t>r</a:t>
            </a:r>
            <a:r>
              <a:rPr sz="1700" b="1" spc="45" dirty="0">
                <a:latin typeface="+mj-lt"/>
                <a:cs typeface="Arial" panose="020B0604020202020204" pitchFamily="34" charset="0"/>
              </a:rPr>
              <a:t>om </a:t>
            </a:r>
            <a:r>
              <a:rPr sz="1700" b="1" spc="-5" dirty="0">
                <a:latin typeface="+mj-lt"/>
                <a:cs typeface="Arial" panose="020B0604020202020204" pitchFamily="34" charset="0"/>
              </a:rPr>
              <a:t>a </a:t>
            </a:r>
            <a:r>
              <a:rPr sz="1700" b="1" spc="30" dirty="0">
                <a:latin typeface="+mj-lt"/>
                <a:cs typeface="Arial" panose="020B0604020202020204" pitchFamily="34" charset="0"/>
              </a:rPr>
              <a:t>pe</a:t>
            </a:r>
            <a:r>
              <a:rPr lang="en-IN" sz="1700" b="1" spc="30" dirty="0">
                <a:latin typeface="+mj-lt"/>
                <a:cs typeface="Arial" panose="020B0604020202020204" pitchFamily="34" charset="0"/>
              </a:rPr>
              <a:t>r</a:t>
            </a:r>
            <a:r>
              <a:rPr sz="1700" b="1" spc="30" dirty="0">
                <a:latin typeface="+mj-lt"/>
                <a:cs typeface="Arial" panose="020B0604020202020204" pitchFamily="34" charset="0"/>
              </a:rPr>
              <a:t>son </a:t>
            </a:r>
            <a:r>
              <a:rPr sz="1700" dirty="0">
                <a:latin typeface="+mj-lt"/>
                <a:cs typeface="Arial" panose="020B0604020202020204" pitchFamily="34" charset="0"/>
              </a:rPr>
              <a:t>(“</a:t>
            </a:r>
            <a:r>
              <a:rPr sz="1700" dirty="0" err="1">
                <a:latin typeface="+mj-lt"/>
                <a:cs typeface="Arial" panose="020B0604020202020204" pitchFamily="34" charset="0"/>
              </a:rPr>
              <a:t>Buye</a:t>
            </a:r>
            <a:r>
              <a:rPr lang="en-IN" sz="1700" dirty="0">
                <a:latin typeface="+mj-lt"/>
                <a:cs typeface="Arial" panose="020B0604020202020204" pitchFamily="34" charset="0"/>
              </a:rPr>
              <a:t>r</a:t>
            </a:r>
            <a:r>
              <a:rPr sz="1700" dirty="0">
                <a:latin typeface="+mj-lt"/>
                <a:cs typeface="Arial" panose="020B0604020202020204" pitchFamily="34" charset="0"/>
              </a:rPr>
              <a:t>”) </a:t>
            </a:r>
            <a:r>
              <a:rPr sz="1700" spc="15" dirty="0" err="1">
                <a:latin typeface="+mj-lt"/>
                <a:cs typeface="Arial" panose="020B0604020202020204" pitchFamily="34" charset="0"/>
              </a:rPr>
              <a:t>unde</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15" dirty="0">
                <a:latin typeface="+mj-lt"/>
                <a:cs typeface="Arial" panose="020B0604020202020204" pitchFamily="34" charset="0"/>
              </a:rPr>
              <a:t>the </a:t>
            </a:r>
            <a:r>
              <a:rPr sz="1700" spc="-30" dirty="0">
                <a:latin typeface="+mj-lt"/>
                <a:cs typeface="Arial" panose="020B0604020202020204" pitchFamily="34" charset="0"/>
              </a:rPr>
              <a:t>LRS </a:t>
            </a:r>
            <a:r>
              <a:rPr sz="1700" spc="-15" dirty="0">
                <a:latin typeface="+mj-lt"/>
                <a:cs typeface="Arial" panose="020B0604020202020204" pitchFamily="34" charset="0"/>
              </a:rPr>
              <a:t>at the </a:t>
            </a:r>
            <a:r>
              <a:rPr sz="1700" spc="-5" dirty="0">
                <a:latin typeface="+mj-lt"/>
                <a:cs typeface="Arial" panose="020B0604020202020204" pitchFamily="34" charset="0"/>
              </a:rPr>
              <a:t>time </a:t>
            </a:r>
            <a:r>
              <a:rPr sz="1700" spc="15" dirty="0">
                <a:latin typeface="+mj-lt"/>
                <a:cs typeface="Arial" panose="020B0604020202020204" pitchFamily="34" charset="0"/>
              </a:rPr>
              <a:t>of </a:t>
            </a:r>
            <a:r>
              <a:rPr sz="1700" spc="-10" dirty="0">
                <a:latin typeface="+mj-lt"/>
                <a:cs typeface="Arial" panose="020B0604020202020204" pitchFamily="34" charset="0"/>
              </a:rPr>
              <a:t>debiting </a:t>
            </a:r>
            <a:r>
              <a:rPr sz="1700" spc="-25" dirty="0">
                <a:latin typeface="+mj-lt"/>
                <a:cs typeface="Arial" panose="020B0604020202020204" pitchFamily="34" charset="0"/>
              </a:rPr>
              <a:t>such </a:t>
            </a:r>
            <a:r>
              <a:rPr sz="1700" spc="-15" dirty="0">
                <a:latin typeface="+mj-lt"/>
                <a:cs typeface="Arial" panose="020B0604020202020204" pitchFamily="34" charset="0"/>
              </a:rPr>
              <a:t>amount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spc="-15" dirty="0">
                <a:latin typeface="+mj-lt"/>
                <a:cs typeface="Arial" panose="020B0604020202020204" pitchFamily="34" charset="0"/>
              </a:rPr>
              <a:t>at the </a:t>
            </a:r>
            <a:r>
              <a:rPr sz="1700" spc="-5" dirty="0">
                <a:latin typeface="+mj-lt"/>
                <a:cs typeface="Arial" panose="020B0604020202020204" pitchFamily="34" charset="0"/>
              </a:rPr>
              <a:t>time </a:t>
            </a:r>
            <a:r>
              <a:rPr sz="1700" spc="10" dirty="0">
                <a:latin typeface="+mj-lt"/>
                <a:cs typeface="Arial" panose="020B0604020202020204" pitchFamily="34" charset="0"/>
              </a:rPr>
              <a:t>of </a:t>
            </a:r>
            <a:r>
              <a:rPr sz="1700" spc="15" dirty="0">
                <a:latin typeface="+mj-lt"/>
                <a:cs typeface="Arial" panose="020B0604020202020204" pitchFamily="34" charset="0"/>
              </a:rPr>
              <a:t> </a:t>
            </a:r>
            <a:r>
              <a:rPr lang="en-IN" sz="1700" spc="15" dirty="0">
                <a:latin typeface="+mj-lt"/>
                <a:cs typeface="Arial" panose="020B0604020202020204" pitchFamily="34" charset="0"/>
              </a:rPr>
              <a:t>r</a:t>
            </a:r>
            <a:r>
              <a:rPr sz="1700" spc="15" dirty="0" err="1">
                <a:latin typeface="+mj-lt"/>
                <a:cs typeface="Arial" panose="020B0604020202020204" pitchFamily="34" charset="0"/>
              </a:rPr>
              <a:t>eceipt</a:t>
            </a:r>
            <a:r>
              <a:rPr sz="1700" spc="15" dirty="0">
                <a:latin typeface="+mj-lt"/>
                <a:cs typeface="Arial" panose="020B0604020202020204" pitchFamily="34" charset="0"/>
              </a:rPr>
              <a:t> of </a:t>
            </a:r>
            <a:r>
              <a:rPr sz="1700" spc="-25" dirty="0">
                <a:latin typeface="+mj-lt"/>
                <a:cs typeface="Arial" panose="020B0604020202020204" pitchFamily="34" charset="0"/>
              </a:rPr>
              <a:t>such </a:t>
            </a:r>
            <a:r>
              <a:rPr sz="1700" spc="-15" dirty="0">
                <a:latin typeface="+mj-lt"/>
                <a:cs typeface="Arial" panose="020B0604020202020204" pitchFamily="34" charset="0"/>
              </a:rPr>
              <a:t>amount, </a:t>
            </a:r>
            <a:r>
              <a:rPr sz="1700" dirty="0" err="1">
                <a:latin typeface="+mj-lt"/>
                <a:cs typeface="Arial" panose="020B0604020202020204" pitchFamily="34" charset="0"/>
              </a:rPr>
              <a:t>whicheve</a:t>
            </a:r>
            <a:r>
              <a:rPr lang="en-IN" sz="1700"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is </a:t>
            </a:r>
            <a:r>
              <a:rPr sz="1700" spc="30" dirty="0" err="1">
                <a:latin typeface="+mj-lt"/>
                <a:cs typeface="Arial" panose="020B0604020202020204" pitchFamily="34" charset="0"/>
              </a:rPr>
              <a:t>ea</a:t>
            </a:r>
            <a:r>
              <a:rPr lang="en-IN" sz="1700" spc="30" dirty="0">
                <a:latin typeface="+mj-lt"/>
                <a:cs typeface="Arial" panose="020B0604020202020204" pitchFamily="34" charset="0"/>
              </a:rPr>
              <a:t>r</a:t>
            </a:r>
            <a:r>
              <a:rPr sz="1700" spc="30" dirty="0">
                <a:latin typeface="+mj-lt"/>
                <a:cs typeface="Arial" panose="020B0604020202020204" pitchFamily="34" charset="0"/>
              </a:rPr>
              <a:t>lie</a:t>
            </a:r>
            <a:r>
              <a:rPr lang="en-IN" sz="1700" spc="30" dirty="0">
                <a:latin typeface="+mj-lt"/>
                <a:cs typeface="Arial" panose="020B0604020202020204" pitchFamily="34" charset="0"/>
              </a:rPr>
              <a:t>r</a:t>
            </a:r>
            <a:r>
              <a:rPr sz="1700" spc="30" dirty="0">
                <a:latin typeface="+mj-lt"/>
                <a:cs typeface="Arial" panose="020B0604020202020204" pitchFamily="34" charset="0"/>
              </a:rPr>
              <a:t>. </a:t>
            </a:r>
            <a:r>
              <a:rPr sz="1700" spc="20" dirty="0">
                <a:latin typeface="+mj-lt"/>
                <a:cs typeface="Arial" panose="020B0604020202020204" pitchFamily="34" charset="0"/>
              </a:rPr>
              <a:t>C</a:t>
            </a:r>
            <a:r>
              <a:rPr lang="en-IN" sz="1700" spc="20" dirty="0">
                <a:latin typeface="+mj-lt"/>
                <a:cs typeface="Arial" panose="020B0604020202020204" pitchFamily="34" charset="0"/>
              </a:rPr>
              <a:t>r</a:t>
            </a:r>
            <a:r>
              <a:rPr sz="1700" spc="20" dirty="0">
                <a:latin typeface="+mj-lt"/>
                <a:cs typeface="Arial" panose="020B0604020202020204" pitchFamily="34" charset="0"/>
              </a:rPr>
              <a:t>edit </a:t>
            </a:r>
            <a:r>
              <a:rPr sz="1700" spc="15" dirty="0">
                <a:latin typeface="+mj-lt"/>
                <a:cs typeface="Arial" panose="020B0604020202020204" pitchFamily="34" charset="0"/>
              </a:rPr>
              <a:t>of </a:t>
            </a:r>
            <a:r>
              <a:rPr lang="en-IN" sz="1700" spc="195" dirty="0">
                <a:latin typeface="+mj-lt"/>
                <a:cs typeface="Arial" panose="020B0604020202020204" pitchFamily="34" charset="0"/>
              </a:rPr>
              <a:t>T</a:t>
            </a:r>
            <a:r>
              <a:rPr sz="1700" spc="195" dirty="0">
                <a:latin typeface="+mj-lt"/>
                <a:cs typeface="Arial" panose="020B0604020202020204" pitchFamily="34" charset="0"/>
              </a:rPr>
              <a:t>CS </a:t>
            </a:r>
            <a:r>
              <a:rPr sz="1700" spc="-20" dirty="0">
                <a:latin typeface="+mj-lt"/>
                <a:cs typeface="Arial" panose="020B0604020202020204" pitchFamily="34" charset="0"/>
              </a:rPr>
              <a:t>can </a:t>
            </a:r>
            <a:r>
              <a:rPr sz="1700" dirty="0">
                <a:latin typeface="+mj-lt"/>
                <a:cs typeface="Arial" panose="020B0604020202020204" pitchFamily="34" charset="0"/>
              </a:rPr>
              <a:t>be </a:t>
            </a:r>
            <a:r>
              <a:rPr sz="1700" spc="-15" dirty="0">
                <a:latin typeface="+mj-lt"/>
                <a:cs typeface="Arial" panose="020B0604020202020204" pitchFamily="34" charset="0"/>
              </a:rPr>
              <a:t>obtained </a:t>
            </a:r>
            <a:r>
              <a:rPr sz="1700" spc="-30" dirty="0">
                <a:latin typeface="+mj-lt"/>
                <a:cs typeface="Arial" panose="020B0604020202020204" pitchFamily="34" charset="0"/>
              </a:rPr>
              <a:t>by </a:t>
            </a:r>
            <a:r>
              <a:rPr sz="1700" spc="-15" dirty="0">
                <a:latin typeface="+mj-lt"/>
                <a:cs typeface="Arial" panose="020B0604020202020204" pitchFamily="34" charset="0"/>
              </a:rPr>
              <a:t>the </a:t>
            </a:r>
            <a:r>
              <a:rPr sz="1700" spc="5" dirty="0" err="1">
                <a:latin typeface="+mj-lt"/>
                <a:cs typeface="Arial" panose="020B0604020202020204" pitchFamily="34" charset="0"/>
              </a:rPr>
              <a:t>Buye</a:t>
            </a:r>
            <a:r>
              <a:rPr lang="en-IN" sz="1700" spc="5"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on </a:t>
            </a:r>
            <a:r>
              <a:rPr sz="1700" spc="-10" dirty="0">
                <a:latin typeface="+mj-lt"/>
                <a:cs typeface="Arial" panose="020B0604020202020204" pitchFamily="34" charset="0"/>
              </a:rPr>
              <a:t>whose </a:t>
            </a:r>
            <a:r>
              <a:rPr sz="1700" spc="-5" dirty="0">
                <a:latin typeface="+mj-lt"/>
                <a:cs typeface="Arial" panose="020B0604020202020204" pitchFamily="34" charset="0"/>
              </a:rPr>
              <a:t>behalf </a:t>
            </a:r>
            <a:r>
              <a:rPr sz="1700" spc="-25" dirty="0">
                <a:latin typeface="+mj-lt"/>
                <a:cs typeface="Arial" panose="020B0604020202020204" pitchFamily="34" charset="0"/>
              </a:rPr>
              <a:t>such </a:t>
            </a:r>
            <a:r>
              <a:rPr lang="en-IN" sz="1700" spc="195" dirty="0">
                <a:latin typeface="+mj-lt"/>
                <a:cs typeface="Arial" panose="020B0604020202020204" pitchFamily="34" charset="0"/>
              </a:rPr>
              <a:t>T</a:t>
            </a:r>
            <a:r>
              <a:rPr sz="1700" spc="195" dirty="0">
                <a:latin typeface="+mj-lt"/>
                <a:cs typeface="Arial" panose="020B0604020202020204" pitchFamily="34" charset="0"/>
              </a:rPr>
              <a:t>CS </a:t>
            </a:r>
            <a:r>
              <a:rPr sz="1700" spc="-20" dirty="0">
                <a:latin typeface="+mj-lt"/>
                <a:cs typeface="Arial" panose="020B0604020202020204" pitchFamily="34" charset="0"/>
              </a:rPr>
              <a:t>has </a:t>
            </a:r>
            <a:r>
              <a:rPr sz="1700" spc="-15" dirty="0">
                <a:latin typeface="+mj-lt"/>
                <a:cs typeface="Arial" panose="020B0604020202020204" pitchFamily="34" charset="0"/>
              </a:rPr>
              <a:t> </a:t>
            </a:r>
            <a:r>
              <a:rPr sz="1700" spc="-5" dirty="0">
                <a:latin typeface="+mj-lt"/>
                <a:cs typeface="Arial" panose="020B0604020202020204" pitchFamily="34" charset="0"/>
              </a:rPr>
              <a:t>been</a:t>
            </a:r>
            <a:r>
              <a:rPr sz="1700" spc="-15" dirty="0">
                <a:latin typeface="+mj-lt"/>
                <a:cs typeface="Arial" panose="020B0604020202020204" pitchFamily="34" charset="0"/>
              </a:rPr>
              <a:t> </a:t>
            </a:r>
            <a:r>
              <a:rPr sz="1700" spc="-10" dirty="0">
                <a:latin typeface="+mj-lt"/>
                <a:cs typeface="Arial" panose="020B0604020202020204" pitchFamily="34" charset="0"/>
              </a:rPr>
              <a:t>collected.</a:t>
            </a:r>
            <a:endParaRPr sz="1700" dirty="0">
              <a:latin typeface="+mj-lt"/>
              <a:cs typeface="Arial" panose="020B0604020202020204" pitchFamily="34" charset="0"/>
            </a:endParaRPr>
          </a:p>
          <a:p>
            <a:pPr algn="just">
              <a:lnSpc>
                <a:spcPct val="100000"/>
              </a:lnSpc>
            </a:pPr>
            <a:endParaRPr sz="1700" dirty="0">
              <a:latin typeface="+mj-lt"/>
              <a:cs typeface="Arial" panose="020B0604020202020204" pitchFamily="34" charset="0"/>
            </a:endParaRPr>
          </a:p>
          <a:p>
            <a:pPr marL="298450" marR="167005" indent="-285750" algn="just">
              <a:lnSpc>
                <a:spcPct val="100000"/>
              </a:lnSpc>
              <a:buFont typeface="Arial" panose="020B0604020202020204" pitchFamily="34" charset="0"/>
              <a:buChar char="•"/>
            </a:pPr>
            <a:r>
              <a:rPr lang="en-US" sz="1700" dirty="0">
                <a:latin typeface="+mj-lt"/>
                <a:cs typeface="Arial" panose="020B0604020202020204" pitchFamily="34" charset="0"/>
              </a:rPr>
              <a:t>Firstly, the Central Government made an amendment to the FEM (CAT) Rules, 2000  (“CAT Rules”) wherein Rule 7 has been omitted. This means including the usage of International Credit Cards abroad under the purview of LRS. As a result, the limit of ICC transactions during foreign travel would be capped at USD 2,50,000.</a:t>
            </a:r>
          </a:p>
          <a:p>
            <a:pPr marL="12700" marR="167005" algn="just">
              <a:lnSpc>
                <a:spcPct val="100000"/>
              </a:lnSpc>
            </a:pPr>
            <a:endParaRPr lang="en-US" sz="1700" dirty="0">
              <a:latin typeface="+mj-lt"/>
              <a:cs typeface="Arial" panose="020B0604020202020204" pitchFamily="34" charset="0"/>
            </a:endParaRPr>
          </a:p>
          <a:p>
            <a:pPr marL="298450" marR="167005" indent="-285750" algn="just">
              <a:lnSpc>
                <a:spcPct val="100000"/>
              </a:lnSpc>
              <a:buFont typeface="Arial" panose="020B0604020202020204" pitchFamily="34" charset="0"/>
              <a:buChar char="•"/>
            </a:pPr>
            <a:r>
              <a:rPr lang="en-US" sz="1700" dirty="0">
                <a:latin typeface="+mj-lt"/>
                <a:cs typeface="Arial" panose="020B0604020202020204" pitchFamily="34" charset="0"/>
              </a:rPr>
              <a:t>Then, the Govt. vide. Notification No. G.S.R. 472(E), Dated, 30-06-2023 has reinstated rule 7 to the FEM (CAT) Rules, 2000 </a:t>
            </a:r>
            <a:r>
              <a:rPr lang="en-US" sz="1700" dirty="0" err="1">
                <a:latin typeface="+mj-lt"/>
                <a:cs typeface="Arial" panose="020B0604020202020204" pitchFamily="34" charset="0"/>
              </a:rPr>
              <a:t>w.e.f</a:t>
            </a:r>
            <a:r>
              <a:rPr lang="en-US" sz="1700" dirty="0">
                <a:latin typeface="+mj-lt"/>
                <a:cs typeface="Arial" panose="020B0604020202020204" pitchFamily="34" charset="0"/>
              </a:rPr>
              <a:t> 16-05-2023. Therefore, till the time the amended norms are made applicable the usage of an International Credit Card while on a visit outside India will be out of the purview of the LRS.</a:t>
            </a:r>
          </a:p>
          <a:p>
            <a:pPr marL="12700" marR="167005" algn="just">
              <a:lnSpc>
                <a:spcPct val="100000"/>
              </a:lnSpc>
            </a:pPr>
            <a:endParaRPr lang="en-US" sz="1700" dirty="0">
              <a:latin typeface="+mj-lt"/>
              <a:cs typeface="Arial" panose="020B0604020202020204" pitchFamily="34" charset="0"/>
            </a:endParaRPr>
          </a:p>
          <a:p>
            <a:pPr marL="298450" marR="167005" indent="-285750" algn="just">
              <a:lnSpc>
                <a:spcPct val="100000"/>
              </a:lnSpc>
              <a:buFont typeface="Arial" panose="020B0604020202020204" pitchFamily="34" charset="0"/>
              <a:buChar char="•"/>
            </a:pPr>
            <a:r>
              <a:rPr lang="en-US" sz="1700" b="1" dirty="0">
                <a:latin typeface="+mj-lt"/>
                <a:cs typeface="Arial" panose="020B0604020202020204" pitchFamily="34" charset="0"/>
              </a:rPr>
              <a:t>However, it is to be noted that when a foreign transaction is made using an international credit card while being in India, it is treated as a remittance under the LRS [Clarified by Ministry of finance by releasing FAQs on 18-05-2023] and is therefore subject to TCS. </a:t>
            </a: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26</a:t>
            </a:fld>
            <a:endParaRPr spc="5"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3103"/>
            <a:ext cx="852252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90" dirty="0">
                <a:solidFill>
                  <a:srgbClr val="00AFEF"/>
                </a:solidFill>
              </a:rPr>
              <a:t>Current Account Transactions-Drawing Limit  without RBI Permission</a:t>
            </a:r>
            <a:endParaRPr sz="2400" spc="8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27</a:t>
            </a:fld>
            <a:endParaRPr spc="5" dirty="0"/>
          </a:p>
        </p:txBody>
      </p:sp>
      <p:graphicFrame>
        <p:nvGraphicFramePr>
          <p:cNvPr id="6" name="object 15">
            <a:extLst>
              <a:ext uri="{FF2B5EF4-FFF2-40B4-BE49-F238E27FC236}">
                <a16:creationId xmlns:a16="http://schemas.microsoft.com/office/drawing/2014/main" id="{ADA57C9D-8967-9413-4415-CF02C972FFA4}"/>
              </a:ext>
            </a:extLst>
          </p:cNvPr>
          <p:cNvGraphicFramePr>
            <a:graphicFrameLocks noGrp="1"/>
          </p:cNvGraphicFramePr>
          <p:nvPr>
            <p:extLst>
              <p:ext uri="{D42A27DB-BD31-4B8C-83A1-F6EECF244321}">
                <p14:modId xmlns:p14="http://schemas.microsoft.com/office/powerpoint/2010/main" val="2299130022"/>
              </p:ext>
            </p:extLst>
          </p:nvPr>
        </p:nvGraphicFramePr>
        <p:xfrm>
          <a:off x="1655815" y="1176006"/>
          <a:ext cx="7849869" cy="5303645"/>
        </p:xfrm>
        <a:graphic>
          <a:graphicData uri="http://schemas.openxmlformats.org/drawingml/2006/table">
            <a:tbl>
              <a:tblPr firstRow="1" bandRow="1">
                <a:tableStyleId>{2D5ABB26-0587-4C30-8999-92F81FD0307C}</a:tableStyleId>
              </a:tblPr>
              <a:tblGrid>
                <a:gridCol w="1131570">
                  <a:extLst>
                    <a:ext uri="{9D8B030D-6E8A-4147-A177-3AD203B41FA5}">
                      <a16:colId xmlns:a16="http://schemas.microsoft.com/office/drawing/2014/main" val="20000"/>
                    </a:ext>
                  </a:extLst>
                </a:gridCol>
                <a:gridCol w="3253104">
                  <a:extLst>
                    <a:ext uri="{9D8B030D-6E8A-4147-A177-3AD203B41FA5}">
                      <a16:colId xmlns:a16="http://schemas.microsoft.com/office/drawing/2014/main" val="20001"/>
                    </a:ext>
                  </a:extLst>
                </a:gridCol>
                <a:gridCol w="3465195">
                  <a:extLst>
                    <a:ext uri="{9D8B030D-6E8A-4147-A177-3AD203B41FA5}">
                      <a16:colId xmlns:a16="http://schemas.microsoft.com/office/drawing/2014/main" val="20002"/>
                    </a:ext>
                  </a:extLst>
                </a:gridCol>
              </a:tblGrid>
              <a:tr h="631189">
                <a:tc>
                  <a:txBody>
                    <a:bodyPr/>
                    <a:lstStyle/>
                    <a:p>
                      <a:pPr marL="285115">
                        <a:lnSpc>
                          <a:spcPct val="100000"/>
                        </a:lnSpc>
                        <a:spcBef>
                          <a:spcPts val="315"/>
                        </a:spcBef>
                      </a:pPr>
                      <a:r>
                        <a:rPr sz="2000" b="1" spc="-25" dirty="0">
                          <a:latin typeface="+mj-lt"/>
                          <a:cs typeface="Arial"/>
                        </a:rPr>
                        <a:t>Sr.</a:t>
                      </a:r>
                      <a:r>
                        <a:rPr sz="2000" b="1" spc="-50" dirty="0">
                          <a:latin typeface="+mj-lt"/>
                          <a:cs typeface="Arial"/>
                        </a:rPr>
                        <a:t> </a:t>
                      </a:r>
                      <a:r>
                        <a:rPr sz="2000" b="1" spc="-10" dirty="0">
                          <a:latin typeface="+mj-lt"/>
                          <a:cs typeface="Arial"/>
                        </a:rPr>
                        <a:t>No.</a:t>
                      </a:r>
                      <a:endParaRPr sz="2000" dirty="0">
                        <a:latin typeface="+mj-lt"/>
                        <a:cs typeface="Arial"/>
                      </a:endParaRPr>
                    </a:p>
                  </a:txBody>
                  <a:tcPr marL="0" marR="0" marT="400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algn="ctr">
                        <a:lnSpc>
                          <a:spcPct val="100000"/>
                        </a:lnSpc>
                        <a:spcBef>
                          <a:spcPts val="315"/>
                        </a:spcBef>
                      </a:pPr>
                      <a:r>
                        <a:rPr sz="2000" b="1" spc="-10" dirty="0">
                          <a:latin typeface="+mj-lt"/>
                          <a:cs typeface="Arial"/>
                        </a:rPr>
                        <a:t>Particulars</a:t>
                      </a:r>
                      <a:endParaRPr sz="2000" dirty="0">
                        <a:latin typeface="+mj-lt"/>
                        <a:cs typeface="Arial"/>
                      </a:endParaRPr>
                    </a:p>
                  </a:txBody>
                  <a:tcPr marL="0" marR="0" marT="400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950594">
                        <a:lnSpc>
                          <a:spcPct val="100000"/>
                        </a:lnSpc>
                        <a:spcBef>
                          <a:spcPts val="315"/>
                        </a:spcBef>
                      </a:pPr>
                      <a:r>
                        <a:rPr sz="2000" b="1" spc="-10" dirty="0">
                          <a:latin typeface="+mj-lt"/>
                          <a:cs typeface="Arial"/>
                        </a:rPr>
                        <a:t>Permissible</a:t>
                      </a:r>
                      <a:r>
                        <a:rPr sz="2000" b="1" dirty="0">
                          <a:latin typeface="+mj-lt"/>
                          <a:cs typeface="Arial"/>
                        </a:rPr>
                        <a:t> </a:t>
                      </a:r>
                      <a:r>
                        <a:rPr sz="2000" b="1" spc="-10" dirty="0">
                          <a:latin typeface="+mj-lt"/>
                          <a:cs typeface="Arial"/>
                        </a:rPr>
                        <a:t>Limits</a:t>
                      </a:r>
                      <a:endParaRPr sz="2000" dirty="0">
                        <a:latin typeface="+mj-lt"/>
                        <a:cs typeface="Arial"/>
                      </a:endParaRPr>
                    </a:p>
                  </a:txBody>
                  <a:tcPr marL="0" marR="0" marT="400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extLst>
                  <a:ext uri="{0D108BD9-81ED-4DB2-BD59-A6C34878D82A}">
                    <a16:rowId xmlns:a16="http://schemas.microsoft.com/office/drawing/2014/main" val="10000"/>
                  </a:ext>
                </a:extLst>
              </a:tr>
              <a:tr h="1159002">
                <a:tc>
                  <a:txBody>
                    <a:bodyPr/>
                    <a:lstStyle/>
                    <a:p>
                      <a:pPr marL="92710">
                        <a:lnSpc>
                          <a:spcPct val="100000"/>
                        </a:lnSpc>
                        <a:spcBef>
                          <a:spcPts val="315"/>
                        </a:spcBef>
                      </a:pPr>
                      <a:r>
                        <a:rPr sz="2000" b="0" spc="-15" dirty="0">
                          <a:latin typeface="+mj-lt"/>
                          <a:cs typeface="Arial"/>
                        </a:rPr>
                        <a:t>1.</a:t>
                      </a:r>
                      <a:endParaRPr sz="2000" b="0" dirty="0">
                        <a:latin typeface="+mj-lt"/>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marR="439420">
                        <a:lnSpc>
                          <a:spcPts val="1660"/>
                        </a:lnSpc>
                        <a:spcBef>
                          <a:spcPts val="409"/>
                        </a:spcBef>
                      </a:pPr>
                      <a:r>
                        <a:rPr sz="2000" spc="-10" dirty="0">
                          <a:latin typeface="+mj-lt"/>
                          <a:cs typeface="Arial MT"/>
                        </a:rPr>
                        <a:t>Remittance</a:t>
                      </a:r>
                      <a:r>
                        <a:rPr sz="2000" spc="5" dirty="0">
                          <a:latin typeface="+mj-lt"/>
                          <a:cs typeface="Arial MT"/>
                        </a:rPr>
                        <a:t> </a:t>
                      </a:r>
                      <a:r>
                        <a:rPr sz="2000" spc="-10" dirty="0">
                          <a:latin typeface="+mj-lt"/>
                          <a:cs typeface="Arial MT"/>
                        </a:rPr>
                        <a:t>by</a:t>
                      </a:r>
                      <a:r>
                        <a:rPr sz="2000" spc="15" dirty="0">
                          <a:latin typeface="+mj-lt"/>
                          <a:cs typeface="Arial MT"/>
                        </a:rPr>
                        <a:t> </a:t>
                      </a:r>
                      <a:r>
                        <a:rPr sz="2000" spc="-10" dirty="0">
                          <a:latin typeface="+mj-lt"/>
                          <a:cs typeface="Arial MT"/>
                        </a:rPr>
                        <a:t>artiste</a:t>
                      </a:r>
                      <a:r>
                        <a:rPr sz="2000" spc="30" dirty="0">
                          <a:latin typeface="+mj-lt"/>
                          <a:cs typeface="Arial MT"/>
                        </a:rPr>
                        <a:t> </a:t>
                      </a:r>
                      <a:r>
                        <a:rPr sz="2000" spc="-10" dirty="0">
                          <a:latin typeface="+mj-lt"/>
                          <a:cs typeface="Arial MT"/>
                        </a:rPr>
                        <a:t>e.g.</a:t>
                      </a:r>
                      <a:r>
                        <a:rPr sz="2000" spc="10" dirty="0">
                          <a:latin typeface="+mj-lt"/>
                          <a:cs typeface="Arial MT"/>
                        </a:rPr>
                        <a:t> </a:t>
                      </a:r>
                      <a:r>
                        <a:rPr sz="2000" spc="-20" dirty="0">
                          <a:latin typeface="+mj-lt"/>
                          <a:cs typeface="Arial MT"/>
                        </a:rPr>
                        <a:t>wrestler, </a:t>
                      </a:r>
                      <a:r>
                        <a:rPr sz="2000" spc="-370" dirty="0">
                          <a:latin typeface="+mj-lt"/>
                          <a:cs typeface="Arial MT"/>
                        </a:rPr>
                        <a:t> </a:t>
                      </a:r>
                      <a:r>
                        <a:rPr sz="2000" spc="-25" dirty="0">
                          <a:latin typeface="+mj-lt"/>
                          <a:cs typeface="Arial MT"/>
                        </a:rPr>
                        <a:t>dancer,</a:t>
                      </a:r>
                      <a:r>
                        <a:rPr sz="2000" spc="30" dirty="0">
                          <a:latin typeface="+mj-lt"/>
                          <a:cs typeface="Arial MT"/>
                        </a:rPr>
                        <a:t> </a:t>
                      </a:r>
                      <a:r>
                        <a:rPr sz="2000" spc="-10" dirty="0">
                          <a:latin typeface="+mj-lt"/>
                          <a:cs typeface="Arial MT"/>
                        </a:rPr>
                        <a:t>entertainer</a:t>
                      </a:r>
                      <a:r>
                        <a:rPr sz="2000" spc="30" dirty="0">
                          <a:latin typeface="+mj-lt"/>
                          <a:cs typeface="Arial MT"/>
                        </a:rPr>
                        <a:t> </a:t>
                      </a:r>
                      <a:r>
                        <a:rPr sz="2000" spc="-10" dirty="0">
                          <a:latin typeface="+mj-lt"/>
                          <a:cs typeface="Arial MT"/>
                        </a:rPr>
                        <a:t>etc.</a:t>
                      </a:r>
                      <a:endParaRPr sz="2000" dirty="0">
                        <a:latin typeface="+mj-lt"/>
                        <a:cs typeface="Arial MT"/>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marR="93345">
                        <a:lnSpc>
                          <a:spcPct val="100000"/>
                        </a:lnSpc>
                        <a:spcBef>
                          <a:spcPts val="315"/>
                        </a:spcBef>
                      </a:pPr>
                      <a:r>
                        <a:rPr sz="2000" spc="-5" dirty="0">
                          <a:latin typeface="+mj-lt"/>
                          <a:cs typeface="Arial MT"/>
                        </a:rPr>
                        <a:t>Amount</a:t>
                      </a:r>
                      <a:r>
                        <a:rPr sz="2000" spc="-20" dirty="0">
                          <a:latin typeface="+mj-lt"/>
                          <a:cs typeface="Arial MT"/>
                        </a:rPr>
                        <a:t> </a:t>
                      </a:r>
                      <a:r>
                        <a:rPr sz="2000" spc="-5" dirty="0">
                          <a:latin typeface="+mj-lt"/>
                          <a:cs typeface="Arial MT"/>
                        </a:rPr>
                        <a:t>as</a:t>
                      </a:r>
                      <a:r>
                        <a:rPr sz="2000" spc="-10" dirty="0">
                          <a:latin typeface="+mj-lt"/>
                          <a:cs typeface="Arial MT"/>
                        </a:rPr>
                        <a:t> sanctioned</a:t>
                      </a:r>
                      <a:r>
                        <a:rPr sz="2000" spc="25" dirty="0">
                          <a:latin typeface="+mj-lt"/>
                          <a:cs typeface="Arial MT"/>
                        </a:rPr>
                        <a:t> </a:t>
                      </a:r>
                      <a:r>
                        <a:rPr sz="2000" spc="-5" dirty="0">
                          <a:latin typeface="+mj-lt"/>
                          <a:cs typeface="Arial MT"/>
                        </a:rPr>
                        <a:t>by</a:t>
                      </a:r>
                      <a:r>
                        <a:rPr sz="2000" spc="-10" dirty="0">
                          <a:latin typeface="+mj-lt"/>
                          <a:cs typeface="Arial MT"/>
                        </a:rPr>
                        <a:t> </a:t>
                      </a:r>
                      <a:r>
                        <a:rPr sz="2000" spc="-5" dirty="0">
                          <a:latin typeface="+mj-lt"/>
                          <a:cs typeface="Arial MT"/>
                        </a:rPr>
                        <a:t>the </a:t>
                      </a:r>
                      <a:r>
                        <a:rPr sz="2000" spc="-540" dirty="0">
                          <a:latin typeface="+mj-lt"/>
                          <a:cs typeface="Arial MT"/>
                        </a:rPr>
                        <a:t> </a:t>
                      </a:r>
                      <a:r>
                        <a:rPr sz="2000" spc="-10" dirty="0">
                          <a:latin typeface="+mj-lt"/>
                          <a:cs typeface="Arial MT"/>
                        </a:rPr>
                        <a:t>Ministry</a:t>
                      </a:r>
                      <a:r>
                        <a:rPr sz="2000" spc="130" dirty="0">
                          <a:latin typeface="+mj-lt"/>
                          <a:cs typeface="Arial MT"/>
                        </a:rPr>
                        <a:t> </a:t>
                      </a:r>
                      <a:r>
                        <a:rPr sz="2000" spc="-5" dirty="0">
                          <a:latin typeface="+mj-lt"/>
                          <a:cs typeface="Arial MT"/>
                        </a:rPr>
                        <a:t>of</a:t>
                      </a:r>
                      <a:r>
                        <a:rPr sz="2000" spc="85" dirty="0">
                          <a:latin typeface="+mj-lt"/>
                          <a:cs typeface="Arial MT"/>
                        </a:rPr>
                        <a:t> </a:t>
                      </a:r>
                      <a:r>
                        <a:rPr sz="2000" dirty="0">
                          <a:latin typeface="+mj-lt"/>
                          <a:cs typeface="Arial MT"/>
                        </a:rPr>
                        <a:t>Human </a:t>
                      </a:r>
                      <a:r>
                        <a:rPr sz="2000" spc="5" dirty="0">
                          <a:latin typeface="+mj-lt"/>
                          <a:cs typeface="Arial MT"/>
                        </a:rPr>
                        <a:t> </a:t>
                      </a:r>
                      <a:r>
                        <a:rPr sz="2000" spc="-5" dirty="0">
                          <a:latin typeface="+mj-lt"/>
                          <a:cs typeface="Arial MT"/>
                        </a:rPr>
                        <a:t>Resources </a:t>
                      </a:r>
                      <a:r>
                        <a:rPr sz="2000" spc="-10" dirty="0">
                          <a:latin typeface="+mj-lt"/>
                          <a:cs typeface="Arial MT"/>
                        </a:rPr>
                        <a:t>Development</a:t>
                      </a:r>
                      <a:endParaRPr sz="2000" dirty="0">
                        <a:latin typeface="+mj-lt"/>
                        <a:cs typeface="Arial MT"/>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r h="841883">
                <a:tc>
                  <a:txBody>
                    <a:bodyPr/>
                    <a:lstStyle/>
                    <a:p>
                      <a:pPr marL="92710">
                        <a:lnSpc>
                          <a:spcPct val="100000"/>
                        </a:lnSpc>
                        <a:spcBef>
                          <a:spcPts val="320"/>
                        </a:spcBef>
                      </a:pPr>
                      <a:r>
                        <a:rPr sz="2000" spc="-15" dirty="0">
                          <a:latin typeface="+mj-lt"/>
                          <a:cs typeface="Arial MT"/>
                        </a:rPr>
                        <a:t>2.</a:t>
                      </a:r>
                      <a:endParaRPr sz="2000" dirty="0">
                        <a:latin typeface="+mj-l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344488" marR="230504" indent="-344488">
                        <a:lnSpc>
                          <a:spcPct val="100000"/>
                        </a:lnSpc>
                        <a:spcBef>
                          <a:spcPts val="340"/>
                        </a:spcBef>
                        <a:tabLst>
                          <a:tab pos="893763" algn="l"/>
                        </a:tabLst>
                      </a:pPr>
                      <a:r>
                        <a:rPr lang="en-US" sz="2000" dirty="0">
                          <a:latin typeface="+mj-lt"/>
                          <a:cs typeface="Arial MT"/>
                        </a:rPr>
                        <a:t> Travel abroad for one or more private visits (except Nepal and Bhutan)</a:t>
                      </a: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5">
                  <a:txBody>
                    <a:bodyPr/>
                    <a:lstStyle/>
                    <a:p>
                      <a:pPr>
                        <a:lnSpc>
                          <a:spcPct val="100000"/>
                        </a:lnSpc>
                      </a:pPr>
                      <a:endParaRPr sz="2000" dirty="0">
                        <a:latin typeface="+mj-lt"/>
                        <a:cs typeface="Times New Roman"/>
                      </a:endParaRPr>
                    </a:p>
                    <a:p>
                      <a:pPr>
                        <a:lnSpc>
                          <a:spcPct val="100000"/>
                        </a:lnSpc>
                        <a:spcBef>
                          <a:spcPts val="50"/>
                        </a:spcBef>
                      </a:pPr>
                      <a:endParaRPr lang="en-US" sz="2000" dirty="0">
                        <a:latin typeface="+mj-lt"/>
                        <a:cs typeface="Times New Roman"/>
                      </a:endParaRPr>
                    </a:p>
                    <a:p>
                      <a:pPr>
                        <a:lnSpc>
                          <a:spcPct val="100000"/>
                        </a:lnSpc>
                        <a:spcBef>
                          <a:spcPts val="50"/>
                        </a:spcBef>
                      </a:pPr>
                      <a:endParaRPr sz="2000" dirty="0">
                        <a:latin typeface="+mj-lt"/>
                        <a:cs typeface="Times New Roman"/>
                      </a:endParaRPr>
                    </a:p>
                    <a:p>
                      <a:pPr marL="93345">
                        <a:lnSpc>
                          <a:spcPct val="100000"/>
                        </a:lnSpc>
                      </a:pPr>
                      <a:r>
                        <a:rPr sz="2000" dirty="0">
                          <a:latin typeface="+mj-lt"/>
                          <a:cs typeface="Times New Roman"/>
                        </a:rPr>
                        <a:t>Upto</a:t>
                      </a:r>
                      <a:r>
                        <a:rPr sz="2000" spc="-40" dirty="0">
                          <a:latin typeface="+mj-lt"/>
                          <a:cs typeface="Times New Roman"/>
                        </a:rPr>
                        <a:t> </a:t>
                      </a:r>
                      <a:r>
                        <a:rPr sz="2000" dirty="0">
                          <a:latin typeface="+mj-lt"/>
                          <a:cs typeface="Times New Roman"/>
                        </a:rPr>
                        <a:t>USD</a:t>
                      </a:r>
                      <a:r>
                        <a:rPr sz="2000" spc="-25" dirty="0">
                          <a:latin typeface="+mj-lt"/>
                          <a:cs typeface="Times New Roman"/>
                        </a:rPr>
                        <a:t> </a:t>
                      </a:r>
                      <a:r>
                        <a:rPr sz="2000" spc="5" dirty="0">
                          <a:latin typeface="+mj-lt"/>
                          <a:cs typeface="Times New Roman"/>
                        </a:rPr>
                        <a:t>2,50,000/-</a:t>
                      </a:r>
                      <a:endParaRPr sz="2000" dirty="0">
                        <a:latin typeface="+mj-lt"/>
                        <a:cs typeface="Times New Roman"/>
                      </a:endParaRPr>
                    </a:p>
                    <a:p>
                      <a:pPr marL="93345" marR="1292225">
                        <a:lnSpc>
                          <a:spcPct val="100000"/>
                        </a:lnSpc>
                        <a:spcBef>
                          <a:spcPts val="5"/>
                        </a:spcBef>
                      </a:pPr>
                      <a:r>
                        <a:rPr sz="2000" spc="5" dirty="0">
                          <a:latin typeface="+mj-lt"/>
                          <a:cs typeface="Times New Roman"/>
                        </a:rPr>
                        <a:t>under</a:t>
                      </a:r>
                      <a:r>
                        <a:rPr sz="2000" spc="-90" dirty="0">
                          <a:latin typeface="+mj-lt"/>
                          <a:cs typeface="Times New Roman"/>
                        </a:rPr>
                        <a:t> </a:t>
                      </a:r>
                      <a:r>
                        <a:rPr sz="2000" spc="5" dirty="0">
                          <a:latin typeface="+mj-lt"/>
                          <a:cs typeface="Times New Roman"/>
                        </a:rPr>
                        <a:t>the</a:t>
                      </a:r>
                      <a:r>
                        <a:rPr sz="2000" spc="-90" dirty="0">
                          <a:latin typeface="+mj-lt"/>
                          <a:cs typeface="Times New Roman"/>
                        </a:rPr>
                        <a:t> </a:t>
                      </a:r>
                      <a:r>
                        <a:rPr sz="2000" spc="-5" dirty="0">
                          <a:latin typeface="+mj-lt"/>
                          <a:cs typeface="Times New Roman"/>
                        </a:rPr>
                        <a:t>LRS </a:t>
                      </a:r>
                      <a:r>
                        <a:rPr sz="2000" spc="-685" dirty="0">
                          <a:latin typeface="+mj-lt"/>
                          <a:cs typeface="Times New Roman"/>
                        </a:rPr>
                        <a:t> </a:t>
                      </a:r>
                      <a:r>
                        <a:rPr sz="2000" spc="-5" dirty="0">
                          <a:latin typeface="+mj-lt"/>
                          <a:cs typeface="Times New Roman"/>
                        </a:rPr>
                        <a:t>Scheme</a:t>
                      </a:r>
                      <a:endParaRPr sz="2000" dirty="0">
                        <a:latin typeface="+mj-lt"/>
                        <a:cs typeface="Times New Roman"/>
                      </a:endParaRPr>
                    </a:p>
                    <a:p>
                      <a:pPr>
                        <a:lnSpc>
                          <a:spcPct val="100000"/>
                        </a:lnSpc>
                      </a:pPr>
                      <a:endParaRPr sz="2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2"/>
                  </a:ext>
                </a:extLst>
              </a:tr>
              <a:tr h="596519">
                <a:tc>
                  <a:txBody>
                    <a:bodyPr/>
                    <a:lstStyle/>
                    <a:p>
                      <a:pPr marL="92710">
                        <a:lnSpc>
                          <a:spcPct val="100000"/>
                        </a:lnSpc>
                        <a:spcBef>
                          <a:spcPts val="320"/>
                        </a:spcBef>
                      </a:pPr>
                      <a:r>
                        <a:rPr sz="2000" spc="-15" dirty="0">
                          <a:latin typeface="+mj-lt"/>
                          <a:cs typeface="Arial MT"/>
                        </a:rPr>
                        <a:t>3.</a:t>
                      </a:r>
                      <a:endParaRPr sz="2000" dirty="0">
                        <a:latin typeface="+mj-l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0"/>
                        </a:spcBef>
                      </a:pPr>
                      <a:r>
                        <a:rPr sz="2000" spc="-10" dirty="0">
                          <a:latin typeface="+mj-lt"/>
                          <a:cs typeface="Arial MT"/>
                        </a:rPr>
                        <a:t>Gifts</a:t>
                      </a:r>
                      <a:endParaRPr sz="2000" dirty="0">
                        <a:latin typeface="+mj-l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3"/>
                  </a:ext>
                </a:extLst>
              </a:tr>
              <a:tr h="596519">
                <a:tc>
                  <a:txBody>
                    <a:bodyPr/>
                    <a:lstStyle/>
                    <a:p>
                      <a:pPr marL="92710">
                        <a:lnSpc>
                          <a:spcPct val="100000"/>
                        </a:lnSpc>
                        <a:spcBef>
                          <a:spcPts val="325"/>
                        </a:spcBef>
                      </a:pPr>
                      <a:r>
                        <a:rPr sz="2000" spc="-15" dirty="0">
                          <a:latin typeface="+mj-lt"/>
                          <a:cs typeface="Arial MT"/>
                        </a:rPr>
                        <a:t>4.</a:t>
                      </a:r>
                      <a:endParaRPr sz="2000" dirty="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5"/>
                        </a:spcBef>
                      </a:pPr>
                      <a:r>
                        <a:rPr sz="2000" spc="-10" dirty="0">
                          <a:latin typeface="+mj-lt"/>
                          <a:cs typeface="Arial MT"/>
                        </a:rPr>
                        <a:t>Donation</a:t>
                      </a:r>
                      <a:endParaRPr sz="20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4"/>
                  </a:ext>
                </a:extLst>
              </a:tr>
              <a:tr h="568274">
                <a:tc>
                  <a:txBody>
                    <a:bodyPr/>
                    <a:lstStyle/>
                    <a:p>
                      <a:pPr marL="92710">
                        <a:lnSpc>
                          <a:spcPct val="100000"/>
                        </a:lnSpc>
                        <a:spcBef>
                          <a:spcPts val="325"/>
                        </a:spcBef>
                      </a:pPr>
                      <a:r>
                        <a:rPr sz="2000" spc="-15" dirty="0">
                          <a:latin typeface="+mj-lt"/>
                          <a:cs typeface="Arial MT"/>
                        </a:rPr>
                        <a:t>5.</a:t>
                      </a:r>
                      <a:endParaRPr sz="2000" dirty="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5"/>
                        </a:spcBef>
                      </a:pPr>
                      <a:r>
                        <a:rPr sz="2000" spc="-10" dirty="0">
                          <a:latin typeface="+mj-lt"/>
                          <a:cs typeface="Arial MT"/>
                        </a:rPr>
                        <a:t>Employment</a:t>
                      </a:r>
                      <a:r>
                        <a:rPr sz="2000" spc="-65" dirty="0">
                          <a:latin typeface="+mj-lt"/>
                          <a:cs typeface="Arial MT"/>
                        </a:rPr>
                        <a:t> </a:t>
                      </a:r>
                      <a:r>
                        <a:rPr sz="2000" spc="-15" dirty="0">
                          <a:latin typeface="+mj-lt"/>
                          <a:cs typeface="Arial MT"/>
                        </a:rPr>
                        <a:t>Abroad</a:t>
                      </a:r>
                      <a:endParaRPr sz="20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5"/>
                  </a:ext>
                </a:extLst>
              </a:tr>
              <a:tr h="794562">
                <a:tc>
                  <a:txBody>
                    <a:bodyPr/>
                    <a:lstStyle/>
                    <a:p>
                      <a:pPr marL="92710">
                        <a:lnSpc>
                          <a:spcPct val="100000"/>
                        </a:lnSpc>
                        <a:spcBef>
                          <a:spcPts val="325"/>
                        </a:spcBef>
                      </a:pPr>
                      <a:r>
                        <a:rPr sz="2000" spc="-15" dirty="0">
                          <a:latin typeface="+mj-lt"/>
                          <a:cs typeface="Arial MT"/>
                        </a:rPr>
                        <a:t>6.</a:t>
                      </a:r>
                      <a:endParaRPr sz="2000" dirty="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5"/>
                        </a:spcBef>
                      </a:pPr>
                      <a:r>
                        <a:rPr sz="2000" spc="-10" dirty="0">
                          <a:latin typeface="+mj-lt"/>
                          <a:cs typeface="Arial MT"/>
                        </a:rPr>
                        <a:t>Emigration</a:t>
                      </a:r>
                      <a:endParaRPr sz="2000" dirty="0">
                        <a:latin typeface="+mj-lt"/>
                        <a:cs typeface="Trebuchet MS"/>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366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3103"/>
            <a:ext cx="852252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90" dirty="0">
                <a:solidFill>
                  <a:srgbClr val="00AFEF"/>
                </a:solidFill>
              </a:rPr>
              <a:t>Current Account Transactions-Drawing Limit  without RBI Permission</a:t>
            </a:r>
            <a:endParaRPr sz="2400" spc="8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28</a:t>
            </a:fld>
            <a:endParaRPr spc="5" dirty="0"/>
          </a:p>
        </p:txBody>
      </p:sp>
      <p:graphicFrame>
        <p:nvGraphicFramePr>
          <p:cNvPr id="5" name="object 15">
            <a:extLst>
              <a:ext uri="{FF2B5EF4-FFF2-40B4-BE49-F238E27FC236}">
                <a16:creationId xmlns:a16="http://schemas.microsoft.com/office/drawing/2014/main" id="{33BBA325-A7EA-50B6-D10E-389CEC4D57C5}"/>
              </a:ext>
            </a:extLst>
          </p:cNvPr>
          <p:cNvGraphicFramePr>
            <a:graphicFrameLocks noGrp="1"/>
          </p:cNvGraphicFramePr>
          <p:nvPr>
            <p:extLst>
              <p:ext uri="{D42A27DB-BD31-4B8C-83A1-F6EECF244321}">
                <p14:modId xmlns:p14="http://schemas.microsoft.com/office/powerpoint/2010/main" val="440308592"/>
              </p:ext>
            </p:extLst>
          </p:nvPr>
        </p:nvGraphicFramePr>
        <p:xfrm>
          <a:off x="1623995" y="1467408"/>
          <a:ext cx="8041005" cy="4573587"/>
        </p:xfrm>
        <a:graphic>
          <a:graphicData uri="http://schemas.openxmlformats.org/drawingml/2006/table">
            <a:tbl>
              <a:tblPr firstRow="1" bandRow="1">
                <a:tableStyleId>{2D5ABB26-0587-4C30-8999-92F81FD0307C}</a:tableStyleId>
              </a:tblPr>
              <a:tblGrid>
                <a:gridCol w="879475">
                  <a:extLst>
                    <a:ext uri="{9D8B030D-6E8A-4147-A177-3AD203B41FA5}">
                      <a16:colId xmlns:a16="http://schemas.microsoft.com/office/drawing/2014/main" val="20000"/>
                    </a:ext>
                  </a:extLst>
                </a:gridCol>
                <a:gridCol w="3902710">
                  <a:extLst>
                    <a:ext uri="{9D8B030D-6E8A-4147-A177-3AD203B41FA5}">
                      <a16:colId xmlns:a16="http://schemas.microsoft.com/office/drawing/2014/main" val="20001"/>
                    </a:ext>
                  </a:extLst>
                </a:gridCol>
                <a:gridCol w="3258820">
                  <a:extLst>
                    <a:ext uri="{9D8B030D-6E8A-4147-A177-3AD203B41FA5}">
                      <a16:colId xmlns:a16="http://schemas.microsoft.com/office/drawing/2014/main" val="20002"/>
                    </a:ext>
                  </a:extLst>
                </a:gridCol>
              </a:tblGrid>
              <a:tr h="823722">
                <a:tc>
                  <a:txBody>
                    <a:bodyPr/>
                    <a:lstStyle/>
                    <a:p>
                      <a:pPr marL="245110" algn="l">
                        <a:lnSpc>
                          <a:spcPct val="100000"/>
                        </a:lnSpc>
                        <a:spcBef>
                          <a:spcPts val="295"/>
                        </a:spcBef>
                      </a:pPr>
                      <a:r>
                        <a:rPr sz="2000" b="1" spc="-50" dirty="0">
                          <a:latin typeface="+mj-lt"/>
                          <a:cs typeface="Arial"/>
                        </a:rPr>
                        <a:t>Sr.</a:t>
                      </a:r>
                      <a:endParaRPr sz="2000" dirty="0">
                        <a:latin typeface="+mj-lt"/>
                        <a:cs typeface="Arial"/>
                      </a:endParaRPr>
                    </a:p>
                    <a:p>
                      <a:pPr marL="193040" algn="l">
                        <a:lnSpc>
                          <a:spcPct val="100000"/>
                        </a:lnSpc>
                      </a:pPr>
                      <a:r>
                        <a:rPr sz="2000" b="1" spc="-5" dirty="0">
                          <a:latin typeface="+mj-lt"/>
                          <a:cs typeface="Arial"/>
                        </a:rPr>
                        <a:t>No.</a:t>
                      </a:r>
                      <a:endParaRPr sz="20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1160145" algn="l">
                        <a:lnSpc>
                          <a:spcPct val="100000"/>
                        </a:lnSpc>
                        <a:spcBef>
                          <a:spcPts val="295"/>
                        </a:spcBef>
                      </a:pPr>
                      <a:r>
                        <a:rPr sz="2000" b="1" dirty="0">
                          <a:latin typeface="+mj-lt"/>
                          <a:cs typeface="Arial"/>
                        </a:rPr>
                        <a:t>Particulars</a:t>
                      </a:r>
                      <a:endParaRPr sz="20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283210" algn="l">
                        <a:lnSpc>
                          <a:spcPct val="100000"/>
                        </a:lnSpc>
                        <a:spcBef>
                          <a:spcPts val="295"/>
                        </a:spcBef>
                      </a:pPr>
                      <a:r>
                        <a:rPr sz="2000" b="1" dirty="0">
                          <a:latin typeface="+mj-lt"/>
                          <a:cs typeface="Arial"/>
                        </a:rPr>
                        <a:t>Permissible</a:t>
                      </a:r>
                      <a:r>
                        <a:rPr sz="2000" b="1" spc="-80" dirty="0">
                          <a:latin typeface="+mj-lt"/>
                          <a:cs typeface="Arial"/>
                        </a:rPr>
                        <a:t> </a:t>
                      </a:r>
                      <a:r>
                        <a:rPr sz="2000" b="1" dirty="0">
                          <a:latin typeface="+mj-lt"/>
                          <a:cs typeface="Arial"/>
                        </a:rPr>
                        <a:t>Limits</a:t>
                      </a:r>
                      <a:endParaRPr sz="20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extLst>
                  <a:ext uri="{0D108BD9-81ED-4DB2-BD59-A6C34878D82A}">
                    <a16:rowId xmlns:a16="http://schemas.microsoft.com/office/drawing/2014/main" val="10000"/>
                  </a:ext>
                </a:extLst>
              </a:tr>
              <a:tr h="3749865">
                <a:tc>
                  <a:txBody>
                    <a:bodyPr/>
                    <a:lstStyle/>
                    <a:p>
                      <a:pPr marL="92710" algn="ctr">
                        <a:lnSpc>
                          <a:spcPct val="100000"/>
                        </a:lnSpc>
                        <a:spcBef>
                          <a:spcPts val="300"/>
                        </a:spcBef>
                      </a:pPr>
                      <a:r>
                        <a:rPr sz="2000" spc="5" dirty="0">
                          <a:latin typeface="+mj-lt"/>
                          <a:cs typeface="Arial MT"/>
                        </a:rPr>
                        <a:t>7.</a:t>
                      </a:r>
                      <a:endParaRPr sz="2000" dirty="0">
                        <a:latin typeface="+mj-lt"/>
                        <a:cs typeface="Arial M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00"/>
                        </a:spcBef>
                      </a:pPr>
                      <a:r>
                        <a:rPr sz="2000" dirty="0">
                          <a:latin typeface="+mj-lt"/>
                          <a:cs typeface="Arial MT"/>
                        </a:rPr>
                        <a:t>Maintenance</a:t>
                      </a:r>
                      <a:r>
                        <a:rPr sz="2000" spc="-65" dirty="0">
                          <a:latin typeface="+mj-lt"/>
                          <a:cs typeface="Arial MT"/>
                        </a:rPr>
                        <a:t> </a:t>
                      </a:r>
                      <a:r>
                        <a:rPr sz="2000" dirty="0">
                          <a:latin typeface="+mj-lt"/>
                          <a:cs typeface="Arial MT"/>
                        </a:rPr>
                        <a:t>of</a:t>
                      </a:r>
                      <a:r>
                        <a:rPr sz="2000" spc="-45" dirty="0">
                          <a:latin typeface="+mj-lt"/>
                          <a:cs typeface="Arial MT"/>
                        </a:rPr>
                        <a:t> </a:t>
                      </a:r>
                      <a:r>
                        <a:rPr sz="2000" dirty="0">
                          <a:latin typeface="+mj-lt"/>
                          <a:cs typeface="Arial MT"/>
                        </a:rPr>
                        <a:t>close</a:t>
                      </a:r>
                    </a:p>
                    <a:p>
                      <a:pPr marL="92710">
                        <a:lnSpc>
                          <a:spcPct val="100000"/>
                        </a:lnSpc>
                      </a:pPr>
                      <a:r>
                        <a:rPr sz="2000" spc="-5" dirty="0">
                          <a:latin typeface="+mj-lt"/>
                          <a:cs typeface="Arial MT"/>
                        </a:rPr>
                        <a:t>relative </a:t>
                      </a:r>
                      <a:r>
                        <a:rPr sz="2000" dirty="0">
                          <a:latin typeface="+mj-lt"/>
                          <a:cs typeface="Arial MT"/>
                        </a:rPr>
                        <a:t>abroad</a:t>
                      </a: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980" marR="92075">
                        <a:lnSpc>
                          <a:spcPct val="100000"/>
                        </a:lnSpc>
                        <a:spcBef>
                          <a:spcPts val="315"/>
                        </a:spcBef>
                      </a:pPr>
                      <a:r>
                        <a:rPr sz="2000" spc="-10" dirty="0">
                          <a:latin typeface="+mj-lt"/>
                          <a:cs typeface="Arial MT"/>
                        </a:rPr>
                        <a:t>Resident</a:t>
                      </a:r>
                      <a:r>
                        <a:rPr sz="2000" spc="30" dirty="0">
                          <a:latin typeface="+mj-lt"/>
                          <a:cs typeface="Arial MT"/>
                        </a:rPr>
                        <a:t> </a:t>
                      </a:r>
                      <a:r>
                        <a:rPr sz="2000" spc="-10" dirty="0">
                          <a:latin typeface="+mj-lt"/>
                          <a:cs typeface="Arial MT"/>
                        </a:rPr>
                        <a:t>Individual</a:t>
                      </a:r>
                      <a:r>
                        <a:rPr sz="2000" spc="90" dirty="0">
                          <a:latin typeface="+mj-lt"/>
                          <a:cs typeface="Arial MT"/>
                        </a:rPr>
                        <a:t> </a:t>
                      </a:r>
                      <a:r>
                        <a:rPr sz="2000" spc="-5" dirty="0">
                          <a:latin typeface="+mj-lt"/>
                          <a:cs typeface="Arial MT"/>
                        </a:rPr>
                        <a:t>can </a:t>
                      </a:r>
                      <a:r>
                        <a:rPr sz="2000" dirty="0">
                          <a:latin typeface="+mj-lt"/>
                          <a:cs typeface="Arial MT"/>
                        </a:rPr>
                        <a:t> remit </a:t>
                      </a:r>
                      <a:r>
                        <a:rPr sz="2000" spc="-5" dirty="0">
                          <a:latin typeface="+mj-lt"/>
                          <a:cs typeface="Arial MT"/>
                        </a:rPr>
                        <a:t>up to </a:t>
                      </a:r>
                      <a:r>
                        <a:rPr sz="2000" spc="-10" dirty="0">
                          <a:latin typeface="+mj-lt"/>
                          <a:cs typeface="Arial MT"/>
                        </a:rPr>
                        <a:t>USD 2,50,000/- </a:t>
                      </a:r>
                      <a:r>
                        <a:rPr sz="2000" spc="-545" dirty="0">
                          <a:latin typeface="+mj-lt"/>
                          <a:cs typeface="Arial MT"/>
                        </a:rPr>
                        <a:t> </a:t>
                      </a:r>
                      <a:r>
                        <a:rPr sz="2000" spc="-10" dirty="0">
                          <a:latin typeface="+mj-lt"/>
                          <a:cs typeface="Arial MT"/>
                        </a:rPr>
                        <a:t>per</a:t>
                      </a:r>
                      <a:r>
                        <a:rPr sz="2000" spc="-15" dirty="0">
                          <a:latin typeface="+mj-lt"/>
                          <a:cs typeface="Arial MT"/>
                        </a:rPr>
                        <a:t> </a:t>
                      </a:r>
                      <a:r>
                        <a:rPr sz="2000" spc="-5" dirty="0">
                          <a:latin typeface="+mj-lt"/>
                          <a:cs typeface="Arial MT"/>
                        </a:rPr>
                        <a:t>FY</a:t>
                      </a:r>
                      <a:r>
                        <a:rPr sz="2000" spc="-55" dirty="0">
                          <a:latin typeface="+mj-lt"/>
                          <a:cs typeface="Arial MT"/>
                        </a:rPr>
                        <a:t> </a:t>
                      </a:r>
                      <a:r>
                        <a:rPr sz="2000" dirty="0">
                          <a:latin typeface="+mj-lt"/>
                          <a:cs typeface="Arial MT"/>
                        </a:rPr>
                        <a:t>for</a:t>
                      </a:r>
                      <a:r>
                        <a:rPr sz="2000" spc="-40" dirty="0">
                          <a:latin typeface="+mj-lt"/>
                          <a:cs typeface="Arial MT"/>
                        </a:rPr>
                        <a:t> </a:t>
                      </a:r>
                      <a:r>
                        <a:rPr sz="2000" spc="-10" dirty="0">
                          <a:latin typeface="+mj-lt"/>
                          <a:cs typeface="Arial MT"/>
                        </a:rPr>
                        <a:t>the</a:t>
                      </a:r>
                      <a:r>
                        <a:rPr sz="2000" spc="-5" dirty="0">
                          <a:latin typeface="+mj-lt"/>
                          <a:cs typeface="Arial MT"/>
                        </a:rPr>
                        <a:t> maintenance </a:t>
                      </a:r>
                      <a:r>
                        <a:rPr sz="2000" spc="-540" dirty="0">
                          <a:latin typeface="+mj-lt"/>
                          <a:cs typeface="Arial MT"/>
                        </a:rPr>
                        <a:t> </a:t>
                      </a:r>
                      <a:r>
                        <a:rPr sz="2000" spc="-5" dirty="0">
                          <a:latin typeface="+mj-lt"/>
                          <a:cs typeface="Arial MT"/>
                        </a:rPr>
                        <a:t>of</a:t>
                      </a:r>
                      <a:r>
                        <a:rPr sz="2000" spc="-25" dirty="0">
                          <a:latin typeface="+mj-lt"/>
                          <a:cs typeface="Arial MT"/>
                        </a:rPr>
                        <a:t> </a:t>
                      </a:r>
                      <a:r>
                        <a:rPr sz="2000" spc="-5" dirty="0">
                          <a:latin typeface="+mj-lt"/>
                          <a:cs typeface="Arial MT"/>
                        </a:rPr>
                        <a:t>close</a:t>
                      </a:r>
                      <a:r>
                        <a:rPr sz="2000" spc="5" dirty="0">
                          <a:latin typeface="+mj-lt"/>
                          <a:cs typeface="Arial MT"/>
                        </a:rPr>
                        <a:t> </a:t>
                      </a:r>
                      <a:r>
                        <a:rPr sz="2000" spc="-10" dirty="0">
                          <a:latin typeface="+mj-lt"/>
                          <a:cs typeface="Arial MT"/>
                        </a:rPr>
                        <a:t>relatives</a:t>
                      </a:r>
                      <a:r>
                        <a:rPr sz="2000" spc="35" dirty="0">
                          <a:latin typeface="+mj-lt"/>
                          <a:cs typeface="Arial MT"/>
                        </a:rPr>
                        <a:t> </a:t>
                      </a:r>
                      <a:r>
                        <a:rPr sz="2000" spc="-10" dirty="0">
                          <a:latin typeface="+mj-lt"/>
                          <a:cs typeface="Arial MT"/>
                        </a:rPr>
                        <a:t>abroad.</a:t>
                      </a:r>
                      <a:endParaRPr sz="2000" dirty="0">
                        <a:latin typeface="+mj-lt"/>
                        <a:cs typeface="Arial MT"/>
                      </a:endParaRPr>
                    </a:p>
                    <a:p>
                      <a:pPr>
                        <a:lnSpc>
                          <a:spcPct val="100000"/>
                        </a:lnSpc>
                        <a:spcBef>
                          <a:spcPts val="45"/>
                        </a:spcBef>
                      </a:pPr>
                      <a:endParaRPr sz="2000" dirty="0">
                        <a:latin typeface="+mj-lt"/>
                        <a:cs typeface="Times New Roman"/>
                      </a:endParaRPr>
                    </a:p>
                    <a:p>
                      <a:pPr marL="93980" marR="311150">
                        <a:lnSpc>
                          <a:spcPct val="100000"/>
                        </a:lnSpc>
                        <a:spcBef>
                          <a:spcPts val="5"/>
                        </a:spcBef>
                      </a:pPr>
                      <a:r>
                        <a:rPr sz="2000" spc="-5" dirty="0">
                          <a:latin typeface="+mj-lt"/>
                          <a:cs typeface="Arial MT"/>
                        </a:rPr>
                        <a:t>[Close</a:t>
                      </a:r>
                      <a:r>
                        <a:rPr sz="2000" spc="-10" dirty="0">
                          <a:latin typeface="+mj-lt"/>
                          <a:cs typeface="Arial MT"/>
                        </a:rPr>
                        <a:t> relative</a:t>
                      </a:r>
                      <a:r>
                        <a:rPr sz="2000" spc="35" dirty="0">
                          <a:latin typeface="+mj-lt"/>
                          <a:cs typeface="Arial MT"/>
                        </a:rPr>
                        <a:t> </a:t>
                      </a:r>
                      <a:r>
                        <a:rPr sz="2000" spc="-5" dirty="0">
                          <a:latin typeface="+mj-lt"/>
                          <a:cs typeface="Arial MT"/>
                        </a:rPr>
                        <a:t>as</a:t>
                      </a:r>
                      <a:r>
                        <a:rPr sz="2000" spc="-20" dirty="0">
                          <a:latin typeface="+mj-lt"/>
                          <a:cs typeface="Arial MT"/>
                        </a:rPr>
                        <a:t> </a:t>
                      </a:r>
                      <a:r>
                        <a:rPr sz="2000" spc="-10" dirty="0">
                          <a:latin typeface="+mj-lt"/>
                          <a:cs typeface="Arial MT"/>
                        </a:rPr>
                        <a:t>defined </a:t>
                      </a:r>
                      <a:r>
                        <a:rPr sz="2000" spc="-540" dirty="0">
                          <a:latin typeface="+mj-lt"/>
                          <a:cs typeface="Arial MT"/>
                        </a:rPr>
                        <a:t> </a:t>
                      </a:r>
                      <a:r>
                        <a:rPr sz="2000" spc="-10" dirty="0">
                          <a:latin typeface="+mj-lt"/>
                          <a:cs typeface="Arial MT"/>
                        </a:rPr>
                        <a:t>under</a:t>
                      </a:r>
                      <a:r>
                        <a:rPr sz="2000" spc="15" dirty="0">
                          <a:latin typeface="+mj-lt"/>
                          <a:cs typeface="Arial MT"/>
                        </a:rPr>
                        <a:t> </a:t>
                      </a:r>
                      <a:r>
                        <a:rPr sz="2000" spc="-5" dirty="0">
                          <a:latin typeface="+mj-lt"/>
                          <a:cs typeface="Arial MT"/>
                        </a:rPr>
                        <a:t>section</a:t>
                      </a:r>
                      <a:r>
                        <a:rPr sz="2000" dirty="0">
                          <a:latin typeface="+mj-lt"/>
                          <a:cs typeface="Arial MT"/>
                        </a:rPr>
                        <a:t> </a:t>
                      </a:r>
                      <a:r>
                        <a:rPr sz="2000" spc="-5" dirty="0">
                          <a:latin typeface="+mj-lt"/>
                          <a:cs typeface="Arial MT"/>
                        </a:rPr>
                        <a:t>6</a:t>
                      </a:r>
                      <a:r>
                        <a:rPr sz="2000" spc="-15" dirty="0">
                          <a:latin typeface="+mj-lt"/>
                          <a:cs typeface="Arial MT"/>
                        </a:rPr>
                        <a:t> </a:t>
                      </a:r>
                      <a:r>
                        <a:rPr sz="2000" spc="-5" dirty="0">
                          <a:latin typeface="+mj-lt"/>
                          <a:cs typeface="Arial MT"/>
                        </a:rPr>
                        <a:t>of </a:t>
                      </a:r>
                      <a:r>
                        <a:rPr sz="2000" dirty="0">
                          <a:latin typeface="+mj-lt"/>
                          <a:cs typeface="Arial MT"/>
                        </a:rPr>
                        <a:t> </a:t>
                      </a:r>
                      <a:r>
                        <a:rPr sz="2000" spc="-5" dirty="0">
                          <a:latin typeface="+mj-lt"/>
                          <a:cs typeface="Arial MT"/>
                        </a:rPr>
                        <a:t>Companies</a:t>
                      </a:r>
                      <a:r>
                        <a:rPr sz="2000" spc="-105" dirty="0">
                          <a:latin typeface="+mj-lt"/>
                          <a:cs typeface="Arial MT"/>
                        </a:rPr>
                        <a:t> </a:t>
                      </a:r>
                      <a:r>
                        <a:rPr sz="2000" spc="-5" dirty="0">
                          <a:latin typeface="+mj-lt"/>
                          <a:cs typeface="Arial MT"/>
                        </a:rPr>
                        <a:t>Act,</a:t>
                      </a:r>
                      <a:r>
                        <a:rPr sz="2000" spc="-15" dirty="0">
                          <a:latin typeface="+mj-lt"/>
                          <a:cs typeface="Arial MT"/>
                        </a:rPr>
                        <a:t> </a:t>
                      </a:r>
                      <a:r>
                        <a:rPr sz="2000" spc="-10" dirty="0">
                          <a:latin typeface="+mj-lt"/>
                          <a:cs typeface="Arial MT"/>
                        </a:rPr>
                        <a:t>1956]</a:t>
                      </a:r>
                      <a:endParaRPr sz="2000" dirty="0">
                        <a:latin typeface="+mj-lt"/>
                        <a:cs typeface="Arial MT"/>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944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3103"/>
            <a:ext cx="852252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90" dirty="0">
                <a:solidFill>
                  <a:srgbClr val="00AFEF"/>
                </a:solidFill>
              </a:rPr>
              <a:t>Current Account Transactions-Drawing Limit  without RBI Permission</a:t>
            </a:r>
            <a:endParaRPr sz="2400" spc="8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29</a:t>
            </a:fld>
            <a:endParaRPr spc="5" dirty="0"/>
          </a:p>
        </p:txBody>
      </p:sp>
      <p:graphicFrame>
        <p:nvGraphicFramePr>
          <p:cNvPr id="6" name="object 15">
            <a:extLst>
              <a:ext uri="{FF2B5EF4-FFF2-40B4-BE49-F238E27FC236}">
                <a16:creationId xmlns:a16="http://schemas.microsoft.com/office/drawing/2014/main" id="{A92997C0-7FB3-8BFD-08E1-DD171D3A4EBD}"/>
              </a:ext>
            </a:extLst>
          </p:cNvPr>
          <p:cNvGraphicFramePr>
            <a:graphicFrameLocks noGrp="1"/>
          </p:cNvGraphicFramePr>
          <p:nvPr>
            <p:extLst>
              <p:ext uri="{D42A27DB-BD31-4B8C-83A1-F6EECF244321}">
                <p14:modId xmlns:p14="http://schemas.microsoft.com/office/powerpoint/2010/main" val="1597031326"/>
              </p:ext>
            </p:extLst>
          </p:nvPr>
        </p:nvGraphicFramePr>
        <p:xfrm>
          <a:off x="1613947" y="1252727"/>
          <a:ext cx="8132955" cy="4938991"/>
        </p:xfrm>
        <a:graphic>
          <a:graphicData uri="http://schemas.openxmlformats.org/drawingml/2006/table">
            <a:tbl>
              <a:tblPr firstRow="1" bandRow="1">
                <a:tableStyleId>{2D5ABB26-0587-4C30-8999-92F81FD0307C}</a:tableStyleId>
              </a:tblPr>
              <a:tblGrid>
                <a:gridCol w="889532">
                  <a:extLst>
                    <a:ext uri="{9D8B030D-6E8A-4147-A177-3AD203B41FA5}">
                      <a16:colId xmlns:a16="http://schemas.microsoft.com/office/drawing/2014/main" val="20000"/>
                    </a:ext>
                  </a:extLst>
                </a:gridCol>
                <a:gridCol w="3947338">
                  <a:extLst>
                    <a:ext uri="{9D8B030D-6E8A-4147-A177-3AD203B41FA5}">
                      <a16:colId xmlns:a16="http://schemas.microsoft.com/office/drawing/2014/main" val="20001"/>
                    </a:ext>
                  </a:extLst>
                </a:gridCol>
                <a:gridCol w="3296085">
                  <a:extLst>
                    <a:ext uri="{9D8B030D-6E8A-4147-A177-3AD203B41FA5}">
                      <a16:colId xmlns:a16="http://schemas.microsoft.com/office/drawing/2014/main" val="20002"/>
                    </a:ext>
                  </a:extLst>
                </a:gridCol>
              </a:tblGrid>
              <a:tr h="823595">
                <a:tc>
                  <a:txBody>
                    <a:bodyPr/>
                    <a:lstStyle/>
                    <a:p>
                      <a:pPr marL="245110">
                        <a:lnSpc>
                          <a:spcPct val="100000"/>
                        </a:lnSpc>
                        <a:spcBef>
                          <a:spcPts val="295"/>
                        </a:spcBef>
                      </a:pPr>
                      <a:r>
                        <a:rPr sz="2400" b="1" spc="-50" dirty="0">
                          <a:latin typeface="+mj-lt"/>
                          <a:cs typeface="Arial"/>
                        </a:rPr>
                        <a:t>Sr.</a:t>
                      </a:r>
                      <a:endParaRPr sz="2400" dirty="0">
                        <a:latin typeface="+mj-lt"/>
                        <a:cs typeface="Arial"/>
                      </a:endParaRPr>
                    </a:p>
                    <a:p>
                      <a:pPr marL="193040">
                        <a:lnSpc>
                          <a:spcPct val="100000"/>
                        </a:lnSpc>
                      </a:pPr>
                      <a:r>
                        <a:rPr sz="2400" b="1" spc="-5" dirty="0">
                          <a:latin typeface="+mj-lt"/>
                          <a:cs typeface="Arial"/>
                        </a:rPr>
                        <a:t>No.</a:t>
                      </a:r>
                      <a:endParaRPr sz="24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1160145">
                        <a:lnSpc>
                          <a:spcPct val="100000"/>
                        </a:lnSpc>
                        <a:spcBef>
                          <a:spcPts val="295"/>
                        </a:spcBef>
                      </a:pPr>
                      <a:r>
                        <a:rPr sz="2400" b="1" dirty="0">
                          <a:latin typeface="+mj-lt"/>
                          <a:cs typeface="Arial"/>
                        </a:rPr>
                        <a:t>Particulars</a:t>
                      </a:r>
                      <a:endParaRPr sz="24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283210">
                        <a:lnSpc>
                          <a:spcPct val="100000"/>
                        </a:lnSpc>
                        <a:spcBef>
                          <a:spcPts val="295"/>
                        </a:spcBef>
                      </a:pPr>
                      <a:r>
                        <a:rPr sz="2400" b="1" dirty="0">
                          <a:latin typeface="+mj-lt"/>
                          <a:cs typeface="Arial"/>
                        </a:rPr>
                        <a:t>Permissible</a:t>
                      </a:r>
                      <a:r>
                        <a:rPr sz="2400" b="1" spc="-80" dirty="0">
                          <a:latin typeface="+mj-lt"/>
                          <a:cs typeface="Arial"/>
                        </a:rPr>
                        <a:t> </a:t>
                      </a:r>
                      <a:r>
                        <a:rPr sz="2400" b="1" dirty="0">
                          <a:latin typeface="+mj-lt"/>
                          <a:cs typeface="Arial"/>
                        </a:rPr>
                        <a:t>Limits</a:t>
                      </a:r>
                      <a:endParaRPr sz="2400" dirty="0">
                        <a:latin typeface="+mj-lt"/>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extLst>
                  <a:ext uri="{0D108BD9-81ED-4DB2-BD59-A6C34878D82A}">
                    <a16:rowId xmlns:a16="http://schemas.microsoft.com/office/drawing/2014/main" val="10000"/>
                  </a:ext>
                </a:extLst>
              </a:tr>
              <a:tr h="4115396">
                <a:tc>
                  <a:txBody>
                    <a:bodyPr/>
                    <a:lstStyle/>
                    <a:p>
                      <a:pPr marL="68580" algn="ctr">
                        <a:lnSpc>
                          <a:spcPct val="100000"/>
                        </a:lnSpc>
                        <a:spcBef>
                          <a:spcPts val="300"/>
                        </a:spcBef>
                      </a:pPr>
                      <a:endParaRPr lang="en-US" sz="2400" spc="10" dirty="0">
                        <a:latin typeface="+mj-lt"/>
                        <a:cs typeface="Arial MT"/>
                      </a:endParaRPr>
                    </a:p>
                    <a:p>
                      <a:pPr marL="68580" algn="ctr">
                        <a:lnSpc>
                          <a:spcPct val="100000"/>
                        </a:lnSpc>
                        <a:spcBef>
                          <a:spcPts val="300"/>
                        </a:spcBef>
                      </a:pPr>
                      <a:r>
                        <a:rPr sz="2400" spc="10" dirty="0">
                          <a:latin typeface="+mj-lt"/>
                          <a:cs typeface="Arial MT"/>
                        </a:rPr>
                        <a:t>8.</a:t>
                      </a:r>
                      <a:endParaRPr sz="2400" dirty="0">
                        <a:latin typeface="+mj-lt"/>
                        <a:cs typeface="Arial MT"/>
                      </a:endParaRPr>
                    </a:p>
                    <a:p>
                      <a:pPr>
                        <a:lnSpc>
                          <a:spcPct val="100000"/>
                        </a:lnSpc>
                      </a:pPr>
                      <a:endParaRPr sz="2400" dirty="0">
                        <a:latin typeface="+mj-lt"/>
                        <a:cs typeface="Times New Roman"/>
                      </a:endParaRPr>
                    </a:p>
                    <a:p>
                      <a:pPr>
                        <a:lnSpc>
                          <a:spcPct val="100000"/>
                        </a:lnSpc>
                      </a:pPr>
                      <a:endParaRPr sz="2400" dirty="0">
                        <a:latin typeface="+mj-lt"/>
                        <a:cs typeface="Times New Roman"/>
                      </a:endParaRPr>
                    </a:p>
                    <a:p>
                      <a:pPr>
                        <a:lnSpc>
                          <a:spcPct val="100000"/>
                        </a:lnSpc>
                      </a:pPr>
                      <a:endParaRPr sz="2400" dirty="0">
                        <a:latin typeface="+mj-lt"/>
                        <a:cs typeface="Times New Roman"/>
                      </a:endParaRPr>
                    </a:p>
                    <a:p>
                      <a:pPr marL="1905" algn="ctr">
                        <a:lnSpc>
                          <a:spcPct val="100000"/>
                        </a:lnSpc>
                        <a:spcBef>
                          <a:spcPts val="1764"/>
                        </a:spcBef>
                      </a:pPr>
                      <a:endParaRPr lang="en-US" sz="2400" spc="0" dirty="0">
                        <a:latin typeface="+mj-lt"/>
                        <a:cs typeface="Times New Roman"/>
                      </a:endParaRPr>
                    </a:p>
                    <a:p>
                      <a:pPr marL="1905" algn="ctr">
                        <a:lnSpc>
                          <a:spcPct val="100000"/>
                        </a:lnSpc>
                        <a:spcBef>
                          <a:spcPts val="1764"/>
                        </a:spcBef>
                      </a:pPr>
                      <a:r>
                        <a:rPr sz="2400" spc="10" dirty="0">
                          <a:latin typeface="+mj-lt"/>
                          <a:cs typeface="Arial MT"/>
                        </a:rPr>
                        <a:t>9.</a:t>
                      </a:r>
                      <a:endParaRPr sz="2400" dirty="0">
                        <a:latin typeface="+mj-lt"/>
                        <a:cs typeface="Arial M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marR="221615">
                        <a:lnSpc>
                          <a:spcPct val="100000"/>
                        </a:lnSpc>
                        <a:spcBef>
                          <a:spcPts val="300"/>
                        </a:spcBef>
                      </a:pPr>
                      <a:r>
                        <a:rPr sz="2400" dirty="0">
                          <a:latin typeface="+mj-lt"/>
                          <a:cs typeface="Arial MT"/>
                        </a:rPr>
                        <a:t>Business</a:t>
                      </a:r>
                      <a:r>
                        <a:rPr sz="2400" spc="-95" dirty="0">
                          <a:latin typeface="+mj-lt"/>
                          <a:cs typeface="Arial MT"/>
                        </a:rPr>
                        <a:t> </a:t>
                      </a:r>
                      <a:r>
                        <a:rPr sz="2400" spc="-15" dirty="0">
                          <a:latin typeface="+mj-lt"/>
                          <a:cs typeface="Arial MT"/>
                        </a:rPr>
                        <a:t>Travel,</a:t>
                      </a:r>
                      <a:r>
                        <a:rPr sz="2400" spc="-25" dirty="0">
                          <a:latin typeface="+mj-lt"/>
                          <a:cs typeface="Arial MT"/>
                        </a:rPr>
                        <a:t> </a:t>
                      </a:r>
                      <a:r>
                        <a:rPr sz="2400" dirty="0">
                          <a:latin typeface="+mj-lt"/>
                          <a:cs typeface="Arial MT"/>
                        </a:rPr>
                        <a:t>attending </a:t>
                      </a:r>
                      <a:r>
                        <a:rPr sz="2400" spc="-650" dirty="0">
                          <a:latin typeface="+mj-lt"/>
                          <a:cs typeface="Arial MT"/>
                        </a:rPr>
                        <a:t> </a:t>
                      </a:r>
                      <a:r>
                        <a:rPr sz="2400" dirty="0">
                          <a:latin typeface="+mj-lt"/>
                          <a:cs typeface="Arial MT"/>
                        </a:rPr>
                        <a:t>of an International </a:t>
                      </a:r>
                      <a:r>
                        <a:rPr sz="2400" spc="5" dirty="0">
                          <a:latin typeface="+mj-lt"/>
                          <a:cs typeface="Arial MT"/>
                        </a:rPr>
                        <a:t> </a:t>
                      </a:r>
                      <a:r>
                        <a:rPr sz="2400" dirty="0">
                          <a:latin typeface="+mj-lt"/>
                          <a:cs typeface="Arial MT"/>
                        </a:rPr>
                        <a:t>Conference, Seminar or </a:t>
                      </a:r>
                      <a:r>
                        <a:rPr sz="2400" spc="5" dirty="0">
                          <a:latin typeface="+mj-lt"/>
                          <a:cs typeface="Arial MT"/>
                        </a:rPr>
                        <a:t> </a:t>
                      </a:r>
                      <a:r>
                        <a:rPr sz="2400" spc="-5" dirty="0">
                          <a:latin typeface="+mj-lt"/>
                          <a:cs typeface="Arial MT"/>
                        </a:rPr>
                        <a:t>Specialized </a:t>
                      </a:r>
                      <a:r>
                        <a:rPr sz="2400" spc="-10" dirty="0">
                          <a:latin typeface="+mj-lt"/>
                          <a:cs typeface="Arial MT"/>
                        </a:rPr>
                        <a:t>Training, </a:t>
                      </a:r>
                      <a:r>
                        <a:rPr sz="2400" dirty="0">
                          <a:latin typeface="+mj-lt"/>
                          <a:cs typeface="Arial MT"/>
                        </a:rPr>
                        <a:t>etc. </a:t>
                      </a:r>
                      <a:r>
                        <a:rPr sz="2400" spc="5" dirty="0">
                          <a:latin typeface="+mj-lt"/>
                          <a:cs typeface="Arial MT"/>
                        </a:rPr>
                        <a:t> </a:t>
                      </a:r>
                      <a:r>
                        <a:rPr sz="2400" spc="-5" dirty="0">
                          <a:latin typeface="+mj-lt"/>
                          <a:cs typeface="Arial MT"/>
                        </a:rPr>
                        <a:t>are </a:t>
                      </a:r>
                      <a:r>
                        <a:rPr sz="2400" dirty="0">
                          <a:latin typeface="+mj-lt"/>
                          <a:cs typeface="Arial MT"/>
                        </a:rPr>
                        <a:t>treated as business </a:t>
                      </a:r>
                      <a:r>
                        <a:rPr sz="2400" spc="5" dirty="0">
                          <a:latin typeface="+mj-lt"/>
                          <a:cs typeface="Arial MT"/>
                        </a:rPr>
                        <a:t> </a:t>
                      </a:r>
                      <a:r>
                        <a:rPr sz="2400" spc="-5" dirty="0">
                          <a:latin typeface="+mj-lt"/>
                          <a:cs typeface="Arial MT"/>
                        </a:rPr>
                        <a:t>visits.</a:t>
                      </a:r>
                      <a:endParaRPr sz="2400" dirty="0">
                        <a:latin typeface="+mj-lt"/>
                        <a:cs typeface="Arial MT"/>
                      </a:endParaRPr>
                    </a:p>
                    <a:p>
                      <a:pPr>
                        <a:lnSpc>
                          <a:spcPct val="100000"/>
                        </a:lnSpc>
                        <a:spcBef>
                          <a:spcPts val="10"/>
                        </a:spcBef>
                      </a:pPr>
                      <a:endParaRPr sz="2400" dirty="0">
                        <a:latin typeface="+mj-lt"/>
                        <a:cs typeface="Times New Roman"/>
                      </a:endParaRPr>
                    </a:p>
                    <a:p>
                      <a:pPr marL="92710" marR="716280">
                        <a:lnSpc>
                          <a:spcPct val="100000"/>
                        </a:lnSpc>
                        <a:spcBef>
                          <a:spcPts val="5"/>
                        </a:spcBef>
                      </a:pPr>
                      <a:r>
                        <a:rPr sz="2400" dirty="0">
                          <a:latin typeface="+mj-lt"/>
                          <a:cs typeface="Arial MT"/>
                        </a:rPr>
                        <a:t>Business </a:t>
                      </a:r>
                      <a:r>
                        <a:rPr sz="2400" spc="-10" dirty="0">
                          <a:latin typeface="+mj-lt"/>
                          <a:cs typeface="Arial MT"/>
                        </a:rPr>
                        <a:t>visit </a:t>
                      </a:r>
                      <a:r>
                        <a:rPr sz="2400" dirty="0">
                          <a:latin typeface="+mj-lt"/>
                          <a:cs typeface="Arial MT"/>
                        </a:rPr>
                        <a:t>as an </a:t>
                      </a:r>
                      <a:r>
                        <a:rPr sz="2400" spc="5" dirty="0">
                          <a:latin typeface="+mj-lt"/>
                          <a:cs typeface="Arial MT"/>
                        </a:rPr>
                        <a:t> </a:t>
                      </a:r>
                      <a:r>
                        <a:rPr sz="2400" spc="-5" dirty="0">
                          <a:latin typeface="+mj-lt"/>
                          <a:cs typeface="Arial MT"/>
                        </a:rPr>
                        <a:t>employee</a:t>
                      </a:r>
                      <a:r>
                        <a:rPr sz="2400" spc="-30" dirty="0">
                          <a:latin typeface="+mj-lt"/>
                          <a:cs typeface="Arial MT"/>
                        </a:rPr>
                        <a:t> </a:t>
                      </a:r>
                      <a:r>
                        <a:rPr sz="2400" dirty="0">
                          <a:latin typeface="+mj-lt"/>
                          <a:cs typeface="Arial MT"/>
                        </a:rPr>
                        <a:t>of</a:t>
                      </a:r>
                      <a:r>
                        <a:rPr sz="2400" spc="-35" dirty="0">
                          <a:latin typeface="+mj-lt"/>
                          <a:cs typeface="Arial MT"/>
                        </a:rPr>
                        <a:t> </a:t>
                      </a:r>
                      <a:r>
                        <a:rPr sz="2400" dirty="0">
                          <a:latin typeface="+mj-lt"/>
                          <a:cs typeface="Arial MT"/>
                        </a:rPr>
                        <a:t>the</a:t>
                      </a:r>
                      <a:r>
                        <a:rPr sz="2400" spc="-30" dirty="0">
                          <a:latin typeface="+mj-lt"/>
                          <a:cs typeface="Arial MT"/>
                        </a:rPr>
                        <a:t> </a:t>
                      </a:r>
                      <a:r>
                        <a:rPr sz="2400" dirty="0">
                          <a:latin typeface="+mj-lt"/>
                          <a:cs typeface="Arial MT"/>
                        </a:rPr>
                        <a:t>Indian </a:t>
                      </a:r>
                      <a:r>
                        <a:rPr sz="2400" spc="-655" dirty="0">
                          <a:latin typeface="+mj-lt"/>
                          <a:cs typeface="Arial MT"/>
                        </a:rPr>
                        <a:t> </a:t>
                      </a:r>
                      <a:r>
                        <a:rPr sz="2400" dirty="0">
                          <a:latin typeface="+mj-lt"/>
                          <a:cs typeface="Arial MT"/>
                        </a:rPr>
                        <a:t>Entity </a:t>
                      </a:r>
                      <a:r>
                        <a:rPr sz="2400" spc="-5" dirty="0">
                          <a:latin typeface="+mj-lt"/>
                          <a:cs typeface="Arial MT"/>
                        </a:rPr>
                        <a:t>where exp </a:t>
                      </a:r>
                      <a:r>
                        <a:rPr lang="en-IN" sz="2400" spc="-5" dirty="0">
                          <a:latin typeface="+mj-lt"/>
                          <a:cs typeface="Arial MT"/>
                        </a:rPr>
                        <a:t>a</a:t>
                      </a:r>
                      <a:r>
                        <a:rPr sz="2400" spc="-5" dirty="0">
                          <a:latin typeface="+mj-lt"/>
                          <a:cs typeface="Arial MT"/>
                        </a:rPr>
                        <a:t>re </a:t>
                      </a:r>
                      <a:r>
                        <a:rPr sz="2400" dirty="0">
                          <a:latin typeface="+mj-lt"/>
                          <a:cs typeface="Arial MT"/>
                        </a:rPr>
                        <a:t> </a:t>
                      </a:r>
                      <a:r>
                        <a:rPr sz="2400" spc="-5" dirty="0">
                          <a:latin typeface="+mj-lt"/>
                          <a:cs typeface="Arial MT"/>
                        </a:rPr>
                        <a:t>borne</a:t>
                      </a:r>
                      <a:r>
                        <a:rPr sz="2400" spc="-20" dirty="0">
                          <a:latin typeface="+mj-lt"/>
                          <a:cs typeface="Arial MT"/>
                        </a:rPr>
                        <a:t> </a:t>
                      </a:r>
                      <a:r>
                        <a:rPr sz="2400" dirty="0">
                          <a:latin typeface="+mj-lt"/>
                          <a:cs typeface="Arial MT"/>
                        </a:rPr>
                        <a:t>by</a:t>
                      </a:r>
                      <a:r>
                        <a:rPr sz="2400" spc="-30" dirty="0">
                          <a:latin typeface="+mj-lt"/>
                          <a:cs typeface="Arial MT"/>
                        </a:rPr>
                        <a:t> Entity.</a:t>
                      </a:r>
                      <a:endParaRPr sz="2400" dirty="0">
                        <a:latin typeface="+mj-lt"/>
                        <a:cs typeface="Arial M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980">
                        <a:lnSpc>
                          <a:spcPct val="100000"/>
                        </a:lnSpc>
                        <a:spcBef>
                          <a:spcPts val="300"/>
                        </a:spcBef>
                      </a:pPr>
                      <a:r>
                        <a:rPr sz="2400" dirty="0">
                          <a:latin typeface="+mj-lt"/>
                          <a:cs typeface="Arial MT"/>
                        </a:rPr>
                        <a:t>Upto</a:t>
                      </a:r>
                      <a:r>
                        <a:rPr sz="2400" spc="-30" dirty="0">
                          <a:latin typeface="+mj-lt"/>
                          <a:cs typeface="Arial MT"/>
                        </a:rPr>
                        <a:t> </a:t>
                      </a:r>
                      <a:r>
                        <a:rPr sz="2400" spc="-5" dirty="0">
                          <a:latin typeface="+mj-lt"/>
                          <a:cs typeface="Arial MT"/>
                        </a:rPr>
                        <a:t>US</a:t>
                      </a:r>
                      <a:r>
                        <a:rPr sz="2400" spc="-10" dirty="0">
                          <a:latin typeface="+mj-lt"/>
                          <a:cs typeface="Arial MT"/>
                        </a:rPr>
                        <a:t> </a:t>
                      </a:r>
                      <a:r>
                        <a:rPr sz="2400" spc="-5" dirty="0">
                          <a:latin typeface="+mj-lt"/>
                          <a:cs typeface="Arial MT"/>
                        </a:rPr>
                        <a:t>$</a:t>
                      </a:r>
                      <a:r>
                        <a:rPr sz="2400" spc="-30" dirty="0">
                          <a:latin typeface="+mj-lt"/>
                          <a:cs typeface="Arial MT"/>
                        </a:rPr>
                        <a:t> </a:t>
                      </a:r>
                      <a:r>
                        <a:rPr sz="2400" spc="5" dirty="0">
                          <a:latin typeface="+mj-lt"/>
                          <a:cs typeface="Arial MT"/>
                        </a:rPr>
                        <a:t>2,50,000/-</a:t>
                      </a:r>
                      <a:endParaRPr sz="2400" dirty="0">
                        <a:latin typeface="+mj-lt"/>
                        <a:cs typeface="Arial MT"/>
                      </a:endParaRPr>
                    </a:p>
                    <a:p>
                      <a:pPr marL="93980">
                        <a:lnSpc>
                          <a:spcPct val="100000"/>
                        </a:lnSpc>
                      </a:pPr>
                      <a:r>
                        <a:rPr sz="2400" dirty="0">
                          <a:latin typeface="+mj-lt"/>
                          <a:cs typeface="Arial MT"/>
                        </a:rPr>
                        <a:t>or</a:t>
                      </a:r>
                      <a:r>
                        <a:rPr sz="2400" spc="-40" dirty="0">
                          <a:latin typeface="+mj-lt"/>
                          <a:cs typeface="Arial MT"/>
                        </a:rPr>
                        <a:t> </a:t>
                      </a:r>
                      <a:r>
                        <a:rPr sz="2400" dirty="0">
                          <a:latin typeface="+mj-lt"/>
                          <a:cs typeface="Arial MT"/>
                        </a:rPr>
                        <a:t>its</a:t>
                      </a:r>
                      <a:r>
                        <a:rPr sz="2400" spc="-45" dirty="0">
                          <a:latin typeface="+mj-lt"/>
                          <a:cs typeface="Arial MT"/>
                        </a:rPr>
                        <a:t> </a:t>
                      </a:r>
                      <a:r>
                        <a:rPr sz="2400" spc="-5" dirty="0">
                          <a:latin typeface="+mj-lt"/>
                          <a:cs typeface="Arial MT"/>
                        </a:rPr>
                        <a:t>equivalent.</a:t>
                      </a:r>
                      <a:endParaRPr sz="2400" dirty="0">
                        <a:latin typeface="+mj-lt"/>
                        <a:cs typeface="Arial MT"/>
                      </a:endParaRPr>
                    </a:p>
                    <a:p>
                      <a:pPr>
                        <a:lnSpc>
                          <a:spcPct val="100000"/>
                        </a:lnSpc>
                      </a:pPr>
                      <a:endParaRPr sz="2400" dirty="0">
                        <a:latin typeface="+mj-lt"/>
                        <a:cs typeface="Times New Roman"/>
                      </a:endParaRPr>
                    </a:p>
                    <a:p>
                      <a:pPr>
                        <a:lnSpc>
                          <a:spcPct val="100000"/>
                        </a:lnSpc>
                      </a:pPr>
                      <a:endParaRPr sz="2400" dirty="0">
                        <a:latin typeface="+mj-lt"/>
                        <a:cs typeface="Times New Roman"/>
                      </a:endParaRPr>
                    </a:p>
                    <a:p>
                      <a:pPr>
                        <a:lnSpc>
                          <a:spcPct val="100000"/>
                        </a:lnSpc>
                      </a:pPr>
                      <a:endParaRPr sz="2400" dirty="0">
                        <a:latin typeface="+mj-lt"/>
                        <a:cs typeface="Times New Roman"/>
                      </a:endParaRPr>
                    </a:p>
                    <a:p>
                      <a:pPr>
                        <a:lnSpc>
                          <a:spcPct val="100000"/>
                        </a:lnSpc>
                      </a:pPr>
                      <a:endParaRPr sz="2400" dirty="0">
                        <a:latin typeface="+mj-lt"/>
                        <a:cs typeface="Times New Roman"/>
                      </a:endParaRPr>
                    </a:p>
                    <a:p>
                      <a:pPr marL="93980">
                        <a:lnSpc>
                          <a:spcPct val="100000"/>
                        </a:lnSpc>
                        <a:spcBef>
                          <a:spcPts val="1989"/>
                        </a:spcBef>
                      </a:pPr>
                      <a:r>
                        <a:rPr sz="2400" spc="5" dirty="0">
                          <a:latin typeface="+mj-lt"/>
                          <a:cs typeface="Arial MT"/>
                        </a:rPr>
                        <a:t>Without</a:t>
                      </a:r>
                      <a:r>
                        <a:rPr sz="2400" spc="-85" dirty="0">
                          <a:latin typeface="+mj-lt"/>
                          <a:cs typeface="Arial MT"/>
                        </a:rPr>
                        <a:t> </a:t>
                      </a:r>
                      <a:r>
                        <a:rPr sz="2400" dirty="0">
                          <a:latin typeface="+mj-lt"/>
                          <a:cs typeface="Arial MT"/>
                        </a:rPr>
                        <a:t>any</a:t>
                      </a:r>
                      <a:r>
                        <a:rPr sz="2400" spc="-50" dirty="0">
                          <a:latin typeface="+mj-lt"/>
                          <a:cs typeface="Arial MT"/>
                        </a:rPr>
                        <a:t> </a:t>
                      </a:r>
                      <a:r>
                        <a:rPr sz="2400" dirty="0">
                          <a:latin typeface="+mj-lt"/>
                          <a:cs typeface="Arial MT"/>
                        </a:rPr>
                        <a:t>limit.</a:t>
                      </a: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587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5E95D439-042B-0398-CE1E-767D934093DD}"/>
              </a:ext>
            </a:extLst>
          </p:cNvPr>
          <p:cNvSpPr txBox="1"/>
          <p:nvPr/>
        </p:nvSpPr>
        <p:spPr>
          <a:xfrm>
            <a:off x="-1" y="160873"/>
            <a:ext cx="5757333" cy="646331"/>
          </a:xfrm>
          <a:prstGeom prst="rect">
            <a:avLst/>
          </a:prstGeom>
          <a:solidFill>
            <a:schemeClr val="bg2"/>
          </a:solidFill>
        </p:spPr>
        <p:txBody>
          <a:bodyPr wrap="square" rtlCol="0">
            <a:spAutoFit/>
          </a:bodyPr>
          <a:lstStyle/>
          <a:p>
            <a:r>
              <a:rPr lang="en-US" b="1" dirty="0">
                <a:latin typeface="+mj-lt"/>
                <a:ea typeface="Cambria" panose="02040503050406030204" pitchFamily="18" charset="0"/>
                <a:cs typeface="Arial" panose="020B0604020202020204" pitchFamily="34" charset="0"/>
              </a:rPr>
              <a:t>Exchange Control Regulations Indian Journey &amp; Background</a:t>
            </a:r>
          </a:p>
        </p:txBody>
      </p:sp>
      <p:grpSp>
        <p:nvGrpSpPr>
          <p:cNvPr id="4" name="Group 3">
            <a:extLst>
              <a:ext uri="{FF2B5EF4-FFF2-40B4-BE49-F238E27FC236}">
                <a16:creationId xmlns:a16="http://schemas.microsoft.com/office/drawing/2014/main" id="{E5C69BE3-098F-6852-7BB8-B223C9DBBA10}"/>
              </a:ext>
            </a:extLst>
          </p:cNvPr>
          <p:cNvGrpSpPr/>
          <p:nvPr/>
        </p:nvGrpSpPr>
        <p:grpSpPr>
          <a:xfrm>
            <a:off x="2042968" y="1927816"/>
            <a:ext cx="7652823" cy="3380385"/>
            <a:chOff x="4581220" y="1943582"/>
            <a:chExt cx="6771513" cy="3380385"/>
          </a:xfrm>
        </p:grpSpPr>
        <p:sp>
          <p:nvSpPr>
            <p:cNvPr id="5" name="object 6">
              <a:extLst>
                <a:ext uri="{FF2B5EF4-FFF2-40B4-BE49-F238E27FC236}">
                  <a16:creationId xmlns:a16="http://schemas.microsoft.com/office/drawing/2014/main" id="{19566D62-E1C4-5C35-E381-5ABC90881B66}"/>
                </a:ext>
              </a:extLst>
            </p:cNvPr>
            <p:cNvSpPr txBox="1"/>
            <p:nvPr/>
          </p:nvSpPr>
          <p:spPr>
            <a:xfrm>
              <a:off x="4864303" y="5024247"/>
              <a:ext cx="2430145" cy="299720"/>
            </a:xfrm>
            <a:prstGeom prst="rect">
              <a:avLst/>
            </a:prstGeom>
          </p:spPr>
          <p:txBody>
            <a:bodyPr vert="horz" wrap="square" lIns="0" tIns="12700" rIns="0" bIns="0" rtlCol="0">
              <a:spAutoFit/>
            </a:bodyPr>
            <a:lstStyle/>
            <a:p>
              <a:pPr marL="12700">
                <a:lnSpc>
                  <a:spcPct val="100000"/>
                </a:lnSpc>
                <a:spcBef>
                  <a:spcPts val="100"/>
                </a:spcBef>
              </a:pPr>
              <a:r>
                <a:rPr b="1" spc="-5" dirty="0">
                  <a:latin typeface="+mj-lt"/>
                  <a:cs typeface="Roboto"/>
                </a:rPr>
                <a:t>Post-Independence</a:t>
              </a:r>
              <a:r>
                <a:rPr b="1" spc="-15" dirty="0">
                  <a:latin typeface="+mj-lt"/>
                  <a:cs typeface="Roboto"/>
                </a:rPr>
                <a:t> </a:t>
              </a:r>
              <a:r>
                <a:rPr b="1" spc="50" dirty="0">
                  <a:latin typeface="+mj-lt"/>
                  <a:cs typeface="Roboto"/>
                </a:rPr>
                <a:t>E</a:t>
              </a:r>
              <a:r>
                <a:rPr lang="en-IN" b="1" spc="50" dirty="0">
                  <a:latin typeface="+mj-lt"/>
                  <a:cs typeface="Roboto"/>
                </a:rPr>
                <a:t>r</a:t>
              </a:r>
              <a:r>
                <a:rPr b="1" spc="50" dirty="0">
                  <a:latin typeface="+mj-lt"/>
                  <a:cs typeface="Roboto"/>
                </a:rPr>
                <a:t>a</a:t>
              </a:r>
              <a:endParaRPr dirty="0">
                <a:latin typeface="+mj-lt"/>
                <a:cs typeface="Roboto"/>
              </a:endParaRPr>
            </a:p>
          </p:txBody>
        </p:sp>
        <p:sp>
          <p:nvSpPr>
            <p:cNvPr id="6" name="object 7">
              <a:extLst>
                <a:ext uri="{FF2B5EF4-FFF2-40B4-BE49-F238E27FC236}">
                  <a16:creationId xmlns:a16="http://schemas.microsoft.com/office/drawing/2014/main" id="{07700BFA-D950-604E-78F6-8DE4689A3D64}"/>
                </a:ext>
              </a:extLst>
            </p:cNvPr>
            <p:cNvSpPr txBox="1"/>
            <p:nvPr/>
          </p:nvSpPr>
          <p:spPr>
            <a:xfrm>
              <a:off x="8919413" y="5024247"/>
              <a:ext cx="2374900" cy="299720"/>
            </a:xfrm>
            <a:prstGeom prst="rect">
              <a:avLst/>
            </a:prstGeom>
          </p:spPr>
          <p:txBody>
            <a:bodyPr vert="horz" wrap="square" lIns="0" tIns="12700" rIns="0" bIns="0" rtlCol="0">
              <a:spAutoFit/>
            </a:bodyPr>
            <a:lstStyle/>
            <a:p>
              <a:pPr marL="12700">
                <a:lnSpc>
                  <a:spcPct val="100000"/>
                </a:lnSpc>
                <a:spcBef>
                  <a:spcPts val="100"/>
                </a:spcBef>
              </a:pPr>
              <a:r>
                <a:rPr b="1" dirty="0">
                  <a:latin typeface="+mj-lt"/>
                  <a:cs typeface="Roboto"/>
                </a:rPr>
                <a:t>Post-</a:t>
              </a:r>
              <a:r>
                <a:rPr b="1" dirty="0" err="1">
                  <a:latin typeface="+mj-lt"/>
                  <a:cs typeface="Roboto"/>
                </a:rPr>
                <a:t>Libe</a:t>
              </a:r>
              <a:r>
                <a:rPr lang="en-IN" b="1" dirty="0">
                  <a:latin typeface="+mj-lt"/>
                  <a:cs typeface="Roboto"/>
                </a:rPr>
                <a:t>r</a:t>
              </a:r>
              <a:r>
                <a:rPr b="1" dirty="0" err="1">
                  <a:latin typeface="+mj-lt"/>
                  <a:cs typeface="Roboto"/>
                </a:rPr>
                <a:t>alization</a:t>
              </a:r>
              <a:r>
                <a:rPr b="1" spc="-80" dirty="0">
                  <a:latin typeface="+mj-lt"/>
                  <a:cs typeface="Roboto"/>
                </a:rPr>
                <a:t> </a:t>
              </a:r>
              <a:r>
                <a:rPr b="1" spc="50" dirty="0">
                  <a:latin typeface="+mj-lt"/>
                  <a:cs typeface="Roboto"/>
                </a:rPr>
                <a:t>E</a:t>
              </a:r>
              <a:r>
                <a:rPr lang="en-IN" b="1" spc="50" dirty="0">
                  <a:latin typeface="+mj-lt"/>
                  <a:cs typeface="Roboto"/>
                </a:rPr>
                <a:t>r</a:t>
              </a:r>
              <a:r>
                <a:rPr b="1" spc="50" dirty="0">
                  <a:latin typeface="+mj-lt"/>
                  <a:cs typeface="Roboto"/>
                </a:rPr>
                <a:t>a</a:t>
              </a:r>
              <a:endParaRPr dirty="0">
                <a:latin typeface="+mj-lt"/>
                <a:cs typeface="Roboto"/>
              </a:endParaRPr>
            </a:p>
          </p:txBody>
        </p:sp>
        <p:sp>
          <p:nvSpPr>
            <p:cNvPr id="9" name="object 9">
              <a:extLst>
                <a:ext uri="{FF2B5EF4-FFF2-40B4-BE49-F238E27FC236}">
                  <a16:creationId xmlns:a16="http://schemas.microsoft.com/office/drawing/2014/main" id="{64D06671-C400-E68A-ECDF-FFF6C7F643A0}"/>
                </a:ext>
              </a:extLst>
            </p:cNvPr>
            <p:cNvSpPr txBox="1"/>
            <p:nvPr/>
          </p:nvSpPr>
          <p:spPr>
            <a:xfrm>
              <a:off x="4581220" y="1943582"/>
              <a:ext cx="2975610" cy="1123315"/>
            </a:xfrm>
            <a:prstGeom prst="rect">
              <a:avLst/>
            </a:prstGeom>
          </p:spPr>
          <p:txBody>
            <a:bodyPr vert="horz" wrap="square" lIns="0" tIns="12700" rIns="0" bIns="0" rtlCol="0">
              <a:spAutoFit/>
            </a:bodyPr>
            <a:lstStyle/>
            <a:p>
              <a:pPr marL="12700" marR="5080" algn="ctr">
                <a:lnSpc>
                  <a:spcPct val="100000"/>
                </a:lnSpc>
                <a:spcBef>
                  <a:spcPts val="100"/>
                </a:spcBef>
              </a:pPr>
              <a:r>
                <a:rPr spc="15" dirty="0" err="1">
                  <a:latin typeface="+mj-lt"/>
                  <a:cs typeface="Roboto"/>
                </a:rPr>
                <a:t>Fo</a:t>
              </a:r>
              <a:r>
                <a:rPr lang="en-IN" spc="15" dirty="0">
                  <a:latin typeface="+mj-lt"/>
                  <a:cs typeface="Roboto"/>
                </a:rPr>
                <a:t>r</a:t>
              </a:r>
              <a:r>
                <a:rPr spc="15" dirty="0" err="1">
                  <a:latin typeface="+mj-lt"/>
                  <a:cs typeface="Roboto"/>
                </a:rPr>
                <a:t>eign</a:t>
              </a:r>
              <a:r>
                <a:rPr spc="15" dirty="0">
                  <a:latin typeface="+mj-lt"/>
                  <a:cs typeface="Roboto"/>
                </a:rPr>
                <a:t> </a:t>
              </a:r>
              <a:r>
                <a:rPr spc="-10" dirty="0">
                  <a:latin typeface="+mj-lt"/>
                  <a:cs typeface="Roboto"/>
                </a:rPr>
                <a:t>Exchange </a:t>
              </a:r>
              <a:r>
                <a:rPr spc="-25" dirty="0">
                  <a:latin typeface="+mj-lt"/>
                  <a:cs typeface="Roboto"/>
                </a:rPr>
                <a:t>Regulation </a:t>
              </a:r>
              <a:r>
                <a:rPr spc="-434" dirty="0">
                  <a:latin typeface="+mj-lt"/>
                  <a:cs typeface="Roboto"/>
                </a:rPr>
                <a:t> </a:t>
              </a:r>
              <a:r>
                <a:rPr spc="5" dirty="0">
                  <a:latin typeface="+mj-lt"/>
                  <a:cs typeface="Roboto"/>
                </a:rPr>
                <a:t>Act </a:t>
              </a:r>
              <a:r>
                <a:rPr b="1" spc="85" dirty="0">
                  <a:latin typeface="+mj-lt"/>
                  <a:cs typeface="Roboto"/>
                </a:rPr>
                <a:t>(</a:t>
              </a:r>
              <a:r>
                <a:rPr lang="en-IN" b="1" spc="85" dirty="0">
                  <a:latin typeface="+mj-lt"/>
                  <a:cs typeface="Roboto"/>
                </a:rPr>
                <a:t>F</a:t>
              </a:r>
              <a:r>
                <a:rPr b="1" spc="85" dirty="0">
                  <a:latin typeface="+mj-lt"/>
                  <a:cs typeface="Roboto"/>
                </a:rPr>
                <a:t>ERA) </a:t>
              </a:r>
              <a:r>
                <a:rPr b="1" spc="10" dirty="0">
                  <a:latin typeface="+mj-lt"/>
                  <a:cs typeface="Roboto"/>
                </a:rPr>
                <a:t>int</a:t>
              </a:r>
              <a:r>
                <a:rPr lang="en-IN" b="1" spc="10" dirty="0">
                  <a:latin typeface="+mj-lt"/>
                  <a:cs typeface="Roboto"/>
                </a:rPr>
                <a:t>r</a:t>
              </a:r>
              <a:r>
                <a:rPr b="1" spc="10" dirty="0" err="1">
                  <a:latin typeface="+mj-lt"/>
                  <a:cs typeface="Roboto"/>
                </a:rPr>
                <a:t>oduced</a:t>
              </a:r>
              <a:r>
                <a:rPr b="1" spc="10" dirty="0">
                  <a:latin typeface="+mj-lt"/>
                  <a:cs typeface="Roboto"/>
                </a:rPr>
                <a:t> </a:t>
              </a:r>
              <a:r>
                <a:rPr b="1" spc="-10" dirty="0">
                  <a:latin typeface="+mj-lt"/>
                  <a:cs typeface="Roboto"/>
                </a:rPr>
                <a:t>in </a:t>
              </a:r>
              <a:r>
                <a:rPr b="1" spc="-5" dirty="0">
                  <a:latin typeface="+mj-lt"/>
                  <a:cs typeface="Roboto"/>
                </a:rPr>
                <a:t> 1947 </a:t>
              </a:r>
              <a:r>
                <a:rPr spc="-15" dirty="0">
                  <a:latin typeface="+mj-lt"/>
                  <a:cs typeface="Roboto"/>
                </a:rPr>
                <a:t>and </a:t>
              </a:r>
              <a:r>
                <a:rPr spc="25" dirty="0">
                  <a:latin typeface="+mj-lt"/>
                  <a:cs typeface="Roboto"/>
                </a:rPr>
                <a:t>Late</a:t>
              </a:r>
              <a:r>
                <a:rPr lang="en-IN" spc="25" dirty="0">
                  <a:latin typeface="+mj-lt"/>
                  <a:cs typeface="Roboto"/>
                </a:rPr>
                <a:t>r</a:t>
              </a:r>
              <a:r>
                <a:rPr spc="25" dirty="0">
                  <a:latin typeface="+mj-lt"/>
                  <a:cs typeface="Roboto"/>
                </a:rPr>
                <a:t> </a:t>
              </a:r>
              <a:r>
                <a:rPr lang="en-IN" spc="15" dirty="0">
                  <a:latin typeface="+mj-lt"/>
                  <a:cs typeface="Roboto"/>
                </a:rPr>
                <a:t>r</a:t>
              </a:r>
              <a:r>
                <a:rPr spc="15" dirty="0" err="1">
                  <a:latin typeface="+mj-lt"/>
                  <a:cs typeface="Roboto"/>
                </a:rPr>
                <a:t>eplaced</a:t>
              </a:r>
              <a:r>
                <a:rPr spc="15" dirty="0">
                  <a:latin typeface="+mj-lt"/>
                  <a:cs typeface="Roboto"/>
                </a:rPr>
                <a:t> </a:t>
              </a:r>
              <a:r>
                <a:rPr spc="-35" dirty="0">
                  <a:latin typeface="+mj-lt"/>
                  <a:cs typeface="Roboto"/>
                </a:rPr>
                <a:t>by </a:t>
              </a:r>
              <a:r>
                <a:rPr spc="-30" dirty="0">
                  <a:latin typeface="+mj-lt"/>
                  <a:cs typeface="Roboto"/>
                </a:rPr>
                <a:t> </a:t>
              </a:r>
              <a:r>
                <a:rPr dirty="0">
                  <a:latin typeface="+mj-lt"/>
                  <a:cs typeface="Roboto"/>
                </a:rPr>
                <a:t>FERA,</a:t>
              </a:r>
              <a:r>
                <a:rPr spc="5" dirty="0">
                  <a:latin typeface="+mj-lt"/>
                  <a:cs typeface="Roboto"/>
                </a:rPr>
                <a:t> </a:t>
              </a:r>
              <a:r>
                <a:rPr spc="-5" dirty="0">
                  <a:latin typeface="+mj-lt"/>
                  <a:cs typeface="Roboto"/>
                </a:rPr>
                <a:t>1973</a:t>
              </a:r>
              <a:endParaRPr dirty="0">
                <a:latin typeface="+mj-lt"/>
                <a:cs typeface="Roboto"/>
              </a:endParaRPr>
            </a:p>
          </p:txBody>
        </p:sp>
        <p:grpSp>
          <p:nvGrpSpPr>
            <p:cNvPr id="19" name="object 19">
              <a:extLst>
                <a:ext uri="{FF2B5EF4-FFF2-40B4-BE49-F238E27FC236}">
                  <a16:creationId xmlns:a16="http://schemas.microsoft.com/office/drawing/2014/main" id="{74901F33-7C1B-F43A-D745-8D655CF8EF3A}"/>
                </a:ext>
              </a:extLst>
            </p:cNvPr>
            <p:cNvGrpSpPr/>
            <p:nvPr/>
          </p:nvGrpSpPr>
          <p:grpSpPr>
            <a:xfrm>
              <a:off x="5393576" y="3384207"/>
              <a:ext cx="1353185" cy="1354455"/>
              <a:chOff x="5343334" y="3816286"/>
              <a:chExt cx="1353185" cy="1354455"/>
            </a:xfrm>
          </p:grpSpPr>
          <p:sp>
            <p:nvSpPr>
              <p:cNvPr id="26" name="object 20">
                <a:extLst>
                  <a:ext uri="{FF2B5EF4-FFF2-40B4-BE49-F238E27FC236}">
                    <a16:creationId xmlns:a16="http://schemas.microsoft.com/office/drawing/2014/main" id="{74790A0B-12B7-DFBA-5B0A-691F961D81D6}"/>
                  </a:ext>
                </a:extLst>
              </p:cNvPr>
              <p:cNvSpPr/>
              <p:nvPr/>
            </p:nvSpPr>
            <p:spPr>
              <a:xfrm>
                <a:off x="5357621" y="3830573"/>
                <a:ext cx="1324610" cy="1325880"/>
              </a:xfrm>
              <a:custGeom>
                <a:avLst/>
                <a:gdLst/>
                <a:ahLst/>
                <a:cxnLst/>
                <a:rect l="l" t="t" r="r" b="b"/>
                <a:pathLst>
                  <a:path w="1324609" h="1325879">
                    <a:moveTo>
                      <a:pt x="662177" y="0"/>
                    </a:moveTo>
                    <a:lnTo>
                      <a:pt x="614882" y="1664"/>
                    </a:lnTo>
                    <a:lnTo>
                      <a:pt x="568484" y="6583"/>
                    </a:lnTo>
                    <a:lnTo>
                      <a:pt x="523097" y="14643"/>
                    </a:lnTo>
                    <a:lnTo>
                      <a:pt x="478833" y="25734"/>
                    </a:lnTo>
                    <a:lnTo>
                      <a:pt x="435802" y="39742"/>
                    </a:lnTo>
                    <a:lnTo>
                      <a:pt x="394119" y="56556"/>
                    </a:lnTo>
                    <a:lnTo>
                      <a:pt x="353893" y="76063"/>
                    </a:lnTo>
                    <a:lnTo>
                      <a:pt x="315238" y="98151"/>
                    </a:lnTo>
                    <a:lnTo>
                      <a:pt x="278265" y="122708"/>
                    </a:lnTo>
                    <a:lnTo>
                      <a:pt x="243087" y="149622"/>
                    </a:lnTo>
                    <a:lnTo>
                      <a:pt x="209815" y="178781"/>
                    </a:lnTo>
                    <a:lnTo>
                      <a:pt x="178561" y="210072"/>
                    </a:lnTo>
                    <a:lnTo>
                      <a:pt x="149437" y="243383"/>
                    </a:lnTo>
                    <a:lnTo>
                      <a:pt x="122556" y="278603"/>
                    </a:lnTo>
                    <a:lnTo>
                      <a:pt x="98029" y="315619"/>
                    </a:lnTo>
                    <a:lnTo>
                      <a:pt x="75967" y="354318"/>
                    </a:lnTo>
                    <a:lnTo>
                      <a:pt x="56485" y="394589"/>
                    </a:lnTo>
                    <a:lnTo>
                      <a:pt x="39692" y="436320"/>
                    </a:lnTo>
                    <a:lnTo>
                      <a:pt x="25701" y="479398"/>
                    </a:lnTo>
                    <a:lnTo>
                      <a:pt x="14625" y="523711"/>
                    </a:lnTo>
                    <a:lnTo>
                      <a:pt x="6574" y="569147"/>
                    </a:lnTo>
                    <a:lnTo>
                      <a:pt x="1662" y="615594"/>
                    </a:lnTo>
                    <a:lnTo>
                      <a:pt x="0" y="662939"/>
                    </a:lnTo>
                    <a:lnTo>
                      <a:pt x="1662" y="710285"/>
                    </a:lnTo>
                    <a:lnTo>
                      <a:pt x="6574" y="756732"/>
                    </a:lnTo>
                    <a:lnTo>
                      <a:pt x="14625" y="802168"/>
                    </a:lnTo>
                    <a:lnTo>
                      <a:pt x="25701" y="846481"/>
                    </a:lnTo>
                    <a:lnTo>
                      <a:pt x="39692" y="889559"/>
                    </a:lnTo>
                    <a:lnTo>
                      <a:pt x="56485" y="931290"/>
                    </a:lnTo>
                    <a:lnTo>
                      <a:pt x="75967" y="971561"/>
                    </a:lnTo>
                    <a:lnTo>
                      <a:pt x="98029" y="1010260"/>
                    </a:lnTo>
                    <a:lnTo>
                      <a:pt x="122556" y="1047276"/>
                    </a:lnTo>
                    <a:lnTo>
                      <a:pt x="149437" y="1082496"/>
                    </a:lnTo>
                    <a:lnTo>
                      <a:pt x="178561" y="1115807"/>
                    </a:lnTo>
                    <a:lnTo>
                      <a:pt x="209815" y="1147098"/>
                    </a:lnTo>
                    <a:lnTo>
                      <a:pt x="243087" y="1176257"/>
                    </a:lnTo>
                    <a:lnTo>
                      <a:pt x="278265" y="1203171"/>
                    </a:lnTo>
                    <a:lnTo>
                      <a:pt x="315238" y="1227728"/>
                    </a:lnTo>
                    <a:lnTo>
                      <a:pt x="353893" y="1249816"/>
                    </a:lnTo>
                    <a:lnTo>
                      <a:pt x="394119" y="1269323"/>
                    </a:lnTo>
                    <a:lnTo>
                      <a:pt x="435802" y="1286137"/>
                    </a:lnTo>
                    <a:lnTo>
                      <a:pt x="478833" y="1300145"/>
                    </a:lnTo>
                    <a:lnTo>
                      <a:pt x="523097" y="1311236"/>
                    </a:lnTo>
                    <a:lnTo>
                      <a:pt x="568484" y="1319296"/>
                    </a:lnTo>
                    <a:lnTo>
                      <a:pt x="614882" y="1324215"/>
                    </a:lnTo>
                    <a:lnTo>
                      <a:pt x="662177" y="1325880"/>
                    </a:lnTo>
                    <a:lnTo>
                      <a:pt x="709473" y="1324215"/>
                    </a:lnTo>
                    <a:lnTo>
                      <a:pt x="755871" y="1319296"/>
                    </a:lnTo>
                    <a:lnTo>
                      <a:pt x="801258" y="1311236"/>
                    </a:lnTo>
                    <a:lnTo>
                      <a:pt x="845522" y="1300145"/>
                    </a:lnTo>
                    <a:lnTo>
                      <a:pt x="888553" y="1286137"/>
                    </a:lnTo>
                    <a:lnTo>
                      <a:pt x="930236" y="1269323"/>
                    </a:lnTo>
                    <a:lnTo>
                      <a:pt x="970462" y="1249816"/>
                    </a:lnTo>
                    <a:lnTo>
                      <a:pt x="1009117" y="1227728"/>
                    </a:lnTo>
                    <a:lnTo>
                      <a:pt x="1046090" y="1203171"/>
                    </a:lnTo>
                    <a:lnTo>
                      <a:pt x="1081268" y="1176257"/>
                    </a:lnTo>
                    <a:lnTo>
                      <a:pt x="1114540" y="1147098"/>
                    </a:lnTo>
                    <a:lnTo>
                      <a:pt x="1145794" y="1115807"/>
                    </a:lnTo>
                    <a:lnTo>
                      <a:pt x="1174918" y="1082496"/>
                    </a:lnTo>
                    <a:lnTo>
                      <a:pt x="1201799" y="1047276"/>
                    </a:lnTo>
                    <a:lnTo>
                      <a:pt x="1226326" y="1010260"/>
                    </a:lnTo>
                    <a:lnTo>
                      <a:pt x="1248388" y="971561"/>
                    </a:lnTo>
                    <a:lnTo>
                      <a:pt x="1267870" y="931290"/>
                    </a:lnTo>
                    <a:lnTo>
                      <a:pt x="1284663" y="889559"/>
                    </a:lnTo>
                    <a:lnTo>
                      <a:pt x="1298654" y="846481"/>
                    </a:lnTo>
                    <a:lnTo>
                      <a:pt x="1309730" y="802168"/>
                    </a:lnTo>
                    <a:lnTo>
                      <a:pt x="1317781" y="756732"/>
                    </a:lnTo>
                    <a:lnTo>
                      <a:pt x="1322693" y="710285"/>
                    </a:lnTo>
                    <a:lnTo>
                      <a:pt x="1324355" y="662939"/>
                    </a:lnTo>
                    <a:lnTo>
                      <a:pt x="1322693" y="615594"/>
                    </a:lnTo>
                    <a:lnTo>
                      <a:pt x="1317781" y="569147"/>
                    </a:lnTo>
                    <a:lnTo>
                      <a:pt x="1309730" y="523711"/>
                    </a:lnTo>
                    <a:lnTo>
                      <a:pt x="1298654" y="479398"/>
                    </a:lnTo>
                    <a:lnTo>
                      <a:pt x="1284663" y="436320"/>
                    </a:lnTo>
                    <a:lnTo>
                      <a:pt x="1267870" y="394589"/>
                    </a:lnTo>
                    <a:lnTo>
                      <a:pt x="1248388" y="354318"/>
                    </a:lnTo>
                    <a:lnTo>
                      <a:pt x="1226326" y="315619"/>
                    </a:lnTo>
                    <a:lnTo>
                      <a:pt x="1201799" y="278603"/>
                    </a:lnTo>
                    <a:lnTo>
                      <a:pt x="1174918" y="243383"/>
                    </a:lnTo>
                    <a:lnTo>
                      <a:pt x="1145794" y="210072"/>
                    </a:lnTo>
                    <a:lnTo>
                      <a:pt x="1114540" y="178781"/>
                    </a:lnTo>
                    <a:lnTo>
                      <a:pt x="1081268" y="149622"/>
                    </a:lnTo>
                    <a:lnTo>
                      <a:pt x="1046090" y="122708"/>
                    </a:lnTo>
                    <a:lnTo>
                      <a:pt x="1009117" y="98151"/>
                    </a:lnTo>
                    <a:lnTo>
                      <a:pt x="970462" y="76063"/>
                    </a:lnTo>
                    <a:lnTo>
                      <a:pt x="930236" y="56556"/>
                    </a:lnTo>
                    <a:lnTo>
                      <a:pt x="888553" y="39742"/>
                    </a:lnTo>
                    <a:lnTo>
                      <a:pt x="845522" y="25734"/>
                    </a:lnTo>
                    <a:lnTo>
                      <a:pt x="801258" y="14643"/>
                    </a:lnTo>
                    <a:lnTo>
                      <a:pt x="755871" y="6583"/>
                    </a:lnTo>
                    <a:lnTo>
                      <a:pt x="709473" y="1664"/>
                    </a:lnTo>
                    <a:lnTo>
                      <a:pt x="662177" y="0"/>
                    </a:lnTo>
                    <a:close/>
                  </a:path>
                </a:pathLst>
              </a:custGeom>
              <a:solidFill>
                <a:srgbClr val="00AFEF"/>
              </a:solidFill>
            </p:spPr>
            <p:txBody>
              <a:bodyPr wrap="square" lIns="0" tIns="0" rIns="0" bIns="0" rtlCol="0"/>
              <a:lstStyle/>
              <a:p>
                <a:endParaRPr>
                  <a:latin typeface="+mj-lt"/>
                </a:endParaRPr>
              </a:p>
            </p:txBody>
          </p:sp>
          <p:sp>
            <p:nvSpPr>
              <p:cNvPr id="37" name="object 21">
                <a:extLst>
                  <a:ext uri="{FF2B5EF4-FFF2-40B4-BE49-F238E27FC236}">
                    <a16:creationId xmlns:a16="http://schemas.microsoft.com/office/drawing/2014/main" id="{5212CF89-DE61-B0D1-2BDD-C9326D21C1F1}"/>
                  </a:ext>
                </a:extLst>
              </p:cNvPr>
              <p:cNvSpPr/>
              <p:nvPr/>
            </p:nvSpPr>
            <p:spPr>
              <a:xfrm>
                <a:off x="5357621" y="3830573"/>
                <a:ext cx="1324610" cy="1325880"/>
              </a:xfrm>
              <a:custGeom>
                <a:avLst/>
                <a:gdLst/>
                <a:ahLst/>
                <a:cxnLst/>
                <a:rect l="l" t="t" r="r" b="b"/>
                <a:pathLst>
                  <a:path w="1324609" h="1325879">
                    <a:moveTo>
                      <a:pt x="0" y="662939"/>
                    </a:moveTo>
                    <a:lnTo>
                      <a:pt x="1662" y="615594"/>
                    </a:lnTo>
                    <a:lnTo>
                      <a:pt x="6574" y="569147"/>
                    </a:lnTo>
                    <a:lnTo>
                      <a:pt x="14625" y="523711"/>
                    </a:lnTo>
                    <a:lnTo>
                      <a:pt x="25701" y="479398"/>
                    </a:lnTo>
                    <a:lnTo>
                      <a:pt x="39692" y="436320"/>
                    </a:lnTo>
                    <a:lnTo>
                      <a:pt x="56485" y="394589"/>
                    </a:lnTo>
                    <a:lnTo>
                      <a:pt x="75967" y="354318"/>
                    </a:lnTo>
                    <a:lnTo>
                      <a:pt x="98029" y="315619"/>
                    </a:lnTo>
                    <a:lnTo>
                      <a:pt x="122556" y="278603"/>
                    </a:lnTo>
                    <a:lnTo>
                      <a:pt x="149437" y="243383"/>
                    </a:lnTo>
                    <a:lnTo>
                      <a:pt x="178561" y="210072"/>
                    </a:lnTo>
                    <a:lnTo>
                      <a:pt x="209815" y="178781"/>
                    </a:lnTo>
                    <a:lnTo>
                      <a:pt x="243087" y="149622"/>
                    </a:lnTo>
                    <a:lnTo>
                      <a:pt x="278265" y="122708"/>
                    </a:lnTo>
                    <a:lnTo>
                      <a:pt x="315238" y="98151"/>
                    </a:lnTo>
                    <a:lnTo>
                      <a:pt x="353893" y="76063"/>
                    </a:lnTo>
                    <a:lnTo>
                      <a:pt x="394119" y="56556"/>
                    </a:lnTo>
                    <a:lnTo>
                      <a:pt x="435802" y="39742"/>
                    </a:lnTo>
                    <a:lnTo>
                      <a:pt x="478833" y="25734"/>
                    </a:lnTo>
                    <a:lnTo>
                      <a:pt x="523097" y="14643"/>
                    </a:lnTo>
                    <a:lnTo>
                      <a:pt x="568484" y="6583"/>
                    </a:lnTo>
                    <a:lnTo>
                      <a:pt x="614882" y="1664"/>
                    </a:lnTo>
                    <a:lnTo>
                      <a:pt x="662177" y="0"/>
                    </a:lnTo>
                    <a:lnTo>
                      <a:pt x="709473" y="1664"/>
                    </a:lnTo>
                    <a:lnTo>
                      <a:pt x="755871" y="6583"/>
                    </a:lnTo>
                    <a:lnTo>
                      <a:pt x="801258" y="14643"/>
                    </a:lnTo>
                    <a:lnTo>
                      <a:pt x="845522" y="25734"/>
                    </a:lnTo>
                    <a:lnTo>
                      <a:pt x="888553" y="39742"/>
                    </a:lnTo>
                    <a:lnTo>
                      <a:pt x="930236" y="56556"/>
                    </a:lnTo>
                    <a:lnTo>
                      <a:pt x="970462" y="76063"/>
                    </a:lnTo>
                    <a:lnTo>
                      <a:pt x="1009117" y="98151"/>
                    </a:lnTo>
                    <a:lnTo>
                      <a:pt x="1046090" y="122708"/>
                    </a:lnTo>
                    <a:lnTo>
                      <a:pt x="1081268" y="149622"/>
                    </a:lnTo>
                    <a:lnTo>
                      <a:pt x="1114540" y="178781"/>
                    </a:lnTo>
                    <a:lnTo>
                      <a:pt x="1145794" y="210072"/>
                    </a:lnTo>
                    <a:lnTo>
                      <a:pt x="1174918" y="243383"/>
                    </a:lnTo>
                    <a:lnTo>
                      <a:pt x="1201799" y="278603"/>
                    </a:lnTo>
                    <a:lnTo>
                      <a:pt x="1226326" y="315619"/>
                    </a:lnTo>
                    <a:lnTo>
                      <a:pt x="1248388" y="354318"/>
                    </a:lnTo>
                    <a:lnTo>
                      <a:pt x="1267870" y="394589"/>
                    </a:lnTo>
                    <a:lnTo>
                      <a:pt x="1284663" y="436320"/>
                    </a:lnTo>
                    <a:lnTo>
                      <a:pt x="1298654" y="479398"/>
                    </a:lnTo>
                    <a:lnTo>
                      <a:pt x="1309730" y="523711"/>
                    </a:lnTo>
                    <a:lnTo>
                      <a:pt x="1317781" y="569147"/>
                    </a:lnTo>
                    <a:lnTo>
                      <a:pt x="1322693" y="615594"/>
                    </a:lnTo>
                    <a:lnTo>
                      <a:pt x="1324355" y="662939"/>
                    </a:lnTo>
                    <a:lnTo>
                      <a:pt x="1322693" y="710285"/>
                    </a:lnTo>
                    <a:lnTo>
                      <a:pt x="1317781" y="756732"/>
                    </a:lnTo>
                    <a:lnTo>
                      <a:pt x="1309730" y="802168"/>
                    </a:lnTo>
                    <a:lnTo>
                      <a:pt x="1298654" y="846481"/>
                    </a:lnTo>
                    <a:lnTo>
                      <a:pt x="1284663" y="889559"/>
                    </a:lnTo>
                    <a:lnTo>
                      <a:pt x="1267870" y="931290"/>
                    </a:lnTo>
                    <a:lnTo>
                      <a:pt x="1248388" y="971561"/>
                    </a:lnTo>
                    <a:lnTo>
                      <a:pt x="1226326" y="1010260"/>
                    </a:lnTo>
                    <a:lnTo>
                      <a:pt x="1201799" y="1047276"/>
                    </a:lnTo>
                    <a:lnTo>
                      <a:pt x="1174918" y="1082496"/>
                    </a:lnTo>
                    <a:lnTo>
                      <a:pt x="1145794" y="1115807"/>
                    </a:lnTo>
                    <a:lnTo>
                      <a:pt x="1114540" y="1147098"/>
                    </a:lnTo>
                    <a:lnTo>
                      <a:pt x="1081268" y="1176257"/>
                    </a:lnTo>
                    <a:lnTo>
                      <a:pt x="1046090" y="1203171"/>
                    </a:lnTo>
                    <a:lnTo>
                      <a:pt x="1009117" y="1227728"/>
                    </a:lnTo>
                    <a:lnTo>
                      <a:pt x="970462" y="1249816"/>
                    </a:lnTo>
                    <a:lnTo>
                      <a:pt x="930236" y="1269323"/>
                    </a:lnTo>
                    <a:lnTo>
                      <a:pt x="888553" y="1286137"/>
                    </a:lnTo>
                    <a:lnTo>
                      <a:pt x="845522" y="1300145"/>
                    </a:lnTo>
                    <a:lnTo>
                      <a:pt x="801258" y="1311236"/>
                    </a:lnTo>
                    <a:lnTo>
                      <a:pt x="755871" y="1319296"/>
                    </a:lnTo>
                    <a:lnTo>
                      <a:pt x="709473" y="1324215"/>
                    </a:lnTo>
                    <a:lnTo>
                      <a:pt x="662177" y="1325880"/>
                    </a:lnTo>
                    <a:lnTo>
                      <a:pt x="614882" y="1324215"/>
                    </a:lnTo>
                    <a:lnTo>
                      <a:pt x="568484" y="1319296"/>
                    </a:lnTo>
                    <a:lnTo>
                      <a:pt x="523097" y="1311236"/>
                    </a:lnTo>
                    <a:lnTo>
                      <a:pt x="478833" y="1300145"/>
                    </a:lnTo>
                    <a:lnTo>
                      <a:pt x="435802" y="1286137"/>
                    </a:lnTo>
                    <a:lnTo>
                      <a:pt x="394119" y="1269323"/>
                    </a:lnTo>
                    <a:lnTo>
                      <a:pt x="353893" y="1249816"/>
                    </a:lnTo>
                    <a:lnTo>
                      <a:pt x="315238" y="1227728"/>
                    </a:lnTo>
                    <a:lnTo>
                      <a:pt x="278265" y="1203171"/>
                    </a:lnTo>
                    <a:lnTo>
                      <a:pt x="243087" y="1176257"/>
                    </a:lnTo>
                    <a:lnTo>
                      <a:pt x="209815" y="1147098"/>
                    </a:lnTo>
                    <a:lnTo>
                      <a:pt x="178561" y="1115807"/>
                    </a:lnTo>
                    <a:lnTo>
                      <a:pt x="149437" y="1082496"/>
                    </a:lnTo>
                    <a:lnTo>
                      <a:pt x="122556" y="1047276"/>
                    </a:lnTo>
                    <a:lnTo>
                      <a:pt x="98029" y="1010260"/>
                    </a:lnTo>
                    <a:lnTo>
                      <a:pt x="75967" y="971561"/>
                    </a:lnTo>
                    <a:lnTo>
                      <a:pt x="56485" y="931290"/>
                    </a:lnTo>
                    <a:lnTo>
                      <a:pt x="39692" y="889559"/>
                    </a:lnTo>
                    <a:lnTo>
                      <a:pt x="25701" y="846481"/>
                    </a:lnTo>
                    <a:lnTo>
                      <a:pt x="14625" y="802168"/>
                    </a:lnTo>
                    <a:lnTo>
                      <a:pt x="6574" y="756732"/>
                    </a:lnTo>
                    <a:lnTo>
                      <a:pt x="1662" y="710285"/>
                    </a:lnTo>
                    <a:lnTo>
                      <a:pt x="0" y="662939"/>
                    </a:lnTo>
                    <a:close/>
                  </a:path>
                </a:pathLst>
              </a:custGeom>
              <a:ln w="28575">
                <a:solidFill>
                  <a:srgbClr val="172C51"/>
                </a:solidFill>
              </a:ln>
            </p:spPr>
            <p:txBody>
              <a:bodyPr wrap="square" lIns="0" tIns="0" rIns="0" bIns="0" rtlCol="0"/>
              <a:lstStyle/>
              <a:p>
                <a:endParaRPr>
                  <a:latin typeface="+mj-lt"/>
                </a:endParaRPr>
              </a:p>
            </p:txBody>
          </p:sp>
        </p:grpSp>
        <p:sp>
          <p:nvSpPr>
            <p:cNvPr id="20" name="object 22">
              <a:extLst>
                <a:ext uri="{FF2B5EF4-FFF2-40B4-BE49-F238E27FC236}">
                  <a16:creationId xmlns:a16="http://schemas.microsoft.com/office/drawing/2014/main" id="{FE8C42F3-DE3A-EFEE-1B91-8EE2AB71AD09}"/>
                </a:ext>
              </a:extLst>
            </p:cNvPr>
            <p:cNvSpPr txBox="1"/>
            <p:nvPr/>
          </p:nvSpPr>
          <p:spPr>
            <a:xfrm>
              <a:off x="5795468" y="3901415"/>
              <a:ext cx="549910" cy="29972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FFFF"/>
                  </a:solidFill>
                  <a:latin typeface="+mj-lt"/>
                  <a:cs typeface="Roboto"/>
                </a:rPr>
                <a:t>1947</a:t>
              </a:r>
              <a:endParaRPr>
                <a:latin typeface="+mj-lt"/>
                <a:cs typeface="Roboto"/>
              </a:endParaRPr>
            </a:p>
          </p:txBody>
        </p:sp>
        <p:grpSp>
          <p:nvGrpSpPr>
            <p:cNvPr id="21" name="object 23">
              <a:extLst>
                <a:ext uri="{FF2B5EF4-FFF2-40B4-BE49-F238E27FC236}">
                  <a16:creationId xmlns:a16="http://schemas.microsoft.com/office/drawing/2014/main" id="{E3539C1F-A62D-F8E8-B434-2F49C6177654}"/>
                </a:ext>
              </a:extLst>
            </p:cNvPr>
            <p:cNvGrpSpPr/>
            <p:nvPr/>
          </p:nvGrpSpPr>
          <p:grpSpPr>
            <a:xfrm>
              <a:off x="9462656" y="3384207"/>
              <a:ext cx="1353185" cy="1354455"/>
              <a:chOff x="9412414" y="3816286"/>
              <a:chExt cx="1353185" cy="1354455"/>
            </a:xfrm>
          </p:grpSpPr>
          <p:sp>
            <p:nvSpPr>
              <p:cNvPr id="24" name="object 24">
                <a:extLst>
                  <a:ext uri="{FF2B5EF4-FFF2-40B4-BE49-F238E27FC236}">
                    <a16:creationId xmlns:a16="http://schemas.microsoft.com/office/drawing/2014/main" id="{851C3D50-F36E-CDA8-B5F4-5B841B6BBE6E}"/>
                  </a:ext>
                </a:extLst>
              </p:cNvPr>
              <p:cNvSpPr/>
              <p:nvPr/>
            </p:nvSpPr>
            <p:spPr>
              <a:xfrm>
                <a:off x="9426702" y="3830573"/>
                <a:ext cx="1324610" cy="1325880"/>
              </a:xfrm>
              <a:custGeom>
                <a:avLst/>
                <a:gdLst/>
                <a:ahLst/>
                <a:cxnLst/>
                <a:rect l="l" t="t" r="r" b="b"/>
                <a:pathLst>
                  <a:path w="1324609" h="1325879">
                    <a:moveTo>
                      <a:pt x="662177" y="0"/>
                    </a:moveTo>
                    <a:lnTo>
                      <a:pt x="614882" y="1664"/>
                    </a:lnTo>
                    <a:lnTo>
                      <a:pt x="568484" y="6583"/>
                    </a:lnTo>
                    <a:lnTo>
                      <a:pt x="523097" y="14643"/>
                    </a:lnTo>
                    <a:lnTo>
                      <a:pt x="478833" y="25734"/>
                    </a:lnTo>
                    <a:lnTo>
                      <a:pt x="435802" y="39742"/>
                    </a:lnTo>
                    <a:lnTo>
                      <a:pt x="394119" y="56556"/>
                    </a:lnTo>
                    <a:lnTo>
                      <a:pt x="353893" y="76063"/>
                    </a:lnTo>
                    <a:lnTo>
                      <a:pt x="315238" y="98151"/>
                    </a:lnTo>
                    <a:lnTo>
                      <a:pt x="278265" y="122708"/>
                    </a:lnTo>
                    <a:lnTo>
                      <a:pt x="243087" y="149622"/>
                    </a:lnTo>
                    <a:lnTo>
                      <a:pt x="209815" y="178781"/>
                    </a:lnTo>
                    <a:lnTo>
                      <a:pt x="178561" y="210072"/>
                    </a:lnTo>
                    <a:lnTo>
                      <a:pt x="149437" y="243383"/>
                    </a:lnTo>
                    <a:lnTo>
                      <a:pt x="122556" y="278603"/>
                    </a:lnTo>
                    <a:lnTo>
                      <a:pt x="98029" y="315619"/>
                    </a:lnTo>
                    <a:lnTo>
                      <a:pt x="75967" y="354318"/>
                    </a:lnTo>
                    <a:lnTo>
                      <a:pt x="56485" y="394589"/>
                    </a:lnTo>
                    <a:lnTo>
                      <a:pt x="39692" y="436320"/>
                    </a:lnTo>
                    <a:lnTo>
                      <a:pt x="25701" y="479398"/>
                    </a:lnTo>
                    <a:lnTo>
                      <a:pt x="14625" y="523711"/>
                    </a:lnTo>
                    <a:lnTo>
                      <a:pt x="6574" y="569147"/>
                    </a:lnTo>
                    <a:lnTo>
                      <a:pt x="1662" y="615594"/>
                    </a:lnTo>
                    <a:lnTo>
                      <a:pt x="0" y="662939"/>
                    </a:lnTo>
                    <a:lnTo>
                      <a:pt x="1662" y="710285"/>
                    </a:lnTo>
                    <a:lnTo>
                      <a:pt x="6574" y="756732"/>
                    </a:lnTo>
                    <a:lnTo>
                      <a:pt x="14625" y="802168"/>
                    </a:lnTo>
                    <a:lnTo>
                      <a:pt x="25701" y="846481"/>
                    </a:lnTo>
                    <a:lnTo>
                      <a:pt x="39692" y="889559"/>
                    </a:lnTo>
                    <a:lnTo>
                      <a:pt x="56485" y="931290"/>
                    </a:lnTo>
                    <a:lnTo>
                      <a:pt x="75967" y="971561"/>
                    </a:lnTo>
                    <a:lnTo>
                      <a:pt x="98029" y="1010260"/>
                    </a:lnTo>
                    <a:lnTo>
                      <a:pt x="122556" y="1047276"/>
                    </a:lnTo>
                    <a:lnTo>
                      <a:pt x="149437" y="1082496"/>
                    </a:lnTo>
                    <a:lnTo>
                      <a:pt x="178561" y="1115807"/>
                    </a:lnTo>
                    <a:lnTo>
                      <a:pt x="209815" y="1147098"/>
                    </a:lnTo>
                    <a:lnTo>
                      <a:pt x="243087" y="1176257"/>
                    </a:lnTo>
                    <a:lnTo>
                      <a:pt x="278265" y="1203171"/>
                    </a:lnTo>
                    <a:lnTo>
                      <a:pt x="315238" y="1227728"/>
                    </a:lnTo>
                    <a:lnTo>
                      <a:pt x="353893" y="1249816"/>
                    </a:lnTo>
                    <a:lnTo>
                      <a:pt x="394119" y="1269323"/>
                    </a:lnTo>
                    <a:lnTo>
                      <a:pt x="435802" y="1286137"/>
                    </a:lnTo>
                    <a:lnTo>
                      <a:pt x="478833" y="1300145"/>
                    </a:lnTo>
                    <a:lnTo>
                      <a:pt x="523097" y="1311236"/>
                    </a:lnTo>
                    <a:lnTo>
                      <a:pt x="568484" y="1319296"/>
                    </a:lnTo>
                    <a:lnTo>
                      <a:pt x="614882" y="1324215"/>
                    </a:lnTo>
                    <a:lnTo>
                      <a:pt x="662177" y="1325880"/>
                    </a:lnTo>
                    <a:lnTo>
                      <a:pt x="709473" y="1324215"/>
                    </a:lnTo>
                    <a:lnTo>
                      <a:pt x="755871" y="1319296"/>
                    </a:lnTo>
                    <a:lnTo>
                      <a:pt x="801258" y="1311236"/>
                    </a:lnTo>
                    <a:lnTo>
                      <a:pt x="845522" y="1300145"/>
                    </a:lnTo>
                    <a:lnTo>
                      <a:pt x="888553" y="1286137"/>
                    </a:lnTo>
                    <a:lnTo>
                      <a:pt x="930236" y="1269323"/>
                    </a:lnTo>
                    <a:lnTo>
                      <a:pt x="970462" y="1249816"/>
                    </a:lnTo>
                    <a:lnTo>
                      <a:pt x="1009117" y="1227728"/>
                    </a:lnTo>
                    <a:lnTo>
                      <a:pt x="1046090" y="1203171"/>
                    </a:lnTo>
                    <a:lnTo>
                      <a:pt x="1081268" y="1176257"/>
                    </a:lnTo>
                    <a:lnTo>
                      <a:pt x="1114540" y="1147098"/>
                    </a:lnTo>
                    <a:lnTo>
                      <a:pt x="1145794" y="1115807"/>
                    </a:lnTo>
                    <a:lnTo>
                      <a:pt x="1174918" y="1082496"/>
                    </a:lnTo>
                    <a:lnTo>
                      <a:pt x="1201799" y="1047276"/>
                    </a:lnTo>
                    <a:lnTo>
                      <a:pt x="1226326" y="1010260"/>
                    </a:lnTo>
                    <a:lnTo>
                      <a:pt x="1248388" y="971561"/>
                    </a:lnTo>
                    <a:lnTo>
                      <a:pt x="1267870" y="931290"/>
                    </a:lnTo>
                    <a:lnTo>
                      <a:pt x="1284663" y="889559"/>
                    </a:lnTo>
                    <a:lnTo>
                      <a:pt x="1298654" y="846481"/>
                    </a:lnTo>
                    <a:lnTo>
                      <a:pt x="1309730" y="802168"/>
                    </a:lnTo>
                    <a:lnTo>
                      <a:pt x="1317781" y="756732"/>
                    </a:lnTo>
                    <a:lnTo>
                      <a:pt x="1322693" y="710285"/>
                    </a:lnTo>
                    <a:lnTo>
                      <a:pt x="1324355" y="662939"/>
                    </a:lnTo>
                    <a:lnTo>
                      <a:pt x="1322693" y="615594"/>
                    </a:lnTo>
                    <a:lnTo>
                      <a:pt x="1317781" y="569147"/>
                    </a:lnTo>
                    <a:lnTo>
                      <a:pt x="1309730" y="523711"/>
                    </a:lnTo>
                    <a:lnTo>
                      <a:pt x="1298654" y="479398"/>
                    </a:lnTo>
                    <a:lnTo>
                      <a:pt x="1284663" y="436320"/>
                    </a:lnTo>
                    <a:lnTo>
                      <a:pt x="1267870" y="394589"/>
                    </a:lnTo>
                    <a:lnTo>
                      <a:pt x="1248388" y="354318"/>
                    </a:lnTo>
                    <a:lnTo>
                      <a:pt x="1226326" y="315619"/>
                    </a:lnTo>
                    <a:lnTo>
                      <a:pt x="1201799" y="278603"/>
                    </a:lnTo>
                    <a:lnTo>
                      <a:pt x="1174918" y="243383"/>
                    </a:lnTo>
                    <a:lnTo>
                      <a:pt x="1145794" y="210072"/>
                    </a:lnTo>
                    <a:lnTo>
                      <a:pt x="1114540" y="178781"/>
                    </a:lnTo>
                    <a:lnTo>
                      <a:pt x="1081268" y="149622"/>
                    </a:lnTo>
                    <a:lnTo>
                      <a:pt x="1046090" y="122708"/>
                    </a:lnTo>
                    <a:lnTo>
                      <a:pt x="1009117" y="98151"/>
                    </a:lnTo>
                    <a:lnTo>
                      <a:pt x="970462" y="76063"/>
                    </a:lnTo>
                    <a:lnTo>
                      <a:pt x="930236" y="56556"/>
                    </a:lnTo>
                    <a:lnTo>
                      <a:pt x="888553" y="39742"/>
                    </a:lnTo>
                    <a:lnTo>
                      <a:pt x="845522" y="25734"/>
                    </a:lnTo>
                    <a:lnTo>
                      <a:pt x="801258" y="14643"/>
                    </a:lnTo>
                    <a:lnTo>
                      <a:pt x="755871" y="6583"/>
                    </a:lnTo>
                    <a:lnTo>
                      <a:pt x="709473" y="1664"/>
                    </a:lnTo>
                    <a:lnTo>
                      <a:pt x="662177" y="0"/>
                    </a:lnTo>
                    <a:close/>
                  </a:path>
                </a:pathLst>
              </a:custGeom>
              <a:solidFill>
                <a:srgbClr val="404040"/>
              </a:solidFill>
            </p:spPr>
            <p:txBody>
              <a:bodyPr wrap="square" lIns="0" tIns="0" rIns="0" bIns="0" rtlCol="0"/>
              <a:lstStyle/>
              <a:p>
                <a:endParaRPr>
                  <a:latin typeface="+mj-lt"/>
                </a:endParaRPr>
              </a:p>
            </p:txBody>
          </p:sp>
          <p:sp>
            <p:nvSpPr>
              <p:cNvPr id="25" name="object 25">
                <a:extLst>
                  <a:ext uri="{FF2B5EF4-FFF2-40B4-BE49-F238E27FC236}">
                    <a16:creationId xmlns:a16="http://schemas.microsoft.com/office/drawing/2014/main" id="{B22DF181-24C3-5FBC-0F27-B60EB9FA4F92}"/>
                  </a:ext>
                </a:extLst>
              </p:cNvPr>
              <p:cNvSpPr/>
              <p:nvPr/>
            </p:nvSpPr>
            <p:spPr>
              <a:xfrm>
                <a:off x="9426702" y="3830573"/>
                <a:ext cx="1324610" cy="1325880"/>
              </a:xfrm>
              <a:custGeom>
                <a:avLst/>
                <a:gdLst/>
                <a:ahLst/>
                <a:cxnLst/>
                <a:rect l="l" t="t" r="r" b="b"/>
                <a:pathLst>
                  <a:path w="1324609" h="1325879">
                    <a:moveTo>
                      <a:pt x="0" y="662939"/>
                    </a:moveTo>
                    <a:lnTo>
                      <a:pt x="1662" y="615594"/>
                    </a:lnTo>
                    <a:lnTo>
                      <a:pt x="6574" y="569147"/>
                    </a:lnTo>
                    <a:lnTo>
                      <a:pt x="14625" y="523711"/>
                    </a:lnTo>
                    <a:lnTo>
                      <a:pt x="25701" y="479398"/>
                    </a:lnTo>
                    <a:lnTo>
                      <a:pt x="39692" y="436320"/>
                    </a:lnTo>
                    <a:lnTo>
                      <a:pt x="56485" y="394589"/>
                    </a:lnTo>
                    <a:lnTo>
                      <a:pt x="75967" y="354318"/>
                    </a:lnTo>
                    <a:lnTo>
                      <a:pt x="98029" y="315619"/>
                    </a:lnTo>
                    <a:lnTo>
                      <a:pt x="122556" y="278603"/>
                    </a:lnTo>
                    <a:lnTo>
                      <a:pt x="149437" y="243383"/>
                    </a:lnTo>
                    <a:lnTo>
                      <a:pt x="178561" y="210072"/>
                    </a:lnTo>
                    <a:lnTo>
                      <a:pt x="209815" y="178781"/>
                    </a:lnTo>
                    <a:lnTo>
                      <a:pt x="243087" y="149622"/>
                    </a:lnTo>
                    <a:lnTo>
                      <a:pt x="278265" y="122708"/>
                    </a:lnTo>
                    <a:lnTo>
                      <a:pt x="315238" y="98151"/>
                    </a:lnTo>
                    <a:lnTo>
                      <a:pt x="353893" y="76063"/>
                    </a:lnTo>
                    <a:lnTo>
                      <a:pt x="394119" y="56556"/>
                    </a:lnTo>
                    <a:lnTo>
                      <a:pt x="435802" y="39742"/>
                    </a:lnTo>
                    <a:lnTo>
                      <a:pt x="478833" y="25734"/>
                    </a:lnTo>
                    <a:lnTo>
                      <a:pt x="523097" y="14643"/>
                    </a:lnTo>
                    <a:lnTo>
                      <a:pt x="568484" y="6583"/>
                    </a:lnTo>
                    <a:lnTo>
                      <a:pt x="614882" y="1664"/>
                    </a:lnTo>
                    <a:lnTo>
                      <a:pt x="662177" y="0"/>
                    </a:lnTo>
                    <a:lnTo>
                      <a:pt x="709473" y="1664"/>
                    </a:lnTo>
                    <a:lnTo>
                      <a:pt x="755871" y="6583"/>
                    </a:lnTo>
                    <a:lnTo>
                      <a:pt x="801258" y="14643"/>
                    </a:lnTo>
                    <a:lnTo>
                      <a:pt x="845522" y="25734"/>
                    </a:lnTo>
                    <a:lnTo>
                      <a:pt x="888553" y="39742"/>
                    </a:lnTo>
                    <a:lnTo>
                      <a:pt x="930236" y="56556"/>
                    </a:lnTo>
                    <a:lnTo>
                      <a:pt x="970462" y="76063"/>
                    </a:lnTo>
                    <a:lnTo>
                      <a:pt x="1009117" y="98151"/>
                    </a:lnTo>
                    <a:lnTo>
                      <a:pt x="1046090" y="122708"/>
                    </a:lnTo>
                    <a:lnTo>
                      <a:pt x="1081268" y="149622"/>
                    </a:lnTo>
                    <a:lnTo>
                      <a:pt x="1114540" y="178781"/>
                    </a:lnTo>
                    <a:lnTo>
                      <a:pt x="1145794" y="210072"/>
                    </a:lnTo>
                    <a:lnTo>
                      <a:pt x="1174918" y="243383"/>
                    </a:lnTo>
                    <a:lnTo>
                      <a:pt x="1201799" y="278603"/>
                    </a:lnTo>
                    <a:lnTo>
                      <a:pt x="1226326" y="315619"/>
                    </a:lnTo>
                    <a:lnTo>
                      <a:pt x="1248388" y="354318"/>
                    </a:lnTo>
                    <a:lnTo>
                      <a:pt x="1267870" y="394589"/>
                    </a:lnTo>
                    <a:lnTo>
                      <a:pt x="1284663" y="436320"/>
                    </a:lnTo>
                    <a:lnTo>
                      <a:pt x="1298654" y="479398"/>
                    </a:lnTo>
                    <a:lnTo>
                      <a:pt x="1309730" y="523711"/>
                    </a:lnTo>
                    <a:lnTo>
                      <a:pt x="1317781" y="569147"/>
                    </a:lnTo>
                    <a:lnTo>
                      <a:pt x="1322693" y="615594"/>
                    </a:lnTo>
                    <a:lnTo>
                      <a:pt x="1324355" y="662939"/>
                    </a:lnTo>
                    <a:lnTo>
                      <a:pt x="1322693" y="710285"/>
                    </a:lnTo>
                    <a:lnTo>
                      <a:pt x="1317781" y="756732"/>
                    </a:lnTo>
                    <a:lnTo>
                      <a:pt x="1309730" y="802168"/>
                    </a:lnTo>
                    <a:lnTo>
                      <a:pt x="1298654" y="846481"/>
                    </a:lnTo>
                    <a:lnTo>
                      <a:pt x="1284663" y="889559"/>
                    </a:lnTo>
                    <a:lnTo>
                      <a:pt x="1267870" y="931290"/>
                    </a:lnTo>
                    <a:lnTo>
                      <a:pt x="1248388" y="971561"/>
                    </a:lnTo>
                    <a:lnTo>
                      <a:pt x="1226326" y="1010260"/>
                    </a:lnTo>
                    <a:lnTo>
                      <a:pt x="1201799" y="1047276"/>
                    </a:lnTo>
                    <a:lnTo>
                      <a:pt x="1174918" y="1082496"/>
                    </a:lnTo>
                    <a:lnTo>
                      <a:pt x="1145794" y="1115807"/>
                    </a:lnTo>
                    <a:lnTo>
                      <a:pt x="1114540" y="1147098"/>
                    </a:lnTo>
                    <a:lnTo>
                      <a:pt x="1081268" y="1176257"/>
                    </a:lnTo>
                    <a:lnTo>
                      <a:pt x="1046090" y="1203171"/>
                    </a:lnTo>
                    <a:lnTo>
                      <a:pt x="1009117" y="1227728"/>
                    </a:lnTo>
                    <a:lnTo>
                      <a:pt x="970462" y="1249816"/>
                    </a:lnTo>
                    <a:lnTo>
                      <a:pt x="930236" y="1269323"/>
                    </a:lnTo>
                    <a:lnTo>
                      <a:pt x="888553" y="1286137"/>
                    </a:lnTo>
                    <a:lnTo>
                      <a:pt x="845522" y="1300145"/>
                    </a:lnTo>
                    <a:lnTo>
                      <a:pt x="801258" y="1311236"/>
                    </a:lnTo>
                    <a:lnTo>
                      <a:pt x="755871" y="1319296"/>
                    </a:lnTo>
                    <a:lnTo>
                      <a:pt x="709473" y="1324215"/>
                    </a:lnTo>
                    <a:lnTo>
                      <a:pt x="662177" y="1325880"/>
                    </a:lnTo>
                    <a:lnTo>
                      <a:pt x="614882" y="1324215"/>
                    </a:lnTo>
                    <a:lnTo>
                      <a:pt x="568484" y="1319296"/>
                    </a:lnTo>
                    <a:lnTo>
                      <a:pt x="523097" y="1311236"/>
                    </a:lnTo>
                    <a:lnTo>
                      <a:pt x="478833" y="1300145"/>
                    </a:lnTo>
                    <a:lnTo>
                      <a:pt x="435802" y="1286137"/>
                    </a:lnTo>
                    <a:lnTo>
                      <a:pt x="394119" y="1269323"/>
                    </a:lnTo>
                    <a:lnTo>
                      <a:pt x="353893" y="1249816"/>
                    </a:lnTo>
                    <a:lnTo>
                      <a:pt x="315238" y="1227728"/>
                    </a:lnTo>
                    <a:lnTo>
                      <a:pt x="278265" y="1203171"/>
                    </a:lnTo>
                    <a:lnTo>
                      <a:pt x="243087" y="1176257"/>
                    </a:lnTo>
                    <a:lnTo>
                      <a:pt x="209815" y="1147098"/>
                    </a:lnTo>
                    <a:lnTo>
                      <a:pt x="178561" y="1115807"/>
                    </a:lnTo>
                    <a:lnTo>
                      <a:pt x="149437" y="1082496"/>
                    </a:lnTo>
                    <a:lnTo>
                      <a:pt x="122556" y="1047276"/>
                    </a:lnTo>
                    <a:lnTo>
                      <a:pt x="98029" y="1010260"/>
                    </a:lnTo>
                    <a:lnTo>
                      <a:pt x="75967" y="971561"/>
                    </a:lnTo>
                    <a:lnTo>
                      <a:pt x="56485" y="931290"/>
                    </a:lnTo>
                    <a:lnTo>
                      <a:pt x="39692" y="889559"/>
                    </a:lnTo>
                    <a:lnTo>
                      <a:pt x="25701" y="846481"/>
                    </a:lnTo>
                    <a:lnTo>
                      <a:pt x="14625" y="802168"/>
                    </a:lnTo>
                    <a:lnTo>
                      <a:pt x="6574" y="756732"/>
                    </a:lnTo>
                    <a:lnTo>
                      <a:pt x="1662" y="710285"/>
                    </a:lnTo>
                    <a:lnTo>
                      <a:pt x="0" y="662939"/>
                    </a:lnTo>
                    <a:close/>
                  </a:path>
                </a:pathLst>
              </a:custGeom>
              <a:ln w="28575">
                <a:solidFill>
                  <a:srgbClr val="172C51"/>
                </a:solidFill>
              </a:ln>
            </p:spPr>
            <p:txBody>
              <a:bodyPr wrap="square" lIns="0" tIns="0" rIns="0" bIns="0" rtlCol="0"/>
              <a:lstStyle/>
              <a:p>
                <a:endParaRPr>
                  <a:latin typeface="+mj-lt"/>
                </a:endParaRPr>
              </a:p>
            </p:txBody>
          </p:sp>
        </p:grpSp>
        <p:sp>
          <p:nvSpPr>
            <p:cNvPr id="23" name="object 26">
              <a:extLst>
                <a:ext uri="{FF2B5EF4-FFF2-40B4-BE49-F238E27FC236}">
                  <a16:creationId xmlns:a16="http://schemas.microsoft.com/office/drawing/2014/main" id="{9465CF6D-3551-FCEF-4B5A-5BC19E8354F6}"/>
                </a:ext>
              </a:extLst>
            </p:cNvPr>
            <p:cNvSpPr txBox="1"/>
            <p:nvPr/>
          </p:nvSpPr>
          <p:spPr>
            <a:xfrm>
              <a:off x="9864928" y="3901415"/>
              <a:ext cx="549910" cy="29972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FFFF"/>
                  </a:solidFill>
                  <a:latin typeface="+mj-lt"/>
                  <a:cs typeface="Roboto"/>
                </a:rPr>
                <a:t>1999</a:t>
              </a:r>
              <a:endParaRPr>
                <a:latin typeface="+mj-lt"/>
                <a:cs typeface="Roboto"/>
              </a:endParaRPr>
            </a:p>
          </p:txBody>
        </p:sp>
        <p:sp>
          <p:nvSpPr>
            <p:cNvPr id="44" name="object 9">
              <a:extLst>
                <a:ext uri="{FF2B5EF4-FFF2-40B4-BE49-F238E27FC236}">
                  <a16:creationId xmlns:a16="http://schemas.microsoft.com/office/drawing/2014/main" id="{81921CAE-637F-9482-B720-09C3AF33C27F}"/>
                </a:ext>
              </a:extLst>
            </p:cNvPr>
            <p:cNvSpPr txBox="1"/>
            <p:nvPr/>
          </p:nvSpPr>
          <p:spPr>
            <a:xfrm>
              <a:off x="8377123" y="1964982"/>
              <a:ext cx="2975610" cy="289823"/>
            </a:xfrm>
            <a:prstGeom prst="rect">
              <a:avLst/>
            </a:prstGeom>
          </p:spPr>
          <p:txBody>
            <a:bodyPr vert="horz" wrap="square" lIns="0" tIns="12700" rIns="0" bIns="0" rtlCol="0">
              <a:spAutoFit/>
            </a:bodyPr>
            <a:lstStyle/>
            <a:p>
              <a:pPr marL="12700" marR="5080" algn="ctr">
                <a:lnSpc>
                  <a:spcPct val="100000"/>
                </a:lnSpc>
                <a:spcBef>
                  <a:spcPts val="100"/>
                </a:spcBef>
              </a:pPr>
              <a:r>
                <a:rPr lang="en-IN" spc="15" dirty="0">
                  <a:latin typeface="+mj-lt"/>
                  <a:cs typeface="Roboto"/>
                </a:rPr>
                <a:t>FERA replaced by </a:t>
              </a:r>
              <a:r>
                <a:rPr lang="en-IN" b="1" spc="15" dirty="0">
                  <a:latin typeface="+mj-lt"/>
                  <a:cs typeface="Roboto"/>
                </a:rPr>
                <a:t>FEMA 1999</a:t>
              </a:r>
              <a:endParaRPr b="1" dirty="0">
                <a:latin typeface="+mj-lt"/>
                <a:cs typeface="Roboto"/>
              </a:endParaRPr>
            </a:p>
          </p:txBody>
        </p:sp>
      </p:grpSp>
      <p:pic>
        <p:nvPicPr>
          <p:cNvPr id="46" name="object 4">
            <a:extLst>
              <a:ext uri="{FF2B5EF4-FFF2-40B4-BE49-F238E27FC236}">
                <a16:creationId xmlns:a16="http://schemas.microsoft.com/office/drawing/2014/main" id="{E35C8A53-1A46-4D3A-0C5B-A45EC644ED08}"/>
              </a:ext>
            </a:extLst>
          </p:cNvPr>
          <p:cNvPicPr/>
          <p:nvPr/>
        </p:nvPicPr>
        <p:blipFill>
          <a:blip r:embed="rId3" cstate="print"/>
          <a:stretch>
            <a:fillRect/>
          </a:stretch>
        </p:blipFill>
        <p:spPr>
          <a:xfrm>
            <a:off x="8580704" y="0"/>
            <a:ext cx="3004743" cy="1252727"/>
          </a:xfrm>
          <a:prstGeom prst="rect">
            <a:avLst/>
          </a:prstGeom>
        </p:spPr>
      </p:pic>
    </p:spTree>
    <p:extLst>
      <p:ext uri="{BB962C8B-B14F-4D97-AF65-F5344CB8AC3E}">
        <p14:creationId xmlns:p14="http://schemas.microsoft.com/office/powerpoint/2010/main" val="3394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3103"/>
            <a:ext cx="852252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90" dirty="0">
                <a:solidFill>
                  <a:srgbClr val="00AFEF"/>
                </a:solidFill>
              </a:rPr>
              <a:t>Current Account Transactions-Drawing Limit  without RBI Permission</a:t>
            </a:r>
            <a:endParaRPr sz="2400" spc="8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30</a:t>
            </a:fld>
            <a:endParaRPr spc="5" dirty="0"/>
          </a:p>
        </p:txBody>
      </p:sp>
      <p:graphicFrame>
        <p:nvGraphicFramePr>
          <p:cNvPr id="5" name="object 15">
            <a:extLst>
              <a:ext uri="{FF2B5EF4-FFF2-40B4-BE49-F238E27FC236}">
                <a16:creationId xmlns:a16="http://schemas.microsoft.com/office/drawing/2014/main" id="{BCA01468-3F68-A828-BFBB-0EF768C83A50}"/>
              </a:ext>
            </a:extLst>
          </p:cNvPr>
          <p:cNvGraphicFramePr>
            <a:graphicFrameLocks noGrp="1"/>
          </p:cNvGraphicFramePr>
          <p:nvPr>
            <p:extLst>
              <p:ext uri="{D42A27DB-BD31-4B8C-83A1-F6EECF244321}">
                <p14:modId xmlns:p14="http://schemas.microsoft.com/office/powerpoint/2010/main" val="1202296951"/>
              </p:ext>
            </p:extLst>
          </p:nvPr>
        </p:nvGraphicFramePr>
        <p:xfrm>
          <a:off x="1708568" y="1209242"/>
          <a:ext cx="8522529" cy="4689298"/>
        </p:xfrm>
        <a:graphic>
          <a:graphicData uri="http://schemas.openxmlformats.org/drawingml/2006/table">
            <a:tbl>
              <a:tblPr firstRow="1" bandRow="1">
                <a:tableStyleId>{2D5ABB26-0587-4C30-8999-92F81FD0307C}</a:tableStyleId>
              </a:tblPr>
              <a:tblGrid>
                <a:gridCol w="932141">
                  <a:extLst>
                    <a:ext uri="{9D8B030D-6E8A-4147-A177-3AD203B41FA5}">
                      <a16:colId xmlns:a16="http://schemas.microsoft.com/office/drawing/2014/main" val="20000"/>
                    </a:ext>
                  </a:extLst>
                </a:gridCol>
                <a:gridCol w="4136418">
                  <a:extLst>
                    <a:ext uri="{9D8B030D-6E8A-4147-A177-3AD203B41FA5}">
                      <a16:colId xmlns:a16="http://schemas.microsoft.com/office/drawing/2014/main" val="20001"/>
                    </a:ext>
                  </a:extLst>
                </a:gridCol>
                <a:gridCol w="3453970">
                  <a:extLst>
                    <a:ext uri="{9D8B030D-6E8A-4147-A177-3AD203B41FA5}">
                      <a16:colId xmlns:a16="http://schemas.microsoft.com/office/drawing/2014/main" val="20002"/>
                    </a:ext>
                  </a:extLst>
                </a:gridCol>
              </a:tblGrid>
              <a:tr h="645989">
                <a:tc>
                  <a:txBody>
                    <a:bodyPr/>
                    <a:lstStyle/>
                    <a:p>
                      <a:pPr marL="260350">
                        <a:lnSpc>
                          <a:spcPct val="100000"/>
                        </a:lnSpc>
                        <a:spcBef>
                          <a:spcPts val="300"/>
                        </a:spcBef>
                      </a:pPr>
                      <a:r>
                        <a:rPr sz="2300" b="1" spc="-40" dirty="0">
                          <a:latin typeface="+mj-lt"/>
                          <a:cs typeface="Arial"/>
                        </a:rPr>
                        <a:t>Sr.</a:t>
                      </a:r>
                      <a:endParaRPr sz="2300" dirty="0">
                        <a:latin typeface="+mj-lt"/>
                        <a:cs typeface="Arial"/>
                      </a:endParaRPr>
                    </a:p>
                    <a:p>
                      <a:pPr marL="214629">
                        <a:lnSpc>
                          <a:spcPct val="100000"/>
                        </a:lnSpc>
                      </a:pPr>
                      <a:r>
                        <a:rPr sz="2300" b="1" dirty="0">
                          <a:latin typeface="+mj-lt"/>
                          <a:cs typeface="Arial"/>
                        </a:rPr>
                        <a:t>No.</a:t>
                      </a:r>
                      <a:endParaRPr sz="2300" dirty="0">
                        <a:latin typeface="+mj-lt"/>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1226820">
                        <a:lnSpc>
                          <a:spcPct val="100000"/>
                        </a:lnSpc>
                        <a:spcBef>
                          <a:spcPts val="300"/>
                        </a:spcBef>
                      </a:pPr>
                      <a:r>
                        <a:rPr sz="2300" b="1" dirty="0">
                          <a:latin typeface="+mj-lt"/>
                          <a:cs typeface="Arial"/>
                        </a:rPr>
                        <a:t>Particulars</a:t>
                      </a:r>
                      <a:endParaRPr sz="2300" dirty="0">
                        <a:latin typeface="+mj-lt"/>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393065">
                        <a:lnSpc>
                          <a:spcPct val="100000"/>
                        </a:lnSpc>
                        <a:spcBef>
                          <a:spcPts val="300"/>
                        </a:spcBef>
                      </a:pPr>
                      <a:r>
                        <a:rPr sz="2300" b="1" dirty="0">
                          <a:latin typeface="+mj-lt"/>
                          <a:cs typeface="Arial"/>
                        </a:rPr>
                        <a:t>Permissible</a:t>
                      </a:r>
                      <a:r>
                        <a:rPr sz="2300" b="1" spc="-75" dirty="0">
                          <a:latin typeface="+mj-lt"/>
                          <a:cs typeface="Arial"/>
                        </a:rPr>
                        <a:t> </a:t>
                      </a:r>
                      <a:r>
                        <a:rPr sz="2300" b="1" spc="5" dirty="0">
                          <a:latin typeface="+mj-lt"/>
                          <a:cs typeface="Arial"/>
                        </a:rPr>
                        <a:t>Limits</a:t>
                      </a:r>
                      <a:endParaRPr sz="2300" dirty="0">
                        <a:latin typeface="+mj-lt"/>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extLst>
                  <a:ext uri="{0D108BD9-81ED-4DB2-BD59-A6C34878D82A}">
                    <a16:rowId xmlns:a16="http://schemas.microsoft.com/office/drawing/2014/main" val="10000"/>
                  </a:ext>
                </a:extLst>
              </a:tr>
              <a:tr h="3950158">
                <a:tc>
                  <a:txBody>
                    <a:bodyPr/>
                    <a:lstStyle/>
                    <a:p>
                      <a:pPr marL="90488" indent="180975" algn="l">
                        <a:lnSpc>
                          <a:spcPct val="100000"/>
                        </a:lnSpc>
                        <a:spcBef>
                          <a:spcPts val="295"/>
                        </a:spcBef>
                      </a:pPr>
                      <a:r>
                        <a:rPr sz="2300" spc="5" dirty="0">
                          <a:latin typeface="+mj-lt"/>
                          <a:cs typeface="Arial MT"/>
                        </a:rPr>
                        <a:t>10.</a:t>
                      </a:r>
                      <a:endParaRPr sz="2300" dirty="0">
                        <a:latin typeface="+mj-lt"/>
                        <a:cs typeface="Arial MT"/>
                      </a:endParaRPr>
                    </a:p>
                    <a:p>
                      <a:pPr algn="l">
                        <a:lnSpc>
                          <a:spcPct val="100000"/>
                        </a:lnSpc>
                      </a:pPr>
                      <a:endParaRPr sz="2300" dirty="0">
                        <a:latin typeface="+mj-lt"/>
                        <a:cs typeface="Times New Roman"/>
                      </a:endParaRPr>
                    </a:p>
                    <a:p>
                      <a:pPr algn="l">
                        <a:lnSpc>
                          <a:spcPct val="100000"/>
                        </a:lnSpc>
                      </a:pPr>
                      <a:endParaRPr sz="2300" dirty="0">
                        <a:latin typeface="+mj-lt"/>
                        <a:cs typeface="Times New Roman"/>
                      </a:endParaRPr>
                    </a:p>
                    <a:p>
                      <a:pPr algn="l">
                        <a:lnSpc>
                          <a:spcPct val="100000"/>
                        </a:lnSpc>
                      </a:pPr>
                      <a:endParaRPr sz="2300" dirty="0">
                        <a:latin typeface="+mj-lt"/>
                        <a:cs typeface="Times New Roman"/>
                      </a:endParaRPr>
                    </a:p>
                    <a:p>
                      <a:pPr algn="l">
                        <a:lnSpc>
                          <a:spcPct val="100000"/>
                        </a:lnSpc>
                      </a:pPr>
                      <a:endParaRPr sz="2300" dirty="0">
                        <a:latin typeface="+mj-lt"/>
                        <a:cs typeface="Times New Roman"/>
                      </a:endParaRPr>
                    </a:p>
                    <a:p>
                      <a:pPr algn="l">
                        <a:lnSpc>
                          <a:spcPct val="100000"/>
                        </a:lnSpc>
                      </a:pPr>
                      <a:endParaRPr sz="2300" dirty="0">
                        <a:latin typeface="+mj-lt"/>
                        <a:cs typeface="Times New Roman"/>
                      </a:endParaRPr>
                    </a:p>
                    <a:p>
                      <a:pPr marL="235585" algn="l">
                        <a:lnSpc>
                          <a:spcPct val="100000"/>
                        </a:lnSpc>
                        <a:spcBef>
                          <a:spcPts val="1764"/>
                        </a:spcBef>
                      </a:pPr>
                      <a:r>
                        <a:rPr sz="2300" spc="-55" dirty="0">
                          <a:latin typeface="+mj-lt"/>
                          <a:cs typeface="Arial MT"/>
                        </a:rPr>
                        <a:t>11.</a:t>
                      </a:r>
                      <a:endParaRPr sz="2300" dirty="0">
                        <a:latin typeface="+mj-lt"/>
                        <a:cs typeface="Arial MT"/>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marR="113664">
                        <a:lnSpc>
                          <a:spcPct val="100000"/>
                        </a:lnSpc>
                        <a:spcBef>
                          <a:spcPts val="295"/>
                        </a:spcBef>
                      </a:pPr>
                      <a:r>
                        <a:rPr sz="2300" spc="-5" dirty="0">
                          <a:latin typeface="+mj-lt"/>
                          <a:cs typeface="Arial MT"/>
                        </a:rPr>
                        <a:t>Medical </a:t>
                      </a:r>
                      <a:r>
                        <a:rPr sz="2300" dirty="0">
                          <a:latin typeface="+mj-lt"/>
                          <a:cs typeface="Arial MT"/>
                        </a:rPr>
                        <a:t>treatment </a:t>
                      </a:r>
                      <a:r>
                        <a:rPr sz="2300" spc="-5" dirty="0">
                          <a:latin typeface="+mj-lt"/>
                          <a:cs typeface="Arial MT"/>
                        </a:rPr>
                        <a:t>abroad </a:t>
                      </a:r>
                      <a:r>
                        <a:rPr sz="2300" dirty="0">
                          <a:latin typeface="+mj-lt"/>
                          <a:cs typeface="Arial MT"/>
                        </a:rPr>
                        <a:t> or </a:t>
                      </a:r>
                      <a:r>
                        <a:rPr sz="2300" spc="5" dirty="0">
                          <a:latin typeface="+mj-lt"/>
                          <a:cs typeface="Arial MT"/>
                        </a:rPr>
                        <a:t>for </a:t>
                      </a:r>
                      <a:r>
                        <a:rPr sz="2300" spc="-5" dirty="0">
                          <a:latin typeface="+mj-lt"/>
                          <a:cs typeface="Arial MT"/>
                        </a:rPr>
                        <a:t>a </a:t>
                      </a:r>
                      <a:r>
                        <a:rPr sz="2300" dirty="0">
                          <a:latin typeface="+mj-lt"/>
                          <a:cs typeface="Arial MT"/>
                        </a:rPr>
                        <a:t>person </a:t>
                      </a:r>
                      <a:r>
                        <a:rPr sz="2300" spc="5" dirty="0">
                          <a:latin typeface="+mj-lt"/>
                          <a:cs typeface="Arial MT"/>
                        </a:rPr>
                        <a:t> </a:t>
                      </a:r>
                      <a:r>
                        <a:rPr sz="2300" dirty="0">
                          <a:latin typeface="+mj-lt"/>
                          <a:cs typeface="Arial MT"/>
                        </a:rPr>
                        <a:t>accompanying</a:t>
                      </a:r>
                      <a:r>
                        <a:rPr sz="2300" spc="665" dirty="0">
                          <a:latin typeface="+mj-lt"/>
                          <a:cs typeface="Arial MT"/>
                        </a:rPr>
                        <a:t> </a:t>
                      </a:r>
                      <a:r>
                        <a:rPr sz="2300" dirty="0">
                          <a:latin typeface="+mj-lt"/>
                          <a:cs typeface="Arial MT"/>
                        </a:rPr>
                        <a:t>as </a:t>
                      </a:r>
                      <a:r>
                        <a:rPr sz="2300" spc="5" dirty="0">
                          <a:latin typeface="+mj-lt"/>
                          <a:cs typeface="Arial MT"/>
                        </a:rPr>
                        <a:t> </a:t>
                      </a:r>
                      <a:r>
                        <a:rPr sz="2300" dirty="0">
                          <a:latin typeface="+mj-lt"/>
                          <a:cs typeface="Arial MT"/>
                        </a:rPr>
                        <a:t>attendant</a:t>
                      </a:r>
                      <a:r>
                        <a:rPr sz="2300" spc="-75" dirty="0">
                          <a:latin typeface="+mj-lt"/>
                          <a:cs typeface="Arial MT"/>
                        </a:rPr>
                        <a:t> </a:t>
                      </a:r>
                      <a:r>
                        <a:rPr sz="2300" dirty="0">
                          <a:latin typeface="+mj-lt"/>
                          <a:cs typeface="Arial MT"/>
                        </a:rPr>
                        <a:t>to</a:t>
                      </a:r>
                      <a:r>
                        <a:rPr sz="2300" spc="-15" dirty="0">
                          <a:latin typeface="+mj-lt"/>
                          <a:cs typeface="Arial MT"/>
                        </a:rPr>
                        <a:t> </a:t>
                      </a:r>
                      <a:r>
                        <a:rPr sz="2300" spc="-5" dirty="0">
                          <a:latin typeface="+mj-lt"/>
                          <a:cs typeface="Arial MT"/>
                        </a:rPr>
                        <a:t>a</a:t>
                      </a:r>
                      <a:r>
                        <a:rPr sz="2300" spc="-25" dirty="0">
                          <a:latin typeface="+mj-lt"/>
                          <a:cs typeface="Arial MT"/>
                        </a:rPr>
                        <a:t> </a:t>
                      </a:r>
                      <a:r>
                        <a:rPr sz="2300" dirty="0">
                          <a:latin typeface="+mj-lt"/>
                          <a:cs typeface="Arial MT"/>
                        </a:rPr>
                        <a:t>patient</a:t>
                      </a:r>
                      <a:r>
                        <a:rPr sz="2300" spc="-45" dirty="0">
                          <a:latin typeface="+mj-lt"/>
                          <a:cs typeface="Arial MT"/>
                        </a:rPr>
                        <a:t> </a:t>
                      </a:r>
                      <a:r>
                        <a:rPr sz="2300" spc="-5" dirty="0">
                          <a:latin typeface="+mj-lt"/>
                          <a:cs typeface="Arial MT"/>
                        </a:rPr>
                        <a:t>going </a:t>
                      </a:r>
                      <a:r>
                        <a:rPr sz="2300" spc="-655" dirty="0">
                          <a:latin typeface="+mj-lt"/>
                          <a:cs typeface="Arial MT"/>
                        </a:rPr>
                        <a:t> </a:t>
                      </a:r>
                      <a:r>
                        <a:rPr sz="2300" spc="-5" dirty="0">
                          <a:latin typeface="+mj-lt"/>
                          <a:cs typeface="Arial MT"/>
                        </a:rPr>
                        <a:t>abroad </a:t>
                      </a:r>
                      <a:r>
                        <a:rPr sz="2300" spc="5" dirty="0">
                          <a:latin typeface="+mj-lt"/>
                          <a:cs typeface="Arial MT"/>
                        </a:rPr>
                        <a:t>for </a:t>
                      </a:r>
                      <a:r>
                        <a:rPr sz="2300" dirty="0">
                          <a:latin typeface="+mj-lt"/>
                          <a:cs typeface="Arial MT"/>
                        </a:rPr>
                        <a:t>medical </a:t>
                      </a:r>
                      <a:r>
                        <a:rPr sz="2300" spc="5" dirty="0">
                          <a:latin typeface="+mj-lt"/>
                          <a:cs typeface="Arial MT"/>
                        </a:rPr>
                        <a:t> </a:t>
                      </a:r>
                      <a:r>
                        <a:rPr sz="2300" dirty="0">
                          <a:latin typeface="+mj-lt"/>
                          <a:cs typeface="Arial MT"/>
                        </a:rPr>
                        <a:t>treatment/check-up.</a:t>
                      </a:r>
                    </a:p>
                    <a:p>
                      <a:pPr>
                        <a:lnSpc>
                          <a:spcPct val="100000"/>
                        </a:lnSpc>
                        <a:spcBef>
                          <a:spcPts val="15"/>
                        </a:spcBef>
                      </a:pPr>
                      <a:endParaRPr sz="2300" dirty="0">
                        <a:latin typeface="+mj-lt"/>
                        <a:cs typeface="Times New Roman"/>
                      </a:endParaRPr>
                    </a:p>
                    <a:p>
                      <a:pPr marL="92710" marR="99060">
                        <a:lnSpc>
                          <a:spcPct val="100000"/>
                        </a:lnSpc>
                      </a:pPr>
                      <a:r>
                        <a:rPr sz="2300" dirty="0">
                          <a:latin typeface="+mj-lt"/>
                          <a:cs typeface="Arial MT"/>
                        </a:rPr>
                        <a:t>Person on foreign tour </a:t>
                      </a:r>
                      <a:r>
                        <a:rPr sz="2300" spc="5" dirty="0">
                          <a:latin typeface="+mj-lt"/>
                          <a:cs typeface="Arial MT"/>
                        </a:rPr>
                        <a:t> </a:t>
                      </a:r>
                      <a:r>
                        <a:rPr sz="2300" spc="-5" dirty="0">
                          <a:latin typeface="+mj-lt"/>
                          <a:cs typeface="Arial MT"/>
                        </a:rPr>
                        <a:t>requiring</a:t>
                      </a:r>
                      <a:r>
                        <a:rPr sz="2300" spc="20" dirty="0">
                          <a:latin typeface="+mj-lt"/>
                          <a:cs typeface="Arial MT"/>
                        </a:rPr>
                        <a:t> </a:t>
                      </a:r>
                      <a:r>
                        <a:rPr sz="2300" dirty="0">
                          <a:latin typeface="+mj-lt"/>
                          <a:cs typeface="Arial MT"/>
                        </a:rPr>
                        <a:t>medical</a:t>
                      </a:r>
                      <a:r>
                        <a:rPr sz="2300" spc="-35" dirty="0">
                          <a:latin typeface="+mj-lt"/>
                          <a:cs typeface="Arial MT"/>
                        </a:rPr>
                        <a:t> </a:t>
                      </a:r>
                      <a:r>
                        <a:rPr sz="2300" dirty="0">
                          <a:latin typeface="+mj-lt"/>
                          <a:cs typeface="Arial MT"/>
                        </a:rPr>
                        <a:t>treatment</a:t>
                      </a: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980" marR="313055">
                        <a:lnSpc>
                          <a:spcPct val="100000"/>
                        </a:lnSpc>
                        <a:spcBef>
                          <a:spcPts val="315"/>
                        </a:spcBef>
                      </a:pPr>
                      <a:endParaRPr lang="en-US" sz="2300" spc="-10" dirty="0">
                        <a:latin typeface="+mj-lt"/>
                        <a:cs typeface="Arial MT"/>
                      </a:endParaRPr>
                    </a:p>
                    <a:p>
                      <a:pPr marL="93980" marR="313055">
                        <a:lnSpc>
                          <a:spcPct val="100000"/>
                        </a:lnSpc>
                        <a:spcBef>
                          <a:spcPts val="315"/>
                        </a:spcBef>
                      </a:pPr>
                      <a:endParaRPr lang="en-IN" sz="2300" spc="-10" dirty="0">
                        <a:latin typeface="+mj-lt"/>
                        <a:cs typeface="Arial MT"/>
                      </a:endParaRPr>
                    </a:p>
                    <a:p>
                      <a:pPr marL="93980" marR="313055">
                        <a:lnSpc>
                          <a:spcPct val="100000"/>
                        </a:lnSpc>
                        <a:spcBef>
                          <a:spcPts val="315"/>
                        </a:spcBef>
                      </a:pPr>
                      <a:endParaRPr lang="en-IN" sz="2300" spc="-10" dirty="0">
                        <a:latin typeface="+mj-lt"/>
                        <a:cs typeface="Arial MT"/>
                      </a:endParaRPr>
                    </a:p>
                    <a:p>
                      <a:pPr marL="93980" marR="313055">
                        <a:lnSpc>
                          <a:spcPct val="100000"/>
                        </a:lnSpc>
                        <a:spcBef>
                          <a:spcPts val="315"/>
                        </a:spcBef>
                      </a:pPr>
                      <a:r>
                        <a:rPr sz="2300" spc="-10" dirty="0">
                          <a:latin typeface="+mj-lt"/>
                          <a:cs typeface="Arial MT"/>
                        </a:rPr>
                        <a:t>Higher</a:t>
                      </a:r>
                      <a:r>
                        <a:rPr sz="2300" spc="30" dirty="0">
                          <a:latin typeface="+mj-lt"/>
                          <a:cs typeface="Arial MT"/>
                        </a:rPr>
                        <a:t> </a:t>
                      </a:r>
                      <a:r>
                        <a:rPr sz="2300" spc="-5" dirty="0">
                          <a:latin typeface="+mj-lt"/>
                          <a:cs typeface="Arial MT"/>
                        </a:rPr>
                        <a:t>of</a:t>
                      </a:r>
                      <a:r>
                        <a:rPr sz="2300" spc="-30" dirty="0">
                          <a:latin typeface="+mj-lt"/>
                          <a:cs typeface="Arial MT"/>
                        </a:rPr>
                        <a:t> </a:t>
                      </a:r>
                      <a:r>
                        <a:rPr sz="2300" spc="-10" dirty="0">
                          <a:latin typeface="+mj-lt"/>
                          <a:cs typeface="Arial MT"/>
                        </a:rPr>
                        <a:t>USD</a:t>
                      </a:r>
                      <a:r>
                        <a:rPr sz="2300" spc="5" dirty="0">
                          <a:latin typeface="+mj-lt"/>
                          <a:cs typeface="Arial MT"/>
                        </a:rPr>
                        <a:t> </a:t>
                      </a:r>
                      <a:r>
                        <a:rPr sz="2300" spc="-10" dirty="0">
                          <a:latin typeface="+mj-lt"/>
                          <a:cs typeface="Arial MT"/>
                        </a:rPr>
                        <a:t>2,50,000/- </a:t>
                      </a:r>
                      <a:r>
                        <a:rPr sz="2300" spc="-540" dirty="0">
                          <a:latin typeface="+mj-lt"/>
                          <a:cs typeface="Arial MT"/>
                        </a:rPr>
                        <a:t> </a:t>
                      </a:r>
                      <a:r>
                        <a:rPr sz="2300" spc="-5" dirty="0">
                          <a:latin typeface="+mj-lt"/>
                          <a:cs typeface="Arial MT"/>
                        </a:rPr>
                        <a:t>or </a:t>
                      </a:r>
                      <a:r>
                        <a:rPr sz="2300" spc="-10" dirty="0">
                          <a:latin typeface="+mj-lt"/>
                          <a:cs typeface="Arial MT"/>
                        </a:rPr>
                        <a:t>the </a:t>
                      </a:r>
                      <a:r>
                        <a:rPr sz="2300" spc="-5" dirty="0">
                          <a:latin typeface="+mj-lt"/>
                          <a:cs typeface="Arial MT"/>
                        </a:rPr>
                        <a:t>estimate </a:t>
                      </a:r>
                      <a:r>
                        <a:rPr sz="2300" dirty="0">
                          <a:latin typeface="+mj-lt"/>
                          <a:cs typeface="Arial MT"/>
                        </a:rPr>
                        <a:t>from </a:t>
                      </a:r>
                      <a:r>
                        <a:rPr sz="2300" spc="-10" dirty="0">
                          <a:latin typeface="+mj-lt"/>
                          <a:cs typeface="Arial MT"/>
                        </a:rPr>
                        <a:t>the </a:t>
                      </a:r>
                      <a:r>
                        <a:rPr sz="2300" spc="-5" dirty="0">
                          <a:latin typeface="+mj-lt"/>
                          <a:cs typeface="Arial MT"/>
                        </a:rPr>
                        <a:t> doctor</a:t>
                      </a:r>
                      <a:r>
                        <a:rPr sz="2300" spc="-10" dirty="0">
                          <a:latin typeface="+mj-lt"/>
                          <a:cs typeface="Arial MT"/>
                        </a:rPr>
                        <a:t> in</a:t>
                      </a:r>
                      <a:r>
                        <a:rPr sz="2300" spc="5" dirty="0">
                          <a:latin typeface="+mj-lt"/>
                          <a:cs typeface="Arial MT"/>
                        </a:rPr>
                        <a:t> </a:t>
                      </a:r>
                      <a:r>
                        <a:rPr sz="2300" spc="-10" dirty="0">
                          <a:latin typeface="+mj-lt"/>
                          <a:cs typeface="Arial MT"/>
                        </a:rPr>
                        <a:t>India</a:t>
                      </a:r>
                      <a:r>
                        <a:rPr sz="2300" spc="30" dirty="0">
                          <a:latin typeface="+mj-lt"/>
                          <a:cs typeface="Arial MT"/>
                        </a:rPr>
                        <a:t> </a:t>
                      </a:r>
                      <a:r>
                        <a:rPr sz="2300" spc="-5" dirty="0">
                          <a:latin typeface="+mj-lt"/>
                          <a:cs typeface="Arial MT"/>
                        </a:rPr>
                        <a:t>or </a:t>
                      </a:r>
                      <a:r>
                        <a:rPr sz="2300" dirty="0">
                          <a:latin typeface="+mj-lt"/>
                          <a:cs typeface="Arial MT"/>
                        </a:rPr>
                        <a:t> </a:t>
                      </a:r>
                      <a:r>
                        <a:rPr sz="2300" spc="-10" dirty="0">
                          <a:latin typeface="+mj-lt"/>
                          <a:cs typeface="Arial MT"/>
                        </a:rPr>
                        <a:t>hospital/doctor</a:t>
                      </a:r>
                      <a:r>
                        <a:rPr sz="2300" spc="60" dirty="0">
                          <a:latin typeface="+mj-lt"/>
                          <a:cs typeface="Arial MT"/>
                        </a:rPr>
                        <a:t> </a:t>
                      </a:r>
                      <a:r>
                        <a:rPr sz="2300" spc="-5" dirty="0">
                          <a:latin typeface="+mj-lt"/>
                          <a:cs typeface="Arial MT"/>
                        </a:rPr>
                        <a:t>abroad.</a:t>
                      </a:r>
                      <a:endParaRPr sz="2300" dirty="0">
                        <a:latin typeface="+mj-lt"/>
                        <a:cs typeface="Arial MT"/>
                      </a:endParaRPr>
                    </a:p>
                    <a:p>
                      <a:pPr>
                        <a:lnSpc>
                          <a:spcPct val="100000"/>
                        </a:lnSpc>
                      </a:pPr>
                      <a:endParaRPr sz="2300" dirty="0">
                        <a:latin typeface="+mj-lt"/>
                        <a:cs typeface="Times New Roman"/>
                      </a:endParaRPr>
                    </a:p>
                    <a:p>
                      <a:pPr>
                        <a:lnSpc>
                          <a:spcPct val="100000"/>
                        </a:lnSpc>
                      </a:pPr>
                      <a:endParaRPr sz="2300" dirty="0">
                        <a:latin typeface="+mj-lt"/>
                        <a:cs typeface="Times New Roman"/>
                      </a:endParaRPr>
                    </a:p>
                    <a:p>
                      <a:pPr>
                        <a:lnSpc>
                          <a:spcPct val="100000"/>
                        </a:lnSpc>
                      </a:pPr>
                      <a:endParaRPr sz="2300" dirty="0">
                        <a:latin typeface="+mj-lt"/>
                        <a:cs typeface="Times New Roman"/>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764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39" y="313103"/>
            <a:ext cx="852252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90" dirty="0">
                <a:solidFill>
                  <a:srgbClr val="00AFEF"/>
                </a:solidFill>
              </a:rPr>
              <a:t>Current Account Transactions-Drawing Limit  without RBI Permission</a:t>
            </a:r>
            <a:endParaRPr sz="2400" spc="8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31</a:t>
            </a:fld>
            <a:endParaRPr spc="5" dirty="0"/>
          </a:p>
        </p:txBody>
      </p:sp>
      <p:graphicFrame>
        <p:nvGraphicFramePr>
          <p:cNvPr id="7" name="object 15">
            <a:extLst>
              <a:ext uri="{FF2B5EF4-FFF2-40B4-BE49-F238E27FC236}">
                <a16:creationId xmlns:a16="http://schemas.microsoft.com/office/drawing/2014/main" id="{8D3B6073-9AFC-A702-A8D6-CCA09F43995F}"/>
              </a:ext>
            </a:extLst>
          </p:cNvPr>
          <p:cNvGraphicFramePr>
            <a:graphicFrameLocks noGrp="1"/>
          </p:cNvGraphicFramePr>
          <p:nvPr>
            <p:extLst>
              <p:ext uri="{D42A27DB-BD31-4B8C-83A1-F6EECF244321}">
                <p14:modId xmlns:p14="http://schemas.microsoft.com/office/powerpoint/2010/main" val="414204902"/>
              </p:ext>
            </p:extLst>
          </p:nvPr>
        </p:nvGraphicFramePr>
        <p:xfrm>
          <a:off x="1355725" y="1278611"/>
          <a:ext cx="8896348" cy="5257797"/>
        </p:xfrm>
        <a:graphic>
          <a:graphicData uri="http://schemas.openxmlformats.org/drawingml/2006/table">
            <a:tbl>
              <a:tblPr firstRow="1" bandRow="1">
                <a:tableStyleId>{2D5ABB26-0587-4C30-8999-92F81FD0307C}</a:tableStyleId>
              </a:tblPr>
              <a:tblGrid>
                <a:gridCol w="972819">
                  <a:extLst>
                    <a:ext uri="{9D8B030D-6E8A-4147-A177-3AD203B41FA5}">
                      <a16:colId xmlns:a16="http://schemas.microsoft.com/office/drawing/2014/main" val="20000"/>
                    </a:ext>
                  </a:extLst>
                </a:gridCol>
                <a:gridCol w="4318000">
                  <a:extLst>
                    <a:ext uri="{9D8B030D-6E8A-4147-A177-3AD203B41FA5}">
                      <a16:colId xmlns:a16="http://schemas.microsoft.com/office/drawing/2014/main" val="20001"/>
                    </a:ext>
                  </a:extLst>
                </a:gridCol>
                <a:gridCol w="3605529">
                  <a:extLst>
                    <a:ext uri="{9D8B030D-6E8A-4147-A177-3AD203B41FA5}">
                      <a16:colId xmlns:a16="http://schemas.microsoft.com/office/drawing/2014/main" val="20002"/>
                    </a:ext>
                  </a:extLst>
                </a:gridCol>
              </a:tblGrid>
              <a:tr h="520191">
                <a:tc>
                  <a:txBody>
                    <a:bodyPr/>
                    <a:lstStyle/>
                    <a:p>
                      <a:pPr marL="123825">
                        <a:lnSpc>
                          <a:spcPct val="100000"/>
                        </a:lnSpc>
                        <a:spcBef>
                          <a:spcPts val="320"/>
                        </a:spcBef>
                      </a:pPr>
                      <a:r>
                        <a:rPr sz="1800" b="1" spc="-40" dirty="0">
                          <a:latin typeface="+mj-lt"/>
                          <a:cs typeface="Arial"/>
                        </a:rPr>
                        <a:t>Sr.</a:t>
                      </a:r>
                      <a:r>
                        <a:rPr sz="1800" b="1" spc="-30" dirty="0">
                          <a:latin typeface="+mj-lt"/>
                          <a:cs typeface="Arial"/>
                        </a:rPr>
                        <a:t> </a:t>
                      </a:r>
                      <a:r>
                        <a:rPr sz="1800" b="1" spc="-5" dirty="0">
                          <a:latin typeface="+mj-lt"/>
                          <a:cs typeface="Arial"/>
                        </a:rPr>
                        <a:t>No.</a:t>
                      </a:r>
                      <a:endParaRPr sz="1800" dirty="0">
                        <a:latin typeface="+mj-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algn="ctr">
                        <a:lnSpc>
                          <a:spcPct val="100000"/>
                        </a:lnSpc>
                        <a:spcBef>
                          <a:spcPts val="320"/>
                        </a:spcBef>
                      </a:pPr>
                      <a:r>
                        <a:rPr sz="1800" b="1" dirty="0">
                          <a:latin typeface="+mj-lt"/>
                          <a:cs typeface="Arial"/>
                        </a:rPr>
                        <a:t>Particulars</a:t>
                      </a:r>
                      <a:endParaRPr sz="1800" dirty="0">
                        <a:latin typeface="+mj-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tc>
                  <a:txBody>
                    <a:bodyPr/>
                    <a:lstStyle/>
                    <a:p>
                      <a:pPr marL="791845">
                        <a:lnSpc>
                          <a:spcPct val="100000"/>
                        </a:lnSpc>
                        <a:spcBef>
                          <a:spcPts val="320"/>
                        </a:spcBef>
                      </a:pPr>
                      <a:r>
                        <a:rPr sz="1800" b="1" dirty="0">
                          <a:latin typeface="+mj-lt"/>
                          <a:cs typeface="Arial"/>
                        </a:rPr>
                        <a:t>Permissible</a:t>
                      </a:r>
                      <a:r>
                        <a:rPr sz="1800" b="1" spc="-70" dirty="0">
                          <a:latin typeface="+mj-lt"/>
                          <a:cs typeface="Arial"/>
                        </a:rPr>
                        <a:t> </a:t>
                      </a:r>
                      <a:r>
                        <a:rPr sz="1800" b="1" dirty="0">
                          <a:latin typeface="+mj-lt"/>
                          <a:cs typeface="Arial"/>
                        </a:rPr>
                        <a:t>Limits</a:t>
                      </a:r>
                      <a:endParaRPr sz="1800" dirty="0">
                        <a:latin typeface="+mj-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60000"/>
                        <a:lumOff val="40000"/>
                      </a:schemeClr>
                    </a:solidFill>
                  </a:tcPr>
                </a:tc>
                <a:extLst>
                  <a:ext uri="{0D108BD9-81ED-4DB2-BD59-A6C34878D82A}">
                    <a16:rowId xmlns:a16="http://schemas.microsoft.com/office/drawing/2014/main" val="10000"/>
                  </a:ext>
                </a:extLst>
              </a:tr>
              <a:tr h="1041019">
                <a:tc>
                  <a:txBody>
                    <a:bodyPr/>
                    <a:lstStyle/>
                    <a:p>
                      <a:pPr marL="92075">
                        <a:lnSpc>
                          <a:spcPct val="100000"/>
                        </a:lnSpc>
                        <a:spcBef>
                          <a:spcPts val="320"/>
                        </a:spcBef>
                      </a:pPr>
                      <a:r>
                        <a:rPr sz="1800" spc="5" dirty="0">
                          <a:latin typeface="+mj-lt"/>
                          <a:cs typeface="Arial MT"/>
                        </a:rPr>
                        <a:t>1</a:t>
                      </a:r>
                      <a:r>
                        <a:rPr lang="en-US" sz="1800" spc="5" dirty="0">
                          <a:latin typeface="+mj-lt"/>
                          <a:cs typeface="Arial MT"/>
                        </a:rPr>
                        <a:t>2</a:t>
                      </a:r>
                      <a:r>
                        <a:rPr sz="1800" spc="5" dirty="0">
                          <a:latin typeface="+mj-lt"/>
                          <a:cs typeface="Arial MT"/>
                        </a:rPr>
                        <a:t>.</a:t>
                      </a:r>
                      <a:endParaRPr sz="1800" dirty="0">
                        <a:latin typeface="+mj-l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0"/>
                        </a:spcBef>
                      </a:pPr>
                      <a:r>
                        <a:rPr sz="1800" dirty="0">
                          <a:latin typeface="+mj-lt"/>
                          <a:cs typeface="Arial MT"/>
                        </a:rPr>
                        <a:t>St</a:t>
                      </a:r>
                      <a:r>
                        <a:rPr sz="1800" spc="5" dirty="0">
                          <a:latin typeface="+mj-lt"/>
                          <a:cs typeface="Arial MT"/>
                        </a:rPr>
                        <a:t>u</a:t>
                      </a:r>
                      <a:r>
                        <a:rPr sz="1800" dirty="0">
                          <a:latin typeface="+mj-lt"/>
                          <a:cs typeface="Arial MT"/>
                        </a:rPr>
                        <a:t>d</a:t>
                      </a:r>
                      <a:r>
                        <a:rPr sz="1800" spc="5" dirty="0">
                          <a:latin typeface="+mj-lt"/>
                          <a:cs typeface="Arial MT"/>
                        </a:rPr>
                        <a:t>i</a:t>
                      </a:r>
                      <a:r>
                        <a:rPr sz="1800" dirty="0">
                          <a:latin typeface="+mj-lt"/>
                          <a:cs typeface="Arial MT"/>
                        </a:rPr>
                        <a:t>es</a:t>
                      </a:r>
                      <a:r>
                        <a:rPr sz="1800" spc="-135" dirty="0">
                          <a:latin typeface="+mj-lt"/>
                          <a:cs typeface="Arial MT"/>
                        </a:rPr>
                        <a:t> </a:t>
                      </a:r>
                      <a:r>
                        <a:rPr sz="1800" dirty="0">
                          <a:latin typeface="+mj-lt"/>
                          <a:cs typeface="Arial MT"/>
                        </a:rPr>
                        <a:t>Abr</a:t>
                      </a:r>
                      <a:r>
                        <a:rPr sz="1800" spc="5" dirty="0">
                          <a:latin typeface="+mj-lt"/>
                          <a:cs typeface="Arial MT"/>
                        </a:rPr>
                        <a:t>o</a:t>
                      </a:r>
                      <a:r>
                        <a:rPr sz="1800" dirty="0">
                          <a:latin typeface="+mj-lt"/>
                          <a:cs typeface="Arial MT"/>
                        </a:rPr>
                        <a:t>ad</a:t>
                      </a: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marR="252729">
                        <a:lnSpc>
                          <a:spcPct val="100000"/>
                        </a:lnSpc>
                        <a:spcBef>
                          <a:spcPts val="320"/>
                        </a:spcBef>
                      </a:pPr>
                      <a:r>
                        <a:rPr sz="1800" dirty="0">
                          <a:latin typeface="+mj-lt"/>
                          <a:cs typeface="Arial MT"/>
                        </a:rPr>
                        <a:t>Higher</a:t>
                      </a:r>
                      <a:r>
                        <a:rPr sz="1800" spc="-35" dirty="0">
                          <a:latin typeface="+mj-lt"/>
                          <a:cs typeface="Arial MT"/>
                        </a:rPr>
                        <a:t> </a:t>
                      </a:r>
                      <a:r>
                        <a:rPr sz="1800" dirty="0">
                          <a:latin typeface="+mj-lt"/>
                          <a:cs typeface="Arial MT"/>
                        </a:rPr>
                        <a:t>of</a:t>
                      </a:r>
                      <a:r>
                        <a:rPr sz="1800" spc="-25" dirty="0">
                          <a:latin typeface="+mj-lt"/>
                          <a:cs typeface="Arial MT"/>
                        </a:rPr>
                        <a:t> </a:t>
                      </a:r>
                      <a:r>
                        <a:rPr sz="1800" dirty="0">
                          <a:latin typeface="+mj-lt"/>
                          <a:cs typeface="Arial MT"/>
                        </a:rPr>
                        <a:t>the</a:t>
                      </a:r>
                      <a:r>
                        <a:rPr sz="1800" spc="-25" dirty="0">
                          <a:latin typeface="+mj-lt"/>
                          <a:cs typeface="Arial MT"/>
                        </a:rPr>
                        <a:t> </a:t>
                      </a:r>
                      <a:r>
                        <a:rPr sz="1800" dirty="0">
                          <a:latin typeface="+mj-lt"/>
                          <a:cs typeface="Arial MT"/>
                        </a:rPr>
                        <a:t>estimates</a:t>
                      </a:r>
                      <a:r>
                        <a:rPr sz="1800" spc="-65" dirty="0">
                          <a:latin typeface="+mj-lt"/>
                          <a:cs typeface="Arial MT"/>
                        </a:rPr>
                        <a:t> </a:t>
                      </a:r>
                      <a:r>
                        <a:rPr sz="1800" dirty="0">
                          <a:latin typeface="+mj-lt"/>
                          <a:cs typeface="Arial MT"/>
                        </a:rPr>
                        <a:t>from</a:t>
                      </a:r>
                      <a:r>
                        <a:rPr sz="1800" spc="-25" dirty="0">
                          <a:latin typeface="+mj-lt"/>
                          <a:cs typeface="Arial MT"/>
                        </a:rPr>
                        <a:t> </a:t>
                      </a:r>
                      <a:r>
                        <a:rPr sz="1800" dirty="0">
                          <a:latin typeface="+mj-lt"/>
                          <a:cs typeface="Arial MT"/>
                        </a:rPr>
                        <a:t>the </a:t>
                      </a:r>
                      <a:r>
                        <a:rPr sz="1800" spc="-484" dirty="0">
                          <a:latin typeface="+mj-lt"/>
                          <a:cs typeface="Arial MT"/>
                        </a:rPr>
                        <a:t> </a:t>
                      </a:r>
                      <a:r>
                        <a:rPr sz="1800" dirty="0">
                          <a:latin typeface="+mj-lt"/>
                          <a:cs typeface="Arial MT"/>
                        </a:rPr>
                        <a:t>institution abroad or US </a:t>
                      </a:r>
                      <a:r>
                        <a:rPr sz="1800" spc="-5" dirty="0">
                          <a:latin typeface="+mj-lt"/>
                          <a:cs typeface="Arial MT"/>
                        </a:rPr>
                        <a:t>$ </a:t>
                      </a:r>
                      <a:r>
                        <a:rPr sz="1800" dirty="0">
                          <a:latin typeface="+mj-lt"/>
                          <a:cs typeface="Arial MT"/>
                        </a:rPr>
                        <a:t> 2,50,000/-</a:t>
                      </a:r>
                      <a:r>
                        <a:rPr sz="1800" spc="-75" dirty="0">
                          <a:latin typeface="+mj-lt"/>
                          <a:cs typeface="Arial MT"/>
                        </a:rPr>
                        <a:t> </a:t>
                      </a:r>
                      <a:r>
                        <a:rPr sz="1800" dirty="0">
                          <a:latin typeface="+mj-lt"/>
                          <a:cs typeface="Arial MT"/>
                        </a:rPr>
                        <a:t>per FY</a:t>
                      </a:r>
                      <a:endParaRPr sz="1800">
                        <a:latin typeface="+mj-l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r h="780923">
                <a:tc>
                  <a:txBody>
                    <a:bodyPr/>
                    <a:lstStyle/>
                    <a:p>
                      <a:pPr marL="92075">
                        <a:lnSpc>
                          <a:spcPct val="100000"/>
                        </a:lnSpc>
                        <a:spcBef>
                          <a:spcPts val="325"/>
                        </a:spcBef>
                      </a:pPr>
                      <a:r>
                        <a:rPr sz="1800" spc="-50" dirty="0">
                          <a:latin typeface="+mj-lt"/>
                          <a:cs typeface="Arial MT"/>
                        </a:rPr>
                        <a:t>1</a:t>
                      </a:r>
                      <a:r>
                        <a:rPr lang="en-US" sz="1800" spc="-50" dirty="0">
                          <a:latin typeface="+mj-lt"/>
                          <a:cs typeface="Arial MT"/>
                        </a:rPr>
                        <a:t>3</a:t>
                      </a:r>
                      <a:r>
                        <a:rPr sz="1800" spc="-50" dirty="0">
                          <a:latin typeface="+mj-lt"/>
                          <a:cs typeface="Arial MT"/>
                        </a:rPr>
                        <a:t>.</a:t>
                      </a:r>
                      <a:endParaRPr sz="1800" dirty="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5"/>
                        </a:spcBef>
                      </a:pPr>
                      <a:r>
                        <a:rPr sz="1800" dirty="0">
                          <a:latin typeface="+mj-lt"/>
                          <a:cs typeface="Arial MT"/>
                        </a:rPr>
                        <a:t>Commission</a:t>
                      </a:r>
                      <a:r>
                        <a:rPr sz="1800" spc="-95" dirty="0">
                          <a:latin typeface="+mj-lt"/>
                          <a:cs typeface="Arial MT"/>
                        </a:rPr>
                        <a:t> </a:t>
                      </a:r>
                      <a:r>
                        <a:rPr sz="1800" dirty="0">
                          <a:latin typeface="+mj-lt"/>
                          <a:cs typeface="Arial MT"/>
                        </a:rPr>
                        <a:t>to agents</a:t>
                      </a:r>
                      <a:r>
                        <a:rPr sz="1800" spc="-35" dirty="0">
                          <a:latin typeface="+mj-lt"/>
                          <a:cs typeface="Arial MT"/>
                        </a:rPr>
                        <a:t> </a:t>
                      </a:r>
                      <a:r>
                        <a:rPr sz="1800" dirty="0">
                          <a:latin typeface="+mj-lt"/>
                          <a:cs typeface="Arial MT"/>
                        </a:rPr>
                        <a:t>abroad</a:t>
                      </a:r>
                      <a:r>
                        <a:rPr sz="1800" spc="-50" dirty="0">
                          <a:latin typeface="+mj-lt"/>
                          <a:cs typeface="Arial MT"/>
                        </a:rPr>
                        <a:t> </a:t>
                      </a:r>
                      <a:r>
                        <a:rPr sz="1800" dirty="0">
                          <a:latin typeface="+mj-lt"/>
                          <a:cs typeface="Arial MT"/>
                        </a:rPr>
                        <a:t>for</a:t>
                      </a:r>
                      <a:r>
                        <a:rPr sz="1800" spc="-25" dirty="0">
                          <a:latin typeface="+mj-lt"/>
                          <a:cs typeface="Arial MT"/>
                        </a:rPr>
                        <a:t> </a:t>
                      </a:r>
                      <a:r>
                        <a:rPr sz="1800" dirty="0">
                          <a:latin typeface="+mj-lt"/>
                          <a:cs typeface="Arial MT"/>
                        </a:rPr>
                        <a:t>sale</a:t>
                      </a:r>
                      <a:r>
                        <a:rPr sz="1800" spc="-50" dirty="0">
                          <a:latin typeface="+mj-lt"/>
                          <a:cs typeface="Arial MT"/>
                        </a:rPr>
                        <a:t> </a:t>
                      </a:r>
                      <a:r>
                        <a:rPr sz="1800" dirty="0">
                          <a:latin typeface="+mj-lt"/>
                          <a:cs typeface="Arial MT"/>
                        </a:rPr>
                        <a:t>of</a:t>
                      </a:r>
                      <a:endParaRPr sz="1800">
                        <a:latin typeface="+mj-lt"/>
                        <a:cs typeface="Arial MT"/>
                      </a:endParaRPr>
                    </a:p>
                    <a:p>
                      <a:pPr marL="92710">
                        <a:lnSpc>
                          <a:spcPct val="100000"/>
                        </a:lnSpc>
                      </a:pPr>
                      <a:r>
                        <a:rPr sz="1800" dirty="0">
                          <a:latin typeface="+mj-lt"/>
                          <a:cs typeface="Arial MT"/>
                        </a:rPr>
                        <a:t>residential</a:t>
                      </a:r>
                      <a:r>
                        <a:rPr sz="1800" spc="-65" dirty="0">
                          <a:latin typeface="+mj-lt"/>
                          <a:cs typeface="Arial MT"/>
                        </a:rPr>
                        <a:t> </a:t>
                      </a:r>
                      <a:r>
                        <a:rPr sz="1800" dirty="0">
                          <a:latin typeface="+mj-lt"/>
                          <a:cs typeface="Arial MT"/>
                        </a:rPr>
                        <a:t>flats/commercial</a:t>
                      </a:r>
                      <a:r>
                        <a:rPr sz="1800" spc="-80" dirty="0">
                          <a:latin typeface="+mj-lt"/>
                          <a:cs typeface="Arial MT"/>
                        </a:rPr>
                        <a:t> </a:t>
                      </a:r>
                      <a:r>
                        <a:rPr sz="1800" dirty="0">
                          <a:latin typeface="+mj-lt"/>
                          <a:cs typeface="Arial MT"/>
                        </a:rPr>
                        <a:t>plots</a:t>
                      </a:r>
                      <a:r>
                        <a:rPr sz="1800" spc="-30" dirty="0">
                          <a:latin typeface="+mj-lt"/>
                          <a:cs typeface="Arial MT"/>
                        </a:rPr>
                        <a:t> </a:t>
                      </a:r>
                      <a:r>
                        <a:rPr sz="1800" dirty="0">
                          <a:latin typeface="+mj-lt"/>
                          <a:cs typeface="Arial MT"/>
                        </a:rPr>
                        <a:t>in</a:t>
                      </a:r>
                      <a:r>
                        <a:rPr sz="1800" spc="-10" dirty="0">
                          <a:latin typeface="+mj-lt"/>
                          <a:cs typeface="Arial MT"/>
                        </a:rPr>
                        <a:t> </a:t>
                      </a:r>
                      <a:r>
                        <a:rPr sz="1800" dirty="0">
                          <a:latin typeface="+mj-lt"/>
                          <a:cs typeface="Arial MT"/>
                        </a:rPr>
                        <a:t>India</a:t>
                      </a:r>
                      <a:endParaRPr sz="18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25"/>
                        </a:spcBef>
                      </a:pPr>
                      <a:r>
                        <a:rPr sz="1800" dirty="0">
                          <a:latin typeface="+mj-lt"/>
                          <a:cs typeface="Arial MT"/>
                        </a:rPr>
                        <a:t>Higher</a:t>
                      </a:r>
                      <a:r>
                        <a:rPr sz="1800" spc="-35" dirty="0">
                          <a:latin typeface="+mj-lt"/>
                          <a:cs typeface="Arial MT"/>
                        </a:rPr>
                        <a:t> </a:t>
                      </a:r>
                      <a:r>
                        <a:rPr sz="1800" dirty="0">
                          <a:latin typeface="+mj-lt"/>
                          <a:cs typeface="Arial MT"/>
                        </a:rPr>
                        <a:t>of</a:t>
                      </a:r>
                      <a:r>
                        <a:rPr sz="1800" spc="-30" dirty="0">
                          <a:latin typeface="+mj-lt"/>
                          <a:cs typeface="Arial MT"/>
                        </a:rPr>
                        <a:t> </a:t>
                      </a:r>
                      <a:r>
                        <a:rPr sz="1800" dirty="0">
                          <a:latin typeface="+mj-lt"/>
                          <a:cs typeface="Arial MT"/>
                        </a:rPr>
                        <a:t>the</a:t>
                      </a:r>
                      <a:r>
                        <a:rPr sz="1800" spc="-25" dirty="0">
                          <a:latin typeface="+mj-lt"/>
                          <a:cs typeface="Arial MT"/>
                        </a:rPr>
                        <a:t> </a:t>
                      </a:r>
                      <a:r>
                        <a:rPr sz="1800" dirty="0">
                          <a:latin typeface="+mj-lt"/>
                          <a:cs typeface="Arial MT"/>
                        </a:rPr>
                        <a:t>5%</a:t>
                      </a:r>
                      <a:r>
                        <a:rPr sz="1800" spc="-30" dirty="0">
                          <a:latin typeface="+mj-lt"/>
                          <a:cs typeface="Arial MT"/>
                        </a:rPr>
                        <a:t> </a:t>
                      </a:r>
                      <a:r>
                        <a:rPr sz="1800" dirty="0">
                          <a:latin typeface="+mj-lt"/>
                          <a:cs typeface="Arial MT"/>
                        </a:rPr>
                        <a:t>of</a:t>
                      </a:r>
                      <a:r>
                        <a:rPr sz="1800" spc="-5" dirty="0">
                          <a:latin typeface="+mj-lt"/>
                          <a:cs typeface="Arial MT"/>
                        </a:rPr>
                        <a:t> </a:t>
                      </a:r>
                      <a:r>
                        <a:rPr sz="1800" dirty="0">
                          <a:latin typeface="+mj-lt"/>
                          <a:cs typeface="Arial MT"/>
                        </a:rPr>
                        <a:t>the</a:t>
                      </a:r>
                      <a:r>
                        <a:rPr sz="1800" spc="-30" dirty="0">
                          <a:latin typeface="+mj-lt"/>
                          <a:cs typeface="Arial MT"/>
                        </a:rPr>
                        <a:t> </a:t>
                      </a:r>
                      <a:r>
                        <a:rPr sz="1800" spc="-5" dirty="0">
                          <a:latin typeface="+mj-lt"/>
                          <a:cs typeface="Arial MT"/>
                        </a:rPr>
                        <a:t>inward</a:t>
                      </a:r>
                      <a:endParaRPr sz="1800">
                        <a:latin typeface="+mj-lt"/>
                        <a:cs typeface="Arial MT"/>
                      </a:endParaRPr>
                    </a:p>
                    <a:p>
                      <a:pPr marL="93345">
                        <a:lnSpc>
                          <a:spcPct val="100000"/>
                        </a:lnSpc>
                      </a:pPr>
                      <a:r>
                        <a:rPr sz="1800" dirty="0">
                          <a:latin typeface="+mj-lt"/>
                          <a:cs typeface="Arial MT"/>
                        </a:rPr>
                        <a:t>remittance</a:t>
                      </a:r>
                      <a:r>
                        <a:rPr sz="1800" spc="-70" dirty="0">
                          <a:latin typeface="+mj-lt"/>
                          <a:cs typeface="Arial MT"/>
                        </a:rPr>
                        <a:t> </a:t>
                      </a:r>
                      <a:r>
                        <a:rPr sz="1800" dirty="0">
                          <a:latin typeface="+mj-lt"/>
                          <a:cs typeface="Arial MT"/>
                        </a:rPr>
                        <a:t>or</a:t>
                      </a:r>
                      <a:r>
                        <a:rPr sz="1800" spc="-30" dirty="0">
                          <a:latin typeface="+mj-lt"/>
                          <a:cs typeface="Arial MT"/>
                        </a:rPr>
                        <a:t> </a:t>
                      </a:r>
                      <a:r>
                        <a:rPr sz="1800" spc="-5" dirty="0">
                          <a:latin typeface="+mj-lt"/>
                          <a:cs typeface="Arial MT"/>
                        </a:rPr>
                        <a:t>US$</a:t>
                      </a:r>
                      <a:r>
                        <a:rPr sz="1800" dirty="0">
                          <a:latin typeface="+mj-lt"/>
                          <a:cs typeface="Arial MT"/>
                        </a:rPr>
                        <a:t> </a:t>
                      </a:r>
                      <a:r>
                        <a:rPr sz="1800" spc="5" dirty="0">
                          <a:latin typeface="+mj-lt"/>
                          <a:cs typeface="Arial MT"/>
                        </a:rPr>
                        <a:t>25,000/-</a:t>
                      </a:r>
                      <a:endParaRPr sz="18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2"/>
                  </a:ext>
                </a:extLst>
              </a:tr>
              <a:tr h="728979">
                <a:tc>
                  <a:txBody>
                    <a:bodyPr/>
                    <a:lstStyle/>
                    <a:p>
                      <a:pPr marL="92075">
                        <a:lnSpc>
                          <a:spcPct val="100000"/>
                        </a:lnSpc>
                        <a:spcBef>
                          <a:spcPts val="325"/>
                        </a:spcBef>
                      </a:pPr>
                      <a:r>
                        <a:rPr sz="1800" dirty="0">
                          <a:latin typeface="+mj-lt"/>
                          <a:cs typeface="Arial MT"/>
                        </a:rPr>
                        <a:t>1</a:t>
                      </a:r>
                      <a:r>
                        <a:rPr lang="en-US" sz="1800" dirty="0">
                          <a:latin typeface="+mj-lt"/>
                          <a:cs typeface="Arial MT"/>
                        </a:rPr>
                        <a:t>4</a:t>
                      </a:r>
                      <a:r>
                        <a:rPr sz="1800" dirty="0">
                          <a:latin typeface="+mj-lt"/>
                          <a:cs typeface="Arial MT"/>
                        </a:rPr>
                        <a:t>.</a:t>
                      </a: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25"/>
                        </a:spcBef>
                      </a:pPr>
                      <a:r>
                        <a:rPr sz="1800" dirty="0">
                          <a:latin typeface="+mj-lt"/>
                          <a:cs typeface="Arial MT"/>
                        </a:rPr>
                        <a:t>Short-term</a:t>
                      </a:r>
                      <a:r>
                        <a:rPr sz="1800" spc="-40" dirty="0">
                          <a:latin typeface="+mj-lt"/>
                          <a:cs typeface="Arial MT"/>
                        </a:rPr>
                        <a:t> </a:t>
                      </a:r>
                      <a:r>
                        <a:rPr sz="1800" dirty="0">
                          <a:latin typeface="+mj-lt"/>
                          <a:cs typeface="Arial MT"/>
                        </a:rPr>
                        <a:t>credit</a:t>
                      </a:r>
                      <a:r>
                        <a:rPr sz="1800" spc="-50" dirty="0">
                          <a:latin typeface="+mj-lt"/>
                          <a:cs typeface="Arial MT"/>
                        </a:rPr>
                        <a:t> </a:t>
                      </a:r>
                      <a:r>
                        <a:rPr sz="1800" dirty="0">
                          <a:latin typeface="+mj-lt"/>
                          <a:cs typeface="Arial MT"/>
                        </a:rPr>
                        <a:t>to overseas</a:t>
                      </a:r>
                      <a:r>
                        <a:rPr sz="1800" spc="-40" dirty="0">
                          <a:latin typeface="+mj-lt"/>
                          <a:cs typeface="Arial MT"/>
                        </a:rPr>
                        <a:t> </a:t>
                      </a:r>
                      <a:r>
                        <a:rPr sz="1800" dirty="0">
                          <a:latin typeface="+mj-lt"/>
                          <a:cs typeface="Arial MT"/>
                        </a:rPr>
                        <a:t>offices</a:t>
                      </a:r>
                      <a:r>
                        <a:rPr sz="1800" spc="-65" dirty="0">
                          <a:latin typeface="+mj-lt"/>
                          <a:cs typeface="Arial MT"/>
                        </a:rPr>
                        <a:t> </a:t>
                      </a:r>
                      <a:r>
                        <a:rPr sz="1800" dirty="0">
                          <a:latin typeface="+mj-lt"/>
                          <a:cs typeface="Arial MT"/>
                        </a:rPr>
                        <a:t>of</a:t>
                      </a:r>
                      <a:endParaRPr sz="1800">
                        <a:latin typeface="+mj-lt"/>
                        <a:cs typeface="Arial MT"/>
                      </a:endParaRPr>
                    </a:p>
                    <a:p>
                      <a:pPr marL="92710">
                        <a:lnSpc>
                          <a:spcPct val="100000"/>
                        </a:lnSpc>
                      </a:pPr>
                      <a:r>
                        <a:rPr sz="1800" dirty="0">
                          <a:latin typeface="+mj-lt"/>
                          <a:cs typeface="Arial MT"/>
                        </a:rPr>
                        <a:t>Indian</a:t>
                      </a:r>
                      <a:r>
                        <a:rPr sz="1800" spc="-70" dirty="0">
                          <a:latin typeface="+mj-lt"/>
                          <a:cs typeface="Arial MT"/>
                        </a:rPr>
                        <a:t> </a:t>
                      </a:r>
                      <a:r>
                        <a:rPr sz="1800" dirty="0">
                          <a:latin typeface="+mj-lt"/>
                          <a:cs typeface="Arial MT"/>
                        </a:rPr>
                        <a:t>companies.</a:t>
                      </a:r>
                      <a:endParaRPr sz="18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25"/>
                        </a:spcBef>
                      </a:pPr>
                      <a:r>
                        <a:rPr sz="1800" dirty="0">
                          <a:latin typeface="+mj-lt"/>
                          <a:cs typeface="Arial MT"/>
                        </a:rPr>
                        <a:t>Any</a:t>
                      </a:r>
                      <a:r>
                        <a:rPr sz="1800" spc="-45" dirty="0">
                          <a:latin typeface="+mj-lt"/>
                          <a:cs typeface="Arial MT"/>
                        </a:rPr>
                        <a:t> </a:t>
                      </a:r>
                      <a:r>
                        <a:rPr sz="1800" dirty="0">
                          <a:latin typeface="+mj-lt"/>
                          <a:cs typeface="Arial MT"/>
                        </a:rPr>
                        <a:t>amount</a:t>
                      </a:r>
                      <a:endParaRPr sz="1800">
                        <a:latin typeface="+mj-lt"/>
                        <a:cs typeface="Arial MT"/>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3"/>
                  </a:ext>
                </a:extLst>
              </a:tr>
              <a:tr h="728853">
                <a:tc>
                  <a:txBody>
                    <a:bodyPr/>
                    <a:lstStyle/>
                    <a:p>
                      <a:pPr marL="92075">
                        <a:lnSpc>
                          <a:spcPct val="100000"/>
                        </a:lnSpc>
                        <a:spcBef>
                          <a:spcPts val="330"/>
                        </a:spcBef>
                      </a:pPr>
                      <a:r>
                        <a:rPr sz="1800" spc="5" dirty="0">
                          <a:latin typeface="+mj-lt"/>
                          <a:cs typeface="Arial MT"/>
                        </a:rPr>
                        <a:t>1</a:t>
                      </a:r>
                      <a:r>
                        <a:rPr lang="en-US" sz="1800" spc="5" dirty="0">
                          <a:latin typeface="+mj-lt"/>
                          <a:cs typeface="Arial MT"/>
                        </a:rPr>
                        <a:t>5</a:t>
                      </a:r>
                      <a:r>
                        <a:rPr sz="1800" spc="5" dirty="0">
                          <a:latin typeface="+mj-lt"/>
                          <a:cs typeface="Arial MT"/>
                        </a:rPr>
                        <a:t>.</a:t>
                      </a:r>
                      <a:endParaRPr sz="1800" dirty="0">
                        <a:latin typeface="+mj-l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30"/>
                        </a:spcBef>
                      </a:pPr>
                      <a:r>
                        <a:rPr sz="1800" dirty="0">
                          <a:latin typeface="+mj-lt"/>
                          <a:cs typeface="Arial MT"/>
                        </a:rPr>
                        <a:t>Remittance</a:t>
                      </a:r>
                      <a:r>
                        <a:rPr sz="1800" spc="-75" dirty="0">
                          <a:latin typeface="+mj-lt"/>
                          <a:cs typeface="Arial MT"/>
                        </a:rPr>
                        <a:t> </a:t>
                      </a:r>
                      <a:r>
                        <a:rPr sz="1800" dirty="0">
                          <a:latin typeface="+mj-lt"/>
                          <a:cs typeface="Arial MT"/>
                        </a:rPr>
                        <a:t>for</a:t>
                      </a:r>
                      <a:r>
                        <a:rPr sz="1800" spc="-30" dirty="0">
                          <a:latin typeface="+mj-lt"/>
                          <a:cs typeface="Arial MT"/>
                        </a:rPr>
                        <a:t> </a:t>
                      </a:r>
                      <a:r>
                        <a:rPr sz="1800" dirty="0">
                          <a:latin typeface="+mj-lt"/>
                          <a:cs typeface="Arial MT"/>
                        </a:rPr>
                        <a:t>advertisement</a:t>
                      </a:r>
                      <a:r>
                        <a:rPr sz="1800" spc="-75" dirty="0">
                          <a:latin typeface="+mj-lt"/>
                          <a:cs typeface="Arial MT"/>
                        </a:rPr>
                        <a:t> </a:t>
                      </a:r>
                      <a:r>
                        <a:rPr sz="1800" dirty="0">
                          <a:latin typeface="+mj-lt"/>
                          <a:cs typeface="Arial MT"/>
                        </a:rPr>
                        <a:t>on</a:t>
                      </a:r>
                      <a:r>
                        <a:rPr sz="1800" spc="-30" dirty="0">
                          <a:latin typeface="+mj-lt"/>
                          <a:cs typeface="Arial MT"/>
                        </a:rPr>
                        <a:t> </a:t>
                      </a:r>
                      <a:r>
                        <a:rPr sz="1800" dirty="0">
                          <a:latin typeface="+mj-lt"/>
                          <a:cs typeface="Arial MT"/>
                        </a:rPr>
                        <a:t>foreign</a:t>
                      </a:r>
                      <a:endParaRPr sz="1800">
                        <a:latin typeface="+mj-lt"/>
                        <a:cs typeface="Arial MT"/>
                      </a:endParaRPr>
                    </a:p>
                    <a:p>
                      <a:pPr marL="92710">
                        <a:lnSpc>
                          <a:spcPct val="100000"/>
                        </a:lnSpc>
                      </a:pPr>
                      <a:r>
                        <a:rPr sz="1800" dirty="0">
                          <a:latin typeface="+mj-lt"/>
                          <a:cs typeface="Arial MT"/>
                        </a:rPr>
                        <a:t>television</a:t>
                      </a:r>
                      <a:endParaRPr sz="1800">
                        <a:latin typeface="+mj-l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30"/>
                        </a:spcBef>
                      </a:pPr>
                      <a:r>
                        <a:rPr sz="1800" dirty="0">
                          <a:latin typeface="+mj-lt"/>
                          <a:cs typeface="Arial MT"/>
                        </a:rPr>
                        <a:t>Any</a:t>
                      </a:r>
                      <a:r>
                        <a:rPr sz="1800" spc="-50" dirty="0">
                          <a:latin typeface="+mj-lt"/>
                          <a:cs typeface="Arial MT"/>
                        </a:rPr>
                        <a:t> </a:t>
                      </a:r>
                      <a:r>
                        <a:rPr sz="1800" dirty="0">
                          <a:latin typeface="+mj-lt"/>
                          <a:cs typeface="Arial MT"/>
                        </a:rPr>
                        <a:t>amount</a:t>
                      </a:r>
                      <a:endParaRPr sz="1800">
                        <a:latin typeface="+mj-l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4"/>
                  </a:ext>
                </a:extLst>
              </a:tr>
              <a:tr h="728979">
                <a:tc>
                  <a:txBody>
                    <a:bodyPr/>
                    <a:lstStyle/>
                    <a:p>
                      <a:pPr marL="92075">
                        <a:lnSpc>
                          <a:spcPct val="100000"/>
                        </a:lnSpc>
                        <a:spcBef>
                          <a:spcPts val="330"/>
                        </a:spcBef>
                      </a:pPr>
                      <a:r>
                        <a:rPr sz="1800" dirty="0">
                          <a:latin typeface="+mj-lt"/>
                          <a:cs typeface="Arial MT"/>
                        </a:rPr>
                        <a:t>1</a:t>
                      </a:r>
                      <a:r>
                        <a:rPr lang="en-US" sz="1800" dirty="0">
                          <a:latin typeface="+mj-lt"/>
                          <a:cs typeface="Arial MT"/>
                        </a:rPr>
                        <a:t>6</a:t>
                      </a:r>
                      <a:r>
                        <a:rPr sz="1800" dirty="0">
                          <a:latin typeface="+mj-lt"/>
                          <a:cs typeface="Arial MT"/>
                        </a:rPr>
                        <a:t>.</a:t>
                      </a: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30"/>
                        </a:spcBef>
                      </a:pPr>
                      <a:r>
                        <a:rPr sz="1800" dirty="0">
                          <a:latin typeface="+mj-lt"/>
                          <a:cs typeface="Arial MT"/>
                        </a:rPr>
                        <a:t>Architectural</a:t>
                      </a:r>
                      <a:r>
                        <a:rPr sz="1800" spc="-75" dirty="0">
                          <a:latin typeface="+mj-lt"/>
                          <a:cs typeface="Arial MT"/>
                        </a:rPr>
                        <a:t> </a:t>
                      </a:r>
                      <a:r>
                        <a:rPr sz="1800" dirty="0">
                          <a:latin typeface="+mj-lt"/>
                          <a:cs typeface="Arial MT"/>
                        </a:rPr>
                        <a:t>/Consultancy</a:t>
                      </a:r>
                      <a:r>
                        <a:rPr sz="1800" spc="-65" dirty="0">
                          <a:latin typeface="+mj-lt"/>
                          <a:cs typeface="Arial MT"/>
                        </a:rPr>
                        <a:t> </a:t>
                      </a:r>
                      <a:r>
                        <a:rPr sz="1800" dirty="0">
                          <a:latin typeface="+mj-lt"/>
                          <a:cs typeface="Arial MT"/>
                        </a:rPr>
                        <a:t>Services</a:t>
                      </a:r>
                      <a:endParaRPr sz="1800">
                        <a:latin typeface="+mj-lt"/>
                        <a:cs typeface="Arial MT"/>
                      </a:endParaRPr>
                    </a:p>
                    <a:p>
                      <a:pPr marL="92710">
                        <a:lnSpc>
                          <a:spcPct val="100000"/>
                        </a:lnSpc>
                      </a:pPr>
                      <a:r>
                        <a:rPr sz="1800" dirty="0">
                          <a:latin typeface="+mj-lt"/>
                          <a:cs typeface="Arial MT"/>
                        </a:rPr>
                        <a:t>pro</a:t>
                      </a:r>
                      <a:r>
                        <a:rPr sz="1800" spc="5" dirty="0">
                          <a:latin typeface="+mj-lt"/>
                          <a:cs typeface="Arial MT"/>
                        </a:rPr>
                        <a:t>c</a:t>
                      </a:r>
                      <a:r>
                        <a:rPr sz="1800" dirty="0">
                          <a:latin typeface="+mj-lt"/>
                          <a:cs typeface="Arial MT"/>
                        </a:rPr>
                        <a:t>ured</a:t>
                      </a:r>
                      <a:r>
                        <a:rPr sz="1800" spc="-45" dirty="0">
                          <a:latin typeface="+mj-lt"/>
                          <a:cs typeface="Arial MT"/>
                        </a:rPr>
                        <a:t> </a:t>
                      </a:r>
                      <a:r>
                        <a:rPr sz="1800" dirty="0">
                          <a:latin typeface="+mj-lt"/>
                          <a:cs typeface="Arial MT"/>
                        </a:rPr>
                        <a:t>fr</a:t>
                      </a:r>
                      <a:r>
                        <a:rPr sz="1800" spc="5" dirty="0">
                          <a:latin typeface="+mj-lt"/>
                          <a:cs typeface="Arial MT"/>
                        </a:rPr>
                        <a:t>o</a:t>
                      </a:r>
                      <a:r>
                        <a:rPr sz="1800" dirty="0">
                          <a:latin typeface="+mj-lt"/>
                          <a:cs typeface="Arial MT"/>
                        </a:rPr>
                        <a:t>m</a:t>
                      </a:r>
                      <a:r>
                        <a:rPr sz="1800" spc="-135" dirty="0">
                          <a:latin typeface="+mj-lt"/>
                          <a:cs typeface="Arial MT"/>
                        </a:rPr>
                        <a:t> </a:t>
                      </a:r>
                      <a:r>
                        <a:rPr sz="1800" dirty="0">
                          <a:latin typeface="+mj-lt"/>
                          <a:cs typeface="Arial MT"/>
                        </a:rPr>
                        <a:t>Abr</a:t>
                      </a:r>
                      <a:r>
                        <a:rPr sz="1800" spc="5" dirty="0">
                          <a:latin typeface="+mj-lt"/>
                          <a:cs typeface="Arial MT"/>
                        </a:rPr>
                        <a:t>o</a:t>
                      </a:r>
                      <a:r>
                        <a:rPr sz="1800" dirty="0">
                          <a:latin typeface="+mj-lt"/>
                          <a:cs typeface="Arial MT"/>
                        </a:rPr>
                        <a:t>ad</a:t>
                      </a:r>
                      <a:endParaRPr sz="1800">
                        <a:latin typeface="+mj-l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30"/>
                        </a:spcBef>
                      </a:pPr>
                      <a:r>
                        <a:rPr sz="1800" dirty="0">
                          <a:latin typeface="+mj-lt"/>
                          <a:cs typeface="Arial MT"/>
                        </a:rPr>
                        <a:t>Upto</a:t>
                      </a:r>
                      <a:r>
                        <a:rPr sz="1800" spc="-25" dirty="0">
                          <a:latin typeface="+mj-lt"/>
                          <a:cs typeface="Arial MT"/>
                        </a:rPr>
                        <a:t> </a:t>
                      </a:r>
                      <a:r>
                        <a:rPr sz="1800" spc="-5" dirty="0">
                          <a:latin typeface="+mj-lt"/>
                          <a:cs typeface="Arial MT"/>
                        </a:rPr>
                        <a:t>US</a:t>
                      </a:r>
                      <a:r>
                        <a:rPr sz="1800" spc="-10" dirty="0">
                          <a:latin typeface="+mj-lt"/>
                          <a:cs typeface="Arial MT"/>
                        </a:rPr>
                        <a:t> </a:t>
                      </a:r>
                      <a:r>
                        <a:rPr sz="1800" spc="-5" dirty="0">
                          <a:latin typeface="+mj-lt"/>
                          <a:cs typeface="Arial MT"/>
                        </a:rPr>
                        <a:t>$</a:t>
                      </a:r>
                      <a:r>
                        <a:rPr sz="1800" dirty="0">
                          <a:latin typeface="+mj-lt"/>
                          <a:cs typeface="Arial MT"/>
                        </a:rPr>
                        <a:t> </a:t>
                      </a:r>
                      <a:r>
                        <a:rPr sz="1800" spc="-5" dirty="0">
                          <a:latin typeface="+mj-lt"/>
                          <a:cs typeface="Arial MT"/>
                        </a:rPr>
                        <a:t>1</a:t>
                      </a:r>
                      <a:r>
                        <a:rPr sz="1800" spc="-25" dirty="0">
                          <a:latin typeface="+mj-lt"/>
                          <a:cs typeface="Arial MT"/>
                        </a:rPr>
                        <a:t> </a:t>
                      </a:r>
                      <a:r>
                        <a:rPr sz="1800" dirty="0">
                          <a:latin typeface="+mj-lt"/>
                          <a:cs typeface="Arial MT"/>
                        </a:rPr>
                        <a:t>million</a:t>
                      </a:r>
                      <a:endParaRPr sz="1800">
                        <a:latin typeface="+mj-l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5"/>
                  </a:ext>
                </a:extLst>
              </a:tr>
              <a:tr h="728853">
                <a:tc>
                  <a:txBody>
                    <a:bodyPr/>
                    <a:lstStyle/>
                    <a:p>
                      <a:pPr marL="92075">
                        <a:lnSpc>
                          <a:spcPct val="100000"/>
                        </a:lnSpc>
                        <a:spcBef>
                          <a:spcPts val="334"/>
                        </a:spcBef>
                      </a:pPr>
                      <a:r>
                        <a:rPr sz="1800" spc="5" dirty="0">
                          <a:latin typeface="+mj-lt"/>
                          <a:cs typeface="Arial MT"/>
                        </a:rPr>
                        <a:t>1</a:t>
                      </a:r>
                      <a:r>
                        <a:rPr lang="en-US" sz="1800" spc="5" dirty="0">
                          <a:latin typeface="+mj-lt"/>
                          <a:cs typeface="Arial MT"/>
                        </a:rPr>
                        <a:t>7</a:t>
                      </a:r>
                      <a:r>
                        <a:rPr sz="1800" spc="5" dirty="0">
                          <a:latin typeface="+mj-lt"/>
                          <a:cs typeface="Arial MT"/>
                        </a:rPr>
                        <a:t>.</a:t>
                      </a:r>
                      <a:endParaRPr sz="1800" dirty="0">
                        <a:latin typeface="+mj-l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2710">
                        <a:lnSpc>
                          <a:spcPct val="100000"/>
                        </a:lnSpc>
                        <a:spcBef>
                          <a:spcPts val="334"/>
                        </a:spcBef>
                      </a:pPr>
                      <a:r>
                        <a:rPr sz="1800" dirty="0">
                          <a:latin typeface="+mj-lt"/>
                          <a:cs typeface="Arial MT"/>
                        </a:rPr>
                        <a:t>Use</a:t>
                      </a:r>
                      <a:r>
                        <a:rPr sz="1800" spc="-35" dirty="0">
                          <a:latin typeface="+mj-lt"/>
                          <a:cs typeface="Arial MT"/>
                        </a:rPr>
                        <a:t> </a:t>
                      </a:r>
                      <a:r>
                        <a:rPr sz="1800" dirty="0">
                          <a:latin typeface="+mj-lt"/>
                          <a:cs typeface="Arial MT"/>
                        </a:rPr>
                        <a:t>and/or</a:t>
                      </a:r>
                      <a:r>
                        <a:rPr sz="1800" spc="-35" dirty="0">
                          <a:latin typeface="+mj-lt"/>
                          <a:cs typeface="Arial MT"/>
                        </a:rPr>
                        <a:t> </a:t>
                      </a:r>
                      <a:r>
                        <a:rPr sz="1800" dirty="0">
                          <a:latin typeface="+mj-lt"/>
                          <a:cs typeface="Arial MT"/>
                        </a:rPr>
                        <a:t>purchase</a:t>
                      </a:r>
                      <a:r>
                        <a:rPr sz="1800" spc="-75" dirty="0">
                          <a:latin typeface="+mj-lt"/>
                          <a:cs typeface="Arial MT"/>
                        </a:rPr>
                        <a:t> </a:t>
                      </a:r>
                      <a:r>
                        <a:rPr sz="1800" dirty="0">
                          <a:latin typeface="+mj-lt"/>
                          <a:cs typeface="Arial MT"/>
                        </a:rPr>
                        <a:t>of</a:t>
                      </a:r>
                      <a:r>
                        <a:rPr sz="1800" spc="-30" dirty="0">
                          <a:latin typeface="+mj-lt"/>
                          <a:cs typeface="Arial MT"/>
                        </a:rPr>
                        <a:t> </a:t>
                      </a:r>
                      <a:r>
                        <a:rPr sz="1800" dirty="0">
                          <a:latin typeface="+mj-lt"/>
                          <a:cs typeface="Arial MT"/>
                        </a:rPr>
                        <a:t>trade</a:t>
                      </a:r>
                      <a:endParaRPr sz="1800">
                        <a:latin typeface="+mj-lt"/>
                        <a:cs typeface="Arial MT"/>
                      </a:endParaRPr>
                    </a:p>
                    <a:p>
                      <a:pPr marL="92710">
                        <a:lnSpc>
                          <a:spcPct val="100000"/>
                        </a:lnSpc>
                      </a:pPr>
                      <a:r>
                        <a:rPr sz="1800" dirty="0">
                          <a:latin typeface="+mj-lt"/>
                          <a:cs typeface="Arial MT"/>
                        </a:rPr>
                        <a:t>mark/franchise</a:t>
                      </a:r>
                      <a:r>
                        <a:rPr sz="1800" spc="-75" dirty="0">
                          <a:latin typeface="+mj-lt"/>
                          <a:cs typeface="Arial MT"/>
                        </a:rPr>
                        <a:t> </a:t>
                      </a:r>
                      <a:r>
                        <a:rPr sz="1800" dirty="0">
                          <a:latin typeface="+mj-lt"/>
                          <a:cs typeface="Arial MT"/>
                        </a:rPr>
                        <a:t>in</a:t>
                      </a:r>
                      <a:r>
                        <a:rPr sz="1800" spc="-25" dirty="0">
                          <a:latin typeface="+mj-lt"/>
                          <a:cs typeface="Arial MT"/>
                        </a:rPr>
                        <a:t> </a:t>
                      </a:r>
                      <a:r>
                        <a:rPr sz="1800" dirty="0">
                          <a:latin typeface="+mj-lt"/>
                          <a:cs typeface="Arial MT"/>
                        </a:rPr>
                        <a:t>India.</a:t>
                      </a:r>
                      <a:endParaRPr sz="1800">
                        <a:latin typeface="+mj-l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34"/>
                        </a:spcBef>
                      </a:pPr>
                      <a:r>
                        <a:rPr sz="1800" dirty="0">
                          <a:latin typeface="+mj-lt"/>
                          <a:cs typeface="Arial MT"/>
                        </a:rPr>
                        <a:t>Any</a:t>
                      </a:r>
                      <a:r>
                        <a:rPr sz="1800" spc="-50" dirty="0">
                          <a:latin typeface="+mj-lt"/>
                          <a:cs typeface="Arial MT"/>
                        </a:rPr>
                        <a:t> </a:t>
                      </a:r>
                      <a:r>
                        <a:rPr sz="1800" dirty="0">
                          <a:latin typeface="+mj-lt"/>
                          <a:cs typeface="Arial MT"/>
                        </a:rPr>
                        <a:t>amount</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7510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92056"/>
            <a:ext cx="5819523" cy="505267"/>
          </a:xfrm>
          <a:prstGeom prst="rect">
            <a:avLst/>
          </a:prstGeom>
        </p:spPr>
        <p:txBody>
          <a:bodyPr vert="horz" wrap="square" lIns="0" tIns="12700" rIns="0" bIns="0" rtlCol="0">
            <a:spAutoFit/>
          </a:bodyPr>
          <a:lstStyle/>
          <a:p>
            <a:pPr marL="12700">
              <a:lnSpc>
                <a:spcPct val="100000"/>
              </a:lnSpc>
              <a:spcBef>
                <a:spcPts val="100"/>
              </a:spcBef>
            </a:pPr>
            <a:r>
              <a:rPr lang="en-US" sz="3200" spc="20" dirty="0">
                <a:solidFill>
                  <a:schemeClr val="accent3"/>
                </a:solidFill>
                <a:cs typeface="Roboto"/>
              </a:rPr>
              <a:t>Definition of NRI, PIO and OCI</a:t>
            </a:r>
            <a:endParaRPr sz="3200" dirty="0">
              <a:solidFill>
                <a:schemeClr val="accent3"/>
              </a:solidFill>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pSp>
        <p:nvGrpSpPr>
          <p:cNvPr id="5" name="object 5"/>
          <p:cNvGrpSpPr/>
          <p:nvPr/>
        </p:nvGrpSpPr>
        <p:grpSpPr>
          <a:xfrm>
            <a:off x="245363" y="894588"/>
            <a:ext cx="721360" cy="74930"/>
            <a:chOff x="245363" y="894588"/>
            <a:chExt cx="721360" cy="74930"/>
          </a:xfrm>
        </p:grpSpPr>
        <p:sp>
          <p:nvSpPr>
            <p:cNvPr id="6" name="object 6"/>
            <p:cNvSpPr/>
            <p:nvPr/>
          </p:nvSpPr>
          <p:spPr>
            <a:xfrm>
              <a:off x="245363"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7" name="object 7"/>
            <p:cNvSpPr/>
            <p:nvPr/>
          </p:nvSpPr>
          <p:spPr>
            <a:xfrm>
              <a:off x="490727"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8" name="object 8"/>
            <p:cNvSpPr/>
            <p:nvPr/>
          </p:nvSpPr>
          <p:spPr>
            <a:xfrm>
              <a:off x="745236" y="894588"/>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9" name="object 9"/>
          <p:cNvSpPr txBox="1"/>
          <p:nvPr/>
        </p:nvSpPr>
        <p:spPr>
          <a:xfrm>
            <a:off x="199440" y="1009990"/>
            <a:ext cx="11689080" cy="5476499"/>
          </a:xfrm>
          <a:prstGeom prst="rect">
            <a:avLst/>
          </a:prstGeom>
        </p:spPr>
        <p:txBody>
          <a:bodyPr vert="horz" wrap="square" lIns="0" tIns="13335" rIns="0" bIns="0" rtlCol="0">
            <a:spAutoFit/>
          </a:bodyPr>
          <a:lstStyle/>
          <a:p>
            <a:pPr marL="298450" indent="-285750">
              <a:lnSpc>
                <a:spcPct val="100000"/>
              </a:lnSpc>
              <a:spcBef>
                <a:spcPts val="105"/>
              </a:spcBef>
              <a:buFont typeface="Arial" panose="020B0604020202020204" pitchFamily="34" charset="0"/>
              <a:buChar char="•"/>
            </a:pP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5(R) – Deposit Regs 2016</a:t>
            </a:r>
          </a:p>
          <a:p>
            <a:pPr marL="12700">
              <a:lnSpc>
                <a:spcPct val="100000"/>
              </a:lnSpc>
              <a:spcBef>
                <a:spcPts val="105"/>
              </a:spcBef>
            </a:pPr>
            <a:endParaRPr lang="en-US" sz="1700" b="1" spc="-20" dirty="0">
              <a:latin typeface="+mj-lt"/>
              <a:cs typeface="Arial" panose="020B0604020202020204" pitchFamily="34" charset="0"/>
            </a:endParaRPr>
          </a:p>
          <a:p>
            <a:pPr marL="12700" defTabSz="271463">
              <a:lnSpc>
                <a:spcPct val="100000"/>
              </a:lnSpc>
              <a:spcBef>
                <a:spcPts val="105"/>
              </a:spcBef>
            </a:pPr>
            <a:r>
              <a:rPr lang="en-US" sz="1700" b="1" spc="-20" dirty="0">
                <a:latin typeface="+mj-lt"/>
                <a:cs typeface="Arial" panose="020B0604020202020204" pitchFamily="34" charset="0"/>
              </a:rPr>
              <a:t>	2(vi) – ‘non-resident Indian (NRI)’ means a PROI who is a citizen of India.</a:t>
            </a:r>
          </a:p>
          <a:p>
            <a:pPr marL="12700">
              <a:lnSpc>
                <a:spcPct val="100000"/>
              </a:lnSpc>
              <a:spcBef>
                <a:spcPts val="105"/>
              </a:spcBef>
            </a:pPr>
            <a:endParaRPr lang="en-US" sz="1700" b="1" spc="-20" dirty="0">
              <a:latin typeface="+mj-lt"/>
              <a:cs typeface="Arial" panose="020B0604020202020204" pitchFamily="34" charset="0"/>
            </a:endParaRPr>
          </a:p>
          <a:p>
            <a:pPr marL="298450" indent="-285750">
              <a:lnSpc>
                <a:spcPct val="100000"/>
              </a:lnSpc>
              <a:spcBef>
                <a:spcPts val="105"/>
              </a:spcBef>
              <a:buFont typeface="Arial" panose="020B0604020202020204" pitchFamily="34" charset="0"/>
              <a:buChar char="•"/>
            </a:pP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3(R) – Borrowing and Lending Regulations, 2019</a:t>
            </a:r>
          </a:p>
          <a:p>
            <a:pPr marL="12700">
              <a:lnSpc>
                <a:spcPct val="100000"/>
              </a:lnSpc>
              <a:spcBef>
                <a:spcPts val="105"/>
              </a:spcBef>
            </a:pPr>
            <a:endParaRPr lang="en-US" sz="1700" b="1" spc="-20" dirty="0">
              <a:latin typeface="+mj-lt"/>
              <a:cs typeface="Arial" panose="020B0604020202020204" pitchFamily="34" charset="0"/>
            </a:endParaRPr>
          </a:p>
          <a:p>
            <a:pPr marL="12700" defTabSz="271463">
              <a:lnSpc>
                <a:spcPct val="100000"/>
              </a:lnSpc>
              <a:spcBef>
                <a:spcPts val="105"/>
              </a:spcBef>
            </a:pPr>
            <a:r>
              <a:rPr lang="en-US" sz="1700" b="1" spc="-20" dirty="0">
                <a:latin typeface="+mj-lt"/>
                <a:cs typeface="Arial" panose="020B0604020202020204" pitchFamily="34" charset="0"/>
              </a:rPr>
              <a:t>	2(viii) - 'non-resident Indian (NRI)’ shall have the same meanings as assigned to them respectively in the FEM (Deposit) 	Regulations, 2016, as amended from time to time.</a:t>
            </a:r>
          </a:p>
          <a:p>
            <a:pPr marL="12700">
              <a:lnSpc>
                <a:spcPct val="100000"/>
              </a:lnSpc>
              <a:spcBef>
                <a:spcPts val="105"/>
              </a:spcBef>
            </a:pPr>
            <a:endParaRPr lang="en-US" sz="1700" b="1" spc="-20" dirty="0">
              <a:latin typeface="+mj-lt"/>
              <a:cs typeface="Arial" panose="020B0604020202020204" pitchFamily="34" charset="0"/>
            </a:endParaRPr>
          </a:p>
          <a:p>
            <a:pPr marL="298450" indent="-285750">
              <a:lnSpc>
                <a:spcPct val="100000"/>
              </a:lnSpc>
              <a:spcBef>
                <a:spcPts val="105"/>
              </a:spcBef>
              <a:buFont typeface="Arial" panose="020B0604020202020204" pitchFamily="34" charset="0"/>
              <a:buChar char="•"/>
            </a:pP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Debt Instruments Regulations, 2019</a:t>
            </a:r>
          </a:p>
          <a:p>
            <a:pPr marL="12700">
              <a:lnSpc>
                <a:spcPct val="100000"/>
              </a:lnSpc>
              <a:spcBef>
                <a:spcPts val="105"/>
              </a:spcBef>
            </a:pPr>
            <a:endParaRPr lang="en-US" sz="1700" b="1" spc="-20" dirty="0">
              <a:latin typeface="+mj-lt"/>
              <a:cs typeface="Arial" panose="020B0604020202020204" pitchFamily="34" charset="0"/>
            </a:endParaRPr>
          </a:p>
          <a:p>
            <a:pPr marL="12700" defTabSz="271463">
              <a:lnSpc>
                <a:spcPct val="100000"/>
              </a:lnSpc>
              <a:spcBef>
                <a:spcPts val="105"/>
              </a:spcBef>
            </a:pPr>
            <a:r>
              <a:rPr lang="en-US" sz="1700" b="1" spc="-20" dirty="0">
                <a:latin typeface="+mj-lt"/>
                <a:cs typeface="Arial" panose="020B0604020202020204" pitchFamily="34" charset="0"/>
              </a:rPr>
              <a:t>	2(p) - "NRI" or "non-resident Indian" means an individual resident outside India who is a citizen of India.</a:t>
            </a:r>
          </a:p>
          <a:p>
            <a:pPr marL="12700">
              <a:lnSpc>
                <a:spcPct val="100000"/>
              </a:lnSpc>
              <a:spcBef>
                <a:spcPts val="105"/>
              </a:spcBef>
            </a:pPr>
            <a:endParaRPr lang="en-US" sz="1700" b="1" spc="-20" dirty="0">
              <a:latin typeface="+mj-lt"/>
              <a:cs typeface="Arial" panose="020B0604020202020204" pitchFamily="34" charset="0"/>
            </a:endParaRPr>
          </a:p>
          <a:p>
            <a:pPr marL="298450" indent="-285750">
              <a:lnSpc>
                <a:spcPct val="100000"/>
              </a:lnSpc>
              <a:spcBef>
                <a:spcPts val="105"/>
              </a:spcBef>
              <a:buFont typeface="Arial" panose="020B0604020202020204" pitchFamily="34" charset="0"/>
              <a:buChar char="•"/>
            </a:pP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Non-debt Instruments Rules, 2019</a:t>
            </a:r>
          </a:p>
          <a:p>
            <a:pPr marL="12700">
              <a:lnSpc>
                <a:spcPct val="100000"/>
              </a:lnSpc>
              <a:spcBef>
                <a:spcPts val="105"/>
              </a:spcBef>
            </a:pPr>
            <a:endParaRPr lang="en-US" sz="1700" b="1" spc="-20" dirty="0">
              <a:latin typeface="+mj-lt"/>
              <a:cs typeface="Arial" panose="020B0604020202020204" pitchFamily="34" charset="0"/>
            </a:endParaRPr>
          </a:p>
          <a:p>
            <a:pPr marL="12700" defTabSz="271463">
              <a:lnSpc>
                <a:spcPct val="100000"/>
              </a:lnSpc>
              <a:spcBef>
                <a:spcPts val="105"/>
              </a:spcBef>
            </a:pPr>
            <a:r>
              <a:rPr lang="en-US" sz="1700" b="1" spc="-20" dirty="0">
                <a:latin typeface="+mj-lt"/>
                <a:cs typeface="Arial" panose="020B0604020202020204" pitchFamily="34" charset="0"/>
              </a:rPr>
              <a:t>	2(</a:t>
            </a:r>
            <a:r>
              <a:rPr lang="en-US" sz="1700" b="1" spc="-20" dirty="0" err="1">
                <a:latin typeface="+mj-lt"/>
                <a:cs typeface="Arial" panose="020B0604020202020204" pitchFamily="34" charset="0"/>
              </a:rPr>
              <a:t>aj</a:t>
            </a:r>
            <a:r>
              <a:rPr lang="en-US" sz="1700" b="1" spc="-20" dirty="0">
                <a:latin typeface="+mj-lt"/>
                <a:cs typeface="Arial" panose="020B0604020202020204" pitchFamily="34" charset="0"/>
              </a:rPr>
              <a:t>) - "NRI" or "non-resident Indian" means an individual resident outside India who is a citizen of India.</a:t>
            </a:r>
          </a:p>
          <a:p>
            <a:pPr marL="12700">
              <a:lnSpc>
                <a:spcPct val="100000"/>
              </a:lnSpc>
              <a:spcBef>
                <a:spcPts val="105"/>
              </a:spcBef>
            </a:pPr>
            <a:endParaRPr lang="en-US" sz="1700" b="1" spc="-20" dirty="0">
              <a:latin typeface="+mj-lt"/>
              <a:cs typeface="Arial" panose="020B0604020202020204" pitchFamily="34" charset="0"/>
            </a:endParaRPr>
          </a:p>
          <a:p>
            <a:pPr marL="298450" indent="-285750">
              <a:lnSpc>
                <a:spcPct val="100000"/>
              </a:lnSpc>
              <a:spcBef>
                <a:spcPts val="105"/>
              </a:spcBef>
              <a:buFont typeface="Arial" panose="020B0604020202020204" pitchFamily="34" charset="0"/>
              <a:buChar char="•"/>
            </a:pP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13(R) – Remittance of Assets Regulations, 2016</a:t>
            </a:r>
          </a:p>
          <a:p>
            <a:pPr marL="12700">
              <a:lnSpc>
                <a:spcPct val="100000"/>
              </a:lnSpc>
              <a:spcBef>
                <a:spcPts val="105"/>
              </a:spcBef>
            </a:pPr>
            <a:endParaRPr lang="en-US" sz="1700" b="1" spc="-20" dirty="0">
              <a:latin typeface="+mj-lt"/>
              <a:cs typeface="Arial" panose="020B0604020202020204" pitchFamily="34" charset="0"/>
            </a:endParaRPr>
          </a:p>
          <a:p>
            <a:pPr marL="12700" defTabSz="361950">
              <a:lnSpc>
                <a:spcPct val="100000"/>
              </a:lnSpc>
              <a:spcBef>
                <a:spcPts val="105"/>
              </a:spcBef>
              <a:tabLst>
                <a:tab pos="271463" algn="l"/>
              </a:tabLst>
            </a:pPr>
            <a:r>
              <a:rPr lang="en-US" sz="1700" b="1" spc="-20" dirty="0">
                <a:latin typeface="+mj-lt"/>
                <a:cs typeface="Arial" panose="020B0604020202020204" pitchFamily="34" charset="0"/>
              </a:rPr>
              <a:t>	2(iii) - ‘non-resident Indian (NRI)’ shall have the same meaning assigned under the </a:t>
            </a:r>
            <a:r>
              <a:rPr lang="en-US" sz="1700" b="1" spc="-20" dirty="0" err="1">
                <a:latin typeface="+mj-lt"/>
                <a:cs typeface="Arial" panose="020B0604020202020204" pitchFamily="34" charset="0"/>
              </a:rPr>
              <a:t>Fema</a:t>
            </a:r>
            <a:r>
              <a:rPr lang="en-US" sz="1700" b="1" spc="-20" dirty="0">
                <a:latin typeface="+mj-lt"/>
                <a:cs typeface="Arial" panose="020B0604020202020204" pitchFamily="34" charset="0"/>
              </a:rPr>
              <a:t> Deposit Regs 2016.</a:t>
            </a:r>
          </a:p>
        </p:txBody>
      </p:sp>
      <p:sp>
        <p:nvSpPr>
          <p:cNvPr id="10" name="object 10"/>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32</a:t>
            </a:fld>
            <a:endParaRPr sz="1450">
              <a:latin typeface="+mj-lt"/>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92056"/>
            <a:ext cx="5819523" cy="505267"/>
          </a:xfrm>
          <a:prstGeom prst="rect">
            <a:avLst/>
          </a:prstGeom>
        </p:spPr>
        <p:txBody>
          <a:bodyPr vert="horz" wrap="square" lIns="0" tIns="12700" rIns="0" bIns="0" rtlCol="0">
            <a:spAutoFit/>
          </a:bodyPr>
          <a:lstStyle/>
          <a:p>
            <a:pPr marL="12700">
              <a:lnSpc>
                <a:spcPct val="100000"/>
              </a:lnSpc>
              <a:spcBef>
                <a:spcPts val="100"/>
              </a:spcBef>
            </a:pPr>
            <a:r>
              <a:rPr lang="en-US" sz="3200" spc="20" dirty="0">
                <a:solidFill>
                  <a:schemeClr val="accent3"/>
                </a:solidFill>
                <a:cs typeface="Roboto"/>
              </a:rPr>
              <a:t>Person of India Origin [PIO]</a:t>
            </a:r>
            <a:endParaRPr sz="3200" dirty="0">
              <a:solidFill>
                <a:schemeClr val="accent3"/>
              </a:solidFill>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pSp>
        <p:nvGrpSpPr>
          <p:cNvPr id="5" name="object 5"/>
          <p:cNvGrpSpPr/>
          <p:nvPr/>
        </p:nvGrpSpPr>
        <p:grpSpPr>
          <a:xfrm>
            <a:off x="245363" y="894588"/>
            <a:ext cx="721360" cy="74930"/>
            <a:chOff x="245363" y="894588"/>
            <a:chExt cx="721360" cy="74930"/>
          </a:xfrm>
        </p:grpSpPr>
        <p:sp>
          <p:nvSpPr>
            <p:cNvPr id="6" name="object 6"/>
            <p:cNvSpPr/>
            <p:nvPr/>
          </p:nvSpPr>
          <p:spPr>
            <a:xfrm>
              <a:off x="245363"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7" name="object 7"/>
            <p:cNvSpPr/>
            <p:nvPr/>
          </p:nvSpPr>
          <p:spPr>
            <a:xfrm>
              <a:off x="490727"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8" name="object 8"/>
            <p:cNvSpPr/>
            <p:nvPr/>
          </p:nvSpPr>
          <p:spPr>
            <a:xfrm>
              <a:off x="745236" y="894588"/>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9" name="object 9"/>
          <p:cNvSpPr txBox="1"/>
          <p:nvPr/>
        </p:nvSpPr>
        <p:spPr>
          <a:xfrm>
            <a:off x="199440" y="1009990"/>
            <a:ext cx="11689080" cy="4948662"/>
          </a:xfrm>
          <a:prstGeom prst="rect">
            <a:avLst/>
          </a:prstGeom>
        </p:spPr>
        <p:txBody>
          <a:bodyPr vert="horz" wrap="square" lIns="0" tIns="13335" rIns="0" bIns="0" rtlCol="0">
            <a:spAutoFit/>
          </a:bodyPr>
          <a:lstStyle/>
          <a:p>
            <a:pPr marL="240665" indent="-227965">
              <a:lnSpc>
                <a:spcPct val="100000"/>
              </a:lnSpc>
              <a:spcBef>
                <a:spcPts val="105"/>
              </a:spcBef>
              <a:buFont typeface="Microsoft Sans Serif"/>
              <a:buChar char="•"/>
              <a:tabLst>
                <a:tab pos="240665" algn="l"/>
              </a:tabLst>
            </a:pPr>
            <a:r>
              <a:rPr lang="en-US" sz="1600" b="1" dirty="0" err="1">
                <a:latin typeface="+mj-lt"/>
                <a:cs typeface="Arial"/>
              </a:rPr>
              <a:t>Fema</a:t>
            </a:r>
            <a:r>
              <a:rPr lang="en-US" sz="1600" b="1" spc="-40" dirty="0">
                <a:latin typeface="+mj-lt"/>
                <a:cs typeface="Arial"/>
              </a:rPr>
              <a:t> </a:t>
            </a:r>
            <a:r>
              <a:rPr lang="en-US" sz="1600" b="1" dirty="0">
                <a:latin typeface="+mj-lt"/>
                <a:cs typeface="Arial"/>
              </a:rPr>
              <a:t>5(R)</a:t>
            </a:r>
            <a:r>
              <a:rPr lang="en-US" sz="1600" b="1" spc="-10" dirty="0">
                <a:latin typeface="+mj-lt"/>
                <a:cs typeface="Arial"/>
              </a:rPr>
              <a:t> </a:t>
            </a:r>
            <a:r>
              <a:rPr lang="en-US" sz="1600" b="1" dirty="0">
                <a:latin typeface="+mj-lt"/>
                <a:cs typeface="Arial"/>
              </a:rPr>
              <a:t>–</a:t>
            </a:r>
            <a:r>
              <a:rPr lang="en-US" sz="1600" b="1" spc="-10" dirty="0">
                <a:latin typeface="+mj-lt"/>
                <a:cs typeface="Arial"/>
              </a:rPr>
              <a:t> </a:t>
            </a:r>
            <a:r>
              <a:rPr lang="en-US" sz="1600" b="1" dirty="0">
                <a:latin typeface="+mj-lt"/>
                <a:cs typeface="Arial"/>
              </a:rPr>
              <a:t>Deposit</a:t>
            </a:r>
            <a:r>
              <a:rPr lang="en-US" sz="1600" b="1" spc="-40" dirty="0">
                <a:latin typeface="+mj-lt"/>
                <a:cs typeface="Arial"/>
              </a:rPr>
              <a:t> </a:t>
            </a:r>
            <a:r>
              <a:rPr lang="en-US" sz="1600" b="1" dirty="0">
                <a:latin typeface="+mj-lt"/>
                <a:cs typeface="Arial"/>
              </a:rPr>
              <a:t>Regs</a:t>
            </a:r>
            <a:r>
              <a:rPr lang="en-US" sz="1600" b="1" spc="-35" dirty="0">
                <a:latin typeface="+mj-lt"/>
                <a:cs typeface="Arial"/>
              </a:rPr>
              <a:t> </a:t>
            </a:r>
            <a:r>
              <a:rPr lang="en-US" sz="1600" b="1" spc="-20" dirty="0">
                <a:latin typeface="+mj-lt"/>
                <a:cs typeface="Arial"/>
              </a:rPr>
              <a:t>2016</a:t>
            </a:r>
            <a:endParaRPr lang="en-US" sz="1600" dirty="0">
              <a:latin typeface="+mj-lt"/>
              <a:cs typeface="Arial"/>
            </a:endParaRPr>
          </a:p>
          <a:p>
            <a:pPr marL="698500" marR="5715" indent="-457200">
              <a:lnSpc>
                <a:spcPct val="120000"/>
              </a:lnSpc>
              <a:spcBef>
                <a:spcPts val="1010"/>
              </a:spcBef>
            </a:pPr>
            <a:r>
              <a:rPr lang="en-US" sz="1600" dirty="0">
                <a:latin typeface="+mj-lt"/>
                <a:cs typeface="Microsoft Sans Serif"/>
              </a:rPr>
              <a:t>2(</a:t>
            </a:r>
            <a:r>
              <a:rPr lang="en-US" sz="1600" i="1" dirty="0">
                <a:latin typeface="+mj-lt"/>
                <a:cs typeface="Arial"/>
              </a:rPr>
              <a:t>x</a:t>
            </a:r>
            <a:r>
              <a:rPr lang="en-US" sz="1600" dirty="0">
                <a:latin typeface="+mj-lt"/>
                <a:cs typeface="Microsoft Sans Serif"/>
              </a:rPr>
              <a:t>)</a:t>
            </a:r>
            <a:r>
              <a:rPr lang="en-US" sz="1600" spc="350" dirty="0">
                <a:latin typeface="+mj-lt"/>
                <a:cs typeface="Microsoft Sans Serif"/>
              </a:rPr>
              <a:t> </a:t>
            </a:r>
            <a:r>
              <a:rPr lang="en-US" sz="1600" dirty="0">
                <a:latin typeface="+mj-lt"/>
                <a:cs typeface="Microsoft Sans Serif"/>
              </a:rPr>
              <a:t>'Person</a:t>
            </a:r>
            <a:r>
              <a:rPr lang="en-US" sz="1600" spc="70" dirty="0">
                <a:latin typeface="+mj-lt"/>
                <a:cs typeface="Microsoft Sans Serif"/>
              </a:rPr>
              <a:t> </a:t>
            </a:r>
            <a:r>
              <a:rPr lang="en-US" sz="1600" dirty="0">
                <a:latin typeface="+mj-lt"/>
                <a:cs typeface="Microsoft Sans Serif"/>
              </a:rPr>
              <a:t>of</a:t>
            </a:r>
            <a:r>
              <a:rPr lang="en-US" sz="1600" spc="75" dirty="0">
                <a:latin typeface="+mj-lt"/>
                <a:cs typeface="Microsoft Sans Serif"/>
              </a:rPr>
              <a:t> </a:t>
            </a:r>
            <a:r>
              <a:rPr lang="en-US" sz="1600" dirty="0">
                <a:latin typeface="+mj-lt"/>
                <a:cs typeface="Microsoft Sans Serif"/>
              </a:rPr>
              <a:t>Indian</a:t>
            </a:r>
            <a:r>
              <a:rPr lang="en-US" sz="1600" spc="65" dirty="0">
                <a:latin typeface="+mj-lt"/>
                <a:cs typeface="Microsoft Sans Serif"/>
              </a:rPr>
              <a:t> </a:t>
            </a:r>
            <a:r>
              <a:rPr lang="en-US" sz="1600" dirty="0">
                <a:latin typeface="+mj-lt"/>
                <a:cs typeface="Microsoft Sans Serif"/>
              </a:rPr>
              <a:t>Origin</a:t>
            </a:r>
            <a:r>
              <a:rPr lang="en-US" sz="1600" spc="40" dirty="0">
                <a:latin typeface="+mj-lt"/>
                <a:cs typeface="Microsoft Sans Serif"/>
              </a:rPr>
              <a:t> </a:t>
            </a:r>
            <a:r>
              <a:rPr lang="en-US" sz="1600" dirty="0">
                <a:latin typeface="+mj-lt"/>
                <a:cs typeface="Microsoft Sans Serif"/>
              </a:rPr>
              <a:t>(PIO)'</a:t>
            </a:r>
            <a:r>
              <a:rPr lang="en-US" sz="1600" spc="60" dirty="0">
                <a:latin typeface="+mj-lt"/>
                <a:cs typeface="Microsoft Sans Serif"/>
              </a:rPr>
              <a:t> </a:t>
            </a:r>
            <a:r>
              <a:rPr lang="en-US" sz="1600" dirty="0">
                <a:latin typeface="+mj-lt"/>
                <a:cs typeface="Microsoft Sans Serif"/>
              </a:rPr>
              <a:t>means</a:t>
            </a:r>
            <a:r>
              <a:rPr lang="en-US" sz="1600" spc="80" dirty="0">
                <a:latin typeface="+mj-lt"/>
                <a:cs typeface="Microsoft Sans Serif"/>
              </a:rPr>
              <a:t> </a:t>
            </a:r>
            <a:r>
              <a:rPr lang="en-US" sz="1600" dirty="0">
                <a:latin typeface="+mj-lt"/>
                <a:cs typeface="Microsoft Sans Serif"/>
              </a:rPr>
              <a:t>a</a:t>
            </a:r>
            <a:r>
              <a:rPr lang="en-US" sz="1600" spc="40" dirty="0">
                <a:latin typeface="+mj-lt"/>
                <a:cs typeface="Microsoft Sans Serif"/>
              </a:rPr>
              <a:t> </a:t>
            </a:r>
            <a:r>
              <a:rPr lang="en-US" sz="1600" dirty="0">
                <a:latin typeface="+mj-lt"/>
                <a:cs typeface="Microsoft Sans Serif"/>
              </a:rPr>
              <a:t>PROI</a:t>
            </a:r>
            <a:r>
              <a:rPr lang="en-US" sz="1600" spc="75" dirty="0">
                <a:latin typeface="+mj-lt"/>
                <a:cs typeface="Microsoft Sans Serif"/>
              </a:rPr>
              <a:t> </a:t>
            </a:r>
            <a:r>
              <a:rPr lang="en-US" sz="1600" dirty="0">
                <a:solidFill>
                  <a:schemeClr val="accent1">
                    <a:lumMod val="60000"/>
                    <a:lumOff val="40000"/>
                  </a:schemeClr>
                </a:solidFill>
                <a:latin typeface="+mj-lt"/>
                <a:cs typeface="Microsoft Sans Serif"/>
              </a:rPr>
              <a:t>who</a:t>
            </a:r>
            <a:r>
              <a:rPr lang="en-US" sz="1600" spc="6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is</a:t>
            </a:r>
            <a:r>
              <a:rPr lang="en-US" sz="1600" spc="6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6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citizen</a:t>
            </a:r>
            <a:r>
              <a:rPr lang="en-US" sz="1600" spc="5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7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any</a:t>
            </a:r>
            <a:r>
              <a:rPr lang="en-US" sz="1600" spc="6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country</a:t>
            </a:r>
            <a:r>
              <a:rPr lang="en-US" sz="1600" spc="50" dirty="0">
                <a:solidFill>
                  <a:schemeClr val="accent1">
                    <a:lumMod val="60000"/>
                    <a:lumOff val="40000"/>
                  </a:schemeClr>
                </a:solidFill>
                <a:latin typeface="+mj-lt"/>
                <a:cs typeface="Microsoft Sans Serif"/>
              </a:rPr>
              <a:t> </a:t>
            </a:r>
            <a:r>
              <a:rPr lang="en-US" sz="1600" dirty="0">
                <a:latin typeface="+mj-lt"/>
                <a:cs typeface="Microsoft Sans Serif"/>
              </a:rPr>
              <a:t>other</a:t>
            </a:r>
            <a:r>
              <a:rPr lang="en-US" sz="1600" spc="60" dirty="0">
                <a:latin typeface="+mj-lt"/>
                <a:cs typeface="Microsoft Sans Serif"/>
              </a:rPr>
              <a:t> </a:t>
            </a:r>
            <a:r>
              <a:rPr lang="en-US" sz="1600" dirty="0">
                <a:latin typeface="+mj-lt"/>
                <a:cs typeface="Microsoft Sans Serif"/>
              </a:rPr>
              <a:t>than</a:t>
            </a:r>
            <a:r>
              <a:rPr lang="en-US" sz="1600" spc="65" dirty="0">
                <a:latin typeface="+mj-lt"/>
                <a:cs typeface="Microsoft Sans Serif"/>
              </a:rPr>
              <a:t> </a:t>
            </a:r>
            <a:r>
              <a:rPr lang="en-US" sz="1600" dirty="0">
                <a:latin typeface="+mj-lt"/>
                <a:cs typeface="Microsoft Sans Serif"/>
              </a:rPr>
              <a:t>Bangladesh</a:t>
            </a:r>
            <a:r>
              <a:rPr lang="en-US" sz="1600" spc="50" dirty="0">
                <a:latin typeface="+mj-lt"/>
                <a:cs typeface="Microsoft Sans Serif"/>
              </a:rPr>
              <a:t> </a:t>
            </a:r>
            <a:r>
              <a:rPr lang="en-US" sz="1600" dirty="0">
                <a:latin typeface="+mj-lt"/>
                <a:cs typeface="Microsoft Sans Serif"/>
              </a:rPr>
              <a:t>or</a:t>
            </a:r>
            <a:r>
              <a:rPr lang="en-US" sz="1600" spc="60" dirty="0">
                <a:latin typeface="+mj-lt"/>
                <a:cs typeface="Microsoft Sans Serif"/>
              </a:rPr>
              <a:t> </a:t>
            </a:r>
            <a:r>
              <a:rPr lang="en-US" sz="1600" dirty="0">
                <a:latin typeface="+mj-lt"/>
                <a:cs typeface="Microsoft Sans Serif"/>
              </a:rPr>
              <a:t>Pakistan</a:t>
            </a:r>
            <a:r>
              <a:rPr lang="en-US" sz="1600" spc="70" dirty="0">
                <a:latin typeface="+mj-lt"/>
                <a:cs typeface="Microsoft Sans Serif"/>
              </a:rPr>
              <a:t> </a:t>
            </a:r>
            <a:r>
              <a:rPr lang="en-US" sz="1600" spc="-25" dirty="0">
                <a:latin typeface="+mj-lt"/>
                <a:cs typeface="Microsoft Sans Serif"/>
              </a:rPr>
              <a:t>or </a:t>
            </a:r>
            <a:r>
              <a:rPr lang="en-US" sz="1600" dirty="0">
                <a:latin typeface="+mj-lt"/>
                <a:cs typeface="Microsoft Sans Serif"/>
              </a:rPr>
              <a:t>such</a:t>
            </a:r>
            <a:r>
              <a:rPr lang="en-US" sz="1600" spc="-50" dirty="0">
                <a:latin typeface="+mj-lt"/>
                <a:cs typeface="Microsoft Sans Serif"/>
              </a:rPr>
              <a:t> </a:t>
            </a:r>
            <a:r>
              <a:rPr lang="en-US" sz="1600" dirty="0">
                <a:latin typeface="+mj-lt"/>
                <a:cs typeface="Microsoft Sans Serif"/>
              </a:rPr>
              <a:t>other country</a:t>
            </a:r>
            <a:r>
              <a:rPr lang="en-US" sz="1600" spc="-5" dirty="0">
                <a:latin typeface="+mj-lt"/>
                <a:cs typeface="Microsoft Sans Serif"/>
              </a:rPr>
              <a:t> </a:t>
            </a:r>
            <a:r>
              <a:rPr lang="en-US" sz="1600" dirty="0">
                <a:latin typeface="+mj-lt"/>
                <a:cs typeface="Microsoft Sans Serif"/>
              </a:rPr>
              <a:t>as</a:t>
            </a:r>
            <a:r>
              <a:rPr lang="en-US" sz="1600" spc="-10" dirty="0">
                <a:latin typeface="+mj-lt"/>
                <a:cs typeface="Microsoft Sans Serif"/>
              </a:rPr>
              <a:t> </a:t>
            </a:r>
            <a:r>
              <a:rPr lang="en-US" sz="1600" dirty="0">
                <a:latin typeface="+mj-lt"/>
                <a:cs typeface="Microsoft Sans Serif"/>
              </a:rPr>
              <a:t>may</a:t>
            </a:r>
            <a:r>
              <a:rPr lang="en-US" sz="1600" spc="-35" dirty="0">
                <a:latin typeface="+mj-lt"/>
                <a:cs typeface="Microsoft Sans Serif"/>
              </a:rPr>
              <a:t> </a:t>
            </a:r>
            <a:r>
              <a:rPr lang="en-US" sz="1600" dirty="0">
                <a:latin typeface="+mj-lt"/>
                <a:cs typeface="Microsoft Sans Serif"/>
              </a:rPr>
              <a:t>be</a:t>
            </a:r>
            <a:r>
              <a:rPr lang="en-US" sz="1600" spc="-25" dirty="0">
                <a:latin typeface="+mj-lt"/>
                <a:cs typeface="Microsoft Sans Serif"/>
              </a:rPr>
              <a:t> </a:t>
            </a:r>
            <a:r>
              <a:rPr lang="en-US" sz="1600" dirty="0">
                <a:latin typeface="+mj-lt"/>
                <a:cs typeface="Microsoft Sans Serif"/>
              </a:rPr>
              <a:t>specified</a:t>
            </a:r>
            <a:r>
              <a:rPr lang="en-US" sz="1600" spc="-45" dirty="0">
                <a:latin typeface="+mj-lt"/>
                <a:cs typeface="Microsoft Sans Serif"/>
              </a:rPr>
              <a:t> </a:t>
            </a:r>
            <a:r>
              <a:rPr lang="en-US" sz="1600" dirty="0">
                <a:latin typeface="+mj-lt"/>
                <a:cs typeface="Microsoft Sans Serif"/>
              </a:rPr>
              <a:t>by</a:t>
            </a:r>
            <a:r>
              <a:rPr lang="en-US" sz="1600" spc="-15" dirty="0">
                <a:latin typeface="+mj-lt"/>
                <a:cs typeface="Microsoft Sans Serif"/>
              </a:rPr>
              <a:t> </a:t>
            </a:r>
            <a:r>
              <a:rPr lang="en-US" sz="1600" dirty="0">
                <a:latin typeface="+mj-lt"/>
                <a:cs typeface="Microsoft Sans Serif"/>
              </a:rPr>
              <a:t>the</a:t>
            </a:r>
            <a:r>
              <a:rPr lang="en-US" sz="1600" spc="-30" dirty="0">
                <a:latin typeface="+mj-lt"/>
                <a:cs typeface="Microsoft Sans Serif"/>
              </a:rPr>
              <a:t> </a:t>
            </a:r>
            <a:r>
              <a:rPr lang="en-US" sz="1600" dirty="0">
                <a:latin typeface="+mj-lt"/>
                <a:cs typeface="Microsoft Sans Serif"/>
              </a:rPr>
              <a:t>Central</a:t>
            </a:r>
            <a:r>
              <a:rPr lang="en-US" sz="1600" spc="-15" dirty="0">
                <a:latin typeface="+mj-lt"/>
                <a:cs typeface="Microsoft Sans Serif"/>
              </a:rPr>
              <a:t> </a:t>
            </a:r>
            <a:r>
              <a:rPr lang="en-US" sz="1600" dirty="0">
                <a:latin typeface="+mj-lt"/>
                <a:cs typeface="Microsoft Sans Serif"/>
              </a:rPr>
              <a:t>Government,</a:t>
            </a:r>
            <a:r>
              <a:rPr lang="en-US" sz="1600" spc="-10" dirty="0">
                <a:latin typeface="+mj-lt"/>
                <a:cs typeface="Microsoft Sans Serif"/>
              </a:rPr>
              <a:t> </a:t>
            </a:r>
            <a:r>
              <a:rPr lang="en-US" sz="1600" dirty="0">
                <a:latin typeface="+mj-lt"/>
                <a:cs typeface="Microsoft Sans Serif"/>
              </a:rPr>
              <a:t>satisfying</a:t>
            </a:r>
            <a:r>
              <a:rPr lang="en-US" sz="1600" spc="-70" dirty="0">
                <a:latin typeface="+mj-lt"/>
                <a:cs typeface="Microsoft Sans Serif"/>
              </a:rPr>
              <a:t> </a:t>
            </a:r>
            <a:r>
              <a:rPr lang="en-US" sz="1600" dirty="0">
                <a:latin typeface="+mj-lt"/>
                <a:cs typeface="Microsoft Sans Serif"/>
              </a:rPr>
              <a:t>the following</a:t>
            </a:r>
            <a:r>
              <a:rPr lang="en-US" sz="1600" spc="-30" dirty="0">
                <a:latin typeface="+mj-lt"/>
                <a:cs typeface="Microsoft Sans Serif"/>
              </a:rPr>
              <a:t> </a:t>
            </a:r>
            <a:r>
              <a:rPr lang="en-US" sz="1600" spc="-10" dirty="0">
                <a:solidFill>
                  <a:schemeClr val="accent1">
                    <a:lumMod val="60000"/>
                    <a:lumOff val="40000"/>
                  </a:schemeClr>
                </a:solidFill>
                <a:latin typeface="+mj-lt"/>
                <a:cs typeface="Microsoft Sans Serif"/>
              </a:rPr>
              <a:t>conditions</a:t>
            </a:r>
            <a:r>
              <a:rPr lang="en-US" sz="1600" spc="-10" dirty="0">
                <a:latin typeface="+mj-lt"/>
                <a:cs typeface="Microsoft Sans Serif"/>
              </a:rPr>
              <a:t>:</a:t>
            </a:r>
            <a:endParaRPr lang="en-US" sz="1600" dirty="0">
              <a:latin typeface="+mj-lt"/>
              <a:cs typeface="Microsoft Sans Serif"/>
            </a:endParaRPr>
          </a:p>
          <a:p>
            <a:pPr marL="776605" lvl="1" indent="-306705">
              <a:lnSpc>
                <a:spcPct val="100000"/>
              </a:lnSpc>
              <a:spcBef>
                <a:spcPts val="890"/>
              </a:spcBef>
              <a:buAutoNum type="alphaLcParenBoth"/>
              <a:tabLst>
                <a:tab pos="776605" algn="l"/>
              </a:tabLst>
            </a:pPr>
            <a:r>
              <a:rPr lang="en-US" sz="1600" dirty="0">
                <a:latin typeface="+mj-lt"/>
                <a:cs typeface="Microsoft Sans Serif"/>
              </a:rPr>
              <a:t>Who</a:t>
            </a:r>
            <a:r>
              <a:rPr lang="en-US" sz="1600" spc="-100" dirty="0">
                <a:latin typeface="+mj-lt"/>
                <a:cs typeface="Microsoft Sans Serif"/>
              </a:rPr>
              <a:t> </a:t>
            </a:r>
            <a:r>
              <a:rPr lang="en-US" sz="1600" dirty="0">
                <a:latin typeface="+mj-lt"/>
                <a:cs typeface="Microsoft Sans Serif"/>
              </a:rPr>
              <a:t>was</a:t>
            </a:r>
            <a:r>
              <a:rPr lang="en-US" sz="1600" spc="25" dirty="0">
                <a:latin typeface="+mj-lt"/>
                <a:cs typeface="Microsoft Sans Serif"/>
              </a:rPr>
              <a:t> </a:t>
            </a:r>
            <a:r>
              <a:rPr lang="en-US" sz="1600" dirty="0">
                <a:latin typeface="+mj-lt"/>
                <a:cs typeface="Microsoft Sans Serif"/>
              </a:rPr>
              <a:t>a</a:t>
            </a:r>
            <a:r>
              <a:rPr lang="en-US" sz="1600" spc="10" dirty="0">
                <a:latin typeface="+mj-lt"/>
                <a:cs typeface="Microsoft Sans Serif"/>
              </a:rPr>
              <a:t> </a:t>
            </a:r>
            <a:r>
              <a:rPr lang="en-US" sz="1600" dirty="0">
                <a:solidFill>
                  <a:schemeClr val="accent1">
                    <a:lumMod val="60000"/>
                    <a:lumOff val="40000"/>
                  </a:schemeClr>
                </a:solidFill>
                <a:latin typeface="+mj-lt"/>
                <a:cs typeface="Microsoft Sans Serif"/>
              </a:rPr>
              <a:t>citizen</a:t>
            </a:r>
            <a:r>
              <a:rPr lang="en-US" sz="1600" spc="-3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2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India</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by</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virtue</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the</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Constitution</a:t>
            </a:r>
            <a:r>
              <a:rPr lang="en-US" sz="1600" spc="-5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India</a:t>
            </a:r>
            <a:r>
              <a:rPr lang="en-US" sz="1600" spc="-10" dirty="0">
                <a:solidFill>
                  <a:schemeClr val="accent1">
                    <a:lumMod val="60000"/>
                    <a:lumOff val="40000"/>
                  </a:schemeClr>
                </a:solidFill>
                <a:latin typeface="+mj-lt"/>
                <a:cs typeface="Microsoft Sans Serif"/>
              </a:rPr>
              <a:t> </a:t>
            </a:r>
            <a:r>
              <a:rPr lang="en-US" sz="1600" dirty="0">
                <a:latin typeface="+mj-lt"/>
                <a:cs typeface="Microsoft Sans Serif"/>
              </a:rPr>
              <a:t>or</a:t>
            </a:r>
            <a:r>
              <a:rPr lang="en-US" sz="1600" spc="10" dirty="0">
                <a:latin typeface="+mj-lt"/>
                <a:cs typeface="Microsoft Sans Serif"/>
              </a:rPr>
              <a:t> </a:t>
            </a:r>
            <a:r>
              <a:rPr lang="en-US" sz="1600" dirty="0">
                <a:latin typeface="+mj-lt"/>
                <a:cs typeface="Microsoft Sans Serif"/>
              </a:rPr>
              <a:t>the</a:t>
            </a:r>
            <a:r>
              <a:rPr lang="en-US" sz="1600" spc="10" dirty="0">
                <a:latin typeface="+mj-lt"/>
                <a:cs typeface="Microsoft Sans Serif"/>
              </a:rPr>
              <a:t> </a:t>
            </a:r>
            <a:r>
              <a:rPr lang="en-US" sz="1600" spc="-10" dirty="0">
                <a:latin typeface="+mj-lt"/>
                <a:cs typeface="Microsoft Sans Serif"/>
              </a:rPr>
              <a:t>Citizenship</a:t>
            </a:r>
            <a:r>
              <a:rPr lang="en-US" sz="1600" spc="-135" dirty="0">
                <a:latin typeface="+mj-lt"/>
                <a:cs typeface="Microsoft Sans Serif"/>
              </a:rPr>
              <a:t> </a:t>
            </a:r>
            <a:r>
              <a:rPr lang="en-US" sz="1600" dirty="0">
                <a:latin typeface="+mj-lt"/>
                <a:cs typeface="Microsoft Sans Serif"/>
              </a:rPr>
              <a:t>Act,</a:t>
            </a:r>
            <a:r>
              <a:rPr lang="en-US" sz="1600" spc="-15" dirty="0">
                <a:latin typeface="+mj-lt"/>
                <a:cs typeface="Microsoft Sans Serif"/>
              </a:rPr>
              <a:t> </a:t>
            </a:r>
            <a:r>
              <a:rPr lang="en-US" sz="1600" dirty="0">
                <a:latin typeface="+mj-lt"/>
                <a:cs typeface="Microsoft Sans Serif"/>
              </a:rPr>
              <a:t>1955;</a:t>
            </a:r>
            <a:r>
              <a:rPr lang="en-US" sz="1600" spc="5" dirty="0">
                <a:latin typeface="+mj-lt"/>
                <a:cs typeface="Microsoft Sans Serif"/>
              </a:rPr>
              <a:t> </a:t>
            </a:r>
            <a:r>
              <a:rPr lang="en-US" sz="1600" spc="-25" dirty="0">
                <a:latin typeface="+mj-lt"/>
                <a:cs typeface="Microsoft Sans Serif"/>
              </a:rPr>
              <a:t>or</a:t>
            </a:r>
            <a:endParaRPr lang="en-US" sz="1600" dirty="0">
              <a:latin typeface="+mj-lt"/>
              <a:cs typeface="Microsoft Sans Serif"/>
            </a:endParaRPr>
          </a:p>
          <a:p>
            <a:pPr marL="776605" lvl="1" indent="-306705">
              <a:lnSpc>
                <a:spcPct val="100000"/>
              </a:lnSpc>
              <a:spcBef>
                <a:spcPts val="865"/>
              </a:spcBef>
              <a:buAutoNum type="alphaLcParenBoth"/>
              <a:tabLst>
                <a:tab pos="776605" algn="l"/>
              </a:tabLst>
            </a:pPr>
            <a:r>
              <a:rPr lang="en-US" sz="1600" dirty="0">
                <a:latin typeface="+mj-lt"/>
                <a:cs typeface="Microsoft Sans Serif"/>
              </a:rPr>
              <a:t>Who</a:t>
            </a:r>
            <a:r>
              <a:rPr lang="en-US" sz="1600" spc="-95" dirty="0">
                <a:latin typeface="+mj-lt"/>
                <a:cs typeface="Microsoft Sans Serif"/>
              </a:rPr>
              <a:t> </a:t>
            </a:r>
            <a:r>
              <a:rPr lang="en-US" sz="1600" dirty="0">
                <a:solidFill>
                  <a:schemeClr val="accent1">
                    <a:lumMod val="60000"/>
                    <a:lumOff val="40000"/>
                  </a:schemeClr>
                </a:solidFill>
                <a:latin typeface="+mj-lt"/>
                <a:cs typeface="Microsoft Sans Serif"/>
              </a:rPr>
              <a:t>belonged</a:t>
            </a:r>
            <a:r>
              <a:rPr lang="en-US" sz="1600" spc="-2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to</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territory that</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became</a:t>
            </a:r>
            <a:r>
              <a:rPr lang="en-US" sz="1600" spc="-3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part</a:t>
            </a:r>
            <a:r>
              <a:rPr lang="en-US" sz="1600" spc="2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India</a:t>
            </a:r>
            <a:r>
              <a:rPr lang="en-US" sz="1600" spc="-10" dirty="0">
                <a:solidFill>
                  <a:schemeClr val="accent1">
                    <a:lumMod val="60000"/>
                    <a:lumOff val="40000"/>
                  </a:schemeClr>
                </a:solidFill>
                <a:latin typeface="+mj-lt"/>
                <a:cs typeface="Microsoft Sans Serif"/>
              </a:rPr>
              <a:t> </a:t>
            </a:r>
            <a:r>
              <a:rPr lang="en-US" sz="1600" dirty="0">
                <a:latin typeface="+mj-lt"/>
                <a:cs typeface="Microsoft Sans Serif"/>
              </a:rPr>
              <a:t>after</a:t>
            </a:r>
            <a:r>
              <a:rPr lang="en-US" sz="1600" spc="5" dirty="0">
                <a:latin typeface="+mj-lt"/>
                <a:cs typeface="Microsoft Sans Serif"/>
              </a:rPr>
              <a:t> </a:t>
            </a:r>
            <a:r>
              <a:rPr lang="en-US" sz="1600" dirty="0">
                <a:latin typeface="+mj-lt"/>
                <a:cs typeface="Microsoft Sans Serif"/>
              </a:rPr>
              <a:t>the</a:t>
            </a:r>
            <a:r>
              <a:rPr lang="en-US" sz="1600" spc="-15" dirty="0">
                <a:latin typeface="+mj-lt"/>
                <a:cs typeface="Microsoft Sans Serif"/>
              </a:rPr>
              <a:t> </a:t>
            </a:r>
            <a:r>
              <a:rPr lang="en-US" sz="1600" dirty="0">
                <a:latin typeface="+mj-lt"/>
                <a:cs typeface="Microsoft Sans Serif"/>
              </a:rPr>
              <a:t>15th</a:t>
            </a:r>
            <a:r>
              <a:rPr lang="en-US" sz="1600" spc="5" dirty="0">
                <a:latin typeface="+mj-lt"/>
                <a:cs typeface="Microsoft Sans Serif"/>
              </a:rPr>
              <a:t> </a:t>
            </a:r>
            <a:r>
              <a:rPr lang="en-US" sz="1600" dirty="0">
                <a:latin typeface="+mj-lt"/>
                <a:cs typeface="Microsoft Sans Serif"/>
              </a:rPr>
              <a:t>day of</a:t>
            </a:r>
            <a:r>
              <a:rPr lang="en-US" sz="1600" spc="-75" dirty="0">
                <a:latin typeface="+mj-lt"/>
                <a:cs typeface="Microsoft Sans Serif"/>
              </a:rPr>
              <a:t> </a:t>
            </a:r>
            <a:r>
              <a:rPr lang="en-US" sz="1600" dirty="0">
                <a:latin typeface="+mj-lt"/>
                <a:cs typeface="Microsoft Sans Serif"/>
              </a:rPr>
              <a:t>August,</a:t>
            </a:r>
            <a:r>
              <a:rPr lang="en-US" sz="1600" spc="-45" dirty="0">
                <a:latin typeface="+mj-lt"/>
                <a:cs typeface="Microsoft Sans Serif"/>
              </a:rPr>
              <a:t> </a:t>
            </a:r>
            <a:r>
              <a:rPr lang="en-US" sz="1600" dirty="0">
                <a:latin typeface="+mj-lt"/>
                <a:cs typeface="Microsoft Sans Serif"/>
              </a:rPr>
              <a:t>1947;</a:t>
            </a:r>
            <a:r>
              <a:rPr lang="en-US" sz="1600" spc="20" dirty="0">
                <a:latin typeface="+mj-lt"/>
                <a:cs typeface="Microsoft Sans Serif"/>
              </a:rPr>
              <a:t> </a:t>
            </a:r>
            <a:r>
              <a:rPr lang="en-US" sz="1600" spc="-25" dirty="0">
                <a:latin typeface="+mj-lt"/>
                <a:cs typeface="Microsoft Sans Serif"/>
              </a:rPr>
              <a:t>or</a:t>
            </a:r>
            <a:endParaRPr lang="en-US" sz="1600" dirty="0">
              <a:latin typeface="+mj-lt"/>
              <a:cs typeface="Microsoft Sans Serif"/>
            </a:endParaRPr>
          </a:p>
          <a:p>
            <a:pPr marL="772795" marR="5715" lvl="1" indent="-303530">
              <a:lnSpc>
                <a:spcPct val="120000"/>
              </a:lnSpc>
              <a:spcBef>
                <a:spcPts val="509"/>
              </a:spcBef>
              <a:buAutoNum type="alphaLcParenBoth"/>
              <a:tabLst>
                <a:tab pos="927100" algn="l"/>
              </a:tabLst>
            </a:pPr>
            <a:r>
              <a:rPr lang="en-US" sz="1600" dirty="0">
                <a:latin typeface="+mj-lt"/>
                <a:cs typeface="Microsoft Sans Serif"/>
              </a:rPr>
              <a:t>Who</a:t>
            </a:r>
            <a:r>
              <a:rPr lang="en-US" sz="1600" spc="90" dirty="0">
                <a:latin typeface="+mj-lt"/>
                <a:cs typeface="Microsoft Sans Serif"/>
              </a:rPr>
              <a:t> </a:t>
            </a:r>
            <a:r>
              <a:rPr lang="en-US" sz="1600" dirty="0">
                <a:latin typeface="+mj-lt"/>
                <a:cs typeface="Microsoft Sans Serif"/>
              </a:rPr>
              <a:t>is</a:t>
            </a:r>
            <a:r>
              <a:rPr lang="en-US" sz="1600" spc="110" dirty="0">
                <a:latin typeface="+mj-lt"/>
                <a:cs typeface="Microsoft Sans Serif"/>
              </a:rPr>
              <a:t> </a:t>
            </a:r>
            <a:r>
              <a:rPr lang="en-US" sz="1600" dirty="0">
                <a:latin typeface="+mj-lt"/>
                <a:cs typeface="Microsoft Sans Serif"/>
              </a:rPr>
              <a:t>a</a:t>
            </a:r>
            <a:r>
              <a:rPr lang="en-US" sz="1600" spc="100" dirty="0">
                <a:latin typeface="+mj-lt"/>
                <a:cs typeface="Microsoft Sans Serif"/>
              </a:rPr>
              <a:t> </a:t>
            </a:r>
            <a:r>
              <a:rPr lang="en-US" sz="1600" dirty="0">
                <a:solidFill>
                  <a:schemeClr val="accent1">
                    <a:lumMod val="60000"/>
                    <a:lumOff val="40000"/>
                  </a:schemeClr>
                </a:solidFill>
                <a:latin typeface="+mj-lt"/>
                <a:cs typeface="Microsoft Sans Serif"/>
              </a:rPr>
              <a:t>child</a:t>
            </a:r>
            <a:r>
              <a:rPr lang="en-US" sz="1600" spc="10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or</a:t>
            </a:r>
            <a:r>
              <a:rPr lang="en-US" sz="1600" spc="9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9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grandchild</a:t>
            </a:r>
            <a:r>
              <a:rPr lang="en-US" sz="1600" spc="8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or</a:t>
            </a:r>
            <a:r>
              <a:rPr lang="en-US" sz="1600" spc="9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10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great</a:t>
            </a:r>
            <a:r>
              <a:rPr lang="en-US" sz="1600" spc="1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grandchild</a:t>
            </a:r>
            <a:r>
              <a:rPr lang="en-US" sz="1600" spc="8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1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10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citizen</a:t>
            </a:r>
            <a:r>
              <a:rPr lang="en-US" sz="1600" spc="7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114"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India</a:t>
            </a:r>
            <a:r>
              <a:rPr lang="en-US" sz="1600" spc="100" dirty="0">
                <a:solidFill>
                  <a:schemeClr val="accent1">
                    <a:lumMod val="60000"/>
                    <a:lumOff val="40000"/>
                  </a:schemeClr>
                </a:solidFill>
                <a:latin typeface="+mj-lt"/>
                <a:cs typeface="Microsoft Sans Serif"/>
              </a:rPr>
              <a:t> </a:t>
            </a:r>
            <a:r>
              <a:rPr lang="en-US" sz="1600" dirty="0">
                <a:latin typeface="+mj-lt"/>
                <a:cs typeface="Microsoft Sans Serif"/>
              </a:rPr>
              <a:t>or</a:t>
            </a:r>
            <a:r>
              <a:rPr lang="en-US" sz="1600" spc="95" dirty="0">
                <a:latin typeface="+mj-lt"/>
                <a:cs typeface="Microsoft Sans Serif"/>
              </a:rPr>
              <a:t> </a:t>
            </a:r>
            <a:r>
              <a:rPr lang="en-US" sz="1600" dirty="0">
                <a:latin typeface="+mj-lt"/>
                <a:cs typeface="Microsoft Sans Serif"/>
              </a:rPr>
              <a:t>of</a:t>
            </a:r>
            <a:r>
              <a:rPr lang="en-US" sz="1600" spc="110" dirty="0">
                <a:latin typeface="+mj-lt"/>
                <a:cs typeface="Microsoft Sans Serif"/>
              </a:rPr>
              <a:t> </a:t>
            </a:r>
            <a:r>
              <a:rPr lang="en-US" sz="1600" dirty="0">
                <a:latin typeface="+mj-lt"/>
                <a:cs typeface="Microsoft Sans Serif"/>
              </a:rPr>
              <a:t>a</a:t>
            </a:r>
            <a:r>
              <a:rPr lang="en-US" sz="1600" spc="100" dirty="0">
                <a:latin typeface="+mj-lt"/>
                <a:cs typeface="Microsoft Sans Serif"/>
              </a:rPr>
              <a:t> </a:t>
            </a:r>
            <a:r>
              <a:rPr lang="en-US" sz="1600" dirty="0">
                <a:latin typeface="+mj-lt"/>
                <a:cs typeface="Microsoft Sans Serif"/>
              </a:rPr>
              <a:t>person</a:t>
            </a:r>
            <a:r>
              <a:rPr lang="en-US" sz="1600" spc="100" dirty="0">
                <a:latin typeface="+mj-lt"/>
                <a:cs typeface="Microsoft Sans Serif"/>
              </a:rPr>
              <a:t> </a:t>
            </a:r>
            <a:r>
              <a:rPr lang="en-US" sz="1600" dirty="0">
                <a:latin typeface="+mj-lt"/>
                <a:cs typeface="Microsoft Sans Serif"/>
              </a:rPr>
              <a:t>referred</a:t>
            </a:r>
            <a:r>
              <a:rPr lang="en-US" sz="1600" spc="100" dirty="0">
                <a:latin typeface="+mj-lt"/>
                <a:cs typeface="Microsoft Sans Serif"/>
              </a:rPr>
              <a:t> </a:t>
            </a:r>
            <a:r>
              <a:rPr lang="en-US" sz="1600" dirty="0">
                <a:latin typeface="+mj-lt"/>
                <a:cs typeface="Microsoft Sans Serif"/>
              </a:rPr>
              <a:t>to</a:t>
            </a:r>
            <a:r>
              <a:rPr lang="en-US" sz="1600" spc="100" dirty="0">
                <a:latin typeface="+mj-lt"/>
                <a:cs typeface="Microsoft Sans Serif"/>
              </a:rPr>
              <a:t> </a:t>
            </a:r>
            <a:r>
              <a:rPr lang="en-US" sz="1600" dirty="0">
                <a:latin typeface="+mj-lt"/>
                <a:cs typeface="Microsoft Sans Serif"/>
              </a:rPr>
              <a:t>in</a:t>
            </a:r>
            <a:r>
              <a:rPr lang="en-US" sz="1600" spc="95" dirty="0">
                <a:latin typeface="+mj-lt"/>
                <a:cs typeface="Microsoft Sans Serif"/>
              </a:rPr>
              <a:t> </a:t>
            </a:r>
            <a:r>
              <a:rPr lang="en-US" sz="1600" dirty="0">
                <a:latin typeface="+mj-lt"/>
                <a:cs typeface="Microsoft Sans Serif"/>
              </a:rPr>
              <a:t>clause</a:t>
            </a:r>
            <a:r>
              <a:rPr lang="en-US" sz="1600" spc="105" dirty="0">
                <a:latin typeface="+mj-lt"/>
                <a:cs typeface="Microsoft Sans Serif"/>
              </a:rPr>
              <a:t> </a:t>
            </a:r>
            <a:r>
              <a:rPr lang="en-US" sz="1600" dirty="0">
                <a:latin typeface="+mj-lt"/>
                <a:cs typeface="Microsoft Sans Serif"/>
              </a:rPr>
              <a:t>(</a:t>
            </a:r>
            <a:r>
              <a:rPr lang="en-US" sz="1600" i="1" dirty="0">
                <a:latin typeface="+mj-lt"/>
                <a:cs typeface="Arial"/>
              </a:rPr>
              <a:t>a</a:t>
            </a:r>
            <a:r>
              <a:rPr lang="en-US" sz="1600" dirty="0">
                <a:latin typeface="+mj-lt"/>
                <a:cs typeface="Microsoft Sans Serif"/>
              </a:rPr>
              <a:t>)</a:t>
            </a:r>
            <a:r>
              <a:rPr lang="en-US" sz="1600" spc="90" dirty="0">
                <a:latin typeface="+mj-lt"/>
                <a:cs typeface="Microsoft Sans Serif"/>
              </a:rPr>
              <a:t> </a:t>
            </a:r>
            <a:r>
              <a:rPr lang="en-US" sz="1600" spc="-25" dirty="0">
                <a:latin typeface="+mj-lt"/>
                <a:cs typeface="Microsoft Sans Serif"/>
              </a:rPr>
              <a:t>or 	</a:t>
            </a:r>
            <a:r>
              <a:rPr lang="en-US" sz="1600" dirty="0">
                <a:latin typeface="+mj-lt"/>
                <a:cs typeface="Microsoft Sans Serif"/>
              </a:rPr>
              <a:t>(</a:t>
            </a:r>
            <a:r>
              <a:rPr lang="en-US" sz="1600" i="1" dirty="0">
                <a:latin typeface="+mj-lt"/>
                <a:cs typeface="Arial"/>
              </a:rPr>
              <a:t>b</a:t>
            </a:r>
            <a:r>
              <a:rPr lang="en-US" sz="1600" dirty="0">
                <a:latin typeface="+mj-lt"/>
                <a:cs typeface="Microsoft Sans Serif"/>
              </a:rPr>
              <a:t>);</a:t>
            </a:r>
            <a:r>
              <a:rPr lang="en-US" sz="1600" spc="-10" dirty="0">
                <a:latin typeface="+mj-lt"/>
                <a:cs typeface="Microsoft Sans Serif"/>
              </a:rPr>
              <a:t> </a:t>
            </a:r>
            <a:r>
              <a:rPr lang="en-US" sz="1600" spc="-25" dirty="0">
                <a:latin typeface="+mj-lt"/>
                <a:cs typeface="Microsoft Sans Serif"/>
              </a:rPr>
              <a:t>or</a:t>
            </a:r>
            <a:endParaRPr lang="en-US" sz="1600" dirty="0">
              <a:latin typeface="+mj-lt"/>
              <a:cs typeface="Microsoft Sans Serif"/>
            </a:endParaRPr>
          </a:p>
          <a:p>
            <a:pPr marL="769620" marR="5080" lvl="1" indent="-300355">
              <a:lnSpc>
                <a:spcPct val="120000"/>
              </a:lnSpc>
              <a:spcBef>
                <a:spcPts val="505"/>
              </a:spcBef>
              <a:buAutoNum type="alphaLcParenBoth"/>
              <a:tabLst>
                <a:tab pos="927100" algn="l"/>
              </a:tabLst>
            </a:pPr>
            <a:r>
              <a:rPr lang="en-US" sz="1600" dirty="0">
                <a:latin typeface="+mj-lt"/>
                <a:cs typeface="Microsoft Sans Serif"/>
              </a:rPr>
              <a:t>Who is</a:t>
            </a:r>
            <a:r>
              <a:rPr lang="en-US" sz="1600" spc="15" dirty="0">
                <a:latin typeface="+mj-lt"/>
                <a:cs typeface="Microsoft Sans Serif"/>
              </a:rPr>
              <a:t> </a:t>
            </a:r>
            <a:r>
              <a:rPr lang="en-US" sz="1600" dirty="0">
                <a:solidFill>
                  <a:schemeClr val="accent1">
                    <a:lumMod val="60000"/>
                    <a:lumOff val="40000"/>
                  </a:schemeClr>
                </a:solidFill>
                <a:latin typeface="+mj-lt"/>
                <a:cs typeface="Microsoft Sans Serif"/>
              </a:rPr>
              <a:t>a</a:t>
            </a:r>
            <a:r>
              <a:rPr lang="en-US" sz="1600" spc="-2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spouse</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foreign origin</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 citizen</a:t>
            </a:r>
            <a:r>
              <a:rPr lang="en-US" sz="1600" spc="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of</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India </a:t>
            </a:r>
            <a:r>
              <a:rPr lang="en-US" sz="1600" dirty="0">
                <a:latin typeface="+mj-lt"/>
                <a:cs typeface="Microsoft Sans Serif"/>
              </a:rPr>
              <a:t>or</a:t>
            </a:r>
            <a:r>
              <a:rPr lang="en-US" sz="1600" spc="5" dirty="0">
                <a:latin typeface="+mj-lt"/>
                <a:cs typeface="Microsoft Sans Serif"/>
              </a:rPr>
              <a:t> </a:t>
            </a:r>
            <a:r>
              <a:rPr lang="en-US" sz="1600" dirty="0">
                <a:latin typeface="+mj-lt"/>
                <a:cs typeface="Microsoft Sans Serif"/>
              </a:rPr>
              <a:t>spouse</a:t>
            </a:r>
            <a:r>
              <a:rPr lang="en-US" sz="1600" spc="5" dirty="0">
                <a:latin typeface="+mj-lt"/>
                <a:cs typeface="Microsoft Sans Serif"/>
              </a:rPr>
              <a:t> </a:t>
            </a:r>
            <a:r>
              <a:rPr lang="en-US" sz="1600" dirty="0">
                <a:latin typeface="+mj-lt"/>
                <a:cs typeface="Microsoft Sans Serif"/>
              </a:rPr>
              <a:t>of</a:t>
            </a:r>
            <a:r>
              <a:rPr lang="en-US" sz="1600" spc="-5" dirty="0">
                <a:latin typeface="+mj-lt"/>
                <a:cs typeface="Microsoft Sans Serif"/>
              </a:rPr>
              <a:t> </a:t>
            </a:r>
            <a:r>
              <a:rPr lang="en-US" sz="1600" dirty="0">
                <a:latin typeface="+mj-lt"/>
                <a:cs typeface="Microsoft Sans Serif"/>
              </a:rPr>
              <a:t>foreign origin of</a:t>
            </a:r>
            <a:r>
              <a:rPr lang="en-US" sz="1600" spc="10" dirty="0">
                <a:latin typeface="+mj-lt"/>
                <a:cs typeface="Microsoft Sans Serif"/>
              </a:rPr>
              <a:t> </a:t>
            </a:r>
            <a:r>
              <a:rPr lang="en-US" sz="1600" dirty="0">
                <a:latin typeface="+mj-lt"/>
                <a:cs typeface="Microsoft Sans Serif"/>
              </a:rPr>
              <a:t>a</a:t>
            </a:r>
            <a:r>
              <a:rPr lang="en-US" sz="1600" spc="5" dirty="0">
                <a:latin typeface="+mj-lt"/>
                <a:cs typeface="Microsoft Sans Serif"/>
              </a:rPr>
              <a:t> </a:t>
            </a:r>
            <a:r>
              <a:rPr lang="en-US" sz="1600" dirty="0">
                <a:latin typeface="+mj-lt"/>
                <a:cs typeface="Microsoft Sans Serif"/>
              </a:rPr>
              <a:t>person referred</a:t>
            </a:r>
            <a:r>
              <a:rPr lang="en-US" sz="1600" spc="5" dirty="0">
                <a:latin typeface="+mj-lt"/>
                <a:cs typeface="Microsoft Sans Serif"/>
              </a:rPr>
              <a:t> </a:t>
            </a:r>
            <a:r>
              <a:rPr lang="en-US" sz="1600" dirty="0">
                <a:latin typeface="+mj-lt"/>
                <a:cs typeface="Microsoft Sans Serif"/>
              </a:rPr>
              <a:t>to</a:t>
            </a:r>
            <a:r>
              <a:rPr lang="en-US" sz="1600" spc="5" dirty="0">
                <a:latin typeface="+mj-lt"/>
                <a:cs typeface="Microsoft Sans Serif"/>
              </a:rPr>
              <a:t> </a:t>
            </a:r>
            <a:r>
              <a:rPr lang="en-US" sz="1600" dirty="0">
                <a:latin typeface="+mj-lt"/>
                <a:cs typeface="Microsoft Sans Serif"/>
              </a:rPr>
              <a:t>in</a:t>
            </a:r>
            <a:r>
              <a:rPr lang="en-US" sz="1600" spc="-5" dirty="0">
                <a:latin typeface="+mj-lt"/>
                <a:cs typeface="Microsoft Sans Serif"/>
              </a:rPr>
              <a:t> </a:t>
            </a:r>
            <a:r>
              <a:rPr lang="en-US" sz="1600" dirty="0">
                <a:latin typeface="+mj-lt"/>
                <a:cs typeface="Microsoft Sans Serif"/>
              </a:rPr>
              <a:t>clause</a:t>
            </a:r>
            <a:r>
              <a:rPr lang="en-US" sz="1600" spc="5" dirty="0">
                <a:latin typeface="+mj-lt"/>
                <a:cs typeface="Microsoft Sans Serif"/>
              </a:rPr>
              <a:t> </a:t>
            </a:r>
            <a:r>
              <a:rPr lang="en-US" sz="1600" spc="-25" dirty="0">
                <a:latin typeface="+mj-lt"/>
                <a:cs typeface="Microsoft Sans Serif"/>
              </a:rPr>
              <a:t>(</a:t>
            </a:r>
            <a:r>
              <a:rPr lang="en-US" sz="1600" i="1" spc="-25" dirty="0">
                <a:latin typeface="+mj-lt"/>
                <a:cs typeface="Arial"/>
              </a:rPr>
              <a:t>a</a:t>
            </a:r>
            <a:r>
              <a:rPr lang="en-US" sz="1600" spc="-25" dirty="0">
                <a:latin typeface="+mj-lt"/>
                <a:cs typeface="Microsoft Sans Serif"/>
              </a:rPr>
              <a:t>) 	</a:t>
            </a:r>
            <a:r>
              <a:rPr lang="en-US" sz="1600" dirty="0">
                <a:latin typeface="+mj-lt"/>
                <a:cs typeface="Microsoft Sans Serif"/>
              </a:rPr>
              <a:t>or (</a:t>
            </a:r>
            <a:r>
              <a:rPr lang="en-US" sz="1600" i="1" dirty="0">
                <a:latin typeface="+mj-lt"/>
                <a:cs typeface="Arial"/>
              </a:rPr>
              <a:t>b</a:t>
            </a:r>
            <a:r>
              <a:rPr lang="en-US" sz="1600" dirty="0">
                <a:latin typeface="+mj-lt"/>
                <a:cs typeface="Microsoft Sans Serif"/>
              </a:rPr>
              <a:t>)</a:t>
            </a:r>
            <a:r>
              <a:rPr lang="en-US" sz="1600" spc="30" dirty="0">
                <a:latin typeface="+mj-lt"/>
                <a:cs typeface="Microsoft Sans Serif"/>
              </a:rPr>
              <a:t> </a:t>
            </a:r>
            <a:r>
              <a:rPr lang="en-US" sz="1600" dirty="0">
                <a:latin typeface="+mj-lt"/>
                <a:cs typeface="Microsoft Sans Serif"/>
              </a:rPr>
              <a:t>or </a:t>
            </a:r>
            <a:r>
              <a:rPr lang="en-US" sz="1600" spc="-25" dirty="0">
                <a:latin typeface="+mj-lt"/>
                <a:cs typeface="Microsoft Sans Serif"/>
              </a:rPr>
              <a:t>(</a:t>
            </a:r>
            <a:r>
              <a:rPr lang="en-US" sz="1600" i="1" spc="-25" dirty="0">
                <a:latin typeface="+mj-lt"/>
                <a:cs typeface="Arial"/>
              </a:rPr>
              <a:t>c</a:t>
            </a:r>
            <a:r>
              <a:rPr lang="en-US" sz="1600" spc="-25" dirty="0">
                <a:latin typeface="+mj-lt"/>
                <a:cs typeface="Microsoft Sans Serif"/>
              </a:rPr>
              <a:t>)</a:t>
            </a:r>
            <a:endParaRPr lang="en-US" sz="1600" dirty="0">
              <a:latin typeface="+mj-lt"/>
              <a:cs typeface="Microsoft Sans Serif"/>
            </a:endParaRPr>
          </a:p>
          <a:p>
            <a:pPr marL="241300" marR="5080">
              <a:lnSpc>
                <a:spcPct val="120000"/>
              </a:lnSpc>
              <a:spcBef>
                <a:spcPts val="1010"/>
              </a:spcBef>
            </a:pPr>
            <a:r>
              <a:rPr lang="en-US" sz="1600" i="1" dirty="0">
                <a:solidFill>
                  <a:schemeClr val="accent1">
                    <a:lumMod val="60000"/>
                    <a:lumOff val="40000"/>
                  </a:schemeClr>
                </a:solidFill>
                <a:latin typeface="+mj-lt"/>
                <a:cs typeface="Arial"/>
              </a:rPr>
              <a:t>Explanation</a:t>
            </a:r>
            <a:r>
              <a:rPr lang="en-US" sz="1600" dirty="0">
                <a:latin typeface="+mj-lt"/>
                <a:cs typeface="Microsoft Sans Serif"/>
              </a:rPr>
              <a:t>:</a:t>
            </a:r>
            <a:r>
              <a:rPr lang="en-US" sz="1600" spc="15" dirty="0">
                <a:latin typeface="+mj-lt"/>
                <a:cs typeface="Microsoft Sans Serif"/>
              </a:rPr>
              <a:t> </a:t>
            </a:r>
            <a:r>
              <a:rPr lang="en-US" sz="1600" dirty="0">
                <a:latin typeface="+mj-lt"/>
                <a:cs typeface="Microsoft Sans Serif"/>
              </a:rPr>
              <a:t>for</a:t>
            </a:r>
            <a:r>
              <a:rPr lang="en-US" sz="1600" spc="10" dirty="0">
                <a:latin typeface="+mj-lt"/>
                <a:cs typeface="Microsoft Sans Serif"/>
              </a:rPr>
              <a:t> </a:t>
            </a:r>
            <a:r>
              <a:rPr lang="en-US" sz="1600" dirty="0">
                <a:latin typeface="+mj-lt"/>
                <a:cs typeface="Microsoft Sans Serif"/>
              </a:rPr>
              <a:t>the</a:t>
            </a:r>
            <a:r>
              <a:rPr lang="en-US" sz="1600" spc="10" dirty="0">
                <a:latin typeface="+mj-lt"/>
                <a:cs typeface="Microsoft Sans Serif"/>
              </a:rPr>
              <a:t> </a:t>
            </a:r>
            <a:r>
              <a:rPr lang="en-US" sz="1600" dirty="0">
                <a:latin typeface="+mj-lt"/>
                <a:cs typeface="Microsoft Sans Serif"/>
              </a:rPr>
              <a:t>purpose</a:t>
            </a:r>
            <a:r>
              <a:rPr lang="en-US" sz="1600" spc="-5" dirty="0">
                <a:latin typeface="+mj-lt"/>
                <a:cs typeface="Microsoft Sans Serif"/>
              </a:rPr>
              <a:t> </a:t>
            </a:r>
            <a:r>
              <a:rPr lang="en-US" sz="1600" dirty="0">
                <a:latin typeface="+mj-lt"/>
                <a:cs typeface="Microsoft Sans Serif"/>
              </a:rPr>
              <a:t>of</a:t>
            </a:r>
            <a:r>
              <a:rPr lang="en-US" sz="1600" spc="20" dirty="0">
                <a:latin typeface="+mj-lt"/>
                <a:cs typeface="Microsoft Sans Serif"/>
              </a:rPr>
              <a:t> </a:t>
            </a:r>
            <a:r>
              <a:rPr lang="en-US" sz="1600" dirty="0">
                <a:latin typeface="+mj-lt"/>
                <a:cs typeface="Microsoft Sans Serif"/>
              </a:rPr>
              <a:t>this</a:t>
            </a:r>
            <a:r>
              <a:rPr lang="en-US" sz="1600" spc="30" dirty="0">
                <a:latin typeface="+mj-lt"/>
                <a:cs typeface="Microsoft Sans Serif"/>
              </a:rPr>
              <a:t> </a:t>
            </a:r>
            <a:r>
              <a:rPr lang="en-US" sz="1600" dirty="0">
                <a:latin typeface="+mj-lt"/>
                <a:cs typeface="Microsoft Sans Serif"/>
              </a:rPr>
              <a:t>sub-</a:t>
            </a:r>
            <a:r>
              <a:rPr lang="en-US" sz="1600" spc="5" dirty="0">
                <a:latin typeface="+mj-lt"/>
                <a:cs typeface="Microsoft Sans Serif"/>
              </a:rPr>
              <a:t> </a:t>
            </a:r>
            <a:r>
              <a:rPr lang="en-US" sz="1600" dirty="0">
                <a:latin typeface="+mj-lt"/>
                <a:cs typeface="Microsoft Sans Serif"/>
              </a:rPr>
              <a:t>regulation,</a:t>
            </a:r>
            <a:r>
              <a:rPr lang="en-US" sz="1600" spc="25" dirty="0">
                <a:latin typeface="+mj-lt"/>
                <a:cs typeface="Microsoft Sans Serif"/>
              </a:rPr>
              <a:t> </a:t>
            </a:r>
            <a:r>
              <a:rPr lang="en-US" sz="1600" dirty="0">
                <a:latin typeface="+mj-lt"/>
                <a:cs typeface="Microsoft Sans Serif"/>
              </a:rPr>
              <a:t>the</a:t>
            </a:r>
            <a:r>
              <a:rPr lang="en-US" sz="1600" spc="10" dirty="0">
                <a:latin typeface="+mj-lt"/>
                <a:cs typeface="Microsoft Sans Serif"/>
              </a:rPr>
              <a:t> </a:t>
            </a:r>
            <a:r>
              <a:rPr lang="en-US" sz="1600" dirty="0">
                <a:latin typeface="+mj-lt"/>
                <a:cs typeface="Microsoft Sans Serif"/>
              </a:rPr>
              <a:t>expression</a:t>
            </a:r>
            <a:r>
              <a:rPr lang="en-US" sz="1600" spc="10" dirty="0">
                <a:latin typeface="+mj-lt"/>
                <a:cs typeface="Microsoft Sans Serif"/>
              </a:rPr>
              <a:t> </a:t>
            </a:r>
            <a:r>
              <a:rPr lang="en-US" sz="1600" dirty="0">
                <a:latin typeface="+mj-lt"/>
                <a:cs typeface="Microsoft Sans Serif"/>
              </a:rPr>
              <a:t>'Person</a:t>
            </a:r>
            <a:r>
              <a:rPr lang="en-US" sz="1600" spc="15" dirty="0">
                <a:latin typeface="+mj-lt"/>
                <a:cs typeface="Microsoft Sans Serif"/>
              </a:rPr>
              <a:t> </a:t>
            </a:r>
            <a:r>
              <a:rPr lang="en-US" sz="1600" dirty="0">
                <a:latin typeface="+mj-lt"/>
                <a:cs typeface="Microsoft Sans Serif"/>
              </a:rPr>
              <a:t>of</a:t>
            </a:r>
            <a:r>
              <a:rPr lang="en-US" sz="1600" spc="20" dirty="0">
                <a:latin typeface="+mj-lt"/>
                <a:cs typeface="Microsoft Sans Serif"/>
              </a:rPr>
              <a:t> </a:t>
            </a:r>
            <a:r>
              <a:rPr lang="en-US" sz="1600" dirty="0">
                <a:latin typeface="+mj-lt"/>
                <a:cs typeface="Microsoft Sans Serif"/>
              </a:rPr>
              <a:t>Indian</a:t>
            </a:r>
            <a:r>
              <a:rPr lang="en-US" sz="1600" spc="5" dirty="0">
                <a:latin typeface="+mj-lt"/>
                <a:cs typeface="Microsoft Sans Serif"/>
              </a:rPr>
              <a:t> </a:t>
            </a:r>
            <a:r>
              <a:rPr lang="en-US" sz="1600" dirty="0">
                <a:latin typeface="+mj-lt"/>
                <a:cs typeface="Microsoft Sans Serif"/>
              </a:rPr>
              <a:t>Origin'</a:t>
            </a:r>
            <a:r>
              <a:rPr lang="en-US" sz="1600" spc="20" dirty="0">
                <a:latin typeface="+mj-lt"/>
                <a:cs typeface="Microsoft Sans Serif"/>
              </a:rPr>
              <a:t> </a:t>
            </a:r>
            <a:r>
              <a:rPr lang="en-US" sz="1600" dirty="0">
                <a:solidFill>
                  <a:schemeClr val="accent1">
                    <a:lumMod val="60000"/>
                    <a:lumOff val="40000"/>
                  </a:schemeClr>
                </a:solidFill>
                <a:latin typeface="+mj-lt"/>
                <a:cs typeface="Microsoft Sans Serif"/>
              </a:rPr>
              <a:t>includes</a:t>
            </a:r>
            <a:r>
              <a:rPr lang="en-US" sz="1600" spc="25"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an</a:t>
            </a:r>
            <a:r>
              <a:rPr lang="en-US" sz="1600" spc="1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'OCI</a:t>
            </a:r>
            <a:r>
              <a:rPr lang="en-US" sz="1600" spc="20" dirty="0">
                <a:solidFill>
                  <a:schemeClr val="accent1">
                    <a:lumMod val="60000"/>
                    <a:lumOff val="40000"/>
                  </a:schemeClr>
                </a:solidFill>
                <a:latin typeface="+mj-lt"/>
                <a:cs typeface="Microsoft Sans Serif"/>
              </a:rPr>
              <a:t> </a:t>
            </a:r>
            <a:r>
              <a:rPr lang="en-US" sz="1600" dirty="0">
                <a:solidFill>
                  <a:schemeClr val="accent1">
                    <a:lumMod val="60000"/>
                    <a:lumOff val="40000"/>
                  </a:schemeClr>
                </a:solidFill>
                <a:latin typeface="+mj-lt"/>
                <a:cs typeface="Microsoft Sans Serif"/>
              </a:rPr>
              <a:t>'</a:t>
            </a:r>
            <a:r>
              <a:rPr lang="en-US" sz="1600" spc="15" dirty="0">
                <a:solidFill>
                  <a:schemeClr val="accent1">
                    <a:lumMod val="60000"/>
                    <a:lumOff val="40000"/>
                  </a:schemeClr>
                </a:solidFill>
                <a:latin typeface="+mj-lt"/>
                <a:cs typeface="Microsoft Sans Serif"/>
              </a:rPr>
              <a:t> </a:t>
            </a:r>
            <a:r>
              <a:rPr lang="en-US" sz="1600" spc="-10" dirty="0">
                <a:solidFill>
                  <a:schemeClr val="accent1">
                    <a:lumMod val="60000"/>
                    <a:lumOff val="40000"/>
                  </a:schemeClr>
                </a:solidFill>
                <a:latin typeface="+mj-lt"/>
                <a:cs typeface="Microsoft Sans Serif"/>
              </a:rPr>
              <a:t>cardholder </a:t>
            </a:r>
            <a:r>
              <a:rPr lang="en-US" sz="1600" dirty="0">
                <a:latin typeface="+mj-lt"/>
                <a:cs typeface="Microsoft Sans Serif"/>
              </a:rPr>
              <a:t>within</a:t>
            </a:r>
            <a:r>
              <a:rPr lang="en-US" sz="1600" spc="10" dirty="0">
                <a:latin typeface="+mj-lt"/>
                <a:cs typeface="Microsoft Sans Serif"/>
              </a:rPr>
              <a:t> </a:t>
            </a:r>
            <a:r>
              <a:rPr lang="en-US" sz="1600" dirty="0">
                <a:latin typeface="+mj-lt"/>
                <a:cs typeface="Microsoft Sans Serif"/>
              </a:rPr>
              <a:t>the</a:t>
            </a:r>
            <a:r>
              <a:rPr lang="en-US" sz="1600" spc="-15" dirty="0">
                <a:latin typeface="+mj-lt"/>
                <a:cs typeface="Microsoft Sans Serif"/>
              </a:rPr>
              <a:t> </a:t>
            </a:r>
            <a:r>
              <a:rPr lang="en-US" sz="1600" dirty="0">
                <a:latin typeface="+mj-lt"/>
                <a:cs typeface="Microsoft Sans Serif"/>
              </a:rPr>
              <a:t>meaning</a:t>
            </a:r>
            <a:r>
              <a:rPr lang="en-US" sz="1600" spc="-35" dirty="0">
                <a:latin typeface="+mj-lt"/>
                <a:cs typeface="Microsoft Sans Serif"/>
              </a:rPr>
              <a:t> </a:t>
            </a:r>
            <a:r>
              <a:rPr lang="en-US" sz="1600" dirty="0">
                <a:latin typeface="+mj-lt"/>
                <a:cs typeface="Microsoft Sans Serif"/>
              </a:rPr>
              <a:t>of</a:t>
            </a:r>
            <a:r>
              <a:rPr lang="en-US" sz="1600" spc="5" dirty="0">
                <a:latin typeface="+mj-lt"/>
                <a:cs typeface="Microsoft Sans Serif"/>
              </a:rPr>
              <a:t> </a:t>
            </a:r>
            <a:r>
              <a:rPr lang="en-US" sz="1600" dirty="0">
                <a:latin typeface="+mj-lt"/>
                <a:cs typeface="Microsoft Sans Serif"/>
              </a:rPr>
              <a:t>section</a:t>
            </a:r>
            <a:r>
              <a:rPr lang="en-US" sz="1600" spc="-35" dirty="0">
                <a:latin typeface="+mj-lt"/>
                <a:cs typeface="Microsoft Sans Serif"/>
              </a:rPr>
              <a:t> </a:t>
            </a:r>
            <a:r>
              <a:rPr lang="en-US" sz="1600" dirty="0">
                <a:latin typeface="+mj-lt"/>
                <a:cs typeface="Microsoft Sans Serif"/>
              </a:rPr>
              <a:t>7(A)</a:t>
            </a:r>
            <a:r>
              <a:rPr lang="en-US" sz="1600" spc="10" dirty="0">
                <a:latin typeface="+mj-lt"/>
                <a:cs typeface="Microsoft Sans Serif"/>
              </a:rPr>
              <a:t> </a:t>
            </a:r>
            <a:r>
              <a:rPr lang="en-US" sz="1600" dirty="0">
                <a:latin typeface="+mj-lt"/>
                <a:cs typeface="Microsoft Sans Serif"/>
              </a:rPr>
              <a:t>of</a:t>
            </a:r>
            <a:r>
              <a:rPr lang="en-US" sz="1600" spc="5" dirty="0">
                <a:latin typeface="+mj-lt"/>
                <a:cs typeface="Microsoft Sans Serif"/>
              </a:rPr>
              <a:t> </a:t>
            </a:r>
            <a:r>
              <a:rPr lang="en-US" sz="1600" dirty="0">
                <a:latin typeface="+mj-lt"/>
                <a:cs typeface="Microsoft Sans Serif"/>
              </a:rPr>
              <a:t>the</a:t>
            </a:r>
            <a:r>
              <a:rPr lang="en-US" sz="1600" spc="15" dirty="0">
                <a:latin typeface="+mj-lt"/>
                <a:cs typeface="Microsoft Sans Serif"/>
              </a:rPr>
              <a:t> </a:t>
            </a:r>
            <a:r>
              <a:rPr lang="en-US" sz="1600" spc="-10" dirty="0">
                <a:latin typeface="+mj-lt"/>
                <a:cs typeface="Microsoft Sans Serif"/>
              </a:rPr>
              <a:t>Citizenship</a:t>
            </a:r>
            <a:r>
              <a:rPr lang="en-US" sz="1600" spc="-110" dirty="0">
                <a:latin typeface="+mj-lt"/>
                <a:cs typeface="Microsoft Sans Serif"/>
              </a:rPr>
              <a:t> </a:t>
            </a:r>
            <a:r>
              <a:rPr lang="en-US" sz="1600" dirty="0">
                <a:latin typeface="+mj-lt"/>
                <a:cs typeface="Microsoft Sans Serif"/>
              </a:rPr>
              <a:t>Act,</a:t>
            </a:r>
            <a:r>
              <a:rPr lang="en-US" sz="1600" spc="-15" dirty="0">
                <a:latin typeface="+mj-lt"/>
                <a:cs typeface="Microsoft Sans Serif"/>
              </a:rPr>
              <a:t> </a:t>
            </a:r>
            <a:r>
              <a:rPr lang="en-US" sz="1600" spc="-10" dirty="0">
                <a:latin typeface="+mj-lt"/>
                <a:cs typeface="Microsoft Sans Serif"/>
              </a:rPr>
              <a:t>1955.</a:t>
            </a:r>
            <a:endParaRPr lang="en-US" sz="1600" dirty="0">
              <a:latin typeface="+mj-lt"/>
              <a:cs typeface="Microsoft Sans Serif"/>
            </a:endParaRPr>
          </a:p>
          <a:p>
            <a:pPr marL="140335" indent="-127635">
              <a:lnSpc>
                <a:spcPct val="100000"/>
              </a:lnSpc>
              <a:spcBef>
                <a:spcPts val="890"/>
              </a:spcBef>
              <a:buFont typeface="Microsoft Sans Serif"/>
              <a:buChar char="•"/>
              <a:tabLst>
                <a:tab pos="140335" algn="l"/>
              </a:tabLst>
            </a:pPr>
            <a:r>
              <a:rPr lang="en-US" sz="1600" b="1" dirty="0" err="1">
                <a:latin typeface="+mj-lt"/>
                <a:cs typeface="Arial"/>
              </a:rPr>
              <a:t>Fema</a:t>
            </a:r>
            <a:r>
              <a:rPr lang="en-US" sz="1600" b="1" spc="-85" dirty="0">
                <a:latin typeface="+mj-lt"/>
                <a:cs typeface="Arial"/>
              </a:rPr>
              <a:t> </a:t>
            </a:r>
            <a:r>
              <a:rPr lang="en-US" sz="1600" b="1" dirty="0">
                <a:latin typeface="+mj-lt"/>
                <a:cs typeface="Arial"/>
              </a:rPr>
              <a:t>13(R)</a:t>
            </a:r>
            <a:r>
              <a:rPr lang="en-US" sz="1600" b="1" spc="-15" dirty="0">
                <a:latin typeface="+mj-lt"/>
                <a:cs typeface="Arial"/>
              </a:rPr>
              <a:t> </a:t>
            </a:r>
            <a:r>
              <a:rPr lang="en-US" sz="1600" b="1" dirty="0">
                <a:latin typeface="+mj-lt"/>
                <a:cs typeface="Arial"/>
              </a:rPr>
              <a:t>–</a:t>
            </a:r>
            <a:r>
              <a:rPr lang="en-US" sz="1600" b="1" spc="-35" dirty="0">
                <a:latin typeface="+mj-lt"/>
                <a:cs typeface="Arial"/>
              </a:rPr>
              <a:t> </a:t>
            </a:r>
            <a:r>
              <a:rPr lang="en-US" sz="1600" b="1" dirty="0">
                <a:latin typeface="+mj-lt"/>
                <a:cs typeface="Arial"/>
              </a:rPr>
              <a:t>Remittance</a:t>
            </a:r>
            <a:r>
              <a:rPr lang="en-US" sz="1600" b="1" spc="-55" dirty="0">
                <a:latin typeface="+mj-lt"/>
                <a:cs typeface="Arial"/>
              </a:rPr>
              <a:t> </a:t>
            </a:r>
            <a:r>
              <a:rPr lang="en-US" sz="1600" b="1" dirty="0">
                <a:latin typeface="+mj-lt"/>
                <a:cs typeface="Arial"/>
              </a:rPr>
              <a:t>of</a:t>
            </a:r>
            <a:r>
              <a:rPr lang="en-US" sz="1600" b="1" spc="-105" dirty="0">
                <a:latin typeface="+mj-lt"/>
                <a:cs typeface="Arial"/>
              </a:rPr>
              <a:t> </a:t>
            </a:r>
            <a:r>
              <a:rPr lang="en-US" sz="1600" b="1" dirty="0">
                <a:latin typeface="+mj-lt"/>
                <a:cs typeface="Arial"/>
              </a:rPr>
              <a:t>Assets</a:t>
            </a:r>
            <a:r>
              <a:rPr lang="en-US" sz="1600" b="1" spc="35" dirty="0">
                <a:latin typeface="+mj-lt"/>
                <a:cs typeface="Arial"/>
              </a:rPr>
              <a:t> </a:t>
            </a:r>
            <a:r>
              <a:rPr lang="en-US" sz="1600" b="1" dirty="0">
                <a:latin typeface="+mj-lt"/>
                <a:cs typeface="Arial"/>
              </a:rPr>
              <a:t>Regulations,</a:t>
            </a:r>
            <a:r>
              <a:rPr lang="en-US" sz="1600" b="1" spc="-65" dirty="0">
                <a:latin typeface="+mj-lt"/>
                <a:cs typeface="Arial"/>
              </a:rPr>
              <a:t> </a:t>
            </a:r>
            <a:r>
              <a:rPr lang="en-US" sz="1600" b="1" spc="-20" dirty="0">
                <a:latin typeface="+mj-lt"/>
                <a:cs typeface="Arial"/>
              </a:rPr>
              <a:t>2016</a:t>
            </a:r>
            <a:endParaRPr lang="en-US" sz="1600" dirty="0">
              <a:latin typeface="+mj-lt"/>
              <a:cs typeface="Arial"/>
            </a:endParaRPr>
          </a:p>
          <a:p>
            <a:pPr marL="469900">
              <a:lnSpc>
                <a:spcPct val="100000"/>
              </a:lnSpc>
              <a:spcBef>
                <a:spcPts val="865"/>
              </a:spcBef>
            </a:pPr>
            <a:r>
              <a:rPr lang="en-US" sz="1600" b="1" dirty="0">
                <a:latin typeface="+mj-lt"/>
                <a:cs typeface="Arial"/>
              </a:rPr>
              <a:t>2(iv)</a:t>
            </a:r>
            <a:r>
              <a:rPr lang="en-US" sz="1600" b="1" spc="-20" dirty="0">
                <a:latin typeface="+mj-lt"/>
                <a:cs typeface="Arial"/>
              </a:rPr>
              <a:t> </a:t>
            </a:r>
            <a:r>
              <a:rPr lang="en-US" sz="1600" b="1" dirty="0">
                <a:latin typeface="+mj-lt"/>
                <a:cs typeface="Arial"/>
              </a:rPr>
              <a:t>-</a:t>
            </a:r>
            <a:r>
              <a:rPr lang="en-US" sz="1600" b="1" spc="-20" dirty="0">
                <a:latin typeface="+mj-lt"/>
                <a:cs typeface="Arial"/>
              </a:rPr>
              <a:t> </a:t>
            </a:r>
            <a:r>
              <a:rPr lang="en-US" sz="1600" dirty="0">
                <a:latin typeface="+mj-lt"/>
                <a:cs typeface="Microsoft Sans Serif"/>
              </a:rPr>
              <a:t>‘Person</a:t>
            </a:r>
            <a:r>
              <a:rPr lang="en-US" sz="1600" spc="-20" dirty="0">
                <a:latin typeface="+mj-lt"/>
                <a:cs typeface="Microsoft Sans Serif"/>
              </a:rPr>
              <a: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Indian</a:t>
            </a:r>
            <a:r>
              <a:rPr lang="en-US" sz="1600" spc="-30" dirty="0">
                <a:latin typeface="+mj-lt"/>
                <a:cs typeface="Microsoft Sans Serif"/>
              </a:rPr>
              <a:t> </a:t>
            </a:r>
            <a:r>
              <a:rPr lang="en-US" sz="1600" dirty="0">
                <a:latin typeface="+mj-lt"/>
                <a:cs typeface="Microsoft Sans Serif"/>
              </a:rPr>
              <a:t>Origin</a:t>
            </a:r>
            <a:r>
              <a:rPr lang="en-US" sz="1600" spc="5" dirty="0">
                <a:latin typeface="+mj-lt"/>
                <a:cs typeface="Microsoft Sans Serif"/>
              </a:rPr>
              <a:t> </a:t>
            </a:r>
            <a:r>
              <a:rPr lang="en-US" sz="1600" dirty="0">
                <a:latin typeface="+mj-lt"/>
                <a:cs typeface="Microsoft Sans Serif"/>
              </a:rPr>
              <a:t>(PIO)’</a:t>
            </a:r>
            <a:r>
              <a:rPr lang="en-US" sz="1600" spc="-85" dirty="0">
                <a:latin typeface="+mj-lt"/>
                <a:cs typeface="Microsoft Sans Serif"/>
              </a:rPr>
              <a:t> </a:t>
            </a:r>
            <a:r>
              <a:rPr lang="en-US" sz="1600" dirty="0">
                <a:latin typeface="+mj-lt"/>
                <a:cs typeface="Microsoft Sans Serif"/>
              </a:rPr>
              <a:t>shall</a:t>
            </a:r>
            <a:r>
              <a:rPr lang="en-US" sz="1600" spc="-30" dirty="0">
                <a:latin typeface="+mj-lt"/>
                <a:cs typeface="Microsoft Sans Serif"/>
              </a:rPr>
              <a:t> </a:t>
            </a:r>
            <a:r>
              <a:rPr lang="en-US" sz="1600" dirty="0">
                <a:latin typeface="+mj-lt"/>
                <a:cs typeface="Microsoft Sans Serif"/>
              </a:rPr>
              <a:t>have the</a:t>
            </a:r>
            <a:r>
              <a:rPr lang="en-US" sz="1600" spc="5" dirty="0">
                <a:latin typeface="+mj-lt"/>
                <a:cs typeface="Microsoft Sans Serif"/>
              </a:rPr>
              <a:t> </a:t>
            </a:r>
            <a:r>
              <a:rPr lang="en-US" sz="1600" dirty="0">
                <a:latin typeface="+mj-lt"/>
                <a:cs typeface="Microsoft Sans Serif"/>
              </a:rPr>
              <a:t>same</a:t>
            </a:r>
            <a:r>
              <a:rPr lang="en-US" sz="1600" spc="-45" dirty="0">
                <a:latin typeface="+mj-lt"/>
                <a:cs typeface="Microsoft Sans Serif"/>
              </a:rPr>
              <a:t> </a:t>
            </a:r>
            <a:r>
              <a:rPr lang="en-US" sz="1600" dirty="0">
                <a:latin typeface="+mj-lt"/>
                <a:cs typeface="Microsoft Sans Serif"/>
              </a:rPr>
              <a:t>meaning</a:t>
            </a:r>
            <a:r>
              <a:rPr lang="en-US" sz="1600" spc="-45" dirty="0">
                <a:latin typeface="+mj-lt"/>
                <a:cs typeface="Microsoft Sans Serif"/>
              </a:rPr>
              <a:t> </a:t>
            </a:r>
            <a:r>
              <a:rPr lang="en-US" sz="1600" dirty="0">
                <a:latin typeface="+mj-lt"/>
                <a:cs typeface="Microsoft Sans Serif"/>
              </a:rPr>
              <a:t>assigned</a:t>
            </a:r>
            <a:r>
              <a:rPr lang="en-US" sz="1600" spc="-40" dirty="0">
                <a:latin typeface="+mj-lt"/>
                <a:cs typeface="Microsoft Sans Serif"/>
              </a:rPr>
              <a:t> </a:t>
            </a:r>
            <a:r>
              <a:rPr lang="en-US" sz="1600" dirty="0">
                <a:latin typeface="+mj-lt"/>
                <a:cs typeface="Microsoft Sans Serif"/>
              </a:rPr>
              <a:t>under the</a:t>
            </a:r>
            <a:r>
              <a:rPr lang="en-US" sz="1600" spc="-20" dirty="0">
                <a:latin typeface="+mj-lt"/>
                <a:cs typeface="Microsoft Sans Serif"/>
              </a:rPr>
              <a:t> </a:t>
            </a:r>
            <a:r>
              <a:rPr lang="en-US" sz="1600" dirty="0" err="1">
                <a:latin typeface="+mj-lt"/>
                <a:cs typeface="Microsoft Sans Serif"/>
              </a:rPr>
              <a:t>Fema</a:t>
            </a:r>
            <a:r>
              <a:rPr lang="en-US" sz="1600" spc="-45" dirty="0">
                <a:latin typeface="+mj-lt"/>
                <a:cs typeface="Microsoft Sans Serif"/>
              </a:rPr>
              <a:t> </a:t>
            </a:r>
            <a:r>
              <a:rPr lang="en-US" sz="1600" dirty="0">
                <a:latin typeface="+mj-lt"/>
                <a:cs typeface="Microsoft Sans Serif"/>
              </a:rPr>
              <a:t>Deposit</a:t>
            </a:r>
            <a:r>
              <a:rPr lang="en-US" sz="1600" spc="-20" dirty="0">
                <a:latin typeface="+mj-lt"/>
                <a:cs typeface="Microsoft Sans Serif"/>
              </a:rPr>
              <a:t> </a:t>
            </a:r>
            <a:r>
              <a:rPr lang="en-US" sz="1600" dirty="0">
                <a:latin typeface="+mj-lt"/>
                <a:cs typeface="Microsoft Sans Serif"/>
              </a:rPr>
              <a:t>Regs</a:t>
            </a:r>
            <a:r>
              <a:rPr lang="en-US" sz="1600" spc="-5" dirty="0">
                <a:latin typeface="+mj-lt"/>
                <a:cs typeface="Microsoft Sans Serif"/>
              </a:rPr>
              <a:t> </a:t>
            </a:r>
            <a:r>
              <a:rPr lang="en-US" sz="1600" spc="-10" dirty="0">
                <a:latin typeface="+mj-lt"/>
                <a:cs typeface="Microsoft Sans Serif"/>
              </a:rPr>
              <a:t>2016.</a:t>
            </a:r>
            <a:endParaRPr lang="en-US" sz="1600" dirty="0">
              <a:latin typeface="+mj-lt"/>
              <a:cs typeface="Microsoft Sans Serif"/>
            </a:endParaRPr>
          </a:p>
          <a:p>
            <a:pPr marL="299085" indent="-286385">
              <a:lnSpc>
                <a:spcPct val="100000"/>
              </a:lnSpc>
              <a:spcBef>
                <a:spcPts val="890"/>
              </a:spcBef>
              <a:buFont typeface="Microsoft Sans Serif"/>
              <a:buChar char="•"/>
              <a:tabLst>
                <a:tab pos="299085" algn="l"/>
              </a:tabLst>
            </a:pPr>
            <a:r>
              <a:rPr lang="en-US" sz="1600" b="1" dirty="0">
                <a:solidFill>
                  <a:schemeClr val="accent1">
                    <a:lumMod val="60000"/>
                    <a:lumOff val="40000"/>
                  </a:schemeClr>
                </a:solidFill>
                <a:latin typeface="+mj-lt"/>
                <a:cs typeface="Arial"/>
              </a:rPr>
              <a:t>PIO</a:t>
            </a:r>
            <a:r>
              <a:rPr lang="en-US" sz="1600" b="1" spc="-2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Card</a:t>
            </a:r>
            <a:r>
              <a:rPr lang="en-US" sz="1600" b="1" spc="-2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Scheme</a:t>
            </a:r>
            <a:r>
              <a:rPr lang="en-US" sz="1600" b="1" spc="-5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has</a:t>
            </a:r>
            <a:r>
              <a:rPr lang="en-US" sz="1600" b="1" spc="-3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been</a:t>
            </a:r>
            <a:r>
              <a:rPr lang="en-US" sz="1600" b="1" spc="-2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withdrawn</a:t>
            </a:r>
            <a:r>
              <a:rPr lang="en-US" sz="1600" b="1" spc="-55" dirty="0">
                <a:solidFill>
                  <a:schemeClr val="accent1">
                    <a:lumMod val="60000"/>
                    <a:lumOff val="40000"/>
                  </a:schemeClr>
                </a:solidFill>
                <a:latin typeface="+mj-lt"/>
                <a:cs typeface="Arial"/>
              </a:rPr>
              <a:t> </a:t>
            </a:r>
            <a:r>
              <a:rPr lang="en-US" sz="1600" b="1" dirty="0" err="1">
                <a:solidFill>
                  <a:schemeClr val="accent1">
                    <a:lumMod val="60000"/>
                    <a:lumOff val="40000"/>
                  </a:schemeClr>
                </a:solidFill>
                <a:latin typeface="+mj-lt"/>
                <a:cs typeface="Arial"/>
              </a:rPr>
              <a:t>wef</a:t>
            </a:r>
            <a:r>
              <a:rPr lang="en-US" sz="1600" b="1" dirty="0">
                <a:solidFill>
                  <a:schemeClr val="accent1">
                    <a:lumMod val="60000"/>
                    <a:lumOff val="40000"/>
                  </a:schemeClr>
                </a:solidFill>
                <a:latin typeface="+mj-lt"/>
                <a:cs typeface="Arial"/>
              </a:rPr>
              <a:t> 9-</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1-</a:t>
            </a:r>
            <a:r>
              <a:rPr lang="en-US" sz="1600" b="1" spc="-10" dirty="0">
                <a:solidFill>
                  <a:schemeClr val="accent1">
                    <a:lumMod val="60000"/>
                    <a:lumOff val="40000"/>
                  </a:schemeClr>
                </a:solidFill>
                <a:latin typeface="+mj-lt"/>
                <a:cs typeface="Arial"/>
              </a:rPr>
              <a:t> 2015.</a:t>
            </a:r>
            <a:endParaRPr lang="en-US" sz="1600" dirty="0">
              <a:solidFill>
                <a:schemeClr val="accent1">
                  <a:lumMod val="60000"/>
                  <a:lumOff val="40000"/>
                </a:schemeClr>
              </a:solidFill>
              <a:latin typeface="+mj-lt"/>
              <a:cs typeface="Arial"/>
            </a:endParaRPr>
          </a:p>
          <a:p>
            <a:pPr marL="299085" indent="-286385">
              <a:lnSpc>
                <a:spcPct val="100000"/>
              </a:lnSpc>
              <a:spcBef>
                <a:spcPts val="890"/>
              </a:spcBef>
              <a:buFont typeface="Microsoft Sans Serif"/>
              <a:buChar char="•"/>
              <a:tabLst>
                <a:tab pos="299085" algn="l"/>
              </a:tabLst>
            </a:pPr>
            <a:r>
              <a:rPr lang="en-US" sz="1600" b="1" dirty="0">
                <a:solidFill>
                  <a:schemeClr val="accent1">
                    <a:lumMod val="60000"/>
                    <a:lumOff val="40000"/>
                  </a:schemeClr>
                </a:solidFill>
                <a:latin typeface="+mj-lt"/>
                <a:cs typeface="Arial"/>
              </a:rPr>
              <a:t>All</a:t>
            </a:r>
            <a:r>
              <a:rPr lang="en-US" sz="1600" b="1" spc="4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PIO</a:t>
            </a:r>
            <a:r>
              <a:rPr lang="en-US" sz="1600" b="1" spc="-3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Cardholders</a:t>
            </a:r>
            <a:r>
              <a:rPr lang="en-US" sz="1600" b="1" spc="-6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having</a:t>
            </a:r>
            <a:r>
              <a:rPr lang="en-US" sz="1600" b="1" spc="-5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valid</a:t>
            </a:r>
            <a:r>
              <a:rPr lang="en-US" sz="1600" b="1" spc="-2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PIO</a:t>
            </a:r>
            <a:r>
              <a:rPr lang="en-US" sz="1600" b="1" spc="-3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Card</a:t>
            </a:r>
            <a:r>
              <a:rPr lang="en-US" sz="1600" b="1" spc="-3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are</a:t>
            </a:r>
            <a:r>
              <a:rPr lang="en-US" sz="1600" b="1" spc="-1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deemed</a:t>
            </a:r>
            <a:r>
              <a:rPr lang="en-US" sz="1600" b="1" spc="-5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to</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OCI Card</a:t>
            </a:r>
            <a:r>
              <a:rPr lang="en-US" sz="1600" b="1" spc="-30" dirty="0">
                <a:solidFill>
                  <a:schemeClr val="accent1">
                    <a:lumMod val="60000"/>
                    <a:lumOff val="40000"/>
                  </a:schemeClr>
                </a:solidFill>
                <a:latin typeface="+mj-lt"/>
                <a:cs typeface="Arial"/>
              </a:rPr>
              <a:t> </a:t>
            </a:r>
            <a:r>
              <a:rPr lang="en-US" sz="1600" b="1" spc="-10" dirty="0">
                <a:solidFill>
                  <a:schemeClr val="accent1">
                    <a:lumMod val="60000"/>
                    <a:lumOff val="40000"/>
                  </a:schemeClr>
                </a:solidFill>
                <a:latin typeface="+mj-lt"/>
                <a:cs typeface="Arial"/>
              </a:rPr>
              <a:t>holders.</a:t>
            </a:r>
            <a:endParaRPr lang="en-US" sz="1600" dirty="0">
              <a:solidFill>
                <a:schemeClr val="accent1">
                  <a:lumMod val="60000"/>
                  <a:lumOff val="40000"/>
                </a:schemeClr>
              </a:solidFill>
              <a:latin typeface="+mj-lt"/>
              <a:cs typeface="Arial"/>
            </a:endParaRPr>
          </a:p>
          <a:p>
            <a:pPr marL="299085" indent="-286385">
              <a:lnSpc>
                <a:spcPct val="100000"/>
              </a:lnSpc>
              <a:spcBef>
                <a:spcPts val="890"/>
              </a:spcBef>
              <a:buFont typeface="Microsoft Sans Serif"/>
              <a:buChar char="•"/>
              <a:tabLst>
                <a:tab pos="299085" algn="l"/>
              </a:tabLst>
            </a:pPr>
            <a:r>
              <a:rPr lang="en-US" sz="1600" b="1" dirty="0">
                <a:solidFill>
                  <a:schemeClr val="accent1">
                    <a:lumMod val="60000"/>
                    <a:lumOff val="40000"/>
                  </a:schemeClr>
                </a:solidFill>
                <a:latin typeface="+mj-lt"/>
                <a:cs typeface="Arial"/>
              </a:rPr>
              <a:t>Hand</a:t>
            </a:r>
            <a:r>
              <a:rPr lang="en-US" sz="1600" b="1" spc="-2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Written</a:t>
            </a:r>
            <a:r>
              <a:rPr lang="en-US" sz="1600" b="1" spc="-5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PIO</a:t>
            </a:r>
            <a:r>
              <a:rPr lang="en-US" sz="1600" b="1" spc="-3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Cards</a:t>
            </a:r>
            <a:r>
              <a:rPr lang="en-US" sz="1600" b="1" spc="-4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will</a:t>
            </a:r>
            <a:r>
              <a:rPr lang="en-US" sz="1600" b="1" spc="-4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be</a:t>
            </a:r>
            <a:r>
              <a:rPr lang="en-US" sz="1600" b="1" spc="-3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accepted</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as</a:t>
            </a:r>
            <a:r>
              <a:rPr lang="en-US" sz="1600" b="1" spc="-3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valid</a:t>
            </a:r>
            <a:r>
              <a:rPr lang="en-US" sz="1600" b="1" spc="-3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document</a:t>
            </a:r>
            <a:r>
              <a:rPr lang="en-US" sz="1600" b="1" spc="-5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for</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travel</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to</a:t>
            </a:r>
            <a:r>
              <a:rPr lang="en-US" sz="1600" b="1" spc="-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India</a:t>
            </a:r>
            <a:r>
              <a:rPr lang="en-US" sz="1600" b="1" spc="-5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till</a:t>
            </a:r>
            <a:r>
              <a:rPr lang="en-US" sz="1600" b="1" spc="-20"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31-</a:t>
            </a:r>
            <a:r>
              <a:rPr lang="en-US" sz="1600" b="1" spc="-15" dirty="0">
                <a:solidFill>
                  <a:schemeClr val="accent1">
                    <a:lumMod val="60000"/>
                    <a:lumOff val="40000"/>
                  </a:schemeClr>
                </a:solidFill>
                <a:latin typeface="+mj-lt"/>
                <a:cs typeface="Arial"/>
              </a:rPr>
              <a:t> </a:t>
            </a:r>
            <a:r>
              <a:rPr lang="en-US" sz="1600" b="1" dirty="0">
                <a:solidFill>
                  <a:schemeClr val="accent1">
                    <a:lumMod val="60000"/>
                    <a:lumOff val="40000"/>
                  </a:schemeClr>
                </a:solidFill>
                <a:latin typeface="+mj-lt"/>
                <a:cs typeface="Arial"/>
              </a:rPr>
              <a:t>3-</a:t>
            </a:r>
            <a:r>
              <a:rPr lang="en-US" sz="1600" b="1" spc="10" dirty="0">
                <a:solidFill>
                  <a:schemeClr val="accent1">
                    <a:lumMod val="60000"/>
                    <a:lumOff val="40000"/>
                  </a:schemeClr>
                </a:solidFill>
                <a:latin typeface="+mj-lt"/>
                <a:cs typeface="Arial"/>
              </a:rPr>
              <a:t> </a:t>
            </a:r>
            <a:r>
              <a:rPr lang="en-US" sz="1600" b="1" spc="-25" dirty="0">
                <a:solidFill>
                  <a:schemeClr val="accent1">
                    <a:lumMod val="60000"/>
                    <a:lumOff val="40000"/>
                  </a:schemeClr>
                </a:solidFill>
                <a:latin typeface="+mj-lt"/>
                <a:cs typeface="Arial"/>
              </a:rPr>
              <a:t>21.</a:t>
            </a:r>
            <a:endParaRPr lang="en-US" sz="1600" dirty="0">
              <a:solidFill>
                <a:schemeClr val="accent1">
                  <a:lumMod val="60000"/>
                  <a:lumOff val="40000"/>
                </a:schemeClr>
              </a:solidFill>
              <a:latin typeface="+mj-lt"/>
              <a:cs typeface="Arial"/>
            </a:endParaRPr>
          </a:p>
        </p:txBody>
      </p:sp>
      <p:sp>
        <p:nvSpPr>
          <p:cNvPr id="10" name="object 10"/>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33</a:t>
            </a:fld>
            <a:endParaRPr sz="1450">
              <a:latin typeface="+mj-lt"/>
              <a:cs typeface="Calibri"/>
            </a:endParaRPr>
          </a:p>
        </p:txBody>
      </p:sp>
    </p:spTree>
    <p:extLst>
      <p:ext uri="{BB962C8B-B14F-4D97-AF65-F5344CB8AC3E}">
        <p14:creationId xmlns:p14="http://schemas.microsoft.com/office/powerpoint/2010/main" val="237767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92056"/>
            <a:ext cx="5819523" cy="505267"/>
          </a:xfrm>
          <a:prstGeom prst="rect">
            <a:avLst/>
          </a:prstGeom>
        </p:spPr>
        <p:txBody>
          <a:bodyPr vert="horz" wrap="square" lIns="0" tIns="12700" rIns="0" bIns="0" rtlCol="0">
            <a:spAutoFit/>
          </a:bodyPr>
          <a:lstStyle/>
          <a:p>
            <a:pPr marL="12700">
              <a:lnSpc>
                <a:spcPct val="100000"/>
              </a:lnSpc>
              <a:spcBef>
                <a:spcPts val="100"/>
              </a:spcBef>
            </a:pPr>
            <a:r>
              <a:rPr lang="en-US" sz="3200" spc="20" dirty="0">
                <a:solidFill>
                  <a:schemeClr val="accent3"/>
                </a:solidFill>
                <a:cs typeface="Roboto"/>
              </a:rPr>
              <a:t>Definition of OCI</a:t>
            </a:r>
            <a:endParaRPr sz="3200" dirty="0">
              <a:solidFill>
                <a:schemeClr val="accent3"/>
              </a:solidFill>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pSp>
        <p:nvGrpSpPr>
          <p:cNvPr id="5" name="object 5"/>
          <p:cNvGrpSpPr/>
          <p:nvPr/>
        </p:nvGrpSpPr>
        <p:grpSpPr>
          <a:xfrm>
            <a:off x="245363" y="894588"/>
            <a:ext cx="721360" cy="74930"/>
            <a:chOff x="245363" y="894588"/>
            <a:chExt cx="721360" cy="74930"/>
          </a:xfrm>
        </p:grpSpPr>
        <p:sp>
          <p:nvSpPr>
            <p:cNvPr id="6" name="object 6"/>
            <p:cNvSpPr/>
            <p:nvPr/>
          </p:nvSpPr>
          <p:spPr>
            <a:xfrm>
              <a:off x="245363"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7" name="object 7"/>
            <p:cNvSpPr/>
            <p:nvPr/>
          </p:nvSpPr>
          <p:spPr>
            <a:xfrm>
              <a:off x="490727"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8" name="object 8"/>
            <p:cNvSpPr/>
            <p:nvPr/>
          </p:nvSpPr>
          <p:spPr>
            <a:xfrm>
              <a:off x="745236" y="894588"/>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9" name="object 9"/>
          <p:cNvSpPr txBox="1"/>
          <p:nvPr/>
        </p:nvSpPr>
        <p:spPr>
          <a:xfrm>
            <a:off x="199440" y="1404626"/>
            <a:ext cx="11689080" cy="3588803"/>
          </a:xfrm>
          <a:prstGeom prst="rect">
            <a:avLst/>
          </a:prstGeom>
        </p:spPr>
        <p:txBody>
          <a:bodyPr vert="horz" wrap="square" lIns="0" tIns="13335" rIns="0" bIns="0" rtlCol="0">
            <a:spAutoFit/>
          </a:bodyPr>
          <a:lstStyle/>
          <a:p>
            <a:pPr marL="240665" indent="-227965">
              <a:lnSpc>
                <a:spcPct val="100000"/>
              </a:lnSpc>
              <a:spcBef>
                <a:spcPts val="105"/>
              </a:spcBef>
              <a:buFont typeface="Microsoft Sans Serif"/>
              <a:buChar char="•"/>
              <a:tabLst>
                <a:tab pos="240665" algn="l"/>
              </a:tabLst>
            </a:pPr>
            <a:r>
              <a:rPr lang="en-US" sz="1600" b="1" dirty="0" err="1">
                <a:latin typeface="+mj-lt"/>
                <a:cs typeface="Arial"/>
              </a:rPr>
              <a:t>Fema</a:t>
            </a:r>
            <a:r>
              <a:rPr lang="en-US" sz="1600" b="1" dirty="0">
                <a:latin typeface="+mj-lt"/>
                <a:cs typeface="Arial"/>
              </a:rPr>
              <a:t> Non-debt instruments Rules, 2019</a:t>
            </a:r>
          </a:p>
          <a:p>
            <a:pPr marL="12700">
              <a:lnSpc>
                <a:spcPct val="100000"/>
              </a:lnSpc>
              <a:spcBef>
                <a:spcPts val="105"/>
              </a:spcBef>
              <a:tabLst>
                <a:tab pos="240665" algn="l"/>
              </a:tabLst>
            </a:pPr>
            <a:endParaRPr lang="en-US" sz="1600" b="1" dirty="0">
              <a:latin typeface="+mj-lt"/>
              <a:cs typeface="Arial"/>
            </a:endParaRPr>
          </a:p>
          <a:p>
            <a:pPr marL="12700">
              <a:lnSpc>
                <a:spcPct val="100000"/>
              </a:lnSpc>
              <a:spcBef>
                <a:spcPts val="105"/>
              </a:spcBef>
              <a:tabLst>
                <a:tab pos="240665" algn="l"/>
              </a:tabLst>
            </a:pPr>
            <a:r>
              <a:rPr lang="en-US" sz="1600" b="1" dirty="0">
                <a:latin typeface="+mj-lt"/>
                <a:cs typeface="Arial"/>
              </a:rPr>
              <a:t>	Rule 2(</a:t>
            </a:r>
            <a:r>
              <a:rPr lang="en-US" sz="1600" b="1" dirty="0" err="1">
                <a:latin typeface="+mj-lt"/>
                <a:cs typeface="Arial"/>
              </a:rPr>
              <a:t>ak</a:t>
            </a:r>
            <a:r>
              <a:rPr lang="en-US" sz="1600" b="1" dirty="0">
                <a:latin typeface="+mj-lt"/>
                <a:cs typeface="Arial"/>
              </a:rPr>
              <a:t>) - "OCI" or "OCI " means an individual resident outside India who is registered as an OCI Cardholder u/s 7A of the Citizenship Act, 1955.</a:t>
            </a:r>
          </a:p>
          <a:p>
            <a:pPr marL="240665" indent="-227965">
              <a:lnSpc>
                <a:spcPct val="100000"/>
              </a:lnSpc>
              <a:spcBef>
                <a:spcPts val="105"/>
              </a:spcBef>
              <a:buFont typeface="Microsoft Sans Serif"/>
              <a:buChar char="•"/>
              <a:tabLst>
                <a:tab pos="240665" algn="l"/>
              </a:tabLst>
            </a:pPr>
            <a:endParaRPr lang="en-US" sz="1600" b="1" dirty="0">
              <a:latin typeface="+mj-lt"/>
              <a:cs typeface="Arial"/>
            </a:endParaRPr>
          </a:p>
          <a:p>
            <a:pPr marL="240665" indent="-227965">
              <a:lnSpc>
                <a:spcPct val="100000"/>
              </a:lnSpc>
              <a:spcBef>
                <a:spcPts val="105"/>
              </a:spcBef>
              <a:buFont typeface="Microsoft Sans Serif"/>
              <a:buChar char="•"/>
              <a:tabLst>
                <a:tab pos="240665" algn="l"/>
              </a:tabLst>
            </a:pPr>
            <a:r>
              <a:rPr lang="en-US" sz="1600" b="1" dirty="0" err="1">
                <a:latin typeface="+mj-lt"/>
                <a:cs typeface="Arial"/>
              </a:rPr>
              <a:t>Fema</a:t>
            </a:r>
            <a:r>
              <a:rPr lang="en-US" sz="1600" b="1" dirty="0">
                <a:latin typeface="+mj-lt"/>
                <a:cs typeface="Arial"/>
              </a:rPr>
              <a:t> Debt Instruments Regs 2019</a:t>
            </a:r>
          </a:p>
          <a:p>
            <a:pPr marL="240665" indent="-227965">
              <a:lnSpc>
                <a:spcPct val="100000"/>
              </a:lnSpc>
              <a:spcBef>
                <a:spcPts val="105"/>
              </a:spcBef>
              <a:buFont typeface="Microsoft Sans Serif"/>
              <a:buChar char="•"/>
              <a:tabLst>
                <a:tab pos="240665" algn="l"/>
              </a:tabLst>
            </a:pPr>
            <a:endParaRPr lang="en-US" sz="1600" b="1" dirty="0">
              <a:latin typeface="+mj-lt"/>
              <a:cs typeface="Arial"/>
            </a:endParaRPr>
          </a:p>
          <a:p>
            <a:pPr marL="12700">
              <a:lnSpc>
                <a:spcPct val="100000"/>
              </a:lnSpc>
              <a:spcBef>
                <a:spcPts val="105"/>
              </a:spcBef>
              <a:tabLst>
                <a:tab pos="240665" algn="l"/>
              </a:tabLst>
            </a:pPr>
            <a:r>
              <a:rPr lang="en-US" sz="1600" b="1" dirty="0">
                <a:latin typeface="+mj-lt"/>
                <a:cs typeface="Arial"/>
              </a:rPr>
              <a:t>	Reg 2(q) - "OCI" or "OCI " means an individual resident outside India who is registered as an OCI Cardholder u/s 7A of the Citizenship Act, 1955.</a:t>
            </a:r>
          </a:p>
          <a:p>
            <a:pPr marL="240665" indent="-227965">
              <a:lnSpc>
                <a:spcPct val="100000"/>
              </a:lnSpc>
              <a:spcBef>
                <a:spcPts val="105"/>
              </a:spcBef>
              <a:buFont typeface="Microsoft Sans Serif"/>
              <a:buChar char="•"/>
              <a:tabLst>
                <a:tab pos="240665" algn="l"/>
              </a:tabLst>
            </a:pPr>
            <a:endParaRPr lang="en-US" sz="1600" b="1" dirty="0">
              <a:latin typeface="+mj-lt"/>
              <a:cs typeface="Arial"/>
            </a:endParaRPr>
          </a:p>
          <a:p>
            <a:pPr marL="240665" indent="-227965">
              <a:lnSpc>
                <a:spcPct val="100000"/>
              </a:lnSpc>
              <a:spcBef>
                <a:spcPts val="105"/>
              </a:spcBef>
              <a:buFont typeface="Microsoft Sans Serif"/>
              <a:buChar char="•"/>
              <a:tabLst>
                <a:tab pos="240665" algn="l"/>
              </a:tabLst>
            </a:pPr>
            <a:r>
              <a:rPr lang="en-US" sz="1600" b="1" dirty="0" err="1">
                <a:latin typeface="+mj-lt"/>
                <a:cs typeface="Arial"/>
              </a:rPr>
              <a:t>Fema</a:t>
            </a:r>
            <a:r>
              <a:rPr lang="en-US" sz="1600" b="1" dirty="0">
                <a:latin typeface="+mj-lt"/>
                <a:cs typeface="Arial"/>
              </a:rPr>
              <a:t> 3(R) – Borrowing and Lending Regs 2018</a:t>
            </a:r>
          </a:p>
          <a:p>
            <a:pPr marL="12700">
              <a:lnSpc>
                <a:spcPct val="100000"/>
              </a:lnSpc>
              <a:spcBef>
                <a:spcPts val="105"/>
              </a:spcBef>
              <a:tabLst>
                <a:tab pos="240665" algn="l"/>
              </a:tabLst>
            </a:pPr>
            <a:r>
              <a:rPr lang="en-US" sz="1600" b="1" dirty="0">
                <a:latin typeface="+mj-lt"/>
                <a:cs typeface="Arial"/>
              </a:rPr>
              <a:t>	</a:t>
            </a:r>
          </a:p>
          <a:p>
            <a:pPr marL="12700">
              <a:lnSpc>
                <a:spcPct val="100000"/>
              </a:lnSpc>
              <a:spcBef>
                <a:spcPts val="105"/>
              </a:spcBef>
              <a:tabLst>
                <a:tab pos="240665" algn="l"/>
              </a:tabLst>
            </a:pPr>
            <a:r>
              <a:rPr lang="en-US" sz="1600" b="1" dirty="0">
                <a:latin typeface="+mj-lt"/>
                <a:cs typeface="Arial"/>
              </a:rPr>
              <a:t>	Reg 2(xi) – ‘OCI Cardholder’ shall have the same meaning as assigned to it u/s 7(A) of he Citizenship Act, 1955, as amended from time to time.</a:t>
            </a:r>
          </a:p>
        </p:txBody>
      </p:sp>
      <p:sp>
        <p:nvSpPr>
          <p:cNvPr id="10" name="object 10"/>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34</a:t>
            </a:fld>
            <a:endParaRPr sz="1450">
              <a:latin typeface="+mj-lt"/>
              <a:cs typeface="Calibri"/>
            </a:endParaRPr>
          </a:p>
        </p:txBody>
      </p:sp>
    </p:spTree>
    <p:extLst>
      <p:ext uri="{BB962C8B-B14F-4D97-AF65-F5344CB8AC3E}">
        <p14:creationId xmlns:p14="http://schemas.microsoft.com/office/powerpoint/2010/main" val="73042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92056"/>
            <a:ext cx="5819523" cy="505267"/>
          </a:xfrm>
          <a:prstGeom prst="rect">
            <a:avLst/>
          </a:prstGeom>
        </p:spPr>
        <p:txBody>
          <a:bodyPr vert="horz" wrap="square" lIns="0" tIns="12700" rIns="0" bIns="0" rtlCol="0">
            <a:spAutoFit/>
          </a:bodyPr>
          <a:lstStyle/>
          <a:p>
            <a:pPr marL="12700">
              <a:lnSpc>
                <a:spcPct val="100000"/>
              </a:lnSpc>
              <a:spcBef>
                <a:spcPts val="100"/>
              </a:spcBef>
            </a:pPr>
            <a:r>
              <a:rPr lang="en-US" sz="3200" spc="20" dirty="0">
                <a:solidFill>
                  <a:schemeClr val="accent3"/>
                </a:solidFill>
                <a:cs typeface="Roboto"/>
              </a:rPr>
              <a:t>Definition of OCI</a:t>
            </a:r>
            <a:endParaRPr sz="3200" dirty="0">
              <a:solidFill>
                <a:schemeClr val="accent3"/>
              </a:solidFill>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grpSp>
        <p:nvGrpSpPr>
          <p:cNvPr id="5" name="object 5"/>
          <p:cNvGrpSpPr/>
          <p:nvPr/>
        </p:nvGrpSpPr>
        <p:grpSpPr>
          <a:xfrm>
            <a:off x="245363" y="894588"/>
            <a:ext cx="721360" cy="74930"/>
            <a:chOff x="245363" y="894588"/>
            <a:chExt cx="721360" cy="74930"/>
          </a:xfrm>
        </p:grpSpPr>
        <p:sp>
          <p:nvSpPr>
            <p:cNvPr id="6" name="object 6"/>
            <p:cNvSpPr/>
            <p:nvPr/>
          </p:nvSpPr>
          <p:spPr>
            <a:xfrm>
              <a:off x="245363"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7" name="object 7"/>
            <p:cNvSpPr/>
            <p:nvPr/>
          </p:nvSpPr>
          <p:spPr>
            <a:xfrm>
              <a:off x="490727"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8" name="object 8"/>
            <p:cNvSpPr/>
            <p:nvPr/>
          </p:nvSpPr>
          <p:spPr>
            <a:xfrm>
              <a:off x="745236" y="894588"/>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9" name="object 9"/>
          <p:cNvSpPr txBox="1"/>
          <p:nvPr/>
        </p:nvSpPr>
        <p:spPr>
          <a:xfrm>
            <a:off x="174423" y="1048156"/>
            <a:ext cx="11689080" cy="5902257"/>
          </a:xfrm>
          <a:prstGeom prst="rect">
            <a:avLst/>
          </a:prstGeom>
        </p:spPr>
        <p:txBody>
          <a:bodyPr vert="horz" wrap="square" lIns="0" tIns="13335" rIns="0" bIns="0" rtlCol="0">
            <a:spAutoFit/>
          </a:bodyPr>
          <a:lstStyle/>
          <a:p>
            <a:pPr marL="12700">
              <a:lnSpc>
                <a:spcPct val="100000"/>
              </a:lnSpc>
              <a:spcBef>
                <a:spcPts val="790"/>
              </a:spcBef>
            </a:pPr>
            <a:r>
              <a:rPr lang="en-US" sz="1600" b="1" dirty="0">
                <a:latin typeface="+mj-lt"/>
                <a:cs typeface="Arial"/>
              </a:rPr>
              <a:t>The</a:t>
            </a:r>
            <a:r>
              <a:rPr lang="en-US" sz="1600" b="1" spc="-30" dirty="0">
                <a:latin typeface="+mj-lt"/>
                <a:cs typeface="Arial"/>
              </a:rPr>
              <a:t> </a:t>
            </a:r>
            <a:r>
              <a:rPr lang="en-US" sz="1600" b="1" spc="-10" dirty="0">
                <a:latin typeface="+mj-lt"/>
                <a:cs typeface="Arial"/>
              </a:rPr>
              <a:t>Citizenship</a:t>
            </a:r>
            <a:r>
              <a:rPr lang="en-US" sz="1600" b="1" spc="-105" dirty="0">
                <a:latin typeface="+mj-lt"/>
                <a:cs typeface="Arial"/>
              </a:rPr>
              <a:t> </a:t>
            </a:r>
            <a:r>
              <a:rPr lang="en-US" sz="1600" b="1" dirty="0">
                <a:latin typeface="+mj-lt"/>
                <a:cs typeface="Arial"/>
              </a:rPr>
              <a:t>Act,</a:t>
            </a:r>
            <a:r>
              <a:rPr lang="en-US" sz="1600" b="1" spc="70" dirty="0">
                <a:latin typeface="+mj-lt"/>
                <a:cs typeface="Arial"/>
              </a:rPr>
              <a:t> </a:t>
            </a:r>
            <a:r>
              <a:rPr lang="en-US" sz="1600" b="1" spc="-10" dirty="0">
                <a:latin typeface="+mj-lt"/>
                <a:cs typeface="Arial"/>
              </a:rPr>
              <a:t>1955.</a:t>
            </a:r>
            <a:endParaRPr lang="en-US" sz="1600" dirty="0">
              <a:latin typeface="+mj-lt"/>
              <a:cs typeface="Arial"/>
            </a:endParaRPr>
          </a:p>
          <a:p>
            <a:pPr marL="12700">
              <a:lnSpc>
                <a:spcPct val="100000"/>
              </a:lnSpc>
              <a:spcBef>
                <a:spcPts val="695"/>
              </a:spcBef>
            </a:pPr>
            <a:r>
              <a:rPr lang="en-US" sz="1600" b="1" dirty="0">
                <a:latin typeface="+mj-lt"/>
                <a:cs typeface="Arial"/>
              </a:rPr>
              <a:t>Sec</a:t>
            </a:r>
            <a:r>
              <a:rPr lang="en-US" sz="1600" b="1" spc="-50" dirty="0">
                <a:latin typeface="+mj-lt"/>
                <a:cs typeface="Arial"/>
              </a:rPr>
              <a:t> </a:t>
            </a:r>
            <a:r>
              <a:rPr lang="en-US" sz="1600" b="1" dirty="0">
                <a:latin typeface="+mj-lt"/>
                <a:cs typeface="Arial"/>
              </a:rPr>
              <a:t>7A.</a:t>
            </a:r>
            <a:r>
              <a:rPr lang="en-US" sz="1600" b="1" spc="25" dirty="0">
                <a:latin typeface="+mj-lt"/>
                <a:cs typeface="Arial"/>
              </a:rPr>
              <a:t> </a:t>
            </a:r>
            <a:r>
              <a:rPr lang="en-US" sz="1600" b="1" dirty="0">
                <a:latin typeface="+mj-lt"/>
                <a:cs typeface="Arial"/>
              </a:rPr>
              <a:t>Registration</a:t>
            </a:r>
            <a:r>
              <a:rPr lang="en-US" sz="1600" b="1" spc="-35" dirty="0">
                <a:latin typeface="+mj-lt"/>
                <a:cs typeface="Arial"/>
              </a:rPr>
              <a:t> </a:t>
            </a:r>
            <a:r>
              <a:rPr lang="en-US" sz="1600" b="1" dirty="0">
                <a:latin typeface="+mj-lt"/>
                <a:cs typeface="Arial"/>
              </a:rPr>
              <a:t>of</a:t>
            </a:r>
            <a:r>
              <a:rPr lang="en-US" sz="1600" b="1" spc="-25" dirty="0">
                <a:latin typeface="+mj-lt"/>
                <a:cs typeface="Arial"/>
              </a:rPr>
              <a:t> </a:t>
            </a:r>
            <a:r>
              <a:rPr lang="en-US" sz="1600" b="1" dirty="0">
                <a:latin typeface="+mj-lt"/>
                <a:cs typeface="Arial"/>
              </a:rPr>
              <a:t>OCI</a:t>
            </a:r>
            <a:r>
              <a:rPr lang="en-US" sz="1600" b="1" spc="-35" dirty="0">
                <a:latin typeface="+mj-lt"/>
                <a:cs typeface="Arial"/>
              </a:rPr>
              <a:t> </a:t>
            </a:r>
            <a:r>
              <a:rPr lang="en-US" sz="1600" b="1" spc="-10" dirty="0">
                <a:latin typeface="+mj-lt"/>
                <a:cs typeface="Arial"/>
              </a:rPr>
              <a:t>Cardholder.―</a:t>
            </a:r>
            <a:endParaRPr lang="en-US" sz="1600" dirty="0">
              <a:latin typeface="+mj-lt"/>
              <a:cs typeface="Arial"/>
            </a:endParaRPr>
          </a:p>
          <a:p>
            <a:pPr marL="325120" marR="5080" indent="-313055">
              <a:lnSpc>
                <a:spcPct val="100000"/>
              </a:lnSpc>
              <a:spcBef>
                <a:spcPts val="700"/>
              </a:spcBef>
              <a:buAutoNum type="arabicParenBoth"/>
              <a:tabLst>
                <a:tab pos="469265" algn="l"/>
              </a:tabLst>
            </a:pPr>
            <a:r>
              <a:rPr lang="en-US" sz="1600" dirty="0">
                <a:latin typeface="+mj-lt"/>
                <a:cs typeface="Microsoft Sans Serif"/>
              </a:rPr>
              <a:t>The</a:t>
            </a:r>
            <a:r>
              <a:rPr lang="en-US" sz="1600" spc="45" dirty="0">
                <a:latin typeface="+mj-lt"/>
                <a:cs typeface="Microsoft Sans Serif"/>
              </a:rPr>
              <a:t> </a:t>
            </a:r>
            <a:r>
              <a:rPr lang="en-US" sz="1600" dirty="0">
                <a:latin typeface="+mj-lt"/>
                <a:cs typeface="Microsoft Sans Serif"/>
              </a:rPr>
              <a:t>Central</a:t>
            </a:r>
            <a:r>
              <a:rPr lang="en-US" sz="1600" spc="65" dirty="0">
                <a:latin typeface="+mj-lt"/>
                <a:cs typeface="Microsoft Sans Serif"/>
              </a:rPr>
              <a:t> </a:t>
            </a:r>
            <a:r>
              <a:rPr lang="en-US" sz="1600" dirty="0">
                <a:latin typeface="+mj-lt"/>
                <a:cs typeface="Microsoft Sans Serif"/>
              </a:rPr>
              <a:t>Government</a:t>
            </a:r>
            <a:r>
              <a:rPr lang="en-US" sz="1600" spc="50" dirty="0">
                <a:latin typeface="+mj-lt"/>
                <a:cs typeface="Microsoft Sans Serif"/>
              </a:rPr>
              <a:t> </a:t>
            </a:r>
            <a:r>
              <a:rPr lang="en-US" sz="1600" dirty="0">
                <a:latin typeface="+mj-lt"/>
                <a:cs typeface="Microsoft Sans Serif"/>
              </a:rPr>
              <a:t>may,</a:t>
            </a:r>
            <a:r>
              <a:rPr lang="en-US" sz="1600" spc="40" dirty="0">
                <a:latin typeface="+mj-lt"/>
                <a:cs typeface="Microsoft Sans Serif"/>
              </a:rPr>
              <a:t> </a:t>
            </a:r>
            <a:r>
              <a:rPr lang="en-US" sz="1600" dirty="0">
                <a:latin typeface="+mj-lt"/>
                <a:cs typeface="Microsoft Sans Serif"/>
              </a:rPr>
              <a:t>subject</a:t>
            </a:r>
            <a:r>
              <a:rPr lang="en-US" sz="1600" spc="75" dirty="0">
                <a:latin typeface="+mj-lt"/>
                <a:cs typeface="Microsoft Sans Serif"/>
              </a:rPr>
              <a:t> </a:t>
            </a:r>
            <a:r>
              <a:rPr lang="en-US" sz="1600" dirty="0">
                <a:latin typeface="+mj-lt"/>
                <a:cs typeface="Microsoft Sans Serif"/>
              </a:rPr>
              <a:t>to</a:t>
            </a:r>
            <a:r>
              <a:rPr lang="en-US" sz="1600" spc="30" dirty="0">
                <a:latin typeface="+mj-lt"/>
                <a:cs typeface="Microsoft Sans Serif"/>
              </a:rPr>
              <a:t> </a:t>
            </a:r>
            <a:r>
              <a:rPr lang="en-US" sz="1600" dirty="0">
                <a:latin typeface="+mj-lt"/>
                <a:cs typeface="Microsoft Sans Serif"/>
              </a:rPr>
              <a:t>such</a:t>
            </a:r>
            <a:r>
              <a:rPr lang="en-US" sz="1600" spc="30" dirty="0">
                <a:latin typeface="+mj-lt"/>
                <a:cs typeface="Microsoft Sans Serif"/>
              </a:rPr>
              <a:t> </a:t>
            </a:r>
            <a:r>
              <a:rPr lang="en-US" sz="1600" dirty="0">
                <a:latin typeface="+mj-lt"/>
                <a:cs typeface="Microsoft Sans Serif"/>
              </a:rPr>
              <a:t>conditions,</a:t>
            </a:r>
            <a:r>
              <a:rPr lang="en-US" sz="1600" spc="75" dirty="0">
                <a:latin typeface="+mj-lt"/>
                <a:cs typeface="Microsoft Sans Serif"/>
              </a:rPr>
              <a:t> </a:t>
            </a:r>
            <a:r>
              <a:rPr lang="en-US" sz="1600" dirty="0">
                <a:latin typeface="+mj-lt"/>
                <a:cs typeface="Microsoft Sans Serif"/>
              </a:rPr>
              <a:t>restrictions</a:t>
            </a:r>
            <a:r>
              <a:rPr lang="en-US" sz="1600" spc="70" dirty="0">
                <a:latin typeface="+mj-lt"/>
                <a:cs typeface="Microsoft Sans Serif"/>
              </a:rPr>
              <a:t> </a:t>
            </a:r>
            <a:r>
              <a:rPr lang="en-US" sz="1600" dirty="0">
                <a:latin typeface="+mj-lt"/>
                <a:cs typeface="Microsoft Sans Serif"/>
              </a:rPr>
              <a:t>and</a:t>
            </a:r>
            <a:r>
              <a:rPr lang="en-US" sz="1600" spc="30" dirty="0">
                <a:latin typeface="+mj-lt"/>
                <a:cs typeface="Microsoft Sans Serif"/>
              </a:rPr>
              <a:t> </a:t>
            </a:r>
            <a:r>
              <a:rPr lang="en-US" sz="1600" dirty="0">
                <a:latin typeface="+mj-lt"/>
                <a:cs typeface="Microsoft Sans Serif"/>
              </a:rPr>
              <a:t>manner</a:t>
            </a:r>
            <a:r>
              <a:rPr lang="en-US" sz="1600" spc="55" dirty="0">
                <a:latin typeface="+mj-lt"/>
                <a:cs typeface="Microsoft Sans Serif"/>
              </a:rPr>
              <a:t> </a:t>
            </a:r>
            <a:r>
              <a:rPr lang="en-US" sz="1600" dirty="0">
                <a:latin typeface="+mj-lt"/>
                <a:cs typeface="Microsoft Sans Serif"/>
              </a:rPr>
              <a:t>as</a:t>
            </a:r>
            <a:r>
              <a:rPr lang="en-US" sz="1600" spc="45" dirty="0">
                <a:latin typeface="+mj-lt"/>
                <a:cs typeface="Microsoft Sans Serif"/>
              </a:rPr>
              <a:t> </a:t>
            </a:r>
            <a:r>
              <a:rPr lang="en-US" sz="1600" dirty="0">
                <a:latin typeface="+mj-lt"/>
                <a:cs typeface="Microsoft Sans Serif"/>
              </a:rPr>
              <a:t>may</a:t>
            </a:r>
            <a:r>
              <a:rPr lang="en-US" sz="1600" spc="50" dirty="0">
                <a:latin typeface="+mj-lt"/>
                <a:cs typeface="Microsoft Sans Serif"/>
              </a:rPr>
              <a:t> </a:t>
            </a:r>
            <a:r>
              <a:rPr lang="en-US" sz="1600" dirty="0">
                <a:latin typeface="+mj-lt"/>
                <a:cs typeface="Microsoft Sans Serif"/>
              </a:rPr>
              <a:t>be</a:t>
            </a:r>
            <a:r>
              <a:rPr lang="en-US" sz="1600" spc="50" dirty="0">
                <a:latin typeface="+mj-lt"/>
                <a:cs typeface="Microsoft Sans Serif"/>
              </a:rPr>
              <a:t> </a:t>
            </a:r>
            <a:r>
              <a:rPr lang="en-US" sz="1600" dirty="0">
                <a:latin typeface="+mj-lt"/>
                <a:cs typeface="Microsoft Sans Serif"/>
              </a:rPr>
              <a:t>prescribed,</a:t>
            </a:r>
            <a:r>
              <a:rPr lang="en-US" sz="1600" spc="70" dirty="0">
                <a:latin typeface="+mj-lt"/>
                <a:cs typeface="Microsoft Sans Serif"/>
              </a:rPr>
              <a:t> </a:t>
            </a:r>
            <a:r>
              <a:rPr lang="en-US" sz="1600" dirty="0">
                <a:latin typeface="+mj-lt"/>
                <a:cs typeface="Microsoft Sans Serif"/>
              </a:rPr>
              <a:t>on</a:t>
            </a:r>
            <a:r>
              <a:rPr lang="en-US" sz="1600" spc="50" dirty="0">
                <a:latin typeface="+mj-lt"/>
                <a:cs typeface="Microsoft Sans Serif"/>
              </a:rPr>
              <a:t> </a:t>
            </a:r>
            <a:r>
              <a:rPr lang="en-US" sz="1600" dirty="0">
                <a:latin typeface="+mj-lt"/>
                <a:cs typeface="Microsoft Sans Serif"/>
              </a:rPr>
              <a:t>an</a:t>
            </a:r>
            <a:r>
              <a:rPr lang="en-US" sz="1600" spc="55" dirty="0">
                <a:latin typeface="+mj-lt"/>
                <a:cs typeface="Microsoft Sans Serif"/>
              </a:rPr>
              <a:t> </a:t>
            </a:r>
            <a:r>
              <a:rPr lang="en-US" sz="1600" spc="-10" dirty="0">
                <a:latin typeface="+mj-lt"/>
                <a:cs typeface="Microsoft Sans Serif"/>
              </a:rPr>
              <a:t>application 	</a:t>
            </a:r>
            <a:r>
              <a:rPr lang="en-US" sz="1600" dirty="0">
                <a:latin typeface="+mj-lt"/>
                <a:cs typeface="Microsoft Sans Serif"/>
              </a:rPr>
              <a:t>made</a:t>
            </a:r>
            <a:r>
              <a:rPr lang="en-US" sz="1600" spc="-45" dirty="0">
                <a:latin typeface="+mj-lt"/>
                <a:cs typeface="Microsoft Sans Serif"/>
              </a:rPr>
              <a:t> </a:t>
            </a:r>
            <a:r>
              <a:rPr lang="en-US" sz="1600" dirty="0">
                <a:latin typeface="+mj-lt"/>
                <a:cs typeface="Microsoft Sans Serif"/>
              </a:rPr>
              <a:t>in this</a:t>
            </a:r>
            <a:r>
              <a:rPr lang="en-US" sz="1600" spc="-25" dirty="0">
                <a:latin typeface="+mj-lt"/>
                <a:cs typeface="Microsoft Sans Serif"/>
              </a:rPr>
              <a:t> </a:t>
            </a:r>
            <a:r>
              <a:rPr lang="en-US" sz="1600" dirty="0">
                <a:latin typeface="+mj-lt"/>
                <a:cs typeface="Microsoft Sans Serif"/>
              </a:rPr>
              <a:t>behalf, </a:t>
            </a:r>
            <a:r>
              <a:rPr lang="en-US" sz="1600" dirty="0">
                <a:solidFill>
                  <a:srgbClr val="FF0000"/>
                </a:solidFill>
                <a:latin typeface="+mj-lt"/>
                <a:cs typeface="Microsoft Sans Serif"/>
              </a:rPr>
              <a:t>register</a:t>
            </a:r>
            <a:r>
              <a:rPr lang="en-US" sz="1600" spc="-20" dirty="0">
                <a:solidFill>
                  <a:srgbClr val="FF0000"/>
                </a:solidFill>
                <a:latin typeface="+mj-lt"/>
                <a:cs typeface="Microsoft Sans Serif"/>
              </a:rPr>
              <a:t> </a:t>
            </a:r>
            <a:r>
              <a:rPr lang="en-US" sz="1600" dirty="0">
                <a:solidFill>
                  <a:srgbClr val="FF0000"/>
                </a:solidFill>
                <a:latin typeface="+mj-lt"/>
                <a:cs typeface="Microsoft Sans Serif"/>
              </a:rPr>
              <a:t>as</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an</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OCI</a:t>
            </a:r>
            <a:r>
              <a:rPr lang="en-US" sz="1600" spc="-5" dirty="0">
                <a:solidFill>
                  <a:srgbClr val="FF0000"/>
                </a:solidFill>
                <a:latin typeface="+mj-lt"/>
                <a:cs typeface="Microsoft Sans Serif"/>
              </a:rPr>
              <a:t> </a:t>
            </a:r>
            <a:r>
              <a:rPr lang="en-US" sz="1600" spc="45" dirty="0">
                <a:solidFill>
                  <a:srgbClr val="FF0000"/>
                </a:solidFill>
                <a:latin typeface="+mj-lt"/>
                <a:cs typeface="Microsoft Sans Serif"/>
              </a:rPr>
              <a:t>Cardholder</a:t>
            </a:r>
            <a:r>
              <a:rPr lang="en-US" sz="1600" spc="45" dirty="0">
                <a:latin typeface="+mj-lt"/>
                <a:cs typeface="Microsoft Sans Serif"/>
              </a:rPr>
              <a:t>―</a:t>
            </a:r>
            <a:endParaRPr lang="en-US" sz="1600" dirty="0">
              <a:latin typeface="+mj-lt"/>
              <a:cs typeface="Microsoft Sans Serif"/>
            </a:endParaRPr>
          </a:p>
          <a:p>
            <a:pPr marL="697865" lvl="1" indent="-456565">
              <a:lnSpc>
                <a:spcPct val="100000"/>
              </a:lnSpc>
              <a:spcBef>
                <a:spcPts val="695"/>
              </a:spcBef>
              <a:buAutoNum type="alphaLcParenBoth"/>
              <a:tabLst>
                <a:tab pos="697865" algn="l"/>
              </a:tabLst>
            </a:pPr>
            <a:r>
              <a:rPr lang="en-US" sz="1600" dirty="0">
                <a:latin typeface="+mj-lt"/>
                <a:cs typeface="Microsoft Sans Serif"/>
              </a:rPr>
              <a:t>any</a:t>
            </a:r>
            <a:r>
              <a:rPr lang="en-US" sz="1600" spc="-5" dirty="0">
                <a:latin typeface="+mj-lt"/>
                <a:cs typeface="Microsoft Sans Serif"/>
              </a:rPr>
              <a:t> </a:t>
            </a:r>
            <a:r>
              <a:rPr lang="en-US" sz="1600" dirty="0">
                <a:latin typeface="+mj-lt"/>
                <a:cs typeface="Microsoft Sans Serif"/>
              </a:rPr>
              <a:t>person</a:t>
            </a:r>
            <a:r>
              <a:rPr lang="en-US" sz="1600" spc="-25" dirty="0">
                <a:latin typeface="+mj-lt"/>
                <a:cs typeface="Microsoft Sans Serif"/>
              </a:rPr>
              <a:t> </a:t>
            </a:r>
            <a:r>
              <a:rPr lang="en-US" sz="1600" dirty="0">
                <a:latin typeface="+mj-lt"/>
                <a:cs typeface="Microsoft Sans Serif"/>
              </a:rPr>
              <a:t>of</a:t>
            </a:r>
            <a:r>
              <a:rPr lang="en-US" sz="1600" spc="10" dirty="0">
                <a:latin typeface="+mj-lt"/>
                <a:cs typeface="Microsoft Sans Serif"/>
              </a:rPr>
              <a:t> </a:t>
            </a:r>
            <a:r>
              <a:rPr lang="en-US" sz="1600" dirty="0">
                <a:solidFill>
                  <a:srgbClr val="FF0000"/>
                </a:solidFill>
                <a:latin typeface="+mj-lt"/>
                <a:cs typeface="Microsoft Sans Serif"/>
              </a:rPr>
              <a:t>full</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age</a:t>
            </a:r>
            <a:r>
              <a:rPr lang="en-US" sz="1600" spc="-25" dirty="0">
                <a:solidFill>
                  <a:srgbClr val="FF0000"/>
                </a:solidFill>
                <a:latin typeface="+mj-lt"/>
                <a:cs typeface="Microsoft Sans Serif"/>
              </a:rPr>
              <a:t> </a:t>
            </a:r>
            <a:r>
              <a:rPr lang="en-US" sz="1600" dirty="0">
                <a:solidFill>
                  <a:srgbClr val="FF0000"/>
                </a:solidFill>
                <a:latin typeface="+mj-lt"/>
                <a:cs typeface="Microsoft Sans Serif"/>
              </a:rPr>
              <a:t>and </a:t>
            </a:r>
            <a:r>
              <a:rPr lang="en-US" sz="1600" spc="45" dirty="0">
                <a:solidFill>
                  <a:srgbClr val="FF0000"/>
                </a:solidFill>
                <a:latin typeface="+mj-lt"/>
                <a:cs typeface="Microsoft Sans Serif"/>
              </a:rPr>
              <a:t>capacity</a:t>
            </a:r>
            <a:r>
              <a:rPr lang="en-US" sz="1600" spc="45" dirty="0">
                <a:latin typeface="+mj-lt"/>
                <a:cs typeface="Microsoft Sans Serif"/>
              </a:rPr>
              <a:t>,</a:t>
            </a:r>
          </a:p>
          <a:p>
            <a:pPr marL="893763" indent="-180975">
              <a:lnSpc>
                <a:spcPct val="100000"/>
              </a:lnSpc>
              <a:spcBef>
                <a:spcPts val="105"/>
              </a:spcBef>
              <a:buFont typeface="+mj-lt"/>
              <a:buAutoNum type="romanLcPeriod"/>
              <a:tabLst>
                <a:tab pos="469900" algn="l"/>
              </a:tabLst>
            </a:pPr>
            <a:endParaRPr lang="en-US" sz="1600" dirty="0">
              <a:latin typeface="+mj-lt"/>
              <a:cs typeface="Microsoft Sans Serif"/>
            </a:endParaRPr>
          </a:p>
          <a:p>
            <a:pPr marL="1165225" indent="-452438">
              <a:lnSpc>
                <a:spcPct val="100000"/>
              </a:lnSpc>
              <a:spcBef>
                <a:spcPts val="105"/>
              </a:spcBef>
              <a:buFont typeface="+mj-lt"/>
              <a:buAutoNum type="romanLcPeriod"/>
              <a:tabLst>
                <a:tab pos="469900" algn="l"/>
              </a:tabLst>
            </a:pPr>
            <a:r>
              <a:rPr lang="en-US" sz="1600" dirty="0">
                <a:latin typeface="+mj-lt"/>
                <a:cs typeface="Microsoft Sans Serif"/>
              </a:rPr>
              <a:t>who</a:t>
            </a:r>
            <a:r>
              <a:rPr lang="en-US" sz="1600" spc="15" dirty="0">
                <a:latin typeface="+mj-lt"/>
                <a:cs typeface="Microsoft Sans Serif"/>
              </a:rPr>
              <a:t> </a:t>
            </a:r>
            <a:r>
              <a:rPr lang="en-US" sz="1600" dirty="0">
                <a:latin typeface="+mj-lt"/>
                <a:cs typeface="Microsoft Sans Serif"/>
              </a:rPr>
              <a:t>is</a:t>
            </a:r>
            <a:r>
              <a:rPr lang="en-US" sz="1600" spc="15" dirty="0">
                <a:latin typeface="+mj-lt"/>
                <a:cs typeface="Microsoft Sans Serif"/>
              </a:rPr>
              <a:t> </a:t>
            </a:r>
            <a:r>
              <a:rPr lang="en-US" sz="1600" dirty="0">
                <a:latin typeface="+mj-lt"/>
                <a:cs typeface="Microsoft Sans Serif"/>
              </a:rPr>
              <a:t>a</a:t>
            </a:r>
            <a:r>
              <a:rPr lang="en-US" sz="1600" spc="-5" dirty="0">
                <a:latin typeface="+mj-lt"/>
                <a:cs typeface="Microsoft Sans Serif"/>
              </a:rPr>
              <a:t> </a:t>
            </a:r>
            <a:r>
              <a:rPr lang="en-US" sz="1600" dirty="0">
                <a:latin typeface="+mj-lt"/>
                <a:cs typeface="Microsoft Sans Serif"/>
              </a:rPr>
              <a:t>citizen</a:t>
            </a:r>
            <a:r>
              <a:rPr lang="en-US" sz="1600" spc="5" dirty="0">
                <a:latin typeface="+mj-lt"/>
                <a:cs typeface="Microsoft Sans Serif"/>
              </a:rPr>
              <a: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another </a:t>
            </a:r>
            <a:r>
              <a:rPr lang="en-US" sz="1600" spc="-10" dirty="0">
                <a:latin typeface="+mj-lt"/>
                <a:cs typeface="Microsoft Sans Serif"/>
              </a:rPr>
              <a:t>country,</a:t>
            </a:r>
            <a:r>
              <a:rPr lang="en-US" sz="1600" spc="35" dirty="0">
                <a:latin typeface="+mj-lt"/>
                <a:cs typeface="Microsoft Sans Serif"/>
              </a:rPr>
              <a:t> </a:t>
            </a:r>
            <a:r>
              <a:rPr lang="en-US" sz="1600" dirty="0">
                <a:latin typeface="+mj-lt"/>
                <a:cs typeface="Microsoft Sans Serif"/>
              </a:rPr>
              <a:t>but</a:t>
            </a:r>
            <a:r>
              <a:rPr lang="en-US" sz="1600" spc="10" dirty="0">
                <a:latin typeface="+mj-lt"/>
                <a:cs typeface="Microsoft Sans Serif"/>
              </a:rPr>
              <a:t> </a:t>
            </a:r>
            <a:r>
              <a:rPr lang="en-US" sz="1600" dirty="0">
                <a:solidFill>
                  <a:srgbClr val="FF0000"/>
                </a:solidFill>
                <a:latin typeface="+mj-lt"/>
                <a:cs typeface="Microsoft Sans Serif"/>
              </a:rPr>
              <a:t>was</a:t>
            </a:r>
            <a:r>
              <a:rPr lang="en-US" sz="1600" spc="10" dirty="0">
                <a:solidFill>
                  <a:srgbClr val="FF0000"/>
                </a:solidFill>
                <a:latin typeface="+mj-lt"/>
                <a:cs typeface="Microsoft Sans Serif"/>
              </a:rPr>
              <a:t> </a:t>
            </a:r>
            <a:r>
              <a:rPr lang="en-US" sz="1600" dirty="0">
                <a:solidFill>
                  <a:srgbClr val="FF0000"/>
                </a:solidFill>
                <a:latin typeface="+mj-lt"/>
                <a:cs typeface="Microsoft Sans Serif"/>
              </a:rPr>
              <a:t>a</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citizen</a:t>
            </a:r>
            <a:r>
              <a:rPr lang="en-US" sz="1600" spc="25"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15" dirty="0">
                <a:solidFill>
                  <a:srgbClr val="FF0000"/>
                </a:solidFill>
                <a:latin typeface="+mj-lt"/>
                <a:cs typeface="Microsoft Sans Serif"/>
              </a:rPr>
              <a:t> </a:t>
            </a:r>
            <a:r>
              <a:rPr lang="en-US" sz="1600" dirty="0">
                <a:solidFill>
                  <a:srgbClr val="FF0000"/>
                </a:solidFill>
                <a:latin typeface="+mj-lt"/>
                <a:cs typeface="Microsoft Sans Serif"/>
              </a:rPr>
              <a:t>India </a:t>
            </a:r>
            <a:r>
              <a:rPr lang="en-US" sz="1600" dirty="0">
                <a:latin typeface="+mj-lt"/>
                <a:cs typeface="Microsoft Sans Serif"/>
              </a:rPr>
              <a:t>at</a:t>
            </a:r>
            <a:r>
              <a:rPr lang="en-US" sz="1600" spc="10" dirty="0">
                <a:latin typeface="+mj-lt"/>
                <a:cs typeface="Microsoft Sans Serif"/>
              </a:rPr>
              <a:t> </a:t>
            </a:r>
            <a:r>
              <a:rPr lang="en-US" sz="1600" dirty="0">
                <a:latin typeface="+mj-lt"/>
                <a:cs typeface="Microsoft Sans Serif"/>
              </a:rPr>
              <a:t>the time</a:t>
            </a:r>
            <a:r>
              <a:rPr lang="en-US" sz="1600" spc="-5" dirty="0">
                <a:latin typeface="+mj-lt"/>
                <a:cs typeface="Microsoft Sans Serif"/>
              </a:rPr>
              <a:t> </a:t>
            </a:r>
            <a:r>
              <a:rPr lang="en-US" sz="1600" dirty="0">
                <a:latin typeface="+mj-lt"/>
                <a:cs typeface="Microsoft Sans Serif"/>
              </a:rPr>
              <a:t>of,</a:t>
            </a:r>
            <a:r>
              <a:rPr lang="en-US" sz="1600" spc="30" dirty="0">
                <a:latin typeface="+mj-lt"/>
                <a:cs typeface="Microsoft Sans Serif"/>
              </a:rPr>
              <a:t> </a:t>
            </a:r>
            <a:r>
              <a:rPr lang="en-US" sz="1600" dirty="0">
                <a:latin typeface="+mj-lt"/>
                <a:cs typeface="Microsoft Sans Serif"/>
              </a:rPr>
              <a:t>or</a:t>
            </a:r>
            <a:r>
              <a:rPr lang="en-US" sz="1600" spc="-5" dirty="0">
                <a:latin typeface="+mj-lt"/>
                <a:cs typeface="Microsoft Sans Serif"/>
              </a:rPr>
              <a:t> </a:t>
            </a:r>
            <a:r>
              <a:rPr lang="en-US" sz="1600" dirty="0">
                <a:latin typeface="+mj-lt"/>
                <a:cs typeface="Microsoft Sans Serif"/>
              </a:rPr>
              <a:t>at</a:t>
            </a:r>
            <a:r>
              <a:rPr lang="en-US" sz="1600" spc="10" dirty="0">
                <a:latin typeface="+mj-lt"/>
                <a:cs typeface="Microsoft Sans Serif"/>
              </a:rPr>
              <a:t> </a:t>
            </a:r>
            <a:r>
              <a:rPr lang="en-US" sz="1600" dirty="0">
                <a:latin typeface="+mj-lt"/>
                <a:cs typeface="Microsoft Sans Serif"/>
              </a:rPr>
              <a:t>any</a:t>
            </a:r>
            <a:r>
              <a:rPr lang="en-US" sz="1600" spc="10" dirty="0">
                <a:latin typeface="+mj-lt"/>
                <a:cs typeface="Microsoft Sans Serif"/>
              </a:rPr>
              <a:t> </a:t>
            </a:r>
            <a:r>
              <a:rPr lang="en-US" sz="1600" dirty="0">
                <a:latin typeface="+mj-lt"/>
                <a:cs typeface="Microsoft Sans Serif"/>
              </a:rPr>
              <a:t>time after the</a:t>
            </a:r>
            <a:r>
              <a:rPr lang="en-US" sz="1600" spc="-5" dirty="0">
                <a:latin typeface="+mj-lt"/>
                <a:cs typeface="Microsoft Sans Serif"/>
              </a:rPr>
              <a:t> </a:t>
            </a:r>
            <a:r>
              <a:rPr lang="en-US" sz="1600" spc="-10" dirty="0">
                <a:latin typeface="+mj-lt"/>
                <a:cs typeface="Microsoft Sans Serif"/>
              </a:rPr>
              <a:t>commencement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the Constitution;</a:t>
            </a:r>
            <a:r>
              <a:rPr lang="en-US" sz="1600" spc="-55" dirty="0">
                <a:latin typeface="+mj-lt"/>
                <a:cs typeface="Microsoft Sans Serif"/>
              </a:rPr>
              <a:t> </a:t>
            </a:r>
            <a:r>
              <a:rPr lang="en-US" sz="1600" spc="-25" dirty="0">
                <a:latin typeface="+mj-lt"/>
                <a:cs typeface="Microsoft Sans Serif"/>
              </a:rPr>
              <a:t> </a:t>
            </a:r>
          </a:p>
          <a:p>
            <a:pPr marL="1165225" indent="-452438">
              <a:lnSpc>
                <a:spcPct val="100000"/>
              </a:lnSpc>
              <a:spcBef>
                <a:spcPts val="105"/>
              </a:spcBef>
              <a:buFont typeface="+mj-lt"/>
              <a:buAutoNum type="romanLcPeriod"/>
              <a:tabLst>
                <a:tab pos="469900" algn="l"/>
              </a:tabLst>
            </a:pPr>
            <a:r>
              <a:rPr lang="en-US" sz="1600" dirty="0">
                <a:latin typeface="+mj-lt"/>
                <a:cs typeface="Microsoft Sans Serif"/>
              </a:rPr>
              <a:t>who</a:t>
            </a:r>
            <a:r>
              <a:rPr lang="en-US" sz="1600" spc="40" dirty="0">
                <a:latin typeface="+mj-lt"/>
                <a:cs typeface="Microsoft Sans Serif"/>
              </a:rPr>
              <a:t> </a:t>
            </a:r>
            <a:r>
              <a:rPr lang="en-US" sz="1600" dirty="0">
                <a:latin typeface="+mj-lt"/>
                <a:cs typeface="Microsoft Sans Serif"/>
              </a:rPr>
              <a:t>is</a:t>
            </a:r>
            <a:r>
              <a:rPr lang="en-US" sz="1600" spc="60" dirty="0">
                <a:latin typeface="+mj-lt"/>
                <a:cs typeface="Microsoft Sans Serif"/>
              </a:rPr>
              <a:t> </a:t>
            </a:r>
            <a:r>
              <a:rPr lang="en-US" sz="1600" dirty="0">
                <a:latin typeface="+mj-lt"/>
                <a:cs typeface="Microsoft Sans Serif"/>
              </a:rPr>
              <a:t>a</a:t>
            </a:r>
            <a:r>
              <a:rPr lang="en-US" sz="1600" spc="45" dirty="0">
                <a:latin typeface="+mj-lt"/>
                <a:cs typeface="Microsoft Sans Serif"/>
              </a:rPr>
              <a:t> </a:t>
            </a:r>
            <a:r>
              <a:rPr lang="en-US" sz="1600" dirty="0">
                <a:latin typeface="+mj-lt"/>
                <a:cs typeface="Microsoft Sans Serif"/>
              </a:rPr>
              <a:t>citizen</a:t>
            </a:r>
            <a:r>
              <a:rPr lang="en-US" sz="1600" spc="45" dirty="0">
                <a:latin typeface="+mj-lt"/>
                <a:cs typeface="Microsoft Sans Serif"/>
              </a:rPr>
              <a:t> </a:t>
            </a:r>
            <a:r>
              <a:rPr lang="en-US" sz="1600" dirty="0">
                <a:latin typeface="+mj-lt"/>
                <a:cs typeface="Microsoft Sans Serif"/>
              </a:rPr>
              <a:t>of</a:t>
            </a:r>
            <a:r>
              <a:rPr lang="en-US" sz="1600" spc="55" dirty="0">
                <a:latin typeface="+mj-lt"/>
                <a:cs typeface="Microsoft Sans Serif"/>
              </a:rPr>
              <a:t> </a:t>
            </a:r>
            <a:r>
              <a:rPr lang="en-US" sz="1600" dirty="0">
                <a:latin typeface="+mj-lt"/>
                <a:cs typeface="Microsoft Sans Serif"/>
              </a:rPr>
              <a:t>another</a:t>
            </a:r>
            <a:r>
              <a:rPr lang="en-US" sz="1600" spc="50" dirty="0">
                <a:latin typeface="+mj-lt"/>
                <a:cs typeface="Microsoft Sans Serif"/>
              </a:rPr>
              <a:t> </a:t>
            </a:r>
            <a:r>
              <a:rPr lang="en-US" sz="1600" spc="-10" dirty="0">
                <a:latin typeface="+mj-lt"/>
                <a:cs typeface="Microsoft Sans Serif"/>
              </a:rPr>
              <a:t>country,</a:t>
            </a:r>
            <a:r>
              <a:rPr lang="en-US" sz="1600" spc="60" dirty="0">
                <a:latin typeface="+mj-lt"/>
                <a:cs typeface="Microsoft Sans Serif"/>
              </a:rPr>
              <a:t> </a:t>
            </a:r>
            <a:r>
              <a:rPr lang="en-US" sz="1600" dirty="0">
                <a:latin typeface="+mj-lt"/>
                <a:cs typeface="Microsoft Sans Serif"/>
              </a:rPr>
              <a:t>but</a:t>
            </a:r>
            <a:r>
              <a:rPr lang="en-US" sz="1600" spc="55" dirty="0">
                <a:latin typeface="+mj-lt"/>
                <a:cs typeface="Microsoft Sans Serif"/>
              </a:rPr>
              <a:t> </a:t>
            </a:r>
            <a:r>
              <a:rPr lang="en-US" sz="1600" dirty="0">
                <a:solidFill>
                  <a:srgbClr val="FF0000"/>
                </a:solidFill>
                <a:latin typeface="+mj-lt"/>
                <a:cs typeface="Microsoft Sans Serif"/>
              </a:rPr>
              <a:t>was</a:t>
            </a:r>
            <a:r>
              <a:rPr lang="en-US" sz="1600" spc="50" dirty="0">
                <a:solidFill>
                  <a:srgbClr val="FF0000"/>
                </a:solidFill>
                <a:latin typeface="+mj-lt"/>
                <a:cs typeface="Microsoft Sans Serif"/>
              </a:rPr>
              <a:t> </a:t>
            </a:r>
            <a:r>
              <a:rPr lang="en-US" sz="1600" dirty="0">
                <a:solidFill>
                  <a:srgbClr val="FF0000"/>
                </a:solidFill>
                <a:latin typeface="+mj-lt"/>
                <a:cs typeface="Microsoft Sans Serif"/>
              </a:rPr>
              <a:t>eligible</a:t>
            </a:r>
            <a:r>
              <a:rPr lang="en-US" sz="1600" spc="45" dirty="0">
                <a:solidFill>
                  <a:srgbClr val="FF0000"/>
                </a:solidFill>
                <a:latin typeface="+mj-lt"/>
                <a:cs typeface="Microsoft Sans Serif"/>
              </a:rPr>
              <a:t> </a:t>
            </a:r>
            <a:r>
              <a:rPr lang="en-US" sz="1600" dirty="0">
                <a:solidFill>
                  <a:srgbClr val="FF0000"/>
                </a:solidFill>
                <a:latin typeface="+mj-lt"/>
                <a:cs typeface="Microsoft Sans Serif"/>
              </a:rPr>
              <a:t>to</a:t>
            </a:r>
            <a:r>
              <a:rPr lang="en-US" sz="1600" spc="45" dirty="0">
                <a:solidFill>
                  <a:srgbClr val="FF0000"/>
                </a:solidFill>
                <a:latin typeface="+mj-lt"/>
                <a:cs typeface="Microsoft Sans Serif"/>
              </a:rPr>
              <a:t> </a:t>
            </a:r>
            <a:r>
              <a:rPr lang="en-US" sz="1600" dirty="0">
                <a:solidFill>
                  <a:srgbClr val="FF0000"/>
                </a:solidFill>
                <a:latin typeface="+mj-lt"/>
                <a:cs typeface="Microsoft Sans Serif"/>
              </a:rPr>
              <a:t>become</a:t>
            </a:r>
            <a:r>
              <a:rPr lang="en-US" sz="1600" spc="45" dirty="0">
                <a:solidFill>
                  <a:srgbClr val="FF0000"/>
                </a:solidFill>
                <a:latin typeface="+mj-lt"/>
                <a:cs typeface="Microsoft Sans Serif"/>
              </a:rPr>
              <a:t> </a:t>
            </a:r>
            <a:r>
              <a:rPr lang="en-US" sz="1600" dirty="0">
                <a:solidFill>
                  <a:srgbClr val="FF0000"/>
                </a:solidFill>
                <a:latin typeface="+mj-lt"/>
                <a:cs typeface="Microsoft Sans Serif"/>
              </a:rPr>
              <a:t>a</a:t>
            </a:r>
            <a:r>
              <a:rPr lang="en-US" sz="1600" spc="20" dirty="0">
                <a:solidFill>
                  <a:srgbClr val="FF0000"/>
                </a:solidFill>
                <a:latin typeface="+mj-lt"/>
                <a:cs typeface="Microsoft Sans Serif"/>
              </a:rPr>
              <a:t> </a:t>
            </a:r>
            <a:r>
              <a:rPr lang="en-US" sz="1600" dirty="0">
                <a:solidFill>
                  <a:srgbClr val="FF0000"/>
                </a:solidFill>
                <a:latin typeface="+mj-lt"/>
                <a:cs typeface="Microsoft Sans Serif"/>
              </a:rPr>
              <a:t>citizen</a:t>
            </a:r>
            <a:r>
              <a:rPr lang="en-US" sz="1600" spc="45" dirty="0">
                <a:solidFill>
                  <a:srgbClr val="FF0000"/>
                </a:solidFill>
                <a:latin typeface="+mj-lt"/>
                <a:cs typeface="Microsoft Sans Serif"/>
              </a:rPr>
              <a:t> </a:t>
            </a:r>
            <a:r>
              <a:rPr lang="en-US" sz="1600" dirty="0">
                <a:latin typeface="+mj-lt"/>
                <a:cs typeface="Microsoft Sans Serif"/>
              </a:rPr>
              <a:t>of</a:t>
            </a:r>
            <a:r>
              <a:rPr lang="en-US" sz="1600" spc="60" dirty="0">
                <a:latin typeface="+mj-lt"/>
                <a:cs typeface="Microsoft Sans Serif"/>
              </a:rPr>
              <a:t> </a:t>
            </a:r>
            <a:r>
              <a:rPr lang="en-US" sz="1600" dirty="0">
                <a:latin typeface="+mj-lt"/>
                <a:cs typeface="Microsoft Sans Serif"/>
              </a:rPr>
              <a:t>India</a:t>
            </a:r>
            <a:r>
              <a:rPr lang="en-US" sz="1600" spc="45" dirty="0">
                <a:latin typeface="+mj-lt"/>
                <a:cs typeface="Microsoft Sans Serif"/>
              </a:rPr>
              <a:t> </a:t>
            </a:r>
            <a:r>
              <a:rPr lang="en-US" sz="1600" dirty="0">
                <a:latin typeface="+mj-lt"/>
                <a:cs typeface="Microsoft Sans Serif"/>
              </a:rPr>
              <a:t>at</a:t>
            </a:r>
            <a:r>
              <a:rPr lang="en-US" sz="1600" spc="55" dirty="0">
                <a:latin typeface="+mj-lt"/>
                <a:cs typeface="Microsoft Sans Serif"/>
              </a:rPr>
              <a:t> </a:t>
            </a:r>
            <a:r>
              <a:rPr lang="en-US" sz="1600" dirty="0">
                <a:latin typeface="+mj-lt"/>
                <a:cs typeface="Microsoft Sans Serif"/>
              </a:rPr>
              <a:t>the</a:t>
            </a:r>
            <a:r>
              <a:rPr lang="en-US" sz="1600" spc="45" dirty="0">
                <a:latin typeface="+mj-lt"/>
                <a:cs typeface="Microsoft Sans Serif"/>
              </a:rPr>
              <a:t> </a:t>
            </a:r>
            <a:r>
              <a:rPr lang="en-US" sz="1600" dirty="0">
                <a:latin typeface="+mj-lt"/>
                <a:cs typeface="Microsoft Sans Serif"/>
              </a:rPr>
              <a:t>time</a:t>
            </a:r>
            <a:r>
              <a:rPr lang="en-US" sz="1600" spc="40" dirty="0">
                <a:latin typeface="+mj-lt"/>
                <a:cs typeface="Microsoft Sans Serif"/>
              </a:rPr>
              <a:t> </a:t>
            </a:r>
            <a:r>
              <a:rPr lang="en-US" sz="1600" dirty="0">
                <a:latin typeface="+mj-lt"/>
                <a:cs typeface="Microsoft Sans Serif"/>
              </a:rPr>
              <a:t>of</a:t>
            </a:r>
            <a:r>
              <a:rPr lang="en-US" sz="1600" spc="55" dirty="0">
                <a:latin typeface="+mj-lt"/>
                <a:cs typeface="Microsoft Sans Serif"/>
              </a:rPr>
              <a:t> </a:t>
            </a:r>
            <a:r>
              <a:rPr lang="en-US" sz="1600" dirty="0">
                <a:latin typeface="+mj-lt"/>
                <a:cs typeface="Microsoft Sans Serif"/>
              </a:rPr>
              <a:t>the</a:t>
            </a:r>
            <a:r>
              <a:rPr lang="en-US" sz="1600" spc="20" dirty="0">
                <a:latin typeface="+mj-lt"/>
                <a:cs typeface="Microsoft Sans Serif"/>
              </a:rPr>
              <a:t> </a:t>
            </a:r>
            <a:r>
              <a:rPr lang="en-US" sz="1600" spc="-10" dirty="0">
                <a:latin typeface="+mj-lt"/>
                <a:cs typeface="Microsoft Sans Serif"/>
              </a:rPr>
              <a:t>commencement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the Constitution;</a:t>
            </a:r>
            <a:r>
              <a:rPr lang="en-US" sz="1600" spc="-55" dirty="0">
                <a:latin typeface="+mj-lt"/>
                <a:cs typeface="Microsoft Sans Serif"/>
              </a:rPr>
              <a:t> </a:t>
            </a:r>
            <a:r>
              <a:rPr lang="en-US" sz="1600" spc="-25" dirty="0">
                <a:latin typeface="+mj-lt"/>
                <a:cs typeface="Microsoft Sans Serif"/>
              </a:rPr>
              <a:t>or</a:t>
            </a:r>
          </a:p>
          <a:p>
            <a:pPr marL="1165225" indent="-452438">
              <a:lnSpc>
                <a:spcPct val="100000"/>
              </a:lnSpc>
              <a:spcBef>
                <a:spcPts val="105"/>
              </a:spcBef>
              <a:buFont typeface="+mj-lt"/>
              <a:buAutoNum type="romanLcPeriod"/>
              <a:tabLst>
                <a:tab pos="469900" algn="l"/>
              </a:tabLst>
            </a:pPr>
            <a:r>
              <a:rPr lang="en-US" sz="1600" dirty="0">
                <a:latin typeface="+mj-lt"/>
                <a:cs typeface="Microsoft Sans Serif"/>
              </a:rPr>
              <a:t>who</a:t>
            </a:r>
            <a:r>
              <a:rPr lang="en-US" sz="1600" spc="225" dirty="0">
                <a:latin typeface="+mj-lt"/>
                <a:cs typeface="Microsoft Sans Serif"/>
              </a:rPr>
              <a:t> </a:t>
            </a:r>
            <a:r>
              <a:rPr lang="en-US" sz="1600" dirty="0">
                <a:latin typeface="+mj-lt"/>
                <a:cs typeface="Microsoft Sans Serif"/>
              </a:rPr>
              <a:t>is</a:t>
            </a:r>
            <a:r>
              <a:rPr lang="en-US" sz="1600" spc="245" dirty="0">
                <a:latin typeface="+mj-lt"/>
                <a:cs typeface="Microsoft Sans Serif"/>
              </a:rPr>
              <a:t> </a:t>
            </a:r>
            <a:r>
              <a:rPr lang="en-US" sz="1600" dirty="0">
                <a:latin typeface="+mj-lt"/>
                <a:cs typeface="Microsoft Sans Serif"/>
              </a:rPr>
              <a:t>a</a:t>
            </a:r>
            <a:r>
              <a:rPr lang="en-US" sz="1600" spc="225" dirty="0">
                <a:latin typeface="+mj-lt"/>
                <a:cs typeface="Microsoft Sans Serif"/>
              </a:rPr>
              <a:t> </a:t>
            </a:r>
            <a:r>
              <a:rPr lang="en-US" sz="1600" dirty="0">
                <a:latin typeface="+mj-lt"/>
                <a:cs typeface="Microsoft Sans Serif"/>
              </a:rPr>
              <a:t>citizen</a:t>
            </a:r>
            <a:r>
              <a:rPr lang="en-US" sz="1600" spc="225" dirty="0">
                <a:latin typeface="+mj-lt"/>
                <a:cs typeface="Microsoft Sans Serif"/>
              </a:rPr>
              <a:t> </a:t>
            </a:r>
            <a:r>
              <a:rPr lang="en-US" sz="1600" dirty="0">
                <a:latin typeface="+mj-lt"/>
                <a:cs typeface="Microsoft Sans Serif"/>
              </a:rPr>
              <a:t>of</a:t>
            </a:r>
            <a:r>
              <a:rPr lang="en-US" sz="1600" spc="240" dirty="0">
                <a:latin typeface="+mj-lt"/>
                <a:cs typeface="Microsoft Sans Serif"/>
              </a:rPr>
              <a:t> </a:t>
            </a:r>
            <a:r>
              <a:rPr lang="en-US" sz="1600" dirty="0">
                <a:latin typeface="+mj-lt"/>
                <a:cs typeface="Microsoft Sans Serif"/>
              </a:rPr>
              <a:t>another</a:t>
            </a:r>
            <a:r>
              <a:rPr lang="en-US" sz="1600" spc="229" dirty="0">
                <a:latin typeface="+mj-lt"/>
                <a:cs typeface="Microsoft Sans Serif"/>
              </a:rPr>
              <a:t> </a:t>
            </a:r>
            <a:r>
              <a:rPr lang="en-US" sz="1600" dirty="0">
                <a:latin typeface="+mj-lt"/>
                <a:cs typeface="Microsoft Sans Serif"/>
              </a:rPr>
              <a:t>country,</a:t>
            </a:r>
            <a:r>
              <a:rPr lang="en-US" sz="1600" spc="240" dirty="0">
                <a:latin typeface="+mj-lt"/>
                <a:cs typeface="Microsoft Sans Serif"/>
              </a:rPr>
              <a:t> </a:t>
            </a:r>
            <a:r>
              <a:rPr lang="en-US" sz="1600" dirty="0">
                <a:latin typeface="+mj-lt"/>
                <a:cs typeface="Microsoft Sans Serif"/>
              </a:rPr>
              <a:t>but</a:t>
            </a:r>
            <a:r>
              <a:rPr lang="en-US" sz="1600" spc="245" dirty="0">
                <a:latin typeface="+mj-lt"/>
                <a:cs typeface="Microsoft Sans Serif"/>
              </a:rPr>
              <a:t> </a:t>
            </a:r>
            <a:r>
              <a:rPr lang="en-US" sz="1600" dirty="0">
                <a:solidFill>
                  <a:srgbClr val="FF0000"/>
                </a:solidFill>
                <a:latin typeface="+mj-lt"/>
                <a:cs typeface="Microsoft Sans Serif"/>
              </a:rPr>
              <a:t>belonged</a:t>
            </a:r>
            <a:r>
              <a:rPr lang="en-US" sz="1600" spc="229" dirty="0">
                <a:solidFill>
                  <a:srgbClr val="FF0000"/>
                </a:solidFill>
                <a:latin typeface="+mj-lt"/>
                <a:cs typeface="Microsoft Sans Serif"/>
              </a:rPr>
              <a:t> </a:t>
            </a:r>
            <a:r>
              <a:rPr lang="en-US" sz="1600" dirty="0">
                <a:solidFill>
                  <a:srgbClr val="FF0000"/>
                </a:solidFill>
                <a:latin typeface="+mj-lt"/>
                <a:cs typeface="Microsoft Sans Serif"/>
              </a:rPr>
              <a:t>to</a:t>
            </a:r>
            <a:r>
              <a:rPr lang="en-US" sz="1600" spc="229" dirty="0">
                <a:solidFill>
                  <a:srgbClr val="FF0000"/>
                </a:solidFill>
                <a:latin typeface="+mj-lt"/>
                <a:cs typeface="Microsoft Sans Serif"/>
              </a:rPr>
              <a:t> </a:t>
            </a:r>
            <a:r>
              <a:rPr lang="en-US" sz="1600" dirty="0">
                <a:solidFill>
                  <a:srgbClr val="FF0000"/>
                </a:solidFill>
                <a:latin typeface="+mj-lt"/>
                <a:cs typeface="Microsoft Sans Serif"/>
              </a:rPr>
              <a:t>a</a:t>
            </a:r>
            <a:r>
              <a:rPr lang="en-US" sz="1600" spc="220" dirty="0">
                <a:solidFill>
                  <a:srgbClr val="FF0000"/>
                </a:solidFill>
                <a:latin typeface="+mj-lt"/>
                <a:cs typeface="Microsoft Sans Serif"/>
              </a:rPr>
              <a:t> </a:t>
            </a:r>
            <a:r>
              <a:rPr lang="en-US" sz="1600" dirty="0">
                <a:solidFill>
                  <a:srgbClr val="FF0000"/>
                </a:solidFill>
                <a:latin typeface="+mj-lt"/>
                <a:cs typeface="Microsoft Sans Serif"/>
              </a:rPr>
              <a:t>territory</a:t>
            </a:r>
            <a:r>
              <a:rPr lang="en-US" sz="1600" spc="225" dirty="0">
                <a:solidFill>
                  <a:srgbClr val="FF0000"/>
                </a:solidFill>
                <a:latin typeface="+mj-lt"/>
                <a:cs typeface="Microsoft Sans Serif"/>
              </a:rPr>
              <a:t> </a:t>
            </a:r>
            <a:r>
              <a:rPr lang="en-US" sz="1600" dirty="0">
                <a:latin typeface="+mj-lt"/>
                <a:cs typeface="Microsoft Sans Serif"/>
              </a:rPr>
              <a:t>that</a:t>
            </a:r>
            <a:r>
              <a:rPr lang="en-US" sz="1600" spc="245" dirty="0">
                <a:latin typeface="+mj-lt"/>
                <a:cs typeface="Microsoft Sans Serif"/>
              </a:rPr>
              <a:t> </a:t>
            </a:r>
            <a:r>
              <a:rPr lang="en-US" sz="1600" dirty="0">
                <a:latin typeface="+mj-lt"/>
                <a:cs typeface="Microsoft Sans Serif"/>
              </a:rPr>
              <a:t>became</a:t>
            </a:r>
            <a:r>
              <a:rPr lang="en-US" sz="1600" spc="229" dirty="0">
                <a:latin typeface="+mj-lt"/>
                <a:cs typeface="Microsoft Sans Serif"/>
              </a:rPr>
              <a:t> </a:t>
            </a:r>
            <a:r>
              <a:rPr lang="en-US" sz="1600" dirty="0">
                <a:latin typeface="+mj-lt"/>
                <a:cs typeface="Microsoft Sans Serif"/>
              </a:rPr>
              <a:t>part</a:t>
            </a:r>
            <a:r>
              <a:rPr lang="en-US" sz="1600" spc="240" dirty="0">
                <a:latin typeface="+mj-lt"/>
                <a:cs typeface="Microsoft Sans Serif"/>
              </a:rPr>
              <a:t> </a:t>
            </a:r>
            <a:r>
              <a:rPr lang="en-US" sz="1600" dirty="0">
                <a:latin typeface="+mj-lt"/>
                <a:cs typeface="Microsoft Sans Serif"/>
              </a:rPr>
              <a:t>of</a:t>
            </a:r>
            <a:r>
              <a:rPr lang="en-US" sz="1600" spc="240" dirty="0">
                <a:latin typeface="+mj-lt"/>
                <a:cs typeface="Microsoft Sans Serif"/>
              </a:rPr>
              <a:t> </a:t>
            </a:r>
            <a:r>
              <a:rPr lang="en-US" sz="1600" dirty="0">
                <a:latin typeface="+mj-lt"/>
                <a:cs typeface="Microsoft Sans Serif"/>
              </a:rPr>
              <a:t>India</a:t>
            </a:r>
            <a:r>
              <a:rPr lang="en-US" sz="1600" spc="229" dirty="0">
                <a:latin typeface="+mj-lt"/>
                <a:cs typeface="Microsoft Sans Serif"/>
              </a:rPr>
              <a:t> </a:t>
            </a:r>
            <a:r>
              <a:rPr lang="en-US" sz="1600" dirty="0">
                <a:latin typeface="+mj-lt"/>
                <a:cs typeface="Microsoft Sans Serif"/>
              </a:rPr>
              <a:t>after</a:t>
            </a:r>
            <a:r>
              <a:rPr lang="en-US" sz="1600" spc="225" dirty="0">
                <a:latin typeface="+mj-lt"/>
                <a:cs typeface="Microsoft Sans Serif"/>
              </a:rPr>
              <a:t> </a:t>
            </a:r>
            <a:r>
              <a:rPr lang="en-US" sz="1600" dirty="0">
                <a:latin typeface="+mj-lt"/>
                <a:cs typeface="Microsoft Sans Serif"/>
              </a:rPr>
              <a:t>the</a:t>
            </a:r>
            <a:r>
              <a:rPr lang="en-US" sz="1600" spc="204" dirty="0">
                <a:latin typeface="+mj-lt"/>
                <a:cs typeface="Microsoft Sans Serif"/>
              </a:rPr>
              <a:t> </a:t>
            </a:r>
            <a:r>
              <a:rPr lang="en-US" sz="1600" dirty="0">
                <a:latin typeface="+mj-lt"/>
                <a:cs typeface="Microsoft Sans Serif"/>
              </a:rPr>
              <a:t>15th</a:t>
            </a:r>
            <a:r>
              <a:rPr lang="en-US" sz="1600" spc="229" dirty="0">
                <a:latin typeface="+mj-lt"/>
                <a:cs typeface="Microsoft Sans Serif"/>
              </a:rPr>
              <a:t> </a:t>
            </a:r>
            <a:r>
              <a:rPr lang="en-US" sz="1600" dirty="0">
                <a:latin typeface="+mj-lt"/>
                <a:cs typeface="Microsoft Sans Serif"/>
              </a:rPr>
              <a:t>day</a:t>
            </a:r>
            <a:r>
              <a:rPr lang="en-US" sz="1600" spc="220" dirty="0">
                <a:latin typeface="+mj-lt"/>
                <a:cs typeface="Microsoft Sans Serif"/>
              </a:rPr>
              <a:t> </a:t>
            </a:r>
            <a:r>
              <a:rPr lang="en-US" sz="1600" spc="-25" dirty="0">
                <a:latin typeface="+mj-lt"/>
                <a:cs typeface="Microsoft Sans Serif"/>
              </a:rPr>
              <a:t>of </a:t>
            </a:r>
            <a:r>
              <a:rPr lang="en-US" sz="1600" dirty="0">
                <a:latin typeface="+mj-lt"/>
                <a:cs typeface="Microsoft Sans Serif"/>
              </a:rPr>
              <a:t>August,</a:t>
            </a:r>
            <a:r>
              <a:rPr lang="en-US" sz="1600" spc="-40" dirty="0">
                <a:latin typeface="+mj-lt"/>
                <a:cs typeface="Microsoft Sans Serif"/>
              </a:rPr>
              <a:t> </a:t>
            </a:r>
            <a:r>
              <a:rPr lang="en-US" sz="1600" dirty="0">
                <a:latin typeface="+mj-lt"/>
                <a:cs typeface="Microsoft Sans Serif"/>
              </a:rPr>
              <a:t>1947;</a:t>
            </a:r>
            <a:r>
              <a:rPr lang="en-US" sz="1600" spc="-15" dirty="0">
                <a:latin typeface="+mj-lt"/>
                <a:cs typeface="Microsoft Sans Serif"/>
              </a:rPr>
              <a:t> </a:t>
            </a:r>
            <a:r>
              <a:rPr lang="en-US" sz="1600" spc="-25" dirty="0">
                <a:latin typeface="+mj-lt"/>
                <a:cs typeface="Microsoft Sans Serif"/>
              </a:rPr>
              <a:t>or</a:t>
            </a:r>
          </a:p>
          <a:p>
            <a:pPr marL="1165225" indent="-452438">
              <a:lnSpc>
                <a:spcPct val="100000"/>
              </a:lnSpc>
              <a:spcBef>
                <a:spcPts val="105"/>
              </a:spcBef>
              <a:buFont typeface="+mj-lt"/>
              <a:buAutoNum type="romanLcPeriod"/>
              <a:tabLst>
                <a:tab pos="469900" algn="l"/>
              </a:tabLst>
            </a:pPr>
            <a:r>
              <a:rPr lang="en-US" sz="1600" dirty="0">
                <a:latin typeface="+mj-lt"/>
                <a:cs typeface="Microsoft Sans Serif"/>
              </a:rPr>
              <a:t>who</a:t>
            </a:r>
            <a:r>
              <a:rPr lang="en-US" sz="1600" spc="15" dirty="0">
                <a:latin typeface="+mj-lt"/>
                <a:cs typeface="Microsoft Sans Serif"/>
              </a:rPr>
              <a:t> </a:t>
            </a:r>
            <a:r>
              <a:rPr lang="en-US" sz="1600" dirty="0">
                <a:latin typeface="+mj-lt"/>
                <a:cs typeface="Microsoft Sans Serif"/>
              </a:rPr>
              <a:t>is</a:t>
            </a:r>
            <a:r>
              <a:rPr lang="en-US" sz="1600" spc="-30" dirty="0">
                <a:latin typeface="+mj-lt"/>
                <a:cs typeface="Microsoft Sans Serif"/>
              </a:rPr>
              <a:t> </a:t>
            </a:r>
            <a:r>
              <a:rPr lang="en-US" sz="1600" dirty="0">
                <a:latin typeface="+mj-lt"/>
                <a:cs typeface="Microsoft Sans Serif"/>
              </a:rPr>
              <a:t>a</a:t>
            </a:r>
            <a:r>
              <a:rPr lang="en-US" sz="1600" spc="-5" dirty="0">
                <a:latin typeface="+mj-lt"/>
                <a:cs typeface="Microsoft Sans Serif"/>
              </a:rPr>
              <a:t> </a:t>
            </a:r>
            <a:r>
              <a:rPr lang="en-US" sz="1600" dirty="0">
                <a:solidFill>
                  <a:srgbClr val="FF0000"/>
                </a:solidFill>
                <a:latin typeface="+mj-lt"/>
                <a:cs typeface="Microsoft Sans Serif"/>
              </a:rPr>
              <a:t>child</a:t>
            </a:r>
            <a:r>
              <a:rPr lang="en-US" sz="1600" spc="-40" dirty="0">
                <a:solidFill>
                  <a:srgbClr val="FF0000"/>
                </a:solidFill>
                <a:latin typeface="+mj-lt"/>
                <a:cs typeface="Microsoft Sans Serif"/>
              </a:rPr>
              <a:t> </a:t>
            </a:r>
            <a:r>
              <a:rPr lang="en-US" sz="1600" dirty="0">
                <a:solidFill>
                  <a:srgbClr val="FF0000"/>
                </a:solidFill>
                <a:latin typeface="+mj-lt"/>
                <a:cs typeface="Microsoft Sans Serif"/>
              </a:rPr>
              <a:t>or</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a</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grandchild</a:t>
            </a:r>
            <a:r>
              <a:rPr lang="en-US" sz="1600" spc="-20" dirty="0">
                <a:solidFill>
                  <a:srgbClr val="FF0000"/>
                </a:solidFill>
                <a:latin typeface="+mj-lt"/>
                <a:cs typeface="Microsoft Sans Serif"/>
              </a:rPr>
              <a:t> </a:t>
            </a:r>
            <a:r>
              <a:rPr lang="en-US" sz="1600" dirty="0">
                <a:solidFill>
                  <a:srgbClr val="FF0000"/>
                </a:solidFill>
                <a:latin typeface="+mj-lt"/>
                <a:cs typeface="Microsoft Sans Serif"/>
              </a:rPr>
              <a:t>or a</a:t>
            </a:r>
            <a:r>
              <a:rPr lang="en-US" sz="1600" spc="-25" dirty="0">
                <a:solidFill>
                  <a:srgbClr val="FF0000"/>
                </a:solidFill>
                <a:latin typeface="+mj-lt"/>
                <a:cs typeface="Microsoft Sans Serif"/>
              </a:rPr>
              <a:t> </a:t>
            </a:r>
            <a:r>
              <a:rPr lang="en-US" sz="1600" dirty="0">
                <a:solidFill>
                  <a:srgbClr val="FF0000"/>
                </a:solidFill>
                <a:latin typeface="+mj-lt"/>
                <a:cs typeface="Microsoft Sans Serif"/>
              </a:rPr>
              <a:t>great</a:t>
            </a:r>
            <a:r>
              <a:rPr lang="en-US" sz="1600" spc="15" dirty="0">
                <a:solidFill>
                  <a:srgbClr val="FF0000"/>
                </a:solidFill>
                <a:latin typeface="+mj-lt"/>
                <a:cs typeface="Microsoft Sans Serif"/>
              </a:rPr>
              <a:t> </a:t>
            </a:r>
            <a:r>
              <a:rPr lang="en-US" sz="1600" dirty="0">
                <a:solidFill>
                  <a:srgbClr val="FF0000"/>
                </a:solidFill>
                <a:latin typeface="+mj-lt"/>
                <a:cs typeface="Microsoft Sans Serif"/>
              </a:rPr>
              <a:t>grandchild</a:t>
            </a:r>
            <a:r>
              <a:rPr lang="en-US" sz="1600" spc="-20" dirty="0">
                <a:solidFill>
                  <a:srgbClr val="FF0000"/>
                </a:solidFill>
                <a:latin typeface="+mj-lt"/>
                <a:cs typeface="Microsoft Sans Serif"/>
              </a:rPr>
              <a:t> </a:t>
            </a:r>
            <a:r>
              <a:rPr lang="en-US" sz="1600" dirty="0">
                <a:latin typeface="+mj-lt"/>
                <a:cs typeface="Microsoft Sans Serif"/>
              </a:rPr>
              <a:t>of</a:t>
            </a:r>
            <a:r>
              <a:rPr lang="en-US" sz="1600" spc="-5" dirty="0">
                <a:latin typeface="+mj-lt"/>
                <a:cs typeface="Microsoft Sans Serif"/>
              </a:rPr>
              <a:t> </a:t>
            </a:r>
            <a:r>
              <a:rPr lang="en-US" sz="1600" dirty="0">
                <a:latin typeface="+mj-lt"/>
                <a:cs typeface="Microsoft Sans Serif"/>
              </a:rPr>
              <a:t>such</a:t>
            </a:r>
            <a:r>
              <a:rPr lang="en-US" sz="1600" spc="-30" dirty="0">
                <a:latin typeface="+mj-lt"/>
                <a:cs typeface="Microsoft Sans Serif"/>
              </a:rPr>
              <a:t> </a:t>
            </a:r>
            <a:r>
              <a:rPr lang="en-US" sz="1600" dirty="0">
                <a:latin typeface="+mj-lt"/>
                <a:cs typeface="Microsoft Sans Serif"/>
              </a:rPr>
              <a:t>a</a:t>
            </a:r>
            <a:r>
              <a:rPr lang="en-US" sz="1600" spc="-25" dirty="0">
                <a:latin typeface="+mj-lt"/>
                <a:cs typeface="Microsoft Sans Serif"/>
              </a:rPr>
              <a:t> </a:t>
            </a:r>
            <a:r>
              <a:rPr lang="en-US" sz="1600" dirty="0">
                <a:latin typeface="+mj-lt"/>
                <a:cs typeface="Microsoft Sans Serif"/>
              </a:rPr>
              <a:t>citizen;</a:t>
            </a:r>
            <a:r>
              <a:rPr lang="en-US" sz="1600" spc="-30" dirty="0">
                <a:latin typeface="+mj-lt"/>
                <a:cs typeface="Microsoft Sans Serif"/>
              </a:rPr>
              <a:t> </a:t>
            </a:r>
            <a:r>
              <a:rPr lang="en-US" sz="1600" spc="-25" dirty="0">
                <a:latin typeface="+mj-lt"/>
                <a:cs typeface="Microsoft Sans Serif"/>
              </a:rPr>
              <a:t>or</a:t>
            </a:r>
          </a:p>
          <a:p>
            <a:pPr marL="697230" indent="-455930" algn="just">
              <a:lnSpc>
                <a:spcPct val="100000"/>
              </a:lnSpc>
              <a:spcBef>
                <a:spcPts val="800"/>
              </a:spcBef>
              <a:buAutoNum type="alphaLcParenBoth" startAt="2"/>
              <a:tabLst>
                <a:tab pos="697230" algn="l"/>
              </a:tabLst>
            </a:pPr>
            <a:r>
              <a:rPr lang="en-US" sz="1600" dirty="0">
                <a:latin typeface="+mj-lt"/>
                <a:cs typeface="Microsoft Sans Serif"/>
              </a:rPr>
              <a:t>a</a:t>
            </a:r>
            <a:r>
              <a:rPr lang="en-US" sz="1600" spc="-5" dirty="0">
                <a:latin typeface="+mj-lt"/>
                <a:cs typeface="Microsoft Sans Serif"/>
              </a:rPr>
              <a:t> </a:t>
            </a:r>
            <a:r>
              <a:rPr lang="en-US" sz="1600" dirty="0">
                <a:latin typeface="+mj-lt"/>
                <a:cs typeface="Microsoft Sans Serif"/>
              </a:rPr>
              <a:t>person, who</a:t>
            </a:r>
            <a:r>
              <a:rPr lang="en-US" sz="1600" spc="25" dirty="0">
                <a:latin typeface="+mj-lt"/>
                <a:cs typeface="Microsoft Sans Serif"/>
              </a:rPr>
              <a:t> </a:t>
            </a:r>
            <a:r>
              <a:rPr lang="en-US" sz="1600" dirty="0">
                <a:latin typeface="+mj-lt"/>
                <a:cs typeface="Microsoft Sans Serif"/>
              </a:rPr>
              <a:t>is</a:t>
            </a:r>
            <a:r>
              <a:rPr lang="en-US" sz="1600" spc="-30" dirty="0">
                <a:latin typeface="+mj-lt"/>
                <a:cs typeface="Microsoft Sans Serif"/>
              </a:rPr>
              <a:t> </a:t>
            </a:r>
            <a:r>
              <a:rPr lang="en-US" sz="1600" dirty="0">
                <a:latin typeface="+mj-lt"/>
                <a:cs typeface="Microsoft Sans Serif"/>
              </a:rPr>
              <a:t>a</a:t>
            </a:r>
            <a:r>
              <a:rPr lang="en-US" sz="1600" spc="5" dirty="0">
                <a:latin typeface="+mj-lt"/>
                <a:cs typeface="Microsoft Sans Serif"/>
              </a:rPr>
              <a:t> </a:t>
            </a:r>
            <a:r>
              <a:rPr lang="en-US" sz="1600" dirty="0">
                <a:solidFill>
                  <a:srgbClr val="FF0000"/>
                </a:solidFill>
                <a:latin typeface="+mj-lt"/>
                <a:cs typeface="Microsoft Sans Serif"/>
              </a:rPr>
              <a:t>minor</a:t>
            </a:r>
            <a:r>
              <a:rPr lang="en-US" sz="1600" spc="-40" dirty="0">
                <a:solidFill>
                  <a:srgbClr val="FF0000"/>
                </a:solidFill>
                <a:latin typeface="+mj-lt"/>
                <a:cs typeface="Microsoft Sans Serif"/>
              </a:rPr>
              <a:t> </a:t>
            </a:r>
            <a:r>
              <a:rPr lang="en-US" sz="1600" dirty="0">
                <a:solidFill>
                  <a:srgbClr val="FF0000"/>
                </a:solidFill>
                <a:latin typeface="+mj-lt"/>
                <a:cs typeface="Microsoft Sans Serif"/>
              </a:rPr>
              <a:t>child</a:t>
            </a:r>
            <a:r>
              <a:rPr lang="en-US" sz="1600" spc="-20"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a person</a:t>
            </a:r>
            <a:r>
              <a:rPr lang="en-US" sz="1600" spc="-20" dirty="0">
                <a:solidFill>
                  <a:srgbClr val="FF0000"/>
                </a:solidFill>
                <a:latin typeface="+mj-lt"/>
                <a:cs typeface="Microsoft Sans Serif"/>
              </a:rPr>
              <a:t> </a:t>
            </a:r>
            <a:r>
              <a:rPr lang="en-US" sz="1600" dirty="0">
                <a:latin typeface="+mj-lt"/>
                <a:cs typeface="Microsoft Sans Serif"/>
              </a:rPr>
              <a:t>mentioned</a:t>
            </a:r>
            <a:r>
              <a:rPr lang="en-US" sz="1600" spc="-40" dirty="0">
                <a:latin typeface="+mj-lt"/>
                <a:cs typeface="Microsoft Sans Serif"/>
              </a:rPr>
              <a:t> </a:t>
            </a:r>
            <a:r>
              <a:rPr lang="en-US" sz="1600" dirty="0">
                <a:latin typeface="+mj-lt"/>
                <a:cs typeface="Microsoft Sans Serif"/>
              </a:rPr>
              <a:t>in</a:t>
            </a:r>
            <a:r>
              <a:rPr lang="en-US" sz="1600" spc="-20" dirty="0">
                <a:latin typeface="+mj-lt"/>
                <a:cs typeface="Microsoft Sans Serif"/>
              </a:rPr>
              <a:t> </a:t>
            </a:r>
            <a:r>
              <a:rPr lang="en-US" sz="1600" dirty="0">
                <a:solidFill>
                  <a:srgbClr val="FF0000"/>
                </a:solidFill>
                <a:latin typeface="+mj-lt"/>
                <a:cs typeface="Microsoft Sans Serif"/>
              </a:rPr>
              <a:t>clause</a:t>
            </a:r>
            <a:r>
              <a:rPr lang="en-US" sz="1600" spc="-40" dirty="0">
                <a:solidFill>
                  <a:srgbClr val="FF0000"/>
                </a:solidFill>
                <a:latin typeface="+mj-lt"/>
                <a:cs typeface="Microsoft Sans Serif"/>
              </a:rPr>
              <a:t> </a:t>
            </a:r>
            <a:r>
              <a:rPr lang="en-US" sz="1600" dirty="0">
                <a:solidFill>
                  <a:srgbClr val="FF0000"/>
                </a:solidFill>
                <a:latin typeface="+mj-lt"/>
                <a:cs typeface="Microsoft Sans Serif"/>
              </a:rPr>
              <a:t>(</a:t>
            </a:r>
            <a:r>
              <a:rPr lang="en-US" sz="1600" i="1" dirty="0">
                <a:solidFill>
                  <a:srgbClr val="FF0000"/>
                </a:solidFill>
                <a:latin typeface="+mj-lt"/>
                <a:cs typeface="Arial"/>
              </a:rPr>
              <a:t>a</a:t>
            </a:r>
            <a:r>
              <a:rPr lang="en-US" sz="1600" dirty="0">
                <a:solidFill>
                  <a:srgbClr val="FF0000"/>
                </a:solidFill>
                <a:latin typeface="+mj-lt"/>
                <a:cs typeface="Microsoft Sans Serif"/>
              </a:rPr>
              <a:t>)</a:t>
            </a:r>
            <a:r>
              <a:rPr lang="en-US" sz="1600" dirty="0">
                <a:latin typeface="+mj-lt"/>
                <a:cs typeface="Microsoft Sans Serif"/>
              </a:rPr>
              <a:t>;</a:t>
            </a:r>
            <a:r>
              <a:rPr lang="en-US" sz="1600" spc="15" dirty="0">
                <a:latin typeface="+mj-lt"/>
                <a:cs typeface="Microsoft Sans Serif"/>
              </a:rPr>
              <a:t> </a:t>
            </a:r>
            <a:r>
              <a:rPr lang="en-US" sz="1600" spc="-25" dirty="0">
                <a:latin typeface="+mj-lt"/>
                <a:cs typeface="Microsoft Sans Serif"/>
              </a:rPr>
              <a:t>or</a:t>
            </a:r>
            <a:endParaRPr lang="en-US" sz="1600" dirty="0">
              <a:latin typeface="+mj-lt"/>
              <a:cs typeface="Microsoft Sans Serif"/>
            </a:endParaRPr>
          </a:p>
          <a:p>
            <a:pPr marL="697230" indent="-455930" algn="just">
              <a:lnSpc>
                <a:spcPct val="100000"/>
              </a:lnSpc>
              <a:spcBef>
                <a:spcPts val="700"/>
              </a:spcBef>
              <a:buAutoNum type="alphaLcParenBoth" startAt="2"/>
              <a:tabLst>
                <a:tab pos="697230" algn="l"/>
              </a:tabLst>
            </a:pPr>
            <a:r>
              <a:rPr lang="en-US" sz="1600" dirty="0">
                <a:latin typeface="+mj-lt"/>
                <a:cs typeface="Microsoft Sans Serif"/>
              </a:rPr>
              <a:t>a person,</a:t>
            </a:r>
            <a:r>
              <a:rPr lang="en-US" sz="1600" spc="-5" dirty="0">
                <a:latin typeface="+mj-lt"/>
                <a:cs typeface="Microsoft Sans Serif"/>
              </a:rPr>
              <a:t> </a:t>
            </a:r>
            <a:r>
              <a:rPr lang="en-US" sz="1600" dirty="0">
                <a:latin typeface="+mj-lt"/>
                <a:cs typeface="Microsoft Sans Serif"/>
              </a:rPr>
              <a:t>who</a:t>
            </a:r>
            <a:r>
              <a:rPr lang="en-US" sz="1600" spc="20" dirty="0">
                <a:latin typeface="+mj-lt"/>
                <a:cs typeface="Microsoft Sans Serif"/>
              </a:rPr>
              <a:t> </a:t>
            </a:r>
            <a:r>
              <a:rPr lang="en-US" sz="1600" dirty="0">
                <a:latin typeface="+mj-lt"/>
                <a:cs typeface="Microsoft Sans Serif"/>
              </a:rPr>
              <a:t>is</a:t>
            </a:r>
            <a:r>
              <a:rPr lang="en-US" sz="1600" spc="-30" dirty="0">
                <a:latin typeface="+mj-lt"/>
                <a:cs typeface="Microsoft Sans Serif"/>
              </a:rPr>
              <a:t> </a:t>
            </a:r>
            <a:r>
              <a:rPr lang="en-US" sz="1600" dirty="0">
                <a:latin typeface="+mj-lt"/>
                <a:cs typeface="Microsoft Sans Serif"/>
              </a:rPr>
              <a:t>a minor</a:t>
            </a:r>
            <a:r>
              <a:rPr lang="en-US" sz="1600" spc="-45" dirty="0">
                <a:latin typeface="+mj-lt"/>
                <a:cs typeface="Microsoft Sans Serif"/>
              </a:rPr>
              <a:t> </a:t>
            </a:r>
            <a:r>
              <a:rPr lang="en-US" sz="1600" dirty="0">
                <a:latin typeface="+mj-lt"/>
                <a:cs typeface="Microsoft Sans Serif"/>
              </a:rPr>
              <a:t>child,</a:t>
            </a:r>
            <a:r>
              <a:rPr lang="en-US" sz="1600" spc="-30" dirty="0">
                <a:latin typeface="+mj-lt"/>
                <a:cs typeface="Microsoft Sans Serif"/>
              </a:rPr>
              <a:t> </a:t>
            </a:r>
            <a:r>
              <a:rPr lang="en-US" sz="1600" dirty="0">
                <a:latin typeface="+mj-lt"/>
                <a:cs typeface="Microsoft Sans Serif"/>
              </a:rPr>
              <a:t>and</a:t>
            </a:r>
            <a:r>
              <a:rPr lang="en-US" sz="1600" spc="-5" dirty="0">
                <a:latin typeface="+mj-lt"/>
                <a:cs typeface="Microsoft Sans Serif"/>
              </a:rPr>
              <a:t> </a:t>
            </a:r>
            <a:r>
              <a:rPr lang="en-US" sz="1600" dirty="0">
                <a:latin typeface="+mj-lt"/>
                <a:cs typeface="Microsoft Sans Serif"/>
              </a:rPr>
              <a:t>whose</a:t>
            </a:r>
            <a:r>
              <a:rPr lang="en-US" sz="1600" spc="5" dirty="0">
                <a:latin typeface="+mj-lt"/>
                <a:cs typeface="Microsoft Sans Serif"/>
              </a:rPr>
              <a:t> </a:t>
            </a:r>
            <a:r>
              <a:rPr lang="en-US" sz="1600" dirty="0">
                <a:solidFill>
                  <a:srgbClr val="FF0000"/>
                </a:solidFill>
                <a:latin typeface="+mj-lt"/>
                <a:cs typeface="Microsoft Sans Serif"/>
              </a:rPr>
              <a:t>both</a:t>
            </a:r>
            <a:r>
              <a:rPr lang="en-US" sz="1600" spc="-25" dirty="0">
                <a:solidFill>
                  <a:srgbClr val="FF0000"/>
                </a:solidFill>
                <a:latin typeface="+mj-lt"/>
                <a:cs typeface="Microsoft Sans Serif"/>
              </a:rPr>
              <a:t> </a:t>
            </a:r>
            <a:r>
              <a:rPr lang="en-US" sz="1600" dirty="0">
                <a:solidFill>
                  <a:srgbClr val="FF0000"/>
                </a:solidFill>
                <a:latin typeface="+mj-lt"/>
                <a:cs typeface="Microsoft Sans Serif"/>
              </a:rPr>
              <a:t>parents </a:t>
            </a:r>
            <a:r>
              <a:rPr lang="en-US" sz="1600" dirty="0">
                <a:latin typeface="+mj-lt"/>
                <a:cs typeface="Microsoft Sans Serif"/>
              </a:rPr>
              <a:t>are</a:t>
            </a:r>
            <a:r>
              <a:rPr lang="en-US" sz="1600" spc="20" dirty="0">
                <a:latin typeface="+mj-lt"/>
                <a:cs typeface="Microsoft Sans Serif"/>
              </a:rPr>
              <a:t> </a:t>
            </a:r>
            <a:r>
              <a:rPr lang="en-US" sz="1600" dirty="0">
                <a:latin typeface="+mj-lt"/>
                <a:cs typeface="Microsoft Sans Serif"/>
              </a:rPr>
              <a:t>citizens</a:t>
            </a:r>
            <a:r>
              <a:rPr lang="en-US" sz="1600" spc="-45" dirty="0">
                <a:latin typeface="+mj-lt"/>
                <a:cs typeface="Microsoft Sans Serif"/>
              </a:rPr>
              <a: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India</a:t>
            </a:r>
            <a:r>
              <a:rPr lang="en-US" sz="1600" spc="-15" dirty="0">
                <a:latin typeface="+mj-lt"/>
                <a:cs typeface="Microsoft Sans Serif"/>
              </a:rPr>
              <a:t> </a:t>
            </a:r>
            <a:r>
              <a:rPr lang="en-US" sz="1600" dirty="0">
                <a:latin typeface="+mj-lt"/>
                <a:cs typeface="Microsoft Sans Serif"/>
              </a:rPr>
              <a:t>or</a:t>
            </a:r>
            <a:r>
              <a:rPr lang="en-US" sz="1600" spc="-5" dirty="0">
                <a:latin typeface="+mj-lt"/>
                <a:cs typeface="Microsoft Sans Serif"/>
              </a:rPr>
              <a:t> </a:t>
            </a:r>
            <a:r>
              <a:rPr lang="en-US" sz="1600" dirty="0">
                <a:solidFill>
                  <a:srgbClr val="FF0000"/>
                </a:solidFill>
                <a:latin typeface="+mj-lt"/>
                <a:cs typeface="Microsoft Sans Serif"/>
              </a:rPr>
              <a:t>one</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the</a:t>
            </a:r>
            <a:r>
              <a:rPr lang="en-US" sz="1600" spc="-30" dirty="0">
                <a:solidFill>
                  <a:srgbClr val="FF0000"/>
                </a:solidFill>
                <a:latin typeface="+mj-lt"/>
                <a:cs typeface="Microsoft Sans Serif"/>
              </a:rPr>
              <a:t> </a:t>
            </a:r>
            <a:r>
              <a:rPr lang="en-US" sz="1600" dirty="0">
                <a:solidFill>
                  <a:srgbClr val="FF0000"/>
                </a:solidFill>
                <a:latin typeface="+mj-lt"/>
                <a:cs typeface="Microsoft Sans Serif"/>
              </a:rPr>
              <a:t>parents</a:t>
            </a:r>
            <a:r>
              <a:rPr lang="en-US" sz="1600" spc="20" dirty="0">
                <a:solidFill>
                  <a:srgbClr val="FF0000"/>
                </a:solidFill>
                <a:latin typeface="+mj-lt"/>
                <a:cs typeface="Microsoft Sans Serif"/>
              </a:rPr>
              <a:t> </a:t>
            </a:r>
            <a:r>
              <a:rPr lang="en-US" sz="1600" dirty="0">
                <a:latin typeface="+mj-lt"/>
                <a:cs typeface="Microsoft Sans Serif"/>
              </a:rPr>
              <a:t>is</a:t>
            </a:r>
            <a:r>
              <a:rPr lang="en-US" sz="1600" spc="-30" dirty="0">
                <a:latin typeface="+mj-lt"/>
                <a:cs typeface="Microsoft Sans Serif"/>
              </a:rPr>
              <a:t> </a:t>
            </a:r>
            <a:r>
              <a:rPr lang="en-US" sz="1600" dirty="0">
                <a:latin typeface="+mj-lt"/>
                <a:cs typeface="Microsoft Sans Serif"/>
              </a:rPr>
              <a:t>a citizen</a:t>
            </a:r>
            <a:r>
              <a:rPr lang="en-US" sz="1600" spc="-40" dirty="0">
                <a:latin typeface="+mj-lt"/>
                <a:cs typeface="Microsoft Sans Serif"/>
              </a:rPr>
              <a:t> </a:t>
            </a:r>
            <a:r>
              <a:rPr lang="en-US" sz="1600" dirty="0">
                <a:latin typeface="+mj-lt"/>
                <a:cs typeface="Microsoft Sans Serif"/>
              </a:rPr>
              <a:t>of</a:t>
            </a:r>
            <a:r>
              <a:rPr lang="en-US" sz="1600" spc="10" dirty="0">
                <a:latin typeface="+mj-lt"/>
                <a:cs typeface="Microsoft Sans Serif"/>
              </a:rPr>
              <a:t> </a:t>
            </a:r>
            <a:r>
              <a:rPr lang="en-US" sz="1600" dirty="0">
                <a:latin typeface="+mj-lt"/>
                <a:cs typeface="Microsoft Sans Serif"/>
              </a:rPr>
              <a:t>India;</a:t>
            </a:r>
            <a:r>
              <a:rPr lang="en-US" sz="1600" spc="-10" dirty="0">
                <a:latin typeface="+mj-lt"/>
                <a:cs typeface="Microsoft Sans Serif"/>
              </a:rPr>
              <a:t> </a:t>
            </a:r>
            <a:r>
              <a:rPr lang="en-US" sz="1600" spc="-25" dirty="0">
                <a:latin typeface="+mj-lt"/>
                <a:cs typeface="Microsoft Sans Serif"/>
              </a:rPr>
              <a:t>or</a:t>
            </a:r>
            <a:endParaRPr lang="en-US" sz="1600" dirty="0">
              <a:latin typeface="+mj-lt"/>
              <a:cs typeface="Microsoft Sans Serif"/>
            </a:endParaRPr>
          </a:p>
          <a:p>
            <a:pPr marL="696595" marR="5080" indent="-455930" algn="just">
              <a:lnSpc>
                <a:spcPct val="100000"/>
              </a:lnSpc>
              <a:spcBef>
                <a:spcPts val="720"/>
              </a:spcBef>
              <a:buClr>
                <a:srgbClr val="000000"/>
              </a:buClr>
              <a:buAutoNum type="alphaLcParenBoth" startAt="2"/>
              <a:tabLst>
                <a:tab pos="697865" algn="l"/>
              </a:tabLst>
            </a:pPr>
            <a:r>
              <a:rPr lang="en-US" sz="1600" dirty="0">
                <a:solidFill>
                  <a:srgbClr val="FF0000"/>
                </a:solidFill>
                <a:latin typeface="+mj-lt"/>
                <a:cs typeface="Microsoft Sans Serif"/>
              </a:rPr>
              <a:t>spouse</a:t>
            </a:r>
            <a:r>
              <a:rPr lang="en-US" sz="1600" spc="180"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195" dirty="0">
                <a:solidFill>
                  <a:srgbClr val="FF0000"/>
                </a:solidFill>
                <a:latin typeface="+mj-lt"/>
                <a:cs typeface="Microsoft Sans Serif"/>
              </a:rPr>
              <a:t> </a:t>
            </a:r>
            <a:r>
              <a:rPr lang="en-US" sz="1600" dirty="0">
                <a:solidFill>
                  <a:srgbClr val="FF0000"/>
                </a:solidFill>
                <a:latin typeface="+mj-lt"/>
                <a:cs typeface="Microsoft Sans Serif"/>
              </a:rPr>
              <a:t>foreign</a:t>
            </a:r>
            <a:r>
              <a:rPr lang="en-US" sz="1600" spc="185" dirty="0">
                <a:solidFill>
                  <a:srgbClr val="FF0000"/>
                </a:solidFill>
                <a:latin typeface="+mj-lt"/>
                <a:cs typeface="Microsoft Sans Serif"/>
              </a:rPr>
              <a:t> </a:t>
            </a:r>
            <a:r>
              <a:rPr lang="en-US" sz="1600" dirty="0">
                <a:solidFill>
                  <a:srgbClr val="FF0000"/>
                </a:solidFill>
                <a:latin typeface="+mj-lt"/>
                <a:cs typeface="Microsoft Sans Serif"/>
              </a:rPr>
              <a:t>origin</a:t>
            </a:r>
            <a:r>
              <a:rPr lang="en-US" sz="1600" spc="204" dirty="0">
                <a:solidFill>
                  <a:srgbClr val="FF0000"/>
                </a:solidFill>
                <a:latin typeface="+mj-lt"/>
                <a:cs typeface="Microsoft Sans Serif"/>
              </a:rPr>
              <a:t> </a:t>
            </a:r>
            <a:r>
              <a:rPr lang="en-US" sz="1600" dirty="0">
                <a:latin typeface="+mj-lt"/>
                <a:cs typeface="Microsoft Sans Serif"/>
              </a:rPr>
              <a:t>of</a:t>
            </a:r>
            <a:r>
              <a:rPr lang="en-US" sz="1600" spc="215" dirty="0">
                <a:latin typeface="+mj-lt"/>
                <a:cs typeface="Microsoft Sans Serif"/>
              </a:rPr>
              <a:t> </a:t>
            </a:r>
            <a:r>
              <a:rPr lang="en-US" sz="1600" dirty="0">
                <a:latin typeface="+mj-lt"/>
                <a:cs typeface="Microsoft Sans Serif"/>
              </a:rPr>
              <a:t>a</a:t>
            </a:r>
            <a:r>
              <a:rPr lang="en-US" sz="1600" spc="160" dirty="0">
                <a:latin typeface="+mj-lt"/>
                <a:cs typeface="Microsoft Sans Serif"/>
              </a:rPr>
              <a:t> </a:t>
            </a:r>
            <a:r>
              <a:rPr lang="en-US" sz="1600" dirty="0">
                <a:latin typeface="+mj-lt"/>
                <a:cs typeface="Microsoft Sans Serif"/>
              </a:rPr>
              <a:t>citizen</a:t>
            </a:r>
            <a:r>
              <a:rPr lang="en-US" sz="1600" spc="204" dirty="0">
                <a:latin typeface="+mj-lt"/>
                <a:cs typeface="Microsoft Sans Serif"/>
              </a:rPr>
              <a:t> </a:t>
            </a:r>
            <a:r>
              <a:rPr lang="en-US" sz="1600" dirty="0">
                <a:latin typeface="+mj-lt"/>
                <a:cs typeface="Microsoft Sans Serif"/>
              </a:rPr>
              <a:t>of</a:t>
            </a:r>
            <a:r>
              <a:rPr lang="en-US" sz="1600" spc="195" dirty="0">
                <a:latin typeface="+mj-lt"/>
                <a:cs typeface="Microsoft Sans Serif"/>
              </a:rPr>
              <a:t> </a:t>
            </a:r>
            <a:r>
              <a:rPr lang="en-US" sz="1600" dirty="0">
                <a:latin typeface="+mj-lt"/>
                <a:cs typeface="Microsoft Sans Serif"/>
              </a:rPr>
              <a:t>India</a:t>
            </a:r>
            <a:r>
              <a:rPr lang="en-US" sz="1600" spc="185" dirty="0">
                <a:latin typeface="+mj-lt"/>
                <a:cs typeface="Microsoft Sans Serif"/>
              </a:rPr>
              <a:t> </a:t>
            </a:r>
            <a:r>
              <a:rPr lang="en-US" sz="1600" dirty="0">
                <a:solidFill>
                  <a:srgbClr val="FF0000"/>
                </a:solidFill>
                <a:latin typeface="+mj-lt"/>
                <a:cs typeface="Microsoft Sans Serif"/>
              </a:rPr>
              <a:t>or</a:t>
            </a:r>
            <a:r>
              <a:rPr lang="en-US" sz="1600" spc="175" dirty="0">
                <a:solidFill>
                  <a:srgbClr val="FF0000"/>
                </a:solidFill>
                <a:latin typeface="+mj-lt"/>
                <a:cs typeface="Microsoft Sans Serif"/>
              </a:rPr>
              <a:t> </a:t>
            </a:r>
            <a:r>
              <a:rPr lang="en-US" sz="1600" dirty="0">
                <a:solidFill>
                  <a:srgbClr val="FF0000"/>
                </a:solidFill>
                <a:latin typeface="+mj-lt"/>
                <a:cs typeface="Microsoft Sans Serif"/>
              </a:rPr>
              <a:t>spouse</a:t>
            </a:r>
            <a:r>
              <a:rPr lang="en-US" sz="1600" spc="180"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195" dirty="0">
                <a:solidFill>
                  <a:srgbClr val="FF0000"/>
                </a:solidFill>
                <a:latin typeface="+mj-lt"/>
                <a:cs typeface="Microsoft Sans Serif"/>
              </a:rPr>
              <a:t> </a:t>
            </a:r>
            <a:r>
              <a:rPr lang="en-US" sz="1600" dirty="0">
                <a:solidFill>
                  <a:srgbClr val="FF0000"/>
                </a:solidFill>
                <a:latin typeface="+mj-lt"/>
                <a:cs typeface="Microsoft Sans Serif"/>
              </a:rPr>
              <a:t>foreign</a:t>
            </a:r>
            <a:r>
              <a:rPr lang="en-US" sz="1600" spc="155" dirty="0">
                <a:solidFill>
                  <a:srgbClr val="FF0000"/>
                </a:solidFill>
                <a:latin typeface="+mj-lt"/>
                <a:cs typeface="Microsoft Sans Serif"/>
              </a:rPr>
              <a:t> </a:t>
            </a:r>
            <a:r>
              <a:rPr lang="en-US" sz="1600" dirty="0">
                <a:solidFill>
                  <a:srgbClr val="FF0000"/>
                </a:solidFill>
                <a:latin typeface="+mj-lt"/>
                <a:cs typeface="Microsoft Sans Serif"/>
              </a:rPr>
              <a:t>origin</a:t>
            </a:r>
            <a:r>
              <a:rPr lang="en-US" sz="1600" spc="204" dirty="0">
                <a:solidFill>
                  <a:srgbClr val="FF0000"/>
                </a:solidFill>
                <a:latin typeface="+mj-lt"/>
                <a:cs typeface="Microsoft Sans Serif"/>
              </a:rPr>
              <a:t> </a:t>
            </a:r>
            <a:r>
              <a:rPr lang="en-US" sz="1600" dirty="0">
                <a:latin typeface="+mj-lt"/>
                <a:cs typeface="Microsoft Sans Serif"/>
              </a:rPr>
              <a:t>of</a:t>
            </a:r>
            <a:r>
              <a:rPr lang="en-US" sz="1600" spc="195" dirty="0">
                <a:latin typeface="+mj-lt"/>
                <a:cs typeface="Microsoft Sans Serif"/>
              </a:rPr>
              <a:t> </a:t>
            </a:r>
            <a:r>
              <a:rPr lang="en-US" sz="1600" dirty="0">
                <a:latin typeface="+mj-lt"/>
                <a:cs typeface="Microsoft Sans Serif"/>
              </a:rPr>
              <a:t>an</a:t>
            </a:r>
            <a:r>
              <a:rPr lang="en-US" sz="1600" spc="175" dirty="0">
                <a:latin typeface="+mj-lt"/>
                <a:cs typeface="Microsoft Sans Serif"/>
              </a:rPr>
              <a:t> </a:t>
            </a:r>
            <a:r>
              <a:rPr lang="en-US" sz="1600" dirty="0">
                <a:latin typeface="+mj-lt"/>
                <a:cs typeface="Microsoft Sans Serif"/>
              </a:rPr>
              <a:t>OCI</a:t>
            </a:r>
            <a:r>
              <a:rPr lang="en-US" sz="1600" spc="195" dirty="0">
                <a:latin typeface="+mj-lt"/>
                <a:cs typeface="Microsoft Sans Serif"/>
              </a:rPr>
              <a:t> </a:t>
            </a:r>
            <a:r>
              <a:rPr lang="en-US" sz="1600" dirty="0">
                <a:latin typeface="+mj-lt"/>
                <a:cs typeface="Microsoft Sans Serif"/>
              </a:rPr>
              <a:t>Cardholder</a:t>
            </a:r>
            <a:r>
              <a:rPr lang="en-US" sz="1600" spc="185" dirty="0">
                <a:latin typeface="+mj-lt"/>
                <a:cs typeface="Microsoft Sans Serif"/>
              </a:rPr>
              <a:t> </a:t>
            </a:r>
            <a:r>
              <a:rPr lang="en-US" sz="1600" dirty="0">
                <a:latin typeface="+mj-lt"/>
                <a:cs typeface="Microsoft Sans Serif"/>
              </a:rPr>
              <a:t>registered</a:t>
            </a:r>
            <a:r>
              <a:rPr lang="en-US" sz="1600" spc="210" dirty="0">
                <a:latin typeface="+mj-lt"/>
                <a:cs typeface="Microsoft Sans Serif"/>
              </a:rPr>
              <a:t> </a:t>
            </a:r>
            <a:r>
              <a:rPr lang="en-US" sz="1600" dirty="0">
                <a:latin typeface="+mj-lt"/>
                <a:cs typeface="Microsoft Sans Serif"/>
              </a:rPr>
              <a:t>u/s</a:t>
            </a:r>
            <a:r>
              <a:rPr lang="en-US" sz="1600" spc="215" dirty="0">
                <a:latin typeface="+mj-lt"/>
                <a:cs typeface="Microsoft Sans Serif"/>
              </a:rPr>
              <a:t> </a:t>
            </a:r>
            <a:r>
              <a:rPr lang="en-US" sz="1600" dirty="0">
                <a:latin typeface="+mj-lt"/>
                <a:cs typeface="Microsoft Sans Serif"/>
              </a:rPr>
              <a:t>7A</a:t>
            </a:r>
            <a:r>
              <a:rPr lang="en-US" sz="1600" spc="125" dirty="0">
                <a:latin typeface="+mj-lt"/>
                <a:cs typeface="Microsoft Sans Serif"/>
              </a:rPr>
              <a:t> </a:t>
            </a:r>
            <a:r>
              <a:rPr lang="en-US" sz="1600" spc="-25" dirty="0">
                <a:latin typeface="+mj-lt"/>
                <a:cs typeface="Microsoft Sans Serif"/>
              </a:rPr>
              <a:t>and 	</a:t>
            </a:r>
            <a:r>
              <a:rPr lang="en-US" sz="1600" dirty="0">
                <a:latin typeface="+mj-lt"/>
                <a:cs typeface="Microsoft Sans Serif"/>
              </a:rPr>
              <a:t>whose</a:t>
            </a:r>
            <a:r>
              <a:rPr lang="en-US" sz="1600" spc="225" dirty="0">
                <a:latin typeface="+mj-lt"/>
                <a:cs typeface="Microsoft Sans Serif"/>
              </a:rPr>
              <a:t> </a:t>
            </a:r>
            <a:r>
              <a:rPr lang="en-US" sz="1600" dirty="0">
                <a:latin typeface="+mj-lt"/>
                <a:cs typeface="Microsoft Sans Serif"/>
              </a:rPr>
              <a:t>marriage</a:t>
            </a:r>
            <a:r>
              <a:rPr lang="en-US" sz="1600" spc="250" dirty="0">
                <a:latin typeface="+mj-lt"/>
                <a:cs typeface="Microsoft Sans Serif"/>
              </a:rPr>
              <a:t> </a:t>
            </a:r>
            <a:r>
              <a:rPr lang="en-US" sz="1600" dirty="0">
                <a:latin typeface="+mj-lt"/>
                <a:cs typeface="Microsoft Sans Serif"/>
              </a:rPr>
              <a:t>has</a:t>
            </a:r>
            <a:r>
              <a:rPr lang="en-US" sz="1600" spc="235" dirty="0">
                <a:latin typeface="+mj-lt"/>
                <a:cs typeface="Microsoft Sans Serif"/>
              </a:rPr>
              <a:t> </a:t>
            </a:r>
            <a:r>
              <a:rPr lang="en-US" sz="1600" dirty="0">
                <a:latin typeface="+mj-lt"/>
                <a:cs typeface="Microsoft Sans Serif"/>
              </a:rPr>
              <a:t>been</a:t>
            </a:r>
            <a:r>
              <a:rPr lang="en-US" sz="1600" spc="245" dirty="0">
                <a:latin typeface="+mj-lt"/>
                <a:cs typeface="Microsoft Sans Serif"/>
              </a:rPr>
              <a:t> </a:t>
            </a:r>
            <a:r>
              <a:rPr lang="en-US" sz="1600" dirty="0">
                <a:latin typeface="+mj-lt"/>
                <a:cs typeface="Microsoft Sans Serif"/>
              </a:rPr>
              <a:t>registered</a:t>
            </a:r>
            <a:r>
              <a:rPr lang="en-US" sz="1600" spc="250" dirty="0">
                <a:latin typeface="+mj-lt"/>
                <a:cs typeface="Microsoft Sans Serif"/>
              </a:rPr>
              <a:t> </a:t>
            </a:r>
            <a:r>
              <a:rPr lang="en-US" sz="1600" dirty="0">
                <a:latin typeface="+mj-lt"/>
                <a:cs typeface="Microsoft Sans Serif"/>
              </a:rPr>
              <a:t>and</a:t>
            </a:r>
            <a:r>
              <a:rPr lang="en-US" sz="1600" spc="220" dirty="0">
                <a:latin typeface="+mj-lt"/>
                <a:cs typeface="Microsoft Sans Serif"/>
              </a:rPr>
              <a:t> </a:t>
            </a:r>
            <a:r>
              <a:rPr lang="en-US" sz="1600" dirty="0">
                <a:solidFill>
                  <a:srgbClr val="FF0000"/>
                </a:solidFill>
                <a:latin typeface="+mj-lt"/>
                <a:cs typeface="Microsoft Sans Serif"/>
              </a:rPr>
              <a:t>subsisted</a:t>
            </a:r>
            <a:r>
              <a:rPr lang="en-US" sz="1600" spc="229" dirty="0">
                <a:solidFill>
                  <a:srgbClr val="FF0000"/>
                </a:solidFill>
                <a:latin typeface="+mj-lt"/>
                <a:cs typeface="Microsoft Sans Serif"/>
              </a:rPr>
              <a:t> </a:t>
            </a:r>
            <a:r>
              <a:rPr lang="en-US" sz="1600" dirty="0">
                <a:solidFill>
                  <a:srgbClr val="FF0000"/>
                </a:solidFill>
                <a:latin typeface="+mj-lt"/>
                <a:cs typeface="Microsoft Sans Serif"/>
              </a:rPr>
              <a:t>for</a:t>
            </a:r>
            <a:r>
              <a:rPr lang="en-US" sz="1600" spc="245" dirty="0">
                <a:solidFill>
                  <a:srgbClr val="FF0000"/>
                </a:solidFill>
                <a:latin typeface="+mj-lt"/>
                <a:cs typeface="Microsoft Sans Serif"/>
              </a:rPr>
              <a:t> </a:t>
            </a:r>
            <a:r>
              <a:rPr lang="en-US" sz="1600" dirty="0">
                <a:solidFill>
                  <a:srgbClr val="FF0000"/>
                </a:solidFill>
                <a:latin typeface="+mj-lt"/>
                <a:cs typeface="Microsoft Sans Serif"/>
              </a:rPr>
              <a:t>a</a:t>
            </a:r>
            <a:r>
              <a:rPr lang="en-US" sz="1600" spc="225" dirty="0">
                <a:solidFill>
                  <a:srgbClr val="FF0000"/>
                </a:solidFill>
                <a:latin typeface="+mj-lt"/>
                <a:cs typeface="Microsoft Sans Serif"/>
              </a:rPr>
              <a:t> </a:t>
            </a:r>
            <a:r>
              <a:rPr lang="en-US" sz="1600" dirty="0">
                <a:solidFill>
                  <a:srgbClr val="FF0000"/>
                </a:solidFill>
                <a:latin typeface="+mj-lt"/>
                <a:cs typeface="Microsoft Sans Serif"/>
              </a:rPr>
              <a:t>continuous</a:t>
            </a:r>
            <a:r>
              <a:rPr lang="en-US" sz="1600" spc="270" dirty="0">
                <a:solidFill>
                  <a:srgbClr val="FF0000"/>
                </a:solidFill>
                <a:latin typeface="+mj-lt"/>
                <a:cs typeface="Microsoft Sans Serif"/>
              </a:rPr>
              <a:t> </a:t>
            </a:r>
            <a:r>
              <a:rPr lang="en-US" sz="1600" dirty="0">
                <a:solidFill>
                  <a:srgbClr val="FF0000"/>
                </a:solidFill>
                <a:latin typeface="+mj-lt"/>
                <a:cs typeface="Microsoft Sans Serif"/>
              </a:rPr>
              <a:t>period</a:t>
            </a:r>
            <a:r>
              <a:rPr lang="en-US" sz="1600" spc="210"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235" dirty="0">
                <a:solidFill>
                  <a:srgbClr val="FF0000"/>
                </a:solidFill>
                <a:latin typeface="+mj-lt"/>
                <a:cs typeface="Microsoft Sans Serif"/>
              </a:rPr>
              <a:t> </a:t>
            </a:r>
            <a:r>
              <a:rPr lang="en-US" sz="1600" dirty="0">
                <a:solidFill>
                  <a:srgbClr val="FF0000"/>
                </a:solidFill>
                <a:latin typeface="+mj-lt"/>
                <a:cs typeface="Microsoft Sans Serif"/>
              </a:rPr>
              <a:t>not</a:t>
            </a:r>
            <a:r>
              <a:rPr lang="en-US" sz="1600" spc="235" dirty="0">
                <a:solidFill>
                  <a:srgbClr val="FF0000"/>
                </a:solidFill>
                <a:latin typeface="+mj-lt"/>
                <a:cs typeface="Microsoft Sans Serif"/>
              </a:rPr>
              <a:t> </a:t>
            </a:r>
            <a:r>
              <a:rPr lang="en-US" sz="1600" dirty="0">
                <a:solidFill>
                  <a:srgbClr val="FF0000"/>
                </a:solidFill>
                <a:latin typeface="+mj-lt"/>
                <a:cs typeface="Microsoft Sans Serif"/>
              </a:rPr>
              <a:t>less</a:t>
            </a:r>
            <a:r>
              <a:rPr lang="en-US" sz="1600" spc="240" dirty="0">
                <a:solidFill>
                  <a:srgbClr val="FF0000"/>
                </a:solidFill>
                <a:latin typeface="+mj-lt"/>
                <a:cs typeface="Microsoft Sans Serif"/>
              </a:rPr>
              <a:t> </a:t>
            </a:r>
            <a:r>
              <a:rPr lang="en-US" sz="1600" dirty="0">
                <a:solidFill>
                  <a:srgbClr val="FF0000"/>
                </a:solidFill>
                <a:latin typeface="+mj-lt"/>
                <a:cs typeface="Microsoft Sans Serif"/>
              </a:rPr>
              <a:t>than</a:t>
            </a:r>
            <a:r>
              <a:rPr lang="en-US" sz="1600" spc="225" dirty="0">
                <a:solidFill>
                  <a:srgbClr val="FF0000"/>
                </a:solidFill>
                <a:latin typeface="+mj-lt"/>
                <a:cs typeface="Microsoft Sans Serif"/>
              </a:rPr>
              <a:t> </a:t>
            </a:r>
            <a:r>
              <a:rPr lang="en-US" sz="1600" dirty="0">
                <a:solidFill>
                  <a:srgbClr val="FF0000"/>
                </a:solidFill>
                <a:latin typeface="+mj-lt"/>
                <a:cs typeface="Microsoft Sans Serif"/>
              </a:rPr>
              <a:t>two</a:t>
            </a:r>
            <a:r>
              <a:rPr lang="en-US" sz="1600" spc="250" dirty="0">
                <a:solidFill>
                  <a:srgbClr val="FF0000"/>
                </a:solidFill>
                <a:latin typeface="+mj-lt"/>
                <a:cs typeface="Microsoft Sans Serif"/>
              </a:rPr>
              <a:t> </a:t>
            </a:r>
            <a:r>
              <a:rPr lang="en-US" sz="1600" dirty="0">
                <a:solidFill>
                  <a:srgbClr val="FF0000"/>
                </a:solidFill>
                <a:latin typeface="+mj-lt"/>
                <a:cs typeface="Microsoft Sans Serif"/>
              </a:rPr>
              <a:t>years</a:t>
            </a:r>
            <a:r>
              <a:rPr lang="en-US" sz="1600" spc="260" dirty="0">
                <a:solidFill>
                  <a:srgbClr val="FF0000"/>
                </a:solidFill>
                <a:latin typeface="+mj-lt"/>
                <a:cs typeface="Microsoft Sans Serif"/>
              </a:rPr>
              <a:t> </a:t>
            </a:r>
            <a:r>
              <a:rPr lang="en-US" sz="1600" spc="-10" dirty="0">
                <a:latin typeface="+mj-lt"/>
                <a:cs typeface="Microsoft Sans Serif"/>
              </a:rPr>
              <a:t>immediately 	</a:t>
            </a:r>
            <a:r>
              <a:rPr lang="en-US" sz="1600" dirty="0">
                <a:latin typeface="+mj-lt"/>
                <a:cs typeface="Microsoft Sans Serif"/>
              </a:rPr>
              <a:t>preceding</a:t>
            </a:r>
            <a:r>
              <a:rPr lang="en-US" sz="1600" spc="-20" dirty="0">
                <a:latin typeface="+mj-lt"/>
                <a:cs typeface="Microsoft Sans Serif"/>
              </a:rPr>
              <a:t> </a:t>
            </a:r>
            <a:r>
              <a:rPr lang="en-US" sz="1600" dirty="0">
                <a:latin typeface="+mj-lt"/>
                <a:cs typeface="Microsoft Sans Serif"/>
              </a:rPr>
              <a:t>the</a:t>
            </a:r>
            <a:r>
              <a:rPr lang="en-US" sz="1600" spc="-20" dirty="0">
                <a:latin typeface="+mj-lt"/>
                <a:cs typeface="Microsoft Sans Serif"/>
              </a:rPr>
              <a:t> </a:t>
            </a:r>
            <a:r>
              <a:rPr lang="en-US" sz="1600" dirty="0">
                <a:latin typeface="+mj-lt"/>
                <a:cs typeface="Microsoft Sans Serif"/>
              </a:rPr>
              <a:t>presentation</a:t>
            </a:r>
            <a:r>
              <a:rPr lang="en-US" sz="1600" spc="-15" dirty="0">
                <a:latin typeface="+mj-lt"/>
                <a:cs typeface="Microsoft Sans Serif"/>
              </a:rPr>
              <a:t> </a:t>
            </a:r>
            <a:r>
              <a:rPr lang="en-US" sz="1600" dirty="0">
                <a:latin typeface="+mj-lt"/>
                <a:cs typeface="Microsoft Sans Serif"/>
              </a:rPr>
              <a:t>of</a:t>
            </a:r>
            <a:r>
              <a:rPr lang="en-US" sz="1600" spc="-5" dirty="0">
                <a:latin typeface="+mj-lt"/>
                <a:cs typeface="Microsoft Sans Serif"/>
              </a:rPr>
              <a:t> </a:t>
            </a:r>
            <a:r>
              <a:rPr lang="en-US" sz="1600" dirty="0">
                <a:latin typeface="+mj-lt"/>
                <a:cs typeface="Microsoft Sans Serif"/>
              </a:rPr>
              <a:t>the</a:t>
            </a:r>
            <a:r>
              <a:rPr lang="en-US" sz="1600" spc="5" dirty="0">
                <a:latin typeface="+mj-lt"/>
                <a:cs typeface="Microsoft Sans Serif"/>
              </a:rPr>
              <a:t> </a:t>
            </a:r>
            <a:r>
              <a:rPr lang="en-US" sz="1600" spc="-10" dirty="0">
                <a:latin typeface="+mj-lt"/>
                <a:cs typeface="Microsoft Sans Serif"/>
              </a:rPr>
              <a:t>application</a:t>
            </a:r>
            <a:r>
              <a:rPr lang="en-US" sz="1600" spc="-65" dirty="0">
                <a:latin typeface="+mj-lt"/>
                <a:cs typeface="Microsoft Sans Serif"/>
              </a:rPr>
              <a:t> </a:t>
            </a:r>
            <a:r>
              <a:rPr lang="en-US" sz="1600" dirty="0">
                <a:latin typeface="+mj-lt"/>
                <a:cs typeface="Microsoft Sans Serif"/>
              </a:rPr>
              <a:t>under</a:t>
            </a:r>
            <a:r>
              <a:rPr lang="en-US" sz="1600" spc="-5" dirty="0">
                <a:latin typeface="+mj-lt"/>
                <a:cs typeface="Microsoft Sans Serif"/>
              </a:rPr>
              <a:t> </a:t>
            </a:r>
            <a:r>
              <a:rPr lang="en-US" sz="1600" dirty="0">
                <a:latin typeface="+mj-lt"/>
                <a:cs typeface="Microsoft Sans Serif"/>
              </a:rPr>
              <a:t>this section:</a:t>
            </a:r>
            <a:r>
              <a:rPr lang="en-US" sz="1600" spc="-50" dirty="0">
                <a:latin typeface="+mj-lt"/>
                <a:cs typeface="Microsoft Sans Serif"/>
              </a:rPr>
              <a:t> </a:t>
            </a:r>
            <a:r>
              <a:rPr lang="en-US" sz="1600" spc="650" dirty="0">
                <a:latin typeface="+mj-lt"/>
                <a:cs typeface="Microsoft Sans Serif"/>
              </a:rPr>
              <a:t>…</a:t>
            </a:r>
            <a:endParaRPr lang="en-US" sz="1600" dirty="0">
              <a:latin typeface="+mj-lt"/>
              <a:cs typeface="Microsoft Sans Serif"/>
            </a:endParaRPr>
          </a:p>
          <a:p>
            <a:pPr marL="12700" algn="just">
              <a:lnSpc>
                <a:spcPct val="100000"/>
              </a:lnSpc>
              <a:spcBef>
                <a:spcPts val="695"/>
              </a:spcBef>
            </a:pPr>
            <a:r>
              <a:rPr lang="en-US" sz="1600" dirty="0">
                <a:latin typeface="+mj-lt"/>
                <a:cs typeface="Microsoft Sans Serif"/>
              </a:rPr>
              <a:t>(</a:t>
            </a:r>
            <a:r>
              <a:rPr lang="en-US" sz="1600" i="1" dirty="0">
                <a:latin typeface="+mj-lt"/>
                <a:cs typeface="Arial"/>
              </a:rPr>
              <a:t>2</a:t>
            </a:r>
            <a:r>
              <a:rPr lang="en-US" sz="1600" dirty="0">
                <a:latin typeface="+mj-lt"/>
                <a:cs typeface="Microsoft Sans Serif"/>
              </a:rPr>
              <a:t>)</a:t>
            </a:r>
            <a:r>
              <a:rPr lang="en-US" sz="1600" spc="335" dirty="0">
                <a:latin typeface="+mj-lt"/>
                <a:cs typeface="Microsoft Sans Serif"/>
              </a:rPr>
              <a:t>  </a:t>
            </a:r>
            <a:r>
              <a:rPr lang="en-US" sz="1600" dirty="0">
                <a:latin typeface="+mj-lt"/>
                <a:cs typeface="Microsoft Sans Serif"/>
              </a:rPr>
              <a:t>The</a:t>
            </a:r>
            <a:r>
              <a:rPr lang="en-US" sz="1600" spc="125" dirty="0">
                <a:latin typeface="+mj-lt"/>
                <a:cs typeface="Microsoft Sans Serif"/>
              </a:rPr>
              <a:t> </a:t>
            </a:r>
            <a:r>
              <a:rPr lang="en-US" sz="1600" dirty="0">
                <a:latin typeface="+mj-lt"/>
                <a:cs typeface="Microsoft Sans Serif"/>
              </a:rPr>
              <a:t>Central</a:t>
            </a:r>
            <a:r>
              <a:rPr lang="en-US" sz="1600" spc="135" dirty="0">
                <a:latin typeface="+mj-lt"/>
                <a:cs typeface="Microsoft Sans Serif"/>
              </a:rPr>
              <a:t> </a:t>
            </a:r>
            <a:r>
              <a:rPr lang="en-US" sz="1600" dirty="0">
                <a:latin typeface="+mj-lt"/>
                <a:cs typeface="Microsoft Sans Serif"/>
              </a:rPr>
              <a:t>Government</a:t>
            </a:r>
            <a:r>
              <a:rPr lang="en-US" sz="1600" spc="95" dirty="0">
                <a:latin typeface="+mj-lt"/>
                <a:cs typeface="Microsoft Sans Serif"/>
              </a:rPr>
              <a:t> </a:t>
            </a:r>
            <a:r>
              <a:rPr lang="en-US" sz="1600" dirty="0">
                <a:latin typeface="+mj-lt"/>
                <a:cs typeface="Microsoft Sans Serif"/>
              </a:rPr>
              <a:t>may,</a:t>
            </a:r>
            <a:r>
              <a:rPr lang="en-US" sz="1600" spc="140" dirty="0">
                <a:latin typeface="+mj-lt"/>
                <a:cs typeface="Microsoft Sans Serif"/>
              </a:rPr>
              <a:t> </a:t>
            </a:r>
            <a:r>
              <a:rPr lang="en-US" sz="1600" dirty="0">
                <a:latin typeface="+mj-lt"/>
                <a:cs typeface="Microsoft Sans Serif"/>
              </a:rPr>
              <a:t>by</a:t>
            </a:r>
            <a:r>
              <a:rPr lang="en-US" sz="1600" spc="100" dirty="0">
                <a:latin typeface="+mj-lt"/>
                <a:cs typeface="Microsoft Sans Serif"/>
              </a:rPr>
              <a:t> </a:t>
            </a:r>
            <a:r>
              <a:rPr lang="en-US" sz="1600" dirty="0">
                <a:latin typeface="+mj-lt"/>
                <a:cs typeface="Microsoft Sans Serif"/>
              </a:rPr>
              <a:t>notification</a:t>
            </a:r>
            <a:r>
              <a:rPr lang="en-US" sz="1600" spc="105" dirty="0">
                <a:latin typeface="+mj-lt"/>
                <a:cs typeface="Microsoft Sans Serif"/>
              </a:rPr>
              <a:t> </a:t>
            </a:r>
            <a:r>
              <a:rPr lang="en-US" sz="1600" dirty="0">
                <a:latin typeface="+mj-lt"/>
                <a:cs typeface="Microsoft Sans Serif"/>
              </a:rPr>
              <a:t>in</a:t>
            </a:r>
            <a:r>
              <a:rPr lang="en-US" sz="1600" spc="120" dirty="0">
                <a:latin typeface="+mj-lt"/>
                <a:cs typeface="Microsoft Sans Serif"/>
              </a:rPr>
              <a:t> </a:t>
            </a:r>
            <a:r>
              <a:rPr lang="en-US" sz="1600" dirty="0">
                <a:latin typeface="+mj-lt"/>
                <a:cs typeface="Microsoft Sans Serif"/>
              </a:rPr>
              <a:t>the</a:t>
            </a:r>
            <a:r>
              <a:rPr lang="en-US" sz="1600" spc="100" dirty="0">
                <a:latin typeface="+mj-lt"/>
                <a:cs typeface="Microsoft Sans Serif"/>
              </a:rPr>
              <a:t> </a:t>
            </a:r>
            <a:r>
              <a:rPr lang="en-US" sz="1600" dirty="0">
                <a:latin typeface="+mj-lt"/>
                <a:cs typeface="Microsoft Sans Serif"/>
              </a:rPr>
              <a:t>Official</a:t>
            </a:r>
            <a:r>
              <a:rPr lang="en-US" sz="1600" spc="110" dirty="0">
                <a:latin typeface="+mj-lt"/>
                <a:cs typeface="Microsoft Sans Serif"/>
              </a:rPr>
              <a:t> </a:t>
            </a:r>
            <a:r>
              <a:rPr lang="en-US" sz="1600" dirty="0">
                <a:latin typeface="+mj-lt"/>
                <a:cs typeface="Microsoft Sans Serif"/>
              </a:rPr>
              <a:t>Gazette,</a:t>
            </a:r>
            <a:r>
              <a:rPr lang="en-US" sz="1600" spc="125" dirty="0">
                <a:latin typeface="+mj-lt"/>
                <a:cs typeface="Microsoft Sans Serif"/>
              </a:rPr>
              <a:t> </a:t>
            </a:r>
            <a:r>
              <a:rPr lang="en-US" sz="1600" dirty="0">
                <a:latin typeface="+mj-lt"/>
                <a:cs typeface="Microsoft Sans Serif"/>
              </a:rPr>
              <a:t>specify</a:t>
            </a:r>
            <a:r>
              <a:rPr lang="en-US" sz="1600" spc="120" dirty="0">
                <a:latin typeface="+mj-lt"/>
                <a:cs typeface="Microsoft Sans Serif"/>
              </a:rPr>
              <a:t> </a:t>
            </a:r>
            <a:r>
              <a:rPr lang="en-US" sz="1600" dirty="0">
                <a:latin typeface="+mj-lt"/>
                <a:cs typeface="Microsoft Sans Serif"/>
              </a:rPr>
              <a:t>the</a:t>
            </a:r>
            <a:r>
              <a:rPr lang="en-US" sz="1600" spc="125" dirty="0">
                <a:latin typeface="+mj-lt"/>
                <a:cs typeface="Microsoft Sans Serif"/>
              </a:rPr>
              <a:t> </a:t>
            </a:r>
            <a:r>
              <a:rPr lang="en-US" sz="1600" dirty="0">
                <a:latin typeface="+mj-lt"/>
                <a:cs typeface="Microsoft Sans Serif"/>
              </a:rPr>
              <a:t>date</a:t>
            </a:r>
            <a:r>
              <a:rPr lang="en-US" sz="1600" spc="100" dirty="0">
                <a:latin typeface="+mj-lt"/>
                <a:cs typeface="Microsoft Sans Serif"/>
              </a:rPr>
              <a:t> </a:t>
            </a:r>
            <a:r>
              <a:rPr lang="en-US" sz="1600" dirty="0">
                <a:latin typeface="+mj-lt"/>
                <a:cs typeface="Microsoft Sans Serif"/>
              </a:rPr>
              <a:t>from</a:t>
            </a:r>
            <a:r>
              <a:rPr lang="en-US" sz="1600" spc="155" dirty="0">
                <a:latin typeface="+mj-lt"/>
                <a:cs typeface="Microsoft Sans Serif"/>
              </a:rPr>
              <a:t> </a:t>
            </a:r>
            <a:r>
              <a:rPr lang="en-US" sz="1600" dirty="0">
                <a:latin typeface="+mj-lt"/>
                <a:cs typeface="Microsoft Sans Serif"/>
              </a:rPr>
              <a:t>which</a:t>
            </a:r>
            <a:r>
              <a:rPr lang="en-US" sz="1600" spc="105" dirty="0">
                <a:latin typeface="+mj-lt"/>
                <a:cs typeface="Microsoft Sans Serif"/>
              </a:rPr>
              <a:t> </a:t>
            </a:r>
            <a:r>
              <a:rPr lang="en-US" sz="1600" dirty="0">
                <a:latin typeface="+mj-lt"/>
                <a:cs typeface="Microsoft Sans Serif"/>
              </a:rPr>
              <a:t>the</a:t>
            </a:r>
            <a:r>
              <a:rPr lang="en-US" sz="1600" spc="100" dirty="0">
                <a:latin typeface="+mj-lt"/>
                <a:cs typeface="Microsoft Sans Serif"/>
              </a:rPr>
              <a:t> </a:t>
            </a:r>
            <a:r>
              <a:rPr lang="en-US" sz="1600" dirty="0">
                <a:latin typeface="+mj-lt"/>
                <a:cs typeface="Microsoft Sans Serif"/>
              </a:rPr>
              <a:t>existing</a:t>
            </a:r>
            <a:r>
              <a:rPr lang="en-US" sz="1600" spc="125" dirty="0">
                <a:latin typeface="+mj-lt"/>
                <a:cs typeface="Microsoft Sans Serif"/>
              </a:rPr>
              <a:t> </a:t>
            </a:r>
            <a:r>
              <a:rPr lang="en-US" sz="1600" dirty="0">
                <a:latin typeface="+mj-lt"/>
                <a:cs typeface="Microsoft Sans Serif"/>
              </a:rPr>
              <a:t>persons</a:t>
            </a:r>
            <a:r>
              <a:rPr lang="en-US" sz="1600" spc="145" dirty="0">
                <a:latin typeface="+mj-lt"/>
                <a:cs typeface="Microsoft Sans Serif"/>
              </a:rPr>
              <a:t> </a:t>
            </a:r>
            <a:r>
              <a:rPr lang="en-US" sz="1600" spc="-25" dirty="0">
                <a:latin typeface="+mj-lt"/>
                <a:cs typeface="Microsoft Sans Serif"/>
              </a:rPr>
              <a:t>of</a:t>
            </a:r>
            <a:endParaRPr lang="en-US" sz="1600" dirty="0">
              <a:latin typeface="+mj-lt"/>
              <a:cs typeface="Microsoft Sans Serif"/>
            </a:endParaRPr>
          </a:p>
          <a:p>
            <a:pPr marL="469265" algn="just">
              <a:lnSpc>
                <a:spcPct val="100000"/>
              </a:lnSpc>
              <a:spcBef>
                <a:spcPts val="5"/>
              </a:spcBef>
            </a:pPr>
            <a:r>
              <a:rPr lang="en-US" sz="1600" dirty="0">
                <a:latin typeface="+mj-lt"/>
                <a:cs typeface="Microsoft Sans Serif"/>
              </a:rPr>
              <a:t>Indian</a:t>
            </a:r>
            <a:r>
              <a:rPr lang="en-US" sz="1600" spc="-40" dirty="0">
                <a:latin typeface="+mj-lt"/>
                <a:cs typeface="Microsoft Sans Serif"/>
              </a:rPr>
              <a:t> </a:t>
            </a:r>
            <a:r>
              <a:rPr lang="en-US" sz="1600" dirty="0">
                <a:latin typeface="+mj-lt"/>
                <a:cs typeface="Microsoft Sans Serif"/>
              </a:rPr>
              <a:t>Origin</a:t>
            </a:r>
            <a:r>
              <a:rPr lang="en-US" sz="1600" spc="-35" dirty="0">
                <a:latin typeface="+mj-lt"/>
                <a:cs typeface="Microsoft Sans Serif"/>
              </a:rPr>
              <a:t> </a:t>
            </a:r>
            <a:r>
              <a:rPr lang="en-US" sz="1600" dirty="0">
                <a:latin typeface="+mj-lt"/>
                <a:cs typeface="Microsoft Sans Serif"/>
              </a:rPr>
              <a:t>Cardholders</a:t>
            </a:r>
            <a:r>
              <a:rPr lang="en-US" sz="1600" spc="5" dirty="0">
                <a:latin typeface="+mj-lt"/>
                <a:cs typeface="Microsoft Sans Serif"/>
              </a:rPr>
              <a:t> </a:t>
            </a:r>
            <a:r>
              <a:rPr lang="en-US" sz="1600" dirty="0">
                <a:latin typeface="+mj-lt"/>
                <a:cs typeface="Microsoft Sans Serif"/>
              </a:rPr>
              <a:t>shall</a:t>
            </a:r>
            <a:r>
              <a:rPr lang="en-US" sz="1600" spc="-45" dirty="0">
                <a:latin typeface="+mj-lt"/>
                <a:cs typeface="Microsoft Sans Serif"/>
              </a:rPr>
              <a:t> </a:t>
            </a:r>
            <a:r>
              <a:rPr lang="en-US" sz="1600" dirty="0">
                <a:latin typeface="+mj-lt"/>
                <a:cs typeface="Microsoft Sans Serif"/>
              </a:rPr>
              <a:t>be</a:t>
            </a:r>
            <a:r>
              <a:rPr lang="en-US" sz="1600" spc="-15" dirty="0">
                <a:latin typeface="+mj-lt"/>
                <a:cs typeface="Microsoft Sans Serif"/>
              </a:rPr>
              <a:t> </a:t>
            </a:r>
            <a:r>
              <a:rPr lang="en-US" sz="1600" dirty="0">
                <a:solidFill>
                  <a:srgbClr val="FF0000"/>
                </a:solidFill>
                <a:latin typeface="+mj-lt"/>
                <a:cs typeface="Microsoft Sans Serif"/>
              </a:rPr>
              <a:t>deemed</a:t>
            </a:r>
            <a:r>
              <a:rPr lang="en-US" sz="1600" spc="-60" dirty="0">
                <a:solidFill>
                  <a:srgbClr val="FF0000"/>
                </a:solidFill>
                <a:latin typeface="+mj-lt"/>
                <a:cs typeface="Microsoft Sans Serif"/>
              </a:rPr>
              <a:t> </a:t>
            </a:r>
            <a:r>
              <a:rPr lang="en-US" sz="1600" dirty="0">
                <a:solidFill>
                  <a:srgbClr val="FF0000"/>
                </a:solidFill>
                <a:latin typeface="+mj-lt"/>
                <a:cs typeface="Microsoft Sans Serif"/>
              </a:rPr>
              <a:t>to</a:t>
            </a:r>
            <a:r>
              <a:rPr lang="en-US" sz="1600" spc="-35" dirty="0">
                <a:solidFill>
                  <a:srgbClr val="FF0000"/>
                </a:solidFill>
                <a:latin typeface="+mj-lt"/>
                <a:cs typeface="Microsoft Sans Serif"/>
              </a:rPr>
              <a:t> </a:t>
            </a:r>
            <a:r>
              <a:rPr lang="en-US" sz="1600" dirty="0">
                <a:solidFill>
                  <a:srgbClr val="FF0000"/>
                </a:solidFill>
                <a:latin typeface="+mj-lt"/>
                <a:cs typeface="Microsoft Sans Serif"/>
              </a:rPr>
              <a:t>be</a:t>
            </a:r>
            <a:r>
              <a:rPr lang="en-US" sz="1600" spc="-15" dirty="0">
                <a:solidFill>
                  <a:srgbClr val="FF0000"/>
                </a:solidFill>
                <a:latin typeface="+mj-lt"/>
                <a:cs typeface="Microsoft Sans Serif"/>
              </a:rPr>
              <a:t> </a:t>
            </a:r>
            <a:r>
              <a:rPr lang="en-US" sz="1600" dirty="0">
                <a:solidFill>
                  <a:srgbClr val="FF0000"/>
                </a:solidFill>
                <a:latin typeface="+mj-lt"/>
                <a:cs typeface="Microsoft Sans Serif"/>
              </a:rPr>
              <a:t>Overseas</a:t>
            </a:r>
            <a:r>
              <a:rPr lang="en-US" sz="1600" spc="-15" dirty="0">
                <a:solidFill>
                  <a:srgbClr val="FF0000"/>
                </a:solidFill>
                <a:latin typeface="+mj-lt"/>
                <a:cs typeface="Microsoft Sans Serif"/>
              </a:rPr>
              <a:t> </a:t>
            </a:r>
            <a:r>
              <a:rPr lang="en-US" sz="1600" dirty="0">
                <a:solidFill>
                  <a:srgbClr val="FF0000"/>
                </a:solidFill>
                <a:latin typeface="+mj-lt"/>
                <a:cs typeface="Microsoft Sans Serif"/>
              </a:rPr>
              <a:t>Citizens</a:t>
            </a:r>
            <a:r>
              <a:rPr lang="en-US" sz="1600" spc="-40" dirty="0">
                <a:solidFill>
                  <a:srgbClr val="FF0000"/>
                </a:solidFill>
                <a:latin typeface="+mj-lt"/>
                <a:cs typeface="Microsoft Sans Serif"/>
              </a:rPr>
              <a:t> </a:t>
            </a:r>
            <a:r>
              <a:rPr lang="en-US" sz="1600" dirty="0">
                <a:solidFill>
                  <a:srgbClr val="FF0000"/>
                </a:solidFill>
                <a:latin typeface="+mj-lt"/>
                <a:cs typeface="Microsoft Sans Serif"/>
              </a:rPr>
              <a:t>of</a:t>
            </a:r>
            <a:r>
              <a:rPr lang="en-US" sz="1600" spc="-5" dirty="0">
                <a:solidFill>
                  <a:srgbClr val="FF0000"/>
                </a:solidFill>
                <a:latin typeface="+mj-lt"/>
                <a:cs typeface="Microsoft Sans Serif"/>
              </a:rPr>
              <a:t> </a:t>
            </a:r>
            <a:r>
              <a:rPr lang="en-US" sz="1600" dirty="0">
                <a:solidFill>
                  <a:srgbClr val="FF0000"/>
                </a:solidFill>
                <a:latin typeface="+mj-lt"/>
                <a:cs typeface="Microsoft Sans Serif"/>
              </a:rPr>
              <a:t>India</a:t>
            </a:r>
            <a:r>
              <a:rPr lang="en-US" sz="1600" spc="-30" dirty="0">
                <a:solidFill>
                  <a:srgbClr val="FF0000"/>
                </a:solidFill>
                <a:latin typeface="+mj-lt"/>
                <a:cs typeface="Microsoft Sans Serif"/>
              </a:rPr>
              <a:t> </a:t>
            </a:r>
            <a:r>
              <a:rPr lang="en-US" sz="1600" dirty="0">
                <a:solidFill>
                  <a:srgbClr val="FF0000"/>
                </a:solidFill>
                <a:latin typeface="+mj-lt"/>
                <a:cs typeface="Microsoft Sans Serif"/>
              </a:rPr>
              <a:t>Cardholders</a:t>
            </a:r>
            <a:r>
              <a:rPr lang="en-US" sz="1600" dirty="0">
                <a:latin typeface="+mj-lt"/>
                <a:cs typeface="Microsoft Sans Serif"/>
              </a:rPr>
              <a:t>.</a:t>
            </a:r>
            <a:r>
              <a:rPr lang="en-US" sz="1600" spc="-25" dirty="0">
                <a:latin typeface="+mj-lt"/>
                <a:cs typeface="Microsoft Sans Serif"/>
              </a:rPr>
              <a:t> </a:t>
            </a:r>
            <a:r>
              <a:rPr lang="en-US" sz="1600" spc="650" dirty="0">
                <a:latin typeface="+mj-lt"/>
                <a:cs typeface="Microsoft Sans Serif"/>
              </a:rPr>
              <a:t>…</a:t>
            </a:r>
            <a:endParaRPr lang="en-US" sz="1600" dirty="0">
              <a:latin typeface="+mj-lt"/>
              <a:cs typeface="Microsoft Sans Serif"/>
            </a:endParaRPr>
          </a:p>
          <a:p>
            <a:pPr marL="712787">
              <a:lnSpc>
                <a:spcPct val="100000"/>
              </a:lnSpc>
              <a:spcBef>
                <a:spcPts val="105"/>
              </a:spcBef>
              <a:tabLst>
                <a:tab pos="469900" algn="l"/>
              </a:tabLst>
            </a:pPr>
            <a:endParaRPr lang="en-US" sz="1600" spc="-25" dirty="0">
              <a:latin typeface="+mj-lt"/>
              <a:cs typeface="Microsoft Sans Serif"/>
            </a:endParaRPr>
          </a:p>
        </p:txBody>
      </p:sp>
      <p:sp>
        <p:nvSpPr>
          <p:cNvPr id="10" name="object 10"/>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35</a:t>
            </a:fld>
            <a:endParaRPr sz="1450">
              <a:latin typeface="+mj-lt"/>
              <a:cs typeface="Calibri"/>
            </a:endParaRPr>
          </a:p>
        </p:txBody>
      </p:sp>
    </p:spTree>
    <p:extLst>
      <p:ext uri="{BB962C8B-B14F-4D97-AF65-F5344CB8AC3E}">
        <p14:creationId xmlns:p14="http://schemas.microsoft.com/office/powerpoint/2010/main" val="1344684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36</a:t>
            </a:fld>
            <a:endParaRPr kumimoji="0" sz="1200" b="0" i="0" u="none" strike="noStrike" kern="0" cap="none" spc="-25" normalizeH="0" baseline="0" noProof="0" dirty="0">
              <a:ln>
                <a:noFill/>
              </a:ln>
              <a:solidFill>
                <a:srgbClr val="888888"/>
              </a:solidFill>
              <a:effectLst/>
              <a:uLnTx/>
              <a:uFillTx/>
              <a:latin typeface="Calibri"/>
              <a:cs typeface="Calibri"/>
            </a:endParaRPr>
          </a:p>
        </p:txBody>
      </p:sp>
      <p:sp>
        <p:nvSpPr>
          <p:cNvPr id="6" name="object 2">
            <a:extLst>
              <a:ext uri="{FF2B5EF4-FFF2-40B4-BE49-F238E27FC236}">
                <a16:creationId xmlns:a16="http://schemas.microsoft.com/office/drawing/2014/main" id="{82499F41-2C3B-2212-26FE-72C29ABEECAE}"/>
              </a:ext>
            </a:extLst>
          </p:cNvPr>
          <p:cNvSpPr txBox="1">
            <a:spLocks/>
          </p:cNvSpPr>
          <p:nvPr/>
        </p:nvSpPr>
        <p:spPr>
          <a:xfrm>
            <a:off x="3186238" y="2923733"/>
            <a:ext cx="5819523" cy="505267"/>
          </a:xfrm>
          <a:prstGeom prst="rect">
            <a:avLst/>
          </a:prstGeom>
        </p:spPr>
        <p:txBody>
          <a:bodyPr vert="horz" wrap="square" lIns="0" tIns="12700" rIns="0" bIns="0" rtlCol="0">
            <a:spAutoFit/>
          </a:bodyPr>
          <a:lstStyle>
            <a:lvl1pPr>
              <a:defRPr sz="2000" b="1" i="0">
                <a:solidFill>
                  <a:srgbClr val="2D75B6"/>
                </a:solidFill>
                <a:latin typeface="Arial"/>
                <a:ea typeface="+mj-ea"/>
                <a:cs typeface="Arial"/>
              </a:defRPr>
            </a:lvl1pPr>
          </a:lstStyle>
          <a:p>
            <a:pPr marL="12700">
              <a:spcBef>
                <a:spcPts val="100"/>
              </a:spcBef>
            </a:pPr>
            <a:r>
              <a:rPr lang="en-US" sz="3200" kern="0" spc="20" dirty="0">
                <a:solidFill>
                  <a:schemeClr val="accent3"/>
                </a:solidFill>
                <a:latin typeface="Aptos" panose="020B0004020202020204" pitchFamily="34" charset="0"/>
                <a:cs typeface="Roboto"/>
              </a:rPr>
              <a:t>Remittance Facilities for NRIs</a:t>
            </a:r>
            <a:endParaRPr lang="en-US" sz="3200" kern="0" dirty="0">
              <a:solidFill>
                <a:schemeClr val="accent3"/>
              </a:solidFill>
              <a:latin typeface="Aptos" panose="020B0004020202020204" pitchFamily="34" charset="0"/>
              <a:cs typeface="Roboto"/>
            </a:endParaRPr>
          </a:p>
        </p:txBody>
      </p:sp>
      <p:pic>
        <p:nvPicPr>
          <p:cNvPr id="11" name="object 4">
            <a:extLst>
              <a:ext uri="{FF2B5EF4-FFF2-40B4-BE49-F238E27FC236}">
                <a16:creationId xmlns:a16="http://schemas.microsoft.com/office/drawing/2014/main" id="{9A0FE653-27A0-0D69-5D91-5B6C01814BC8}"/>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4921" y="135382"/>
            <a:ext cx="437832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ptos" panose="020B0004020202020204" pitchFamily="34" charset="0"/>
              </a:rPr>
              <a:t>Remittance</a:t>
            </a:r>
            <a:r>
              <a:rPr sz="2400" spc="-70" dirty="0">
                <a:latin typeface="Aptos" panose="020B0004020202020204" pitchFamily="34" charset="0"/>
              </a:rPr>
              <a:t> </a:t>
            </a:r>
            <a:r>
              <a:rPr sz="2400" dirty="0">
                <a:latin typeface="Aptos" panose="020B0004020202020204" pitchFamily="34" charset="0"/>
              </a:rPr>
              <a:t>of</a:t>
            </a:r>
            <a:r>
              <a:rPr sz="2400" spc="-70" dirty="0">
                <a:latin typeface="Aptos" panose="020B0004020202020204" pitchFamily="34" charset="0"/>
              </a:rPr>
              <a:t> </a:t>
            </a:r>
            <a:r>
              <a:rPr sz="2400" dirty="0">
                <a:latin typeface="Aptos" panose="020B0004020202020204" pitchFamily="34" charset="0"/>
              </a:rPr>
              <a:t>Current</a:t>
            </a:r>
            <a:r>
              <a:rPr sz="2400" spc="-65" dirty="0">
                <a:latin typeface="Aptos" panose="020B0004020202020204" pitchFamily="34" charset="0"/>
              </a:rPr>
              <a:t> </a:t>
            </a:r>
            <a:r>
              <a:rPr sz="2400" spc="-10" dirty="0">
                <a:latin typeface="Aptos" panose="020B0004020202020204" pitchFamily="34" charset="0"/>
              </a:rPr>
              <a:t>Income</a:t>
            </a:r>
            <a:endParaRPr sz="2400" dirty="0">
              <a:latin typeface="Aptos" panose="020B0004020202020204" pitchFamily="34" charset="0"/>
            </a:endParaRPr>
          </a:p>
        </p:txBody>
      </p:sp>
      <p:sp>
        <p:nvSpPr>
          <p:cNvPr id="5" name="object 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37</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4" name="object 4"/>
          <p:cNvSpPr txBox="1"/>
          <p:nvPr/>
        </p:nvSpPr>
        <p:spPr>
          <a:xfrm>
            <a:off x="331724" y="772794"/>
            <a:ext cx="11623675" cy="3912235"/>
          </a:xfrm>
          <a:prstGeom prst="rect">
            <a:avLst/>
          </a:prstGeom>
        </p:spPr>
        <p:txBody>
          <a:bodyPr vert="horz" wrap="square" lIns="0" tIns="11430" rIns="0" bIns="0" rtlCol="0">
            <a:spAutoFit/>
          </a:bodyPr>
          <a:lstStyle/>
          <a:p>
            <a:pPr marL="240665" marR="0" lvl="0" indent="-227965" defTabSz="914400" eaLnBrk="1" fontAlgn="auto" latinLnBrk="0" hangingPunct="1">
              <a:lnSpc>
                <a:spcPct val="100000"/>
              </a:lnSpc>
              <a:spcBef>
                <a:spcPts val="90"/>
              </a:spcBef>
              <a:spcAft>
                <a:spcPts val="0"/>
              </a:spcAft>
              <a:buClrTx/>
              <a:buSzTx/>
              <a:buFont typeface="Microsoft Sans Serif"/>
              <a:buChar char="•"/>
              <a:tabLst>
                <a:tab pos="240665" algn="l"/>
              </a:tabLst>
              <a:defRPr/>
            </a:pP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Remittance</a:t>
            </a:r>
            <a:r>
              <a:rPr kumimoji="0" sz="20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2000" b="1" i="0" u="none" strike="noStrike" kern="0" cap="none" spc="-6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rgbClr val="FF0000"/>
                </a:solidFill>
                <a:effectLst/>
                <a:uLnTx/>
                <a:uFillTx/>
                <a:latin typeface="Aptos" panose="020B0004020202020204" pitchFamily="34" charset="0"/>
                <a:cs typeface="Arial"/>
              </a:rPr>
              <a:t>current</a:t>
            </a:r>
            <a:r>
              <a:rPr kumimoji="0" sz="2000" b="1" i="0" u="none" strike="noStrike" kern="0" cap="none" spc="-35" normalizeH="0" baseline="0" noProof="0" dirty="0">
                <a:ln>
                  <a:noFill/>
                </a:ln>
                <a:solidFill>
                  <a:srgbClr val="FF0000"/>
                </a:solidFill>
                <a:effectLst/>
                <a:uLnTx/>
                <a:uFillTx/>
                <a:latin typeface="Aptos" panose="020B0004020202020204" pitchFamily="34" charset="0"/>
                <a:cs typeface="Arial"/>
              </a:rPr>
              <a:t> </a:t>
            </a:r>
            <a:r>
              <a:rPr kumimoji="0" sz="2000" b="1" i="0" u="none" strike="noStrike" kern="0" cap="none" spc="-10" normalizeH="0" baseline="0" noProof="0" dirty="0">
                <a:ln>
                  <a:noFill/>
                </a:ln>
                <a:solidFill>
                  <a:srgbClr val="FF0000"/>
                </a:solidFill>
                <a:effectLst/>
                <a:uLnTx/>
                <a:uFillTx/>
                <a:latin typeface="Aptos" panose="020B0004020202020204" pitchFamily="34" charset="0"/>
                <a:cs typeface="Arial"/>
              </a:rPr>
              <a:t>income</a:t>
            </a:r>
            <a:endPar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Arial"/>
            </a:endParaRPr>
          </a:p>
          <a:p>
            <a:pPr marL="468630" marR="0" lvl="1" indent="-227965" algn="just" defTabSz="914400" eaLnBrk="1" fontAlgn="auto" latinLnBrk="0" hangingPunct="1">
              <a:lnSpc>
                <a:spcPct val="100000"/>
              </a:lnSpc>
              <a:spcBef>
                <a:spcPts val="2185"/>
              </a:spcBef>
              <a:spcAft>
                <a:spcPts val="0"/>
              </a:spcAft>
              <a:buClrTx/>
              <a:buSzTx/>
              <a:buFont typeface="Wingdings"/>
              <a:buChar char=""/>
              <a:tabLst>
                <a:tab pos="46863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like</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rent,</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dividend,</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pension, interest</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etc.</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NRIs/PIOs</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freely</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allowed</a:t>
            </a:r>
            <a:endPar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900" marR="5080" lvl="1" indent="-228600" algn="just" defTabSz="914400" eaLnBrk="1" fontAlgn="auto" latinLnBrk="0" hangingPunct="1">
              <a:lnSpc>
                <a:spcPct val="150100"/>
              </a:lnSpc>
              <a:spcBef>
                <a:spcPts val="1005"/>
              </a:spcBef>
              <a:spcAft>
                <a:spcPts val="0"/>
              </a:spcAft>
              <a:buClrTx/>
              <a:buSzTx/>
              <a:buFont typeface="Wingdings"/>
              <a:buChar char=""/>
              <a:tabLst>
                <a:tab pos="46990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2000" b="0" i="0" u="none" strike="noStrike" kern="0" cap="none" spc="4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basis</a:t>
            </a:r>
            <a:r>
              <a:rPr kumimoji="0" sz="2000" b="0" i="0" u="none" strike="noStrike" kern="0" cap="none" spc="4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appropriate</a:t>
            </a:r>
            <a:r>
              <a:rPr kumimoji="0" sz="2000" b="0" i="0" u="none" strike="noStrike" kern="0" cap="none" spc="40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certification</a:t>
            </a:r>
            <a:r>
              <a:rPr kumimoji="0" sz="2000" b="0" i="0" u="none" strike="noStrike" kern="0" cap="none" spc="4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3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4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Chartered</a:t>
            </a:r>
            <a:r>
              <a:rPr kumimoji="0" sz="2000" b="0" i="0" u="none" strike="noStrike" kern="0" cap="none" spc="40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Accountant</a:t>
            </a:r>
            <a:r>
              <a:rPr kumimoji="0" sz="2000" b="0" i="0" u="none" strike="noStrike" kern="0" cap="none" spc="4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certifying</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that</a:t>
            </a:r>
            <a:r>
              <a:rPr kumimoji="0" sz="2000" b="0" i="0" u="none" strike="noStrike" kern="0" cap="none" spc="4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amount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proposed</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remitted</a:t>
            </a:r>
            <a:r>
              <a:rPr kumimoji="0" sz="2000" b="0" i="0" u="none" strike="noStrike" kern="0" cap="none" spc="4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4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eligible</a:t>
            </a:r>
            <a:r>
              <a:rPr kumimoji="0" sz="2000" b="0" i="0" u="none" strike="noStrike" kern="0" cap="none" spc="45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2000" b="0" i="0" u="none" strike="noStrike" kern="0" cap="none" spc="45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that</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applicable</a:t>
            </a:r>
            <a:r>
              <a:rPr kumimoji="0" sz="2000" b="0" i="0" u="none" strike="noStrike" kern="0" cap="none" spc="45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taxes</a:t>
            </a:r>
            <a:r>
              <a:rPr kumimoji="0" sz="2000" b="0" i="0" u="none" strike="noStrike" kern="0" cap="none" spc="4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have</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been</a:t>
            </a:r>
            <a:r>
              <a:rPr kumimoji="0" sz="2000" b="0" i="0" u="none" strike="noStrike" kern="0" cap="none" spc="4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paid</a:t>
            </a:r>
            <a:r>
              <a:rPr kumimoji="0" sz="2000" b="0" i="0" u="none" strike="noStrike" kern="0" cap="none" spc="4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provided</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for.</a:t>
            </a:r>
            <a:endPar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240665" marR="12065" lvl="0" indent="-228600" algn="just" defTabSz="914400" eaLnBrk="1" fontAlgn="auto" latinLnBrk="0" hangingPunct="1">
              <a:lnSpc>
                <a:spcPct val="150100"/>
              </a:lnSpc>
              <a:spcBef>
                <a:spcPts val="1010"/>
              </a:spcBef>
              <a:spcAft>
                <a:spcPts val="0"/>
              </a:spcAft>
              <a:buClrTx/>
              <a:buSzTx/>
              <a:buFontTx/>
              <a:buChar char="•"/>
              <a:tabLst>
                <a:tab pos="240665" algn="l"/>
                <a:tab pos="24193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NRIs/PIOs  have</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option</a:t>
            </a:r>
            <a:r>
              <a:rPr kumimoji="0" sz="20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credit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current</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income  to</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their</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non-</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  (External)  </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Rupee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provided</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authorized</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dealer</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a:t>
            </a:r>
            <a:r>
              <a:rPr kumimoji="0" sz="20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is</a:t>
            </a:r>
            <a:r>
              <a:rPr kumimoji="0" sz="2000" b="0" i="0" u="none" strike="noStrike" kern="0" cap="none" spc="4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satisfied</a:t>
            </a:r>
            <a:r>
              <a:rPr kumimoji="0" sz="20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that</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credit</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represents</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current</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income</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of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non-</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resident</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holder</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income</a:t>
            </a:r>
            <a:r>
              <a:rPr kumimoji="0" sz="20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tax</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thereon</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been</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deducted /</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provided </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for.</a:t>
            </a:r>
            <a:endPar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p:txBody>
      </p:sp>
      <p:pic>
        <p:nvPicPr>
          <p:cNvPr id="6" name="object 4">
            <a:extLst>
              <a:ext uri="{FF2B5EF4-FFF2-40B4-BE49-F238E27FC236}">
                <a16:creationId xmlns:a16="http://schemas.microsoft.com/office/drawing/2014/main" id="{CC54A14E-02F8-E07D-0944-707E3B9E5C97}"/>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1724" y="163803"/>
            <a:ext cx="11528551" cy="391159"/>
          </a:xfrm>
          <a:prstGeom prst="rect">
            <a:avLst/>
          </a:prstGeom>
        </p:spPr>
        <p:txBody>
          <a:bodyPr vert="horz" wrap="square" lIns="0" tIns="12700" rIns="0" bIns="0" rtlCol="0">
            <a:spAutoFit/>
          </a:bodyPr>
          <a:lstStyle/>
          <a:p>
            <a:pPr marL="12700">
              <a:lnSpc>
                <a:spcPct val="100000"/>
              </a:lnSpc>
              <a:spcBef>
                <a:spcPts val="100"/>
              </a:spcBef>
            </a:pPr>
            <a:r>
              <a:rPr sz="2400" dirty="0">
                <a:latin typeface="Aptos" panose="020B0004020202020204" pitchFamily="34" charset="0"/>
              </a:rPr>
              <a:t>Remittance</a:t>
            </a:r>
            <a:r>
              <a:rPr sz="2400" spc="-65" dirty="0">
                <a:latin typeface="Aptos" panose="020B0004020202020204" pitchFamily="34" charset="0"/>
              </a:rPr>
              <a:t> </a:t>
            </a:r>
            <a:r>
              <a:rPr sz="2400" dirty="0">
                <a:latin typeface="Aptos" panose="020B0004020202020204" pitchFamily="34" charset="0"/>
              </a:rPr>
              <a:t>of</a:t>
            </a:r>
            <a:r>
              <a:rPr sz="2400" spc="-150" dirty="0">
                <a:latin typeface="Aptos" panose="020B0004020202020204" pitchFamily="34" charset="0"/>
              </a:rPr>
              <a:t> </a:t>
            </a:r>
            <a:r>
              <a:rPr sz="2400" dirty="0">
                <a:latin typeface="Aptos" panose="020B0004020202020204" pitchFamily="34" charset="0"/>
              </a:rPr>
              <a:t>Assets</a:t>
            </a:r>
            <a:r>
              <a:rPr sz="2400" spc="20" dirty="0">
                <a:latin typeface="Aptos" panose="020B0004020202020204" pitchFamily="34" charset="0"/>
              </a:rPr>
              <a:t> </a:t>
            </a:r>
            <a:r>
              <a:rPr sz="2400" dirty="0">
                <a:latin typeface="Aptos" panose="020B0004020202020204" pitchFamily="34" charset="0"/>
              </a:rPr>
              <a:t>by</a:t>
            </a:r>
            <a:r>
              <a:rPr sz="2400" spc="-65" dirty="0">
                <a:latin typeface="Aptos" panose="020B0004020202020204" pitchFamily="34" charset="0"/>
              </a:rPr>
              <a:t> </a:t>
            </a:r>
            <a:r>
              <a:rPr sz="2400" dirty="0">
                <a:latin typeface="Aptos" panose="020B0004020202020204" pitchFamily="34" charset="0"/>
              </a:rPr>
              <a:t>NRIs</a:t>
            </a:r>
            <a:r>
              <a:rPr sz="2400" spc="-40" dirty="0">
                <a:latin typeface="Aptos" panose="020B0004020202020204" pitchFamily="34" charset="0"/>
              </a:rPr>
              <a:t> </a:t>
            </a:r>
            <a:r>
              <a:rPr sz="2400" dirty="0">
                <a:latin typeface="Aptos" panose="020B0004020202020204" pitchFamily="34" charset="0"/>
              </a:rPr>
              <a:t>/</a:t>
            </a:r>
            <a:r>
              <a:rPr sz="2400" spc="-65" dirty="0">
                <a:latin typeface="Aptos" panose="020B0004020202020204" pitchFamily="34" charset="0"/>
              </a:rPr>
              <a:t> </a:t>
            </a:r>
            <a:r>
              <a:rPr sz="2400" spc="-20" dirty="0">
                <a:latin typeface="Aptos" panose="020B0004020202020204" pitchFamily="34" charset="0"/>
              </a:rPr>
              <a:t>PIOs</a:t>
            </a:r>
            <a:endParaRPr sz="2400" dirty="0">
              <a:latin typeface="Aptos" panose="020B0004020202020204" pitchFamily="34" charset="0"/>
            </a:endParaRPr>
          </a:p>
        </p:txBody>
      </p:sp>
      <p:sp>
        <p:nvSpPr>
          <p:cNvPr id="7" name="object 7"/>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38</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4" name="object 4"/>
          <p:cNvSpPr txBox="1"/>
          <p:nvPr/>
        </p:nvSpPr>
        <p:spPr>
          <a:xfrm>
            <a:off x="331724" y="701167"/>
            <a:ext cx="11648440" cy="301561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Fema</a:t>
            </a:r>
            <a:r>
              <a:rPr kumimoji="0" sz="2000" b="1" i="0" u="none" strike="noStrike" kern="0" cap="none" spc="-5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13(R)</a:t>
            </a:r>
            <a:r>
              <a:rPr kumimoji="0" sz="2000" b="1" i="0" u="none" strike="noStrike" kern="0" cap="none" spc="-6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2000" b="1" i="0" u="none" strike="noStrike" kern="0" cap="none" spc="-7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FEM</a:t>
            </a:r>
            <a:r>
              <a:rPr kumimoji="0" sz="2000" b="1" i="0" u="none" strike="noStrike" kern="0" cap="none" spc="-4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2000" b="1" i="0" u="none" strike="noStrike" kern="0" cap="none" spc="0" normalizeH="0" baseline="0" noProof="0" dirty="0">
                <a:ln>
                  <a:noFill/>
                </a:ln>
                <a:solidFill>
                  <a:srgbClr val="FF0000"/>
                </a:solidFill>
                <a:effectLst/>
                <a:uLnTx/>
                <a:uFillTx/>
                <a:latin typeface="Aptos" panose="020B0004020202020204" pitchFamily="34" charset="0"/>
                <a:cs typeface="Arial"/>
              </a:rPr>
              <a:t>Remittance</a:t>
            </a:r>
            <a:r>
              <a:rPr kumimoji="0" sz="2000" b="1" i="0" u="none" strike="noStrike" kern="0" cap="none" spc="-45" normalizeH="0" baseline="0" noProof="0" dirty="0">
                <a:ln>
                  <a:noFill/>
                </a:ln>
                <a:solidFill>
                  <a:srgbClr val="FF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rgbClr val="FF0000"/>
                </a:solidFill>
                <a:effectLst/>
                <a:uLnTx/>
                <a:uFillTx/>
                <a:latin typeface="Aptos" panose="020B0004020202020204" pitchFamily="34" charset="0"/>
                <a:cs typeface="Arial"/>
              </a:rPr>
              <a:t>of</a:t>
            </a:r>
            <a:r>
              <a:rPr kumimoji="0" sz="2000" b="1" i="0" u="none" strike="noStrike" kern="0" cap="none" spc="-140" normalizeH="0" baseline="0" noProof="0" dirty="0">
                <a:ln>
                  <a:noFill/>
                </a:ln>
                <a:solidFill>
                  <a:srgbClr val="FF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rgbClr val="FF0000"/>
                </a:solidFill>
                <a:effectLst/>
                <a:uLnTx/>
                <a:uFillTx/>
                <a:latin typeface="Aptos" panose="020B0004020202020204" pitchFamily="34" charset="0"/>
                <a:cs typeface="Arial"/>
              </a:rPr>
              <a:t>Assets</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20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Regulations,</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2016</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240665" marR="5080" lvl="0" indent="-228600" algn="just" defTabSz="914400" eaLnBrk="1" fontAlgn="auto" latinLnBrk="0" hangingPunct="1">
              <a:lnSpc>
                <a:spcPct val="133100"/>
              </a:lnSpc>
              <a:spcBef>
                <a:spcPts val="985"/>
              </a:spcBef>
              <a:spcAft>
                <a:spcPts val="0"/>
              </a:spcAft>
              <a:buClrTx/>
              <a:buSzTx/>
              <a:buFontTx/>
              <a:buChar char="•"/>
              <a:tabLst>
                <a:tab pos="240665" algn="l"/>
                <a:tab pos="241935" algn="l"/>
              </a:tabLst>
              <a:defRPr/>
            </a:pP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	'Remittance</a:t>
            </a:r>
            <a:r>
              <a:rPr kumimoji="0" sz="20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20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asset'</a:t>
            </a:r>
            <a:r>
              <a:rPr kumimoji="0" sz="20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means</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 outside</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representing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deposit</a:t>
            </a:r>
            <a:r>
              <a:rPr kumimoji="0" sz="20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 </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a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firm</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1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1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company,</a:t>
            </a:r>
            <a:r>
              <a:rPr kumimoji="0" sz="2000" b="0" i="0" u="none" strike="noStrike" kern="0" cap="none" spc="20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provident</a:t>
            </a:r>
            <a:r>
              <a:rPr kumimoji="0" sz="2000" b="0" i="0" u="none" strike="noStrike" kern="0" cap="none" spc="17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fund</a:t>
            </a:r>
            <a:r>
              <a:rPr kumimoji="0" sz="2000" b="0" i="0" u="none" strike="noStrike" kern="0" cap="none" spc="16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balance</a:t>
            </a:r>
            <a:r>
              <a:rPr kumimoji="0" sz="2000" b="0" i="0" u="none" strike="noStrike" kern="0" cap="none" spc="20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1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superannuation</a:t>
            </a:r>
            <a:r>
              <a:rPr kumimoji="0" sz="2000" b="0" i="0" u="none" strike="noStrike" kern="0" cap="none" spc="1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benefits,</a:t>
            </a:r>
            <a:r>
              <a:rPr kumimoji="0" sz="2000" b="0" i="0" u="none" strike="noStrike" kern="0" cap="none" spc="1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amount</a:t>
            </a:r>
            <a:r>
              <a:rPr kumimoji="0" sz="2000" b="0" i="0" u="none" strike="noStrike" kern="0" cap="none" spc="1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1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claim</a:t>
            </a:r>
            <a:r>
              <a:rPr kumimoji="0" sz="2000" b="0" i="0" u="none" strike="noStrike" kern="0" cap="none" spc="22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2000" b="0" i="0" u="none" strike="noStrike" kern="0" cap="none" spc="15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maturity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proceeds</a:t>
            </a:r>
            <a:r>
              <a:rPr kumimoji="0" sz="2000" b="0" i="0" u="none" strike="noStrike" kern="0" cap="none" spc="17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2000" b="0" i="0" u="none" strike="noStrike" kern="0" cap="none" spc="18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Insurance</a:t>
            </a:r>
            <a:r>
              <a:rPr kumimoji="0" sz="2000" b="0" i="0" u="none" strike="noStrike" kern="0" cap="none" spc="17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policy</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1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2000" b="0" i="0" u="none" strike="noStrike" kern="0" cap="none" spc="1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2000" b="0" i="0" u="none" strike="noStrike" kern="0" cap="none" spc="1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1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shares,</a:t>
            </a:r>
            <a:r>
              <a:rPr kumimoji="0" sz="2000" b="0" i="0" u="none" strike="noStrike" kern="0" cap="none" spc="1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securities,</a:t>
            </a:r>
            <a:r>
              <a:rPr kumimoji="0" sz="2000" b="0" i="0" u="none" strike="noStrike" kern="0" cap="none" spc="1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2000" b="0" i="0" u="none" strike="noStrike" kern="0" cap="none" spc="1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2000" b="0" i="0" u="none" strike="noStrike" kern="0" cap="none" spc="1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2000" b="0" i="0" u="none" strike="noStrike" kern="0" cap="none" spc="17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any</a:t>
            </a:r>
            <a:r>
              <a:rPr kumimoji="0" sz="2000" b="0" i="0" u="none" strike="noStrike" kern="0" cap="none" spc="13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other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asset</a:t>
            </a:r>
            <a:r>
              <a:rPr kumimoji="0" sz="2000" b="0" i="0" u="none" strike="noStrike" kern="0" cap="none" spc="21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held</a:t>
            </a:r>
            <a:r>
              <a:rPr kumimoji="0" sz="2000" b="0" i="0" u="none" strike="noStrike" kern="0" cap="none" spc="2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a:t>
            </a:r>
            <a:r>
              <a:rPr kumimoji="0" sz="2000" b="0" i="0" u="none" strike="noStrike" kern="0" cap="none" spc="21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India</a:t>
            </a:r>
            <a:r>
              <a:rPr kumimoji="0" sz="2000" b="0" i="0" u="none" strike="noStrike" kern="0" cap="none" spc="24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accordance</a:t>
            </a:r>
            <a:r>
              <a:rPr kumimoji="0" sz="2000" b="0" i="0" u="none" strike="noStrike" kern="0" cap="none" spc="2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20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provisions</a:t>
            </a:r>
            <a:r>
              <a:rPr kumimoji="0" sz="20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2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Act</a:t>
            </a:r>
            <a:r>
              <a:rPr kumimoji="0" sz="20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2000" b="0" i="0" u="none" strike="noStrike" kern="0" cap="none" spc="22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22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regulations</a:t>
            </a:r>
            <a:r>
              <a:rPr kumimoji="0" sz="20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made</a:t>
            </a:r>
            <a:r>
              <a:rPr kumimoji="0" sz="20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there under.</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800"/>
              </a:spcBef>
              <a:spcAft>
                <a:spcPts val="0"/>
              </a:spcAft>
              <a:buClrTx/>
              <a:buSzTx/>
              <a:buFontTx/>
              <a:buChar char="•"/>
              <a:tabLst>
                <a:tab pos="24066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11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PIO</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may</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 amount</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up to</a:t>
            </a: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USD</a:t>
            </a:r>
            <a:r>
              <a:rPr kumimoji="0" sz="20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one million,</a:t>
            </a:r>
            <a:r>
              <a:rPr kumimoji="0" sz="20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per</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financial</a:t>
            </a:r>
            <a:r>
              <a:rPr kumimoji="0" sz="2000" b="0" i="0" u="none" strike="noStrike" kern="0" cap="none" spc="4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year</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sp>
        <p:nvSpPr>
          <p:cNvPr id="5" name="object 5"/>
          <p:cNvSpPr txBox="1"/>
          <p:nvPr/>
        </p:nvSpPr>
        <p:spPr>
          <a:xfrm>
            <a:off x="560323" y="5138165"/>
            <a:ext cx="304800" cy="32956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(ii)</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sp>
        <p:nvSpPr>
          <p:cNvPr id="6" name="object 6"/>
          <p:cNvSpPr txBox="1"/>
          <p:nvPr/>
        </p:nvSpPr>
        <p:spPr>
          <a:xfrm>
            <a:off x="560323" y="3755994"/>
            <a:ext cx="11417300" cy="2117090"/>
          </a:xfrm>
          <a:prstGeom prst="rect">
            <a:avLst/>
          </a:prstGeom>
        </p:spPr>
        <p:txBody>
          <a:bodyPr vert="horz" wrap="square" lIns="0" tIns="12065" rIns="0" bIns="0" rtlCol="0">
            <a:spAutoFit/>
          </a:bodyPr>
          <a:lstStyle/>
          <a:p>
            <a:pPr marL="469900" marR="5080" lvl="0" indent="-457200" algn="just" defTabSz="914400" eaLnBrk="1" fontAlgn="auto" latinLnBrk="0" hangingPunct="1">
              <a:lnSpc>
                <a:spcPct val="133000"/>
              </a:lnSpc>
              <a:spcBef>
                <a:spcPts val="95"/>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a:t>
            </a:r>
            <a:r>
              <a:rPr kumimoji="0" sz="2000" b="0" i="0" u="none" strike="noStrike" kern="0" cap="none" spc="3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a:t>
            </a:r>
            <a:r>
              <a:rPr kumimoji="0" sz="2000" b="0" i="0" u="none" strike="noStrike" kern="0" cap="none" spc="4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balances</a:t>
            </a:r>
            <a:r>
              <a:rPr kumimoji="0" sz="2000" b="0" i="0" u="none" strike="noStrike" kern="0" cap="none" spc="4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held</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4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his</a:t>
            </a:r>
            <a:r>
              <a:rPr kumimoji="0" sz="20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NRO</a:t>
            </a:r>
            <a:r>
              <a:rPr kumimoji="0" sz="2000" b="0" i="0" u="none" strike="noStrike" kern="0" cap="none" spc="4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2000" b="0" i="0" u="none" strike="noStrike" kern="0" cap="none" spc="4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4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2000" b="0" i="0" u="none" strike="noStrike" kern="0" cap="none" spc="4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20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assets</a:t>
            </a:r>
            <a:r>
              <a:rPr kumimoji="0" sz="20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(inclusive</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3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assets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acquired</a:t>
            </a:r>
            <a:r>
              <a:rPr kumimoji="0" sz="2000" b="0" i="0" u="none" strike="noStrike" kern="0" cap="none" spc="20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20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way</a:t>
            </a:r>
            <a:r>
              <a:rPr kumimoji="0" sz="2000" b="0" i="0" u="none" strike="noStrike" kern="0" cap="none" spc="1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inheritance</a:t>
            </a:r>
            <a:r>
              <a:rPr kumimoji="0" sz="2000" b="0" i="0" u="none" strike="noStrike" kern="0" cap="none" spc="2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legacy),</a:t>
            </a:r>
            <a:r>
              <a:rPr kumimoji="0" sz="2000" b="0" i="0" u="none" strike="noStrike" kern="0" cap="none" spc="2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production</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2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documentary</a:t>
            </a:r>
            <a:r>
              <a:rPr kumimoji="0" sz="2000" b="0" i="0" u="none" strike="noStrike" kern="0" cap="none" spc="1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evidence</a:t>
            </a:r>
            <a:r>
              <a:rPr kumimoji="0" sz="20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support</a:t>
            </a:r>
            <a:r>
              <a:rPr kumimoji="0" sz="20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of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acquisition,</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inheritance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legacy</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assets.</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algn="just" defTabSz="914400" eaLnBrk="1" fontAlgn="auto" latinLnBrk="0" hangingPunct="1">
              <a:lnSpc>
                <a:spcPct val="100000"/>
              </a:lnSpc>
              <a:spcBef>
                <a:spcPts val="130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Under</a:t>
            </a:r>
            <a:r>
              <a:rPr kumimoji="0" sz="20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deed</a:t>
            </a:r>
            <a:r>
              <a:rPr kumimoji="0" sz="2000" b="0" i="0" u="none" strike="noStrike" kern="0" cap="none" spc="9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2000" b="0" i="0" u="none" strike="noStrike" kern="0" cap="none" spc="114"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settlement</a:t>
            </a:r>
            <a:r>
              <a:rPr kumimoji="0" sz="2000" b="0" i="0" u="none" strike="noStrike" kern="0" cap="none" spc="8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made</a:t>
            </a:r>
            <a:r>
              <a:rPr kumimoji="0" sz="20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either</a:t>
            </a:r>
            <a:r>
              <a:rPr kumimoji="0" sz="20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1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his</a:t>
            </a:r>
            <a:r>
              <a:rPr kumimoji="0" sz="20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parents</a:t>
            </a:r>
            <a:r>
              <a:rPr kumimoji="0" sz="20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20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relative</a:t>
            </a:r>
            <a:r>
              <a:rPr kumimoji="0" sz="20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20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settlement</a:t>
            </a:r>
            <a:r>
              <a:rPr kumimoji="0" sz="20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taking</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algn="just" defTabSz="914400" eaLnBrk="1" fontAlgn="auto" latinLnBrk="0" hangingPunct="1">
              <a:lnSpc>
                <a:spcPct val="100000"/>
              </a:lnSpc>
              <a:spcBef>
                <a:spcPts val="7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effect</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death</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settler,</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production</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original</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deed</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settlement;</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8" name="object 4">
            <a:extLst>
              <a:ext uri="{FF2B5EF4-FFF2-40B4-BE49-F238E27FC236}">
                <a16:creationId xmlns:a16="http://schemas.microsoft.com/office/drawing/2014/main" id="{E2557F0F-1E69-00C5-7BEB-64A632E8991B}"/>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1724" y="63417"/>
            <a:ext cx="11528551" cy="391159"/>
          </a:xfrm>
          <a:prstGeom prst="rect">
            <a:avLst/>
          </a:prstGeom>
        </p:spPr>
        <p:txBody>
          <a:bodyPr vert="horz" wrap="square" lIns="0" tIns="12700" rIns="0" bIns="0" rtlCol="0">
            <a:spAutoFit/>
          </a:bodyPr>
          <a:lstStyle/>
          <a:p>
            <a:pPr marL="12700">
              <a:lnSpc>
                <a:spcPct val="100000"/>
              </a:lnSpc>
              <a:spcBef>
                <a:spcPts val="100"/>
              </a:spcBef>
            </a:pPr>
            <a:r>
              <a:rPr sz="2400" dirty="0">
                <a:latin typeface="Aptos" panose="020B0004020202020204" pitchFamily="34" charset="0"/>
              </a:rPr>
              <a:t>Remittance</a:t>
            </a:r>
            <a:r>
              <a:rPr sz="2400" spc="-65" dirty="0">
                <a:latin typeface="Aptos" panose="020B0004020202020204" pitchFamily="34" charset="0"/>
              </a:rPr>
              <a:t> </a:t>
            </a:r>
            <a:r>
              <a:rPr sz="2400" dirty="0">
                <a:latin typeface="Aptos" panose="020B0004020202020204" pitchFamily="34" charset="0"/>
              </a:rPr>
              <a:t>of</a:t>
            </a:r>
            <a:r>
              <a:rPr sz="2400" spc="-150" dirty="0">
                <a:latin typeface="Aptos" panose="020B0004020202020204" pitchFamily="34" charset="0"/>
              </a:rPr>
              <a:t> </a:t>
            </a:r>
            <a:r>
              <a:rPr sz="2400" dirty="0">
                <a:latin typeface="Aptos" panose="020B0004020202020204" pitchFamily="34" charset="0"/>
              </a:rPr>
              <a:t>Assets</a:t>
            </a:r>
            <a:r>
              <a:rPr sz="2400" spc="20" dirty="0">
                <a:latin typeface="Aptos" panose="020B0004020202020204" pitchFamily="34" charset="0"/>
              </a:rPr>
              <a:t> </a:t>
            </a:r>
            <a:r>
              <a:rPr sz="2400" dirty="0">
                <a:latin typeface="Aptos" panose="020B0004020202020204" pitchFamily="34" charset="0"/>
              </a:rPr>
              <a:t>by</a:t>
            </a:r>
            <a:r>
              <a:rPr sz="2400" spc="-65" dirty="0">
                <a:latin typeface="Aptos" panose="020B0004020202020204" pitchFamily="34" charset="0"/>
              </a:rPr>
              <a:t> </a:t>
            </a:r>
            <a:r>
              <a:rPr sz="2400" dirty="0">
                <a:latin typeface="Aptos" panose="020B0004020202020204" pitchFamily="34" charset="0"/>
              </a:rPr>
              <a:t>NRIs</a:t>
            </a:r>
            <a:r>
              <a:rPr sz="2400" spc="-40" dirty="0">
                <a:latin typeface="Aptos" panose="020B0004020202020204" pitchFamily="34" charset="0"/>
              </a:rPr>
              <a:t> </a:t>
            </a:r>
            <a:r>
              <a:rPr sz="2400" dirty="0">
                <a:latin typeface="Aptos" panose="020B0004020202020204" pitchFamily="34" charset="0"/>
              </a:rPr>
              <a:t>/</a:t>
            </a:r>
            <a:r>
              <a:rPr sz="2400" spc="-65" dirty="0">
                <a:latin typeface="Aptos" panose="020B0004020202020204" pitchFamily="34" charset="0"/>
              </a:rPr>
              <a:t> </a:t>
            </a:r>
            <a:r>
              <a:rPr sz="2400" spc="-20" dirty="0">
                <a:latin typeface="Aptos" panose="020B0004020202020204" pitchFamily="34" charset="0"/>
              </a:rPr>
              <a:t>PIOs</a:t>
            </a:r>
            <a:endParaRPr sz="2400" dirty="0">
              <a:latin typeface="Aptos" panose="020B0004020202020204" pitchFamily="34" charset="0"/>
            </a:endParaRPr>
          </a:p>
        </p:txBody>
      </p:sp>
      <p:sp>
        <p:nvSpPr>
          <p:cNvPr id="5" name="object 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39</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4" name="object 4"/>
          <p:cNvSpPr txBox="1"/>
          <p:nvPr/>
        </p:nvSpPr>
        <p:spPr>
          <a:xfrm>
            <a:off x="331724" y="729233"/>
            <a:ext cx="11647170" cy="5019040"/>
          </a:xfrm>
          <a:prstGeom prst="rect">
            <a:avLst/>
          </a:prstGeom>
        </p:spPr>
        <p:txBody>
          <a:bodyPr vert="horz" wrap="square" lIns="0" tIns="11430" rIns="0" bIns="0" rtlCol="0">
            <a:spAutoFit/>
          </a:bodyPr>
          <a:lstStyle/>
          <a:p>
            <a:pPr marL="242570" marR="0" lvl="0" indent="-229870" algn="just" defTabSz="914400" eaLnBrk="1" fontAlgn="auto" latinLnBrk="0" hangingPunct="1">
              <a:lnSpc>
                <a:spcPct val="100000"/>
              </a:lnSpc>
              <a:spcBef>
                <a:spcPts val="90"/>
              </a:spcBef>
              <a:spcAft>
                <a:spcPts val="0"/>
              </a:spcAft>
              <a:buClrTx/>
              <a:buSzTx/>
              <a:buFontTx/>
              <a:buChar char="•"/>
              <a:tabLst>
                <a:tab pos="24257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20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all instalments</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shall</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made</a:t>
            </a:r>
            <a:r>
              <a:rPr kumimoji="0" sz="20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through</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same</a:t>
            </a:r>
            <a:r>
              <a:rPr kumimoji="0" sz="2000" b="0" i="0" u="none" strike="noStrike" kern="0" cap="none" spc="-1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Authorised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Dealer</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2570" marR="0" lvl="0" indent="-229870" algn="just" defTabSz="914400" eaLnBrk="1" fontAlgn="auto" latinLnBrk="0" hangingPunct="1">
              <a:lnSpc>
                <a:spcPct val="100000"/>
              </a:lnSpc>
              <a:spcBef>
                <a:spcPts val="1780"/>
              </a:spcBef>
              <a:spcAft>
                <a:spcPts val="0"/>
              </a:spcAft>
              <a:buClrTx/>
              <a:buSzTx/>
              <a:buFontTx/>
              <a:buChar char="•"/>
              <a:tabLst>
                <a:tab pos="24257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balances</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held</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NRO</a:t>
            </a: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account</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Undertaking</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2000" b="0" i="0" u="none" strike="noStrike" kern="0" cap="none" spc="-13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AD</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5715" lvl="0" indent="0" algn="just" defTabSz="914400" eaLnBrk="1" fontAlgn="auto" latinLnBrk="0" hangingPunct="1">
              <a:lnSpc>
                <a:spcPct val="133100"/>
              </a:lnSpc>
              <a:spcBef>
                <a:spcPts val="1005"/>
              </a:spcBef>
              <a:spcAft>
                <a:spcPts val="0"/>
              </a:spcAft>
              <a:buClrTx/>
              <a:buSzTx/>
              <a:buFontTx/>
              <a:buNone/>
              <a:tabLst/>
              <a:defRPr/>
            </a:pP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2000" b="0" i="1" u="none" strike="noStrike" kern="0" cap="none" spc="14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said</a:t>
            </a:r>
            <a:r>
              <a:rPr kumimoji="0" sz="2000" b="0" i="1" u="none" strike="noStrike" kern="0" cap="none" spc="13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remittance</a:t>
            </a:r>
            <a:r>
              <a:rPr kumimoji="0" sz="2000" b="0" i="1" u="none" strike="noStrike" kern="0" cap="none" spc="15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is</a:t>
            </a:r>
            <a:r>
              <a:rPr kumimoji="0" sz="2000" b="0" i="1" u="none" strike="noStrike" kern="0" cap="none" spc="15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sought</a:t>
            </a:r>
            <a:r>
              <a:rPr kumimoji="0" sz="2000" b="0" i="1" u="none" strike="noStrike" kern="0" cap="none" spc="15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to</a:t>
            </a:r>
            <a:r>
              <a:rPr kumimoji="0" sz="2000" b="0" i="1" u="none" strike="noStrike" kern="0" cap="none" spc="1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be</a:t>
            </a:r>
            <a:r>
              <a:rPr kumimoji="0" sz="2000" b="0" i="1" u="none" strike="noStrike" kern="0" cap="none" spc="1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made</a:t>
            </a:r>
            <a:r>
              <a:rPr kumimoji="0" sz="2000" b="0" i="1" u="none" strike="noStrike" kern="0" cap="none" spc="13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out</a:t>
            </a:r>
            <a:r>
              <a:rPr kumimoji="0" sz="2000" b="0" i="1" u="none" strike="noStrike" kern="0" cap="none" spc="14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2000" b="0" i="1" u="none" strike="noStrike" kern="0" cap="none" spc="15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2000" b="0" i="1" u="none" strike="noStrike" kern="0" cap="none" spc="1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remitter’s</a:t>
            </a:r>
            <a:r>
              <a:rPr kumimoji="0" sz="2000" b="0" i="1" u="none" strike="noStrike" kern="0" cap="none" spc="16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balances</a:t>
            </a:r>
            <a:r>
              <a:rPr kumimoji="0" sz="2000" b="0" i="1" u="none" strike="noStrike" kern="0" cap="none" spc="15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held</a:t>
            </a:r>
            <a:r>
              <a:rPr kumimoji="0" sz="2000" b="0" i="1" u="none" strike="noStrike" kern="0" cap="none" spc="1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a:t>
            </a:r>
            <a:r>
              <a:rPr kumimoji="0" sz="2000" b="0" i="1" u="none" strike="noStrike" kern="0" cap="none" spc="1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2000" b="0" i="1" u="none" strike="noStrike" kern="0" cap="none" spc="13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account</a:t>
            </a:r>
            <a:r>
              <a:rPr kumimoji="0" sz="2000" b="0" i="1" u="none" strike="noStrike" kern="0" cap="none" spc="14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arising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from</a:t>
            </a:r>
            <a:r>
              <a:rPr kumimoji="0" sz="20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his/</a:t>
            </a:r>
            <a:r>
              <a:rPr kumimoji="0" sz="2000" b="0" i="1"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her</a:t>
            </a:r>
            <a:r>
              <a:rPr kumimoji="0" sz="2000" b="0" i="1" u="none" strike="noStrike" kern="0" cap="none" spc="6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legitimate</a:t>
            </a:r>
            <a:r>
              <a:rPr kumimoji="0" sz="2000" b="0" i="1" u="none" strike="noStrike" kern="0" cap="none" spc="3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receivables</a:t>
            </a:r>
            <a:r>
              <a:rPr kumimoji="0" sz="2000" b="0" i="1" u="none" strike="noStrike" kern="0" cap="none" spc="4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in</a:t>
            </a:r>
            <a:r>
              <a:rPr kumimoji="0" sz="2000" b="0" i="1" u="none" strike="noStrike" kern="0" cap="none" spc="3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India</a:t>
            </a:r>
            <a:r>
              <a:rPr kumimoji="0" sz="2000" b="0" i="1" u="none" strike="noStrike" kern="0" cap="none" spc="3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and</a:t>
            </a:r>
            <a:r>
              <a:rPr kumimoji="0" sz="20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not</a:t>
            </a:r>
            <a:r>
              <a:rPr kumimoji="0" sz="2000" b="0" i="1" u="none" strike="noStrike" kern="0" cap="none" spc="3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by</a:t>
            </a:r>
            <a:r>
              <a:rPr kumimoji="0" sz="2000" b="0" i="1" u="none" strike="noStrike" kern="0" cap="none" spc="4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borrowing</a:t>
            </a:r>
            <a:r>
              <a:rPr kumimoji="0" sz="2000" b="0" i="1" u="none" strike="noStrike" kern="0" cap="none" spc="3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from</a:t>
            </a:r>
            <a:r>
              <a:rPr kumimoji="0" sz="2000" b="0" i="1" u="none" strike="noStrike" kern="0" cap="none" spc="3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any</a:t>
            </a:r>
            <a:r>
              <a:rPr kumimoji="0" sz="2000" b="0" i="1" u="none" strike="noStrike" kern="0" cap="none" spc="3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other</a:t>
            </a:r>
            <a:r>
              <a:rPr kumimoji="0" sz="2000" b="0" i="1" u="none" strike="noStrike" kern="0" cap="none" spc="6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person</a:t>
            </a:r>
            <a:r>
              <a:rPr kumimoji="0" sz="2000" b="0" i="1" u="none" strike="noStrike" kern="0" cap="none" spc="2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or</a:t>
            </a:r>
            <a:r>
              <a:rPr kumimoji="0" sz="2000" b="0" i="1"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a:t>
            </a:r>
            <a:r>
              <a:rPr kumimoji="0" sz="2000" b="0" i="1"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10" normalizeH="0" baseline="0" noProof="0" dirty="0">
                <a:ln>
                  <a:noFill/>
                </a:ln>
                <a:solidFill>
                  <a:srgbClr val="FF0000"/>
                </a:solidFill>
                <a:effectLst/>
                <a:uLnTx/>
                <a:uFillTx/>
                <a:latin typeface="Aptos" panose="020B0004020202020204" pitchFamily="34" charset="0"/>
                <a:cs typeface="Arial"/>
              </a:rPr>
              <a:t>transfer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from</a:t>
            </a:r>
            <a:r>
              <a:rPr kumimoji="0" sz="2000" b="0" i="1" u="none" strike="noStrike" kern="0" cap="none" spc="29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any</a:t>
            </a:r>
            <a:r>
              <a:rPr kumimoji="0" sz="2000" b="0" i="1" u="none" strike="noStrike" kern="0" cap="none" spc="305"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other</a:t>
            </a:r>
            <a:r>
              <a:rPr kumimoji="0" sz="2000" b="0" i="1" u="none" strike="noStrike" kern="0" cap="none" spc="31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NRO</a:t>
            </a:r>
            <a:r>
              <a:rPr kumimoji="0" sz="2000" b="0" i="1" u="none" strike="noStrike" kern="0" cap="none" spc="31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account</a:t>
            </a:r>
            <a:r>
              <a:rPr kumimoji="0" sz="2000" b="0" i="1" u="none" strike="noStrike" kern="0" cap="none" spc="30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and</a:t>
            </a:r>
            <a:r>
              <a:rPr kumimoji="0" sz="2000" b="0" i="1" u="none" strike="noStrike" kern="0" cap="none" spc="31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if</a:t>
            </a:r>
            <a:r>
              <a:rPr kumimoji="0" sz="2000" b="0" i="1" u="none" strike="noStrike" kern="0" cap="none" spc="29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such</a:t>
            </a:r>
            <a:r>
              <a:rPr kumimoji="0" sz="2000" b="0" i="1" u="none" strike="noStrike" kern="0" cap="none" spc="32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is</a:t>
            </a:r>
            <a:r>
              <a:rPr kumimoji="0" sz="2000" b="0" i="1" u="none" strike="noStrike" kern="0" cap="none" spc="30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found</a:t>
            </a:r>
            <a:r>
              <a:rPr kumimoji="0" sz="2000" b="0" i="1" u="none" strike="noStrike" kern="0" cap="none" spc="29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to</a:t>
            </a:r>
            <a:r>
              <a:rPr kumimoji="0" sz="2000" b="0" i="1" u="none" strike="noStrike" kern="0" cap="none" spc="29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be</a:t>
            </a:r>
            <a:r>
              <a:rPr kumimoji="0" sz="2000" b="0" i="1" u="none" strike="noStrike" kern="0" cap="none" spc="31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2000" b="0" i="1" u="none" strike="noStrike" kern="0" cap="none" spc="31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case,</a:t>
            </a:r>
            <a:r>
              <a:rPr kumimoji="0" sz="2000" b="0" i="1" u="none" strike="noStrike" kern="0" cap="none" spc="29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2000" b="0" i="1" u="none" strike="noStrike" kern="0" cap="none" spc="31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account</a:t>
            </a:r>
            <a:r>
              <a:rPr kumimoji="0" sz="2000" b="0" i="1" u="none" strike="noStrike" kern="0" cap="none" spc="29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holder</a:t>
            </a:r>
            <a:r>
              <a:rPr kumimoji="0" sz="2000" b="0" i="1" u="none" strike="noStrike" kern="0" cap="none" spc="30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will</a:t>
            </a:r>
            <a:r>
              <a:rPr kumimoji="0" sz="2000" b="0" i="1" u="none" strike="noStrike" kern="0" cap="none" spc="31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render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himself/</a:t>
            </a:r>
            <a:r>
              <a:rPr kumimoji="0" sz="2000" b="0" i="1"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herself</a:t>
            </a:r>
            <a:r>
              <a:rPr kumimoji="0" sz="2000" b="0" i="1" u="none" strike="noStrike" kern="0" cap="none" spc="-45" normalizeH="0" baseline="0" noProof="0" dirty="0">
                <a:ln>
                  <a:noFill/>
                </a:ln>
                <a:solidFill>
                  <a:sysClr val="windowText" lastClr="00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liable</a:t>
            </a:r>
            <a:r>
              <a:rPr kumimoji="0" sz="2000" b="0" i="1" u="none" strike="noStrike" kern="0" cap="none" spc="-2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for</a:t>
            </a:r>
            <a:r>
              <a:rPr kumimoji="0" sz="2000" b="0" i="1" u="none" strike="noStrike" kern="0" cap="none" spc="-6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penal</a:t>
            </a:r>
            <a:r>
              <a:rPr kumimoji="0" sz="2000" b="0" i="1" u="none" strike="noStrike" kern="0" cap="none" spc="-4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action</a:t>
            </a:r>
            <a:r>
              <a:rPr kumimoji="0" sz="2000" b="0" i="1" u="none" strike="noStrike" kern="0" cap="none" spc="-5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0" normalizeH="0" baseline="0" noProof="0" dirty="0">
                <a:ln>
                  <a:noFill/>
                </a:ln>
                <a:solidFill>
                  <a:srgbClr val="FF0000"/>
                </a:solidFill>
                <a:effectLst/>
                <a:uLnTx/>
                <a:uFillTx/>
                <a:latin typeface="Aptos" panose="020B0004020202020204" pitchFamily="34" charset="0"/>
                <a:cs typeface="Arial"/>
              </a:rPr>
              <a:t>under</a:t>
            </a:r>
            <a:r>
              <a:rPr kumimoji="0" sz="2000" b="0" i="1" u="none" strike="noStrike" kern="0" cap="none" spc="-50" normalizeH="0" baseline="0" noProof="0" dirty="0">
                <a:ln>
                  <a:noFill/>
                </a:ln>
                <a:solidFill>
                  <a:srgbClr val="FF0000"/>
                </a:solidFill>
                <a:effectLst/>
                <a:uLnTx/>
                <a:uFillTx/>
                <a:latin typeface="Aptos" panose="020B0004020202020204" pitchFamily="34" charset="0"/>
                <a:cs typeface="Arial"/>
              </a:rPr>
              <a:t> </a:t>
            </a:r>
            <a:r>
              <a:rPr kumimoji="0" sz="2000" b="0" i="1" u="none" strike="noStrike" kern="0" cap="none" spc="-10" normalizeH="0" baseline="0" noProof="0" dirty="0">
                <a:ln>
                  <a:noFill/>
                </a:ln>
                <a:solidFill>
                  <a:srgbClr val="FF0000"/>
                </a:solidFill>
                <a:effectLst/>
                <a:uLnTx/>
                <a:uFillTx/>
                <a:latin typeface="Aptos" panose="020B0004020202020204" pitchFamily="34" charset="0"/>
                <a:cs typeface="Arial"/>
              </a:rPr>
              <a:t>FEMA</a:t>
            </a:r>
            <a:r>
              <a:rPr kumimoji="0" sz="20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242570" marR="0" lvl="0" indent="-229870" algn="just" defTabSz="914400" eaLnBrk="1" fontAlgn="auto" latinLnBrk="0" hangingPunct="1">
              <a:lnSpc>
                <a:spcPct val="100000"/>
              </a:lnSpc>
              <a:spcBef>
                <a:spcPts val="1800"/>
              </a:spcBef>
              <a:spcAft>
                <a:spcPts val="0"/>
              </a:spcAft>
              <a:buClrTx/>
              <a:buSzTx/>
              <a:buFontTx/>
              <a:buChar char="•"/>
              <a:tabLst>
                <a:tab pos="24257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a:t>
            </a:r>
            <a:r>
              <a:rPr kumimoji="0" sz="2000" b="0" i="0" u="none" strike="noStrike" kern="0" cap="none" spc="-1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Certificate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Form</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15CB</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Undertaking</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Remitter</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Form</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15CA.</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5080" lvl="0" indent="-228600" algn="just" defTabSz="914400" eaLnBrk="1" fontAlgn="auto" latinLnBrk="0" hangingPunct="1">
              <a:lnSpc>
                <a:spcPct val="133000"/>
              </a:lnSpc>
              <a:spcBef>
                <a:spcPts val="990"/>
              </a:spcBef>
              <a:spcAft>
                <a:spcPts val="0"/>
              </a:spcAft>
              <a:buClrTx/>
              <a:buSzTx/>
              <a:buFontTx/>
              <a:buChar char="•"/>
              <a:tabLst>
                <a:tab pos="240665" algn="l"/>
                <a:tab pos="24193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Remittance</a:t>
            </a:r>
            <a:r>
              <a:rPr kumimoji="0" sz="2000" b="0" i="0" u="none" strike="noStrike" kern="0" cap="none" spc="11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exceeding</a:t>
            </a:r>
            <a:r>
              <a:rPr kumimoji="0" sz="2000" b="0" i="0" u="none" strike="noStrike" kern="0" cap="none" spc="1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USD</a:t>
            </a:r>
            <a:r>
              <a:rPr kumimoji="0" sz="2000" b="0" i="0" u="none" strike="noStrike" kern="0" cap="none" spc="1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1</a:t>
            </a:r>
            <a:r>
              <a:rPr kumimoji="0" sz="20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million</a:t>
            </a:r>
            <a:r>
              <a:rPr kumimoji="0" sz="2000" b="0" i="0" u="none" strike="noStrike" kern="0" cap="none" spc="1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per</a:t>
            </a:r>
            <a:r>
              <a:rPr kumimoji="0" sz="2000" b="0" i="0" u="none" strike="noStrike" kern="0" cap="none" spc="1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financial</a:t>
            </a:r>
            <a:r>
              <a:rPr kumimoji="0" sz="2000" b="0" i="0" u="none" strike="noStrike" kern="0" cap="none" spc="1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year</a:t>
            </a:r>
            <a:r>
              <a:rPr kumimoji="0" sz="2000" b="0" i="0" u="none" strike="noStrike" kern="0" cap="none" spc="1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20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11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PIO</a:t>
            </a:r>
            <a:r>
              <a:rPr kumimoji="0" sz="2000" b="0" i="0" u="none" strike="noStrike" kern="0" cap="none" spc="1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20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RBI’s</a:t>
            </a:r>
            <a:r>
              <a:rPr kumimoji="0" sz="2000" b="0" i="0" u="none" strike="noStrike" kern="0" cap="none" spc="1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prior</a:t>
            </a:r>
            <a:r>
              <a:rPr kumimoji="0" sz="2000" b="0" i="0" u="none" strike="noStrike" kern="0" cap="none" spc="1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permission,</a:t>
            </a:r>
            <a:r>
              <a:rPr kumimoji="0" sz="2000" b="0" i="0" u="none" strike="noStrike" kern="0" cap="none" spc="1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on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ground</a:t>
            </a:r>
            <a:r>
              <a:rPr kumimoji="0" sz="2000" b="0" i="0" u="none" strike="noStrike" kern="0" cap="none" spc="3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2000" b="0" i="0" u="none" strike="noStrike" kern="0" cap="none" spc="6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hardship</a:t>
            </a:r>
            <a:r>
              <a:rPr kumimoji="0" sz="2000" b="0" i="0" u="none" strike="noStrike" kern="0" cap="none" spc="5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2000" b="0" i="0" u="none" strike="noStrike" kern="0" cap="none" spc="4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a:t>
            </a:r>
            <a:r>
              <a:rPr kumimoji="0" sz="2000" b="0" i="0" u="none" strike="noStrike" kern="0" cap="none" spc="4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PROI</a:t>
            </a:r>
            <a:r>
              <a:rPr kumimoji="0" sz="2000" b="0" i="0" u="none" strike="noStrike" kern="0" cap="none" spc="5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if</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made,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subject</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imposition</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terms</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and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conditions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deemed</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necessary</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RBI</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8].</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2570" marR="0" lvl="0" indent="-229870" algn="just" defTabSz="914400" eaLnBrk="1" fontAlgn="auto" latinLnBrk="0" hangingPunct="1">
              <a:lnSpc>
                <a:spcPct val="100000"/>
              </a:lnSpc>
              <a:spcBef>
                <a:spcPts val="1800"/>
              </a:spcBef>
              <a:spcAft>
                <a:spcPts val="0"/>
              </a:spcAft>
              <a:buClrTx/>
              <a:buSzTx/>
              <a:buFontTx/>
              <a:buChar char="•"/>
              <a:tabLst>
                <a:tab pos="242570"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assets</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subject</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payment</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a:t>
            </a:r>
            <a:r>
              <a:rPr kumimoji="0" sz="2000" b="0" i="0" u="none" strike="noStrike" kern="0" cap="none" spc="-4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applicable</a:t>
            </a:r>
            <a:r>
              <a:rPr kumimoji="0" sz="2000" b="0" i="0" u="none" strike="noStrike" kern="0" cap="none" spc="5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tax</a:t>
            </a:r>
            <a:r>
              <a:rPr kumimoji="0" sz="2000" b="0" i="0" u="none" strike="noStrike" kern="0" cap="none" spc="-3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9].</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6" name="object 4">
            <a:extLst>
              <a:ext uri="{FF2B5EF4-FFF2-40B4-BE49-F238E27FC236}">
                <a16:creationId xmlns:a16="http://schemas.microsoft.com/office/drawing/2014/main" id="{B36F934A-EBC1-8FF5-361B-34F8762380A1}"/>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91885" y="1066643"/>
            <a:ext cx="10349801" cy="628377"/>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2000" b="1" dirty="0">
                <a:latin typeface="+mj-lt"/>
                <a:cs typeface="Arial" panose="020B0604020202020204" pitchFamily="34" charset="0"/>
              </a:rPr>
              <a:t>Total FDI inflows in the country in the FY 2023-24 is $17.96 Bn and total FDI equity inflows stands at $11.54 Bn.</a:t>
            </a:r>
          </a:p>
        </p:txBody>
      </p:sp>
      <p:sp>
        <p:nvSpPr>
          <p:cNvPr id="5" name="object 5"/>
          <p:cNvSpPr txBox="1">
            <a:spLocks noGrp="1"/>
          </p:cNvSpPr>
          <p:nvPr>
            <p:ph type="title"/>
          </p:nvPr>
        </p:nvSpPr>
        <p:spPr>
          <a:xfrm>
            <a:off x="391885" y="231180"/>
            <a:ext cx="7477502" cy="689932"/>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00AFEF"/>
                </a:solidFill>
              </a:rPr>
              <a:t>Statistics - FDI</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4</a:t>
            </a:fld>
            <a:endParaRPr spc="5" dirty="0">
              <a:latin typeface="+mj-lt"/>
            </a:endParaRPr>
          </a:p>
        </p:txBody>
      </p:sp>
      <p:graphicFrame>
        <p:nvGraphicFramePr>
          <p:cNvPr id="11" name="Chart 10">
            <a:extLst>
              <a:ext uri="{FF2B5EF4-FFF2-40B4-BE49-F238E27FC236}">
                <a16:creationId xmlns:a16="http://schemas.microsoft.com/office/drawing/2014/main" id="{466E3241-7F1B-0064-D0F1-FFECAA483009}"/>
              </a:ext>
            </a:extLst>
          </p:cNvPr>
          <p:cNvGraphicFramePr/>
          <p:nvPr>
            <p:extLst>
              <p:ext uri="{D42A27DB-BD31-4B8C-83A1-F6EECF244321}">
                <p14:modId xmlns:p14="http://schemas.microsoft.com/office/powerpoint/2010/main" val="3046878463"/>
              </p:ext>
            </p:extLst>
          </p:nvPr>
        </p:nvGraphicFramePr>
        <p:xfrm>
          <a:off x="-701152" y="1722721"/>
          <a:ext cx="7152193" cy="4872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85E1B57-3143-292E-78AC-56F357D6B2A8}"/>
              </a:ext>
            </a:extLst>
          </p:cNvPr>
          <p:cNvGraphicFramePr/>
          <p:nvPr>
            <p:extLst>
              <p:ext uri="{D42A27DB-BD31-4B8C-83A1-F6EECF244321}">
                <p14:modId xmlns:p14="http://schemas.microsoft.com/office/powerpoint/2010/main" val="4061502224"/>
              </p:ext>
            </p:extLst>
          </p:nvPr>
        </p:nvGraphicFramePr>
        <p:xfrm>
          <a:off x="5039807" y="1722720"/>
          <a:ext cx="7152193" cy="48724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411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40</a:t>
            </a:fld>
            <a:endParaRPr kumimoji="0" sz="1200" b="0" i="0" u="none" strike="noStrike" kern="0" cap="none" spc="-25" normalizeH="0" baseline="0" noProof="0" dirty="0">
              <a:ln>
                <a:noFill/>
              </a:ln>
              <a:solidFill>
                <a:srgbClr val="888888"/>
              </a:solidFill>
              <a:effectLst/>
              <a:uLnTx/>
              <a:uFillTx/>
              <a:latin typeface="Calibri"/>
              <a:cs typeface="Calibri"/>
            </a:endParaRPr>
          </a:p>
        </p:txBody>
      </p:sp>
      <p:sp>
        <p:nvSpPr>
          <p:cNvPr id="7" name="object 2">
            <a:extLst>
              <a:ext uri="{FF2B5EF4-FFF2-40B4-BE49-F238E27FC236}">
                <a16:creationId xmlns:a16="http://schemas.microsoft.com/office/drawing/2014/main" id="{5E4F32D6-4821-87DD-3379-73CD7976A867}"/>
              </a:ext>
            </a:extLst>
          </p:cNvPr>
          <p:cNvSpPr txBox="1">
            <a:spLocks/>
          </p:cNvSpPr>
          <p:nvPr/>
        </p:nvSpPr>
        <p:spPr>
          <a:xfrm>
            <a:off x="2328322" y="3176366"/>
            <a:ext cx="7535353" cy="505267"/>
          </a:xfrm>
          <a:prstGeom prst="rect">
            <a:avLst/>
          </a:prstGeom>
        </p:spPr>
        <p:txBody>
          <a:bodyPr vert="horz" wrap="square" lIns="0" tIns="12700" rIns="0" bIns="0" rtlCol="0">
            <a:spAutoFit/>
          </a:bodyPr>
          <a:lstStyle>
            <a:lvl1pPr>
              <a:defRPr sz="2000" b="1" i="0">
                <a:solidFill>
                  <a:srgbClr val="2D75B6"/>
                </a:solidFill>
                <a:latin typeface="Arial"/>
                <a:ea typeface="+mj-ea"/>
                <a:cs typeface="Arial"/>
              </a:defRPr>
            </a:lvl1pPr>
          </a:lstStyle>
          <a:p>
            <a:pPr marL="12700">
              <a:spcBef>
                <a:spcPts val="100"/>
              </a:spcBef>
            </a:pPr>
            <a:r>
              <a:rPr lang="en-US" sz="3200" kern="0" spc="20" dirty="0">
                <a:solidFill>
                  <a:schemeClr val="accent3"/>
                </a:solidFill>
                <a:latin typeface="Aptos" panose="020B0004020202020204" pitchFamily="34" charset="0"/>
                <a:cs typeface="Roboto"/>
              </a:rPr>
              <a:t>Acquisition and Transfer of IP in India</a:t>
            </a:r>
            <a:endParaRPr lang="en-US" sz="3200" kern="0" dirty="0">
              <a:solidFill>
                <a:schemeClr val="accent3"/>
              </a:solidFill>
              <a:latin typeface="Aptos" panose="020B0004020202020204" pitchFamily="34" charset="0"/>
              <a:cs typeface="Roboto"/>
            </a:endParaRPr>
          </a:p>
        </p:txBody>
      </p:sp>
      <p:pic>
        <p:nvPicPr>
          <p:cNvPr id="10" name="object 4">
            <a:extLst>
              <a:ext uri="{FF2B5EF4-FFF2-40B4-BE49-F238E27FC236}">
                <a16:creationId xmlns:a16="http://schemas.microsoft.com/office/drawing/2014/main" id="{A09446EE-C9CE-DF43-6413-9576F7749965}"/>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5582" y="96138"/>
            <a:ext cx="6245225" cy="361950"/>
          </a:xfrm>
          <a:prstGeom prst="rect">
            <a:avLst/>
          </a:prstGeom>
        </p:spPr>
        <p:txBody>
          <a:bodyPr vert="horz" wrap="square" lIns="0" tIns="13335" rIns="0" bIns="0" rtlCol="0">
            <a:spAutoFit/>
          </a:bodyPr>
          <a:lstStyle/>
          <a:p>
            <a:pPr marL="12700">
              <a:lnSpc>
                <a:spcPct val="100000"/>
              </a:lnSpc>
              <a:spcBef>
                <a:spcPts val="105"/>
              </a:spcBef>
            </a:pPr>
            <a:r>
              <a:rPr sz="2200" dirty="0">
                <a:latin typeface="Aptos" panose="020B0004020202020204" pitchFamily="34" charset="0"/>
              </a:rPr>
              <a:t>Acquisition</a:t>
            </a:r>
            <a:r>
              <a:rPr sz="2200" spc="5" dirty="0">
                <a:latin typeface="Aptos" panose="020B0004020202020204" pitchFamily="34" charset="0"/>
              </a:rPr>
              <a:t> </a:t>
            </a:r>
            <a:r>
              <a:rPr sz="2200" dirty="0">
                <a:latin typeface="Aptos" panose="020B0004020202020204" pitchFamily="34" charset="0"/>
              </a:rPr>
              <a:t>of</a:t>
            </a:r>
            <a:r>
              <a:rPr sz="2200" spc="-20" dirty="0">
                <a:latin typeface="Aptos" panose="020B0004020202020204" pitchFamily="34" charset="0"/>
              </a:rPr>
              <a:t> </a:t>
            </a:r>
            <a:r>
              <a:rPr sz="2200" dirty="0">
                <a:latin typeface="Aptos" panose="020B0004020202020204" pitchFamily="34" charset="0"/>
              </a:rPr>
              <a:t>Immovable</a:t>
            </a:r>
            <a:r>
              <a:rPr sz="2200" spc="-75" dirty="0">
                <a:latin typeface="Aptos" panose="020B0004020202020204" pitchFamily="34" charset="0"/>
              </a:rPr>
              <a:t> </a:t>
            </a:r>
            <a:r>
              <a:rPr sz="2200" dirty="0">
                <a:latin typeface="Aptos" panose="020B0004020202020204" pitchFamily="34" charset="0"/>
              </a:rPr>
              <a:t>Property</a:t>
            </a:r>
            <a:r>
              <a:rPr sz="2200" spc="-50" dirty="0">
                <a:latin typeface="Aptos" panose="020B0004020202020204" pitchFamily="34" charset="0"/>
              </a:rPr>
              <a:t> </a:t>
            </a:r>
            <a:r>
              <a:rPr sz="2200" dirty="0">
                <a:latin typeface="Aptos" panose="020B0004020202020204" pitchFamily="34" charset="0"/>
              </a:rPr>
              <a:t>[IP]</a:t>
            </a:r>
            <a:r>
              <a:rPr sz="2200" spc="-65" dirty="0">
                <a:latin typeface="Aptos" panose="020B0004020202020204" pitchFamily="34" charset="0"/>
              </a:rPr>
              <a:t> </a:t>
            </a:r>
            <a:r>
              <a:rPr sz="2200" dirty="0">
                <a:latin typeface="Aptos" panose="020B0004020202020204" pitchFamily="34" charset="0"/>
              </a:rPr>
              <a:t>in</a:t>
            </a:r>
            <a:r>
              <a:rPr sz="2200" spc="-30" dirty="0">
                <a:latin typeface="Aptos" panose="020B0004020202020204" pitchFamily="34" charset="0"/>
              </a:rPr>
              <a:t> </a:t>
            </a:r>
            <a:r>
              <a:rPr sz="2200" spc="-10" dirty="0">
                <a:latin typeface="Aptos" panose="020B0004020202020204" pitchFamily="34" charset="0"/>
              </a:rPr>
              <a:t>India</a:t>
            </a:r>
            <a:endParaRPr sz="2200">
              <a:latin typeface="Aptos" panose="020B0004020202020204" pitchFamily="34" charset="0"/>
            </a:endParaRPr>
          </a:p>
        </p:txBody>
      </p:sp>
      <p:sp>
        <p:nvSpPr>
          <p:cNvPr id="6" name="object 6"/>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41</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4" name="object 4"/>
          <p:cNvSpPr txBox="1"/>
          <p:nvPr/>
        </p:nvSpPr>
        <p:spPr>
          <a:xfrm>
            <a:off x="252069" y="588153"/>
            <a:ext cx="11515725" cy="1970405"/>
          </a:xfrm>
          <a:prstGeom prst="rect">
            <a:avLst/>
          </a:prstGeom>
        </p:spPr>
        <p:txBody>
          <a:bodyPr vert="horz" wrap="square" lIns="0" tIns="81915" rIns="0" bIns="0" rtlCol="0">
            <a:spAutoFit/>
          </a:bodyPr>
          <a:lstStyle/>
          <a:p>
            <a:pPr marL="266065" marR="0" lvl="0" indent="-227965" defTabSz="914400" eaLnBrk="1" fontAlgn="auto" latinLnBrk="0" hangingPunct="1">
              <a:lnSpc>
                <a:spcPct val="100000"/>
              </a:lnSpc>
              <a:spcBef>
                <a:spcPts val="645"/>
              </a:spcBef>
              <a:spcAft>
                <a:spcPts val="0"/>
              </a:spcAft>
              <a:buClrTx/>
              <a:buSzTx/>
              <a:buFontTx/>
              <a:buChar char="•"/>
              <a:tabLst>
                <a:tab pos="2660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8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21</a:t>
            </a:r>
            <a:r>
              <a:rPr kumimoji="0" sz="18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/2000-</a:t>
            </a:r>
            <a:r>
              <a:rPr kumimoji="0" sz="18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RB</a:t>
            </a:r>
            <a:r>
              <a:rPr kumimoji="0" sz="18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dated</a:t>
            </a:r>
            <a:r>
              <a:rPr kumimoji="0" sz="1800" b="0" i="0" u="none" strike="noStrike" kern="0" cap="none" spc="229"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3</a:t>
            </a:r>
            <a:r>
              <a:rPr kumimoji="0" sz="1800" b="0" i="0" u="none" strike="noStrike" kern="0" cap="none" spc="0" normalizeH="0" baseline="25462" noProof="0" dirty="0">
                <a:ln>
                  <a:noFill/>
                </a:ln>
                <a:solidFill>
                  <a:sysClr val="windowText" lastClr="000000"/>
                </a:solidFill>
                <a:effectLst/>
                <a:uLnTx/>
                <a:uFillTx/>
                <a:latin typeface="Aptos" panose="020B0004020202020204" pitchFamily="34" charset="0"/>
                <a:cs typeface="Microsoft Sans Serif"/>
              </a:rPr>
              <a:t>rd</a:t>
            </a:r>
            <a:r>
              <a:rPr kumimoji="0" sz="1800" b="0" i="0" u="none" strike="noStrike" kern="0" cap="none" spc="577" normalizeH="0" baseline="25462"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May</a:t>
            </a:r>
            <a:r>
              <a:rPr kumimoji="0" sz="18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2000</a:t>
            </a:r>
            <a:r>
              <a:rPr kumimoji="0" sz="18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FEM</a:t>
            </a:r>
            <a:r>
              <a:rPr kumimoji="0" sz="1800" b="0" i="0" u="none" strike="noStrike" kern="0" cap="none" spc="20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(Acquisition</a:t>
            </a:r>
            <a:r>
              <a:rPr kumimoji="0" sz="1800" b="0" i="0" u="none" strike="noStrike" kern="0" cap="none" spc="229"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1800" b="0" i="0" u="none" strike="noStrike" kern="0" cap="none" spc="2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Transfer</a:t>
            </a:r>
            <a:r>
              <a:rPr kumimoji="0" sz="1800" b="0" i="0" u="none" strike="noStrike" kern="0" cap="none" spc="2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800" b="0" i="0" u="none" strike="noStrike" kern="0" cap="none" spc="2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8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in</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66700" marR="0" lvl="0" indent="0" defTabSz="914400" eaLnBrk="1" fontAlgn="auto" latinLnBrk="0" hangingPunct="1">
              <a:lnSpc>
                <a:spcPct val="100000"/>
              </a:lnSpc>
              <a:spcBef>
                <a:spcPts val="55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Regulations,</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2000.</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66065" marR="0" lvl="0" indent="-227965" defTabSz="914400" eaLnBrk="1" fontAlgn="auto" latinLnBrk="0" hangingPunct="1">
              <a:lnSpc>
                <a:spcPct val="100000"/>
              </a:lnSpc>
              <a:spcBef>
                <a:spcPts val="1130"/>
              </a:spcBef>
              <a:spcAft>
                <a:spcPts val="0"/>
              </a:spcAft>
              <a:buClrTx/>
              <a:buSzTx/>
              <a:buFontTx/>
              <a:buChar char="•"/>
              <a:tabLst>
                <a:tab pos="2660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21(R)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dated</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26</a:t>
            </a:r>
            <a:r>
              <a:rPr kumimoji="0" sz="1800" b="0" i="0" u="none" strike="noStrike" kern="0" cap="none" spc="0" normalizeH="0" baseline="25462" noProof="0" dirty="0">
                <a:ln>
                  <a:noFill/>
                </a:ln>
                <a:solidFill>
                  <a:sysClr val="windowText" lastClr="000000"/>
                </a:solidFill>
                <a:effectLst/>
                <a:uLnTx/>
                <a:uFillTx/>
                <a:latin typeface="Aptos" panose="020B0004020202020204" pitchFamily="34" charset="0"/>
                <a:cs typeface="Microsoft Sans Serif"/>
              </a:rPr>
              <a:t>th</a:t>
            </a:r>
            <a:r>
              <a:rPr kumimoji="0" sz="1800" b="0" i="0" u="none" strike="noStrike" kern="0" cap="none" spc="240" normalizeH="0" baseline="25462"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March</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2018 issued</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place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erstwhile</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21.</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66065" marR="0" lvl="0" indent="-227965" defTabSz="914400" eaLnBrk="1" fontAlgn="auto" latinLnBrk="0" hangingPunct="1">
              <a:lnSpc>
                <a:spcPct val="100000"/>
              </a:lnSpc>
              <a:spcBef>
                <a:spcPts val="1150"/>
              </a:spcBef>
              <a:spcAft>
                <a:spcPts val="0"/>
              </a:spcAft>
              <a:buClrTx/>
              <a:buSzTx/>
              <a:buFontTx/>
              <a:buChar char="•"/>
              <a:tabLst>
                <a:tab pos="2660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FEMA</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NDI</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applicable</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17</a:t>
            </a:r>
            <a:r>
              <a:rPr kumimoji="0" sz="1800" b="0" i="0" u="none" strike="noStrike" kern="0" cap="none" spc="0" normalizeH="0" baseline="25462" noProof="0" dirty="0">
                <a:ln>
                  <a:noFill/>
                </a:ln>
                <a:solidFill>
                  <a:sysClr val="windowText" lastClr="000000"/>
                </a:solidFill>
                <a:effectLst/>
                <a:uLnTx/>
                <a:uFillTx/>
                <a:latin typeface="Aptos" panose="020B0004020202020204" pitchFamily="34" charset="0"/>
                <a:cs typeface="Microsoft Sans Serif"/>
              </a:rPr>
              <a:t>th</a:t>
            </a:r>
            <a:r>
              <a:rPr kumimoji="0" sz="1800" b="0" i="0" u="none" strike="noStrike" kern="0" cap="none" spc="217" normalizeH="0" baseline="25462"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October</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2019</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rescinding</a:t>
            </a:r>
            <a:r>
              <a:rPr kumimoji="0" sz="18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21(R).</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66065" marR="0" lvl="0" indent="-227965" defTabSz="914400" eaLnBrk="1" fontAlgn="auto" latinLnBrk="0" hangingPunct="1">
              <a:lnSpc>
                <a:spcPct val="100000"/>
              </a:lnSpc>
              <a:spcBef>
                <a:spcPts val="1130"/>
              </a:spcBef>
              <a:spcAft>
                <a:spcPts val="0"/>
              </a:spcAft>
              <a:buClrTx/>
              <a:buSzTx/>
              <a:buFontTx/>
              <a:buChar char="•"/>
              <a:tabLst>
                <a:tab pos="2660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Chapter</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IX</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24 to 33</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NDI</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Rules.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graphicFrame>
        <p:nvGraphicFramePr>
          <p:cNvPr id="5" name="object 5"/>
          <p:cNvGraphicFramePr>
            <a:graphicFrameLocks noGrp="1"/>
          </p:cNvGraphicFramePr>
          <p:nvPr>
            <p:extLst>
              <p:ext uri="{D42A27DB-BD31-4B8C-83A1-F6EECF244321}">
                <p14:modId xmlns:p14="http://schemas.microsoft.com/office/powerpoint/2010/main" val="1838037204"/>
              </p:ext>
            </p:extLst>
          </p:nvPr>
        </p:nvGraphicFramePr>
        <p:xfrm>
          <a:off x="369468" y="2571750"/>
          <a:ext cx="11539220" cy="4042410"/>
        </p:xfrm>
        <a:graphic>
          <a:graphicData uri="http://schemas.openxmlformats.org/drawingml/2006/table">
            <a:tbl>
              <a:tblPr firstRow="1" bandRow="1">
                <a:tableStyleId>{2D5ABB26-0587-4C30-8999-92F81FD0307C}</a:tableStyleId>
              </a:tblPr>
              <a:tblGrid>
                <a:gridCol w="1013460">
                  <a:extLst>
                    <a:ext uri="{9D8B030D-6E8A-4147-A177-3AD203B41FA5}">
                      <a16:colId xmlns:a16="http://schemas.microsoft.com/office/drawing/2014/main" val="20000"/>
                    </a:ext>
                  </a:extLst>
                </a:gridCol>
                <a:gridCol w="10525760">
                  <a:extLst>
                    <a:ext uri="{9D8B030D-6E8A-4147-A177-3AD203B41FA5}">
                      <a16:colId xmlns:a16="http://schemas.microsoft.com/office/drawing/2014/main" val="20001"/>
                    </a:ext>
                  </a:extLst>
                </a:gridCol>
              </a:tblGrid>
              <a:tr h="365760">
                <a:tc>
                  <a:txBody>
                    <a:bodyPr/>
                    <a:lstStyle/>
                    <a:p>
                      <a:pPr marL="91440">
                        <a:lnSpc>
                          <a:spcPct val="100000"/>
                        </a:lnSpc>
                        <a:spcBef>
                          <a:spcPts val="250"/>
                        </a:spcBef>
                      </a:pPr>
                      <a:r>
                        <a:rPr sz="1800" b="1" spc="-20" dirty="0">
                          <a:solidFill>
                            <a:srgbClr val="FFFFFF"/>
                          </a:solidFill>
                          <a:latin typeface="Aptos" panose="020B0004020202020204" pitchFamily="34" charset="0"/>
                          <a:cs typeface="Calibri"/>
                        </a:rPr>
                        <a:t>Rule</a:t>
                      </a:r>
                      <a:endParaRPr sz="1800" dirty="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50"/>
                        </a:spcBef>
                      </a:pPr>
                      <a:r>
                        <a:rPr sz="1800" b="1" spc="-10" dirty="0">
                          <a:solidFill>
                            <a:srgbClr val="FFFFFF"/>
                          </a:solidFill>
                          <a:latin typeface="Aptos" panose="020B0004020202020204" pitchFamily="34" charset="0"/>
                          <a:cs typeface="Calibri"/>
                        </a:rPr>
                        <a:t>Description</a:t>
                      </a:r>
                      <a:endParaRPr sz="180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67665">
                <a:tc>
                  <a:txBody>
                    <a:bodyPr/>
                    <a:lstStyle/>
                    <a:p>
                      <a:pPr marL="91440">
                        <a:lnSpc>
                          <a:spcPct val="100000"/>
                        </a:lnSpc>
                        <a:spcBef>
                          <a:spcPts val="250"/>
                        </a:spcBef>
                      </a:pPr>
                      <a:r>
                        <a:rPr sz="1800" dirty="0">
                          <a:latin typeface="Aptos" panose="020B0004020202020204" pitchFamily="34" charset="0"/>
                          <a:cs typeface="Calibri"/>
                        </a:rPr>
                        <a:t>Rule</a:t>
                      </a:r>
                      <a:r>
                        <a:rPr sz="1800" spc="-20" dirty="0">
                          <a:latin typeface="Aptos" panose="020B0004020202020204" pitchFamily="34" charset="0"/>
                          <a:cs typeface="Calibri"/>
                        </a:rPr>
                        <a:t> </a:t>
                      </a:r>
                      <a:r>
                        <a:rPr sz="1800" spc="-25" dirty="0">
                          <a:latin typeface="Aptos" panose="020B0004020202020204" pitchFamily="34" charset="0"/>
                          <a:cs typeface="Calibri"/>
                        </a:rPr>
                        <a:t>24</a:t>
                      </a:r>
                      <a:endParaRPr sz="1800" dirty="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50"/>
                        </a:spcBef>
                      </a:pPr>
                      <a:r>
                        <a:rPr sz="1800" dirty="0">
                          <a:solidFill>
                            <a:srgbClr val="FF0000"/>
                          </a:solidFill>
                          <a:latin typeface="Aptos" panose="020B0004020202020204" pitchFamily="34" charset="0"/>
                          <a:cs typeface="Calibri"/>
                        </a:rPr>
                        <a:t>Acquisition</a:t>
                      </a:r>
                      <a:r>
                        <a:rPr sz="1800" spc="-1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and</a:t>
                      </a:r>
                      <a:r>
                        <a:rPr sz="1800" spc="-5" dirty="0">
                          <a:solidFill>
                            <a:srgbClr val="FF0000"/>
                          </a:solidFill>
                          <a:latin typeface="Aptos" panose="020B0004020202020204" pitchFamily="34" charset="0"/>
                          <a:cs typeface="Calibri"/>
                        </a:rPr>
                        <a:t> </a:t>
                      </a:r>
                      <a:r>
                        <a:rPr sz="1800" spc="-10" dirty="0">
                          <a:solidFill>
                            <a:srgbClr val="FF0000"/>
                          </a:solidFill>
                          <a:latin typeface="Aptos" panose="020B0004020202020204" pitchFamily="34" charset="0"/>
                          <a:cs typeface="Calibri"/>
                        </a:rPr>
                        <a:t>transfer</a:t>
                      </a:r>
                      <a:r>
                        <a:rPr sz="1800" spc="-5" dirty="0">
                          <a:solidFill>
                            <a:srgbClr val="FF0000"/>
                          </a:solidFill>
                          <a:latin typeface="Aptos" panose="020B0004020202020204" pitchFamily="34" charset="0"/>
                          <a:cs typeface="Calibri"/>
                        </a:rPr>
                        <a:t> </a:t>
                      </a:r>
                      <a:r>
                        <a:rPr sz="1800" dirty="0">
                          <a:latin typeface="Aptos" panose="020B0004020202020204" pitchFamily="34" charset="0"/>
                          <a:cs typeface="Calibri"/>
                        </a:rPr>
                        <a:t>of</a:t>
                      </a:r>
                      <a:r>
                        <a:rPr sz="1800" spc="-40" dirty="0">
                          <a:latin typeface="Aptos" panose="020B0004020202020204" pitchFamily="34" charset="0"/>
                          <a:cs typeface="Calibri"/>
                        </a:rPr>
                        <a:t> </a:t>
                      </a:r>
                      <a:r>
                        <a:rPr sz="1800" dirty="0">
                          <a:latin typeface="Aptos" panose="020B0004020202020204" pitchFamily="34" charset="0"/>
                          <a:cs typeface="Calibri"/>
                        </a:rPr>
                        <a:t>property</a:t>
                      </a:r>
                      <a:r>
                        <a:rPr sz="1800" spc="-20" dirty="0">
                          <a:latin typeface="Aptos" panose="020B0004020202020204" pitchFamily="34" charset="0"/>
                          <a:cs typeface="Calibri"/>
                        </a:rPr>
                        <a:t> </a:t>
                      </a:r>
                      <a:r>
                        <a:rPr sz="1800" dirty="0">
                          <a:latin typeface="Aptos" panose="020B0004020202020204" pitchFamily="34" charset="0"/>
                          <a:cs typeface="Calibri"/>
                        </a:rPr>
                        <a:t>in</a:t>
                      </a:r>
                      <a:r>
                        <a:rPr sz="1800" spc="-30" dirty="0">
                          <a:latin typeface="Aptos" panose="020B0004020202020204" pitchFamily="34" charset="0"/>
                          <a:cs typeface="Calibri"/>
                        </a:rPr>
                        <a:t> </a:t>
                      </a:r>
                      <a:r>
                        <a:rPr sz="1800" dirty="0">
                          <a:latin typeface="Aptos" panose="020B0004020202020204" pitchFamily="34" charset="0"/>
                          <a:cs typeface="Calibri"/>
                        </a:rPr>
                        <a:t>India</a:t>
                      </a:r>
                      <a:r>
                        <a:rPr sz="1800" spc="-15" dirty="0">
                          <a:latin typeface="Aptos" panose="020B0004020202020204" pitchFamily="34" charset="0"/>
                          <a:cs typeface="Calibri"/>
                        </a:rPr>
                        <a:t> </a:t>
                      </a:r>
                      <a:r>
                        <a:rPr sz="1800" dirty="0">
                          <a:latin typeface="Aptos" panose="020B0004020202020204" pitchFamily="34" charset="0"/>
                          <a:cs typeface="Calibri"/>
                        </a:rPr>
                        <a:t>by</a:t>
                      </a:r>
                      <a:r>
                        <a:rPr sz="1800" spc="-40" dirty="0">
                          <a:latin typeface="Aptos" panose="020B0004020202020204" pitchFamily="34" charset="0"/>
                          <a:cs typeface="Calibri"/>
                        </a:rPr>
                        <a:t> </a:t>
                      </a:r>
                      <a:r>
                        <a:rPr sz="1800" dirty="0">
                          <a:latin typeface="Aptos" panose="020B0004020202020204" pitchFamily="34" charset="0"/>
                          <a:cs typeface="Calibri"/>
                        </a:rPr>
                        <a:t>a</a:t>
                      </a:r>
                      <a:r>
                        <a:rPr sz="1800" spc="-40" dirty="0">
                          <a:latin typeface="Aptos" panose="020B0004020202020204" pitchFamily="34" charset="0"/>
                          <a:cs typeface="Calibri"/>
                        </a:rPr>
                        <a:t> </a:t>
                      </a:r>
                      <a:r>
                        <a:rPr sz="1800" dirty="0">
                          <a:latin typeface="Aptos" panose="020B0004020202020204" pitchFamily="34" charset="0"/>
                          <a:cs typeface="Calibri"/>
                        </a:rPr>
                        <a:t>NRI</a:t>
                      </a:r>
                      <a:r>
                        <a:rPr sz="1800" spc="-30" dirty="0">
                          <a:latin typeface="Aptos" panose="020B0004020202020204" pitchFamily="34" charset="0"/>
                          <a:cs typeface="Calibri"/>
                        </a:rPr>
                        <a:t> </a:t>
                      </a:r>
                      <a:r>
                        <a:rPr sz="1800" dirty="0">
                          <a:latin typeface="Aptos" panose="020B0004020202020204" pitchFamily="34" charset="0"/>
                          <a:cs typeface="Calibri"/>
                        </a:rPr>
                        <a:t>or</a:t>
                      </a:r>
                      <a:r>
                        <a:rPr sz="1800" spc="-40" dirty="0">
                          <a:latin typeface="Aptos" panose="020B0004020202020204" pitchFamily="34" charset="0"/>
                          <a:cs typeface="Calibri"/>
                        </a:rPr>
                        <a:t> </a:t>
                      </a:r>
                      <a:r>
                        <a:rPr sz="1800" dirty="0">
                          <a:latin typeface="Aptos" panose="020B0004020202020204" pitchFamily="34" charset="0"/>
                          <a:cs typeface="Calibri"/>
                        </a:rPr>
                        <a:t>an</a:t>
                      </a:r>
                      <a:r>
                        <a:rPr sz="1800" spc="-35" dirty="0">
                          <a:latin typeface="Aptos" panose="020B0004020202020204" pitchFamily="34" charset="0"/>
                          <a:cs typeface="Calibri"/>
                        </a:rPr>
                        <a:t> </a:t>
                      </a:r>
                      <a:r>
                        <a:rPr sz="1800" spc="-25" dirty="0">
                          <a:latin typeface="Aptos" panose="020B0004020202020204" pitchFamily="34" charset="0"/>
                          <a:cs typeface="Calibri"/>
                        </a:rPr>
                        <a:t>OCI</a:t>
                      </a:r>
                      <a:endParaRPr sz="180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67665">
                <a:tc>
                  <a:txBody>
                    <a:bodyPr/>
                    <a:lstStyle/>
                    <a:p>
                      <a:pPr marL="91440">
                        <a:lnSpc>
                          <a:spcPct val="100000"/>
                        </a:lnSpc>
                        <a:spcBef>
                          <a:spcPts val="250"/>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25</a:t>
                      </a:r>
                      <a:endParaRPr sz="1800" dirty="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50"/>
                        </a:spcBef>
                      </a:pPr>
                      <a:r>
                        <a:rPr sz="1800" dirty="0">
                          <a:solidFill>
                            <a:srgbClr val="FF0000"/>
                          </a:solidFill>
                          <a:latin typeface="Aptos" panose="020B0004020202020204" pitchFamily="34" charset="0"/>
                          <a:cs typeface="Calibri"/>
                        </a:rPr>
                        <a:t>Joint</a:t>
                      </a:r>
                      <a:r>
                        <a:rPr sz="1800" spc="-2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acquisition</a:t>
                      </a:r>
                      <a:r>
                        <a:rPr sz="1800" spc="-5" dirty="0">
                          <a:solidFill>
                            <a:srgbClr val="FF0000"/>
                          </a:solidFill>
                          <a:latin typeface="Aptos" panose="020B0004020202020204" pitchFamily="34" charset="0"/>
                          <a:cs typeface="Calibri"/>
                        </a:rPr>
                        <a:t> </a:t>
                      </a:r>
                      <a:r>
                        <a:rPr sz="1800" dirty="0">
                          <a:latin typeface="Aptos" panose="020B0004020202020204" pitchFamily="34" charset="0"/>
                          <a:cs typeface="Calibri"/>
                        </a:rPr>
                        <a:t>by</a:t>
                      </a:r>
                      <a:r>
                        <a:rPr sz="1800" spc="-35" dirty="0">
                          <a:latin typeface="Aptos" panose="020B0004020202020204" pitchFamily="34" charset="0"/>
                          <a:cs typeface="Calibri"/>
                        </a:rPr>
                        <a:t> </a:t>
                      </a:r>
                      <a:r>
                        <a:rPr sz="1800" dirty="0">
                          <a:latin typeface="Aptos" panose="020B0004020202020204" pitchFamily="34" charset="0"/>
                          <a:cs typeface="Calibri"/>
                        </a:rPr>
                        <a:t>the</a:t>
                      </a:r>
                      <a:r>
                        <a:rPr sz="1800" spc="-15" dirty="0">
                          <a:latin typeface="Aptos" panose="020B0004020202020204" pitchFamily="34" charset="0"/>
                          <a:cs typeface="Calibri"/>
                        </a:rPr>
                        <a:t> </a:t>
                      </a:r>
                      <a:r>
                        <a:rPr sz="1800" dirty="0">
                          <a:latin typeface="Aptos" panose="020B0004020202020204" pitchFamily="34" charset="0"/>
                          <a:cs typeface="Calibri"/>
                        </a:rPr>
                        <a:t>spouse</a:t>
                      </a:r>
                      <a:r>
                        <a:rPr sz="1800" spc="-5" dirty="0">
                          <a:latin typeface="Aptos" panose="020B0004020202020204" pitchFamily="34" charset="0"/>
                          <a:cs typeface="Calibri"/>
                        </a:rPr>
                        <a:t> </a:t>
                      </a:r>
                      <a:r>
                        <a:rPr sz="1800" dirty="0">
                          <a:latin typeface="Aptos" panose="020B0004020202020204" pitchFamily="34" charset="0"/>
                          <a:cs typeface="Calibri"/>
                        </a:rPr>
                        <a:t>of</a:t>
                      </a:r>
                      <a:r>
                        <a:rPr sz="1800" spc="-35" dirty="0">
                          <a:latin typeface="Aptos" panose="020B0004020202020204" pitchFamily="34" charset="0"/>
                          <a:cs typeface="Calibri"/>
                        </a:rPr>
                        <a:t> </a:t>
                      </a:r>
                      <a:r>
                        <a:rPr sz="1800" dirty="0">
                          <a:latin typeface="Aptos" panose="020B0004020202020204" pitchFamily="34" charset="0"/>
                          <a:cs typeface="Calibri"/>
                        </a:rPr>
                        <a:t>a</a:t>
                      </a:r>
                      <a:r>
                        <a:rPr sz="1800" spc="-35" dirty="0">
                          <a:latin typeface="Aptos" panose="020B0004020202020204" pitchFamily="34" charset="0"/>
                          <a:cs typeface="Calibri"/>
                        </a:rPr>
                        <a:t> </a:t>
                      </a:r>
                      <a:r>
                        <a:rPr sz="1800" dirty="0">
                          <a:latin typeface="Aptos" panose="020B0004020202020204" pitchFamily="34" charset="0"/>
                          <a:cs typeface="Calibri"/>
                        </a:rPr>
                        <a:t>NRI</a:t>
                      </a:r>
                      <a:r>
                        <a:rPr sz="1800" spc="-35" dirty="0">
                          <a:latin typeface="Aptos" panose="020B0004020202020204" pitchFamily="34" charset="0"/>
                          <a:cs typeface="Calibri"/>
                        </a:rPr>
                        <a:t> </a:t>
                      </a:r>
                      <a:r>
                        <a:rPr sz="1800" dirty="0">
                          <a:latin typeface="Aptos" panose="020B0004020202020204" pitchFamily="34" charset="0"/>
                          <a:cs typeface="Calibri"/>
                        </a:rPr>
                        <a:t>or</a:t>
                      </a:r>
                      <a:r>
                        <a:rPr sz="1800" spc="-35" dirty="0">
                          <a:latin typeface="Aptos" panose="020B0004020202020204" pitchFamily="34" charset="0"/>
                          <a:cs typeface="Calibri"/>
                        </a:rPr>
                        <a:t> </a:t>
                      </a:r>
                      <a:r>
                        <a:rPr sz="1800" dirty="0">
                          <a:latin typeface="Aptos" panose="020B0004020202020204" pitchFamily="34" charset="0"/>
                          <a:cs typeface="Calibri"/>
                        </a:rPr>
                        <a:t>an</a:t>
                      </a:r>
                      <a:r>
                        <a:rPr sz="1800" spc="-45" dirty="0">
                          <a:latin typeface="Aptos" panose="020B0004020202020204" pitchFamily="34" charset="0"/>
                          <a:cs typeface="Calibri"/>
                        </a:rPr>
                        <a:t> </a:t>
                      </a:r>
                      <a:r>
                        <a:rPr sz="1800" spc="-25" dirty="0">
                          <a:latin typeface="Aptos" panose="020B0004020202020204" pitchFamily="34" charset="0"/>
                          <a:cs typeface="Calibri"/>
                        </a:rPr>
                        <a:t>OCI</a:t>
                      </a:r>
                      <a:endParaRPr sz="1800" dirty="0">
                        <a:latin typeface="Aptos" panose="020B0004020202020204" pitchFamily="34" charset="0"/>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67665">
                <a:tc>
                  <a:txBody>
                    <a:bodyPr/>
                    <a:lstStyle/>
                    <a:p>
                      <a:pPr marL="91440">
                        <a:lnSpc>
                          <a:spcPct val="100000"/>
                        </a:lnSpc>
                        <a:spcBef>
                          <a:spcPts val="254"/>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26</a:t>
                      </a:r>
                      <a:endParaRPr sz="180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54"/>
                        </a:spcBef>
                      </a:pPr>
                      <a:r>
                        <a:rPr sz="1800" dirty="0">
                          <a:latin typeface="Aptos" panose="020B0004020202020204" pitchFamily="34" charset="0"/>
                          <a:cs typeface="Calibri"/>
                        </a:rPr>
                        <a:t>Acquisition</a:t>
                      </a:r>
                      <a:r>
                        <a:rPr sz="1800" spc="-30" dirty="0">
                          <a:latin typeface="Aptos" panose="020B0004020202020204" pitchFamily="34" charset="0"/>
                          <a:cs typeface="Calibri"/>
                        </a:rPr>
                        <a:t> </a:t>
                      </a:r>
                      <a:r>
                        <a:rPr sz="1800" dirty="0">
                          <a:latin typeface="Aptos" panose="020B0004020202020204" pitchFamily="34" charset="0"/>
                          <a:cs typeface="Calibri"/>
                        </a:rPr>
                        <a:t>of</a:t>
                      </a:r>
                      <a:r>
                        <a:rPr sz="1800" spc="-65" dirty="0">
                          <a:latin typeface="Aptos" panose="020B0004020202020204" pitchFamily="34" charset="0"/>
                          <a:cs typeface="Calibri"/>
                        </a:rPr>
                        <a:t> </a:t>
                      </a:r>
                      <a:r>
                        <a:rPr sz="1800" dirty="0">
                          <a:latin typeface="Aptos" panose="020B0004020202020204" pitchFamily="34" charset="0"/>
                          <a:cs typeface="Calibri"/>
                        </a:rPr>
                        <a:t>immovable</a:t>
                      </a:r>
                      <a:r>
                        <a:rPr sz="1800" spc="-65" dirty="0">
                          <a:latin typeface="Aptos" panose="020B0004020202020204" pitchFamily="34" charset="0"/>
                          <a:cs typeface="Calibri"/>
                        </a:rPr>
                        <a:t> </a:t>
                      </a:r>
                      <a:r>
                        <a:rPr sz="1800" dirty="0">
                          <a:latin typeface="Aptos" panose="020B0004020202020204" pitchFamily="34" charset="0"/>
                          <a:cs typeface="Calibri"/>
                        </a:rPr>
                        <a:t>property</a:t>
                      </a:r>
                      <a:r>
                        <a:rPr sz="1800" spc="-50" dirty="0">
                          <a:latin typeface="Aptos" panose="020B0004020202020204" pitchFamily="34" charset="0"/>
                          <a:cs typeface="Calibri"/>
                        </a:rPr>
                        <a:t> </a:t>
                      </a:r>
                      <a:r>
                        <a:rPr sz="1800" dirty="0">
                          <a:solidFill>
                            <a:srgbClr val="FF0000"/>
                          </a:solidFill>
                          <a:latin typeface="Aptos" panose="020B0004020202020204" pitchFamily="34" charset="0"/>
                          <a:cs typeface="Calibri"/>
                        </a:rPr>
                        <a:t>for</a:t>
                      </a:r>
                      <a:r>
                        <a:rPr sz="1800" spc="-4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carrying</a:t>
                      </a:r>
                      <a:r>
                        <a:rPr sz="1800" spc="-4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on</a:t>
                      </a:r>
                      <a:r>
                        <a:rPr sz="1800" spc="-5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a</a:t>
                      </a:r>
                      <a:r>
                        <a:rPr sz="1800" spc="-6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permitted</a:t>
                      </a:r>
                      <a:r>
                        <a:rPr sz="1800" spc="-30" dirty="0">
                          <a:solidFill>
                            <a:srgbClr val="FF0000"/>
                          </a:solidFill>
                          <a:latin typeface="Aptos" panose="020B0004020202020204" pitchFamily="34" charset="0"/>
                          <a:cs typeface="Calibri"/>
                        </a:rPr>
                        <a:t> </a:t>
                      </a:r>
                      <a:r>
                        <a:rPr sz="1800" spc="-10" dirty="0">
                          <a:solidFill>
                            <a:srgbClr val="FF0000"/>
                          </a:solidFill>
                          <a:latin typeface="Aptos" panose="020B0004020202020204" pitchFamily="34" charset="0"/>
                          <a:cs typeface="Calibri"/>
                        </a:rPr>
                        <a:t>activity</a:t>
                      </a:r>
                      <a:endParaRPr sz="1800" dirty="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67665">
                <a:tc>
                  <a:txBody>
                    <a:bodyPr/>
                    <a:lstStyle/>
                    <a:p>
                      <a:pPr marL="91440">
                        <a:lnSpc>
                          <a:spcPct val="100000"/>
                        </a:lnSpc>
                        <a:spcBef>
                          <a:spcPts val="254"/>
                        </a:spcBef>
                      </a:pPr>
                      <a:r>
                        <a:rPr sz="1800" dirty="0">
                          <a:latin typeface="Aptos" panose="020B0004020202020204" pitchFamily="34" charset="0"/>
                          <a:cs typeface="Calibri"/>
                        </a:rPr>
                        <a:t>Rule</a:t>
                      </a:r>
                      <a:r>
                        <a:rPr sz="1800" spc="-20" dirty="0">
                          <a:latin typeface="Aptos" panose="020B0004020202020204" pitchFamily="34" charset="0"/>
                          <a:cs typeface="Calibri"/>
                        </a:rPr>
                        <a:t> </a:t>
                      </a:r>
                      <a:r>
                        <a:rPr sz="1800" spc="-25" dirty="0">
                          <a:latin typeface="Aptos" panose="020B0004020202020204" pitchFamily="34" charset="0"/>
                          <a:cs typeface="Calibri"/>
                        </a:rPr>
                        <a:t>27</a:t>
                      </a:r>
                      <a:endParaRPr sz="180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54"/>
                        </a:spcBef>
                      </a:pPr>
                      <a:r>
                        <a:rPr sz="1800" dirty="0">
                          <a:latin typeface="Aptos" panose="020B0004020202020204" pitchFamily="34" charset="0"/>
                          <a:cs typeface="Calibri"/>
                        </a:rPr>
                        <a:t>Purchase</a:t>
                      </a:r>
                      <a:r>
                        <a:rPr sz="1800" spc="-45" dirty="0">
                          <a:latin typeface="Aptos" panose="020B0004020202020204" pitchFamily="34" charset="0"/>
                          <a:cs typeface="Calibri"/>
                        </a:rPr>
                        <a:t> </a:t>
                      </a:r>
                      <a:r>
                        <a:rPr sz="1800" dirty="0">
                          <a:latin typeface="Aptos" panose="020B0004020202020204" pitchFamily="34" charset="0"/>
                          <a:cs typeface="Calibri"/>
                        </a:rPr>
                        <a:t>or</a:t>
                      </a:r>
                      <a:r>
                        <a:rPr sz="1800" spc="-50" dirty="0">
                          <a:latin typeface="Aptos" panose="020B0004020202020204" pitchFamily="34" charset="0"/>
                          <a:cs typeface="Calibri"/>
                        </a:rPr>
                        <a:t> </a:t>
                      </a:r>
                      <a:r>
                        <a:rPr sz="1800" dirty="0">
                          <a:latin typeface="Aptos" panose="020B0004020202020204" pitchFamily="34" charset="0"/>
                          <a:cs typeface="Calibri"/>
                        </a:rPr>
                        <a:t>sale</a:t>
                      </a:r>
                      <a:r>
                        <a:rPr sz="1800" spc="-40" dirty="0">
                          <a:latin typeface="Aptos" panose="020B0004020202020204" pitchFamily="34" charset="0"/>
                          <a:cs typeface="Calibri"/>
                        </a:rPr>
                        <a:t> </a:t>
                      </a:r>
                      <a:r>
                        <a:rPr sz="1800" dirty="0">
                          <a:latin typeface="Aptos" panose="020B0004020202020204" pitchFamily="34" charset="0"/>
                          <a:cs typeface="Calibri"/>
                        </a:rPr>
                        <a:t>of</a:t>
                      </a:r>
                      <a:r>
                        <a:rPr sz="1800" spc="-55" dirty="0">
                          <a:latin typeface="Aptos" panose="020B0004020202020204" pitchFamily="34" charset="0"/>
                          <a:cs typeface="Calibri"/>
                        </a:rPr>
                        <a:t> </a:t>
                      </a:r>
                      <a:r>
                        <a:rPr sz="1800" dirty="0">
                          <a:latin typeface="Aptos" panose="020B0004020202020204" pitchFamily="34" charset="0"/>
                          <a:cs typeface="Calibri"/>
                        </a:rPr>
                        <a:t>immovable</a:t>
                      </a:r>
                      <a:r>
                        <a:rPr sz="1800" spc="-60" dirty="0">
                          <a:latin typeface="Aptos" panose="020B0004020202020204" pitchFamily="34" charset="0"/>
                          <a:cs typeface="Calibri"/>
                        </a:rPr>
                        <a:t> </a:t>
                      </a:r>
                      <a:r>
                        <a:rPr sz="1800" dirty="0">
                          <a:latin typeface="Aptos" panose="020B0004020202020204" pitchFamily="34" charset="0"/>
                          <a:cs typeface="Calibri"/>
                        </a:rPr>
                        <a:t>property</a:t>
                      </a:r>
                      <a:r>
                        <a:rPr sz="1800" spc="-35" dirty="0">
                          <a:latin typeface="Aptos" panose="020B0004020202020204" pitchFamily="34" charset="0"/>
                          <a:cs typeface="Calibri"/>
                        </a:rPr>
                        <a:t> </a:t>
                      </a:r>
                      <a:r>
                        <a:rPr sz="1800" dirty="0">
                          <a:latin typeface="Aptos" panose="020B0004020202020204" pitchFamily="34" charset="0"/>
                          <a:cs typeface="Calibri"/>
                        </a:rPr>
                        <a:t>by</a:t>
                      </a:r>
                      <a:r>
                        <a:rPr sz="1800" spc="-65" dirty="0">
                          <a:latin typeface="Aptos" panose="020B0004020202020204" pitchFamily="34" charset="0"/>
                          <a:cs typeface="Calibri"/>
                        </a:rPr>
                        <a:t> </a:t>
                      </a:r>
                      <a:r>
                        <a:rPr sz="1800" dirty="0">
                          <a:solidFill>
                            <a:srgbClr val="FF0000"/>
                          </a:solidFill>
                          <a:latin typeface="Aptos" panose="020B0004020202020204" pitchFamily="34" charset="0"/>
                          <a:cs typeface="Calibri"/>
                        </a:rPr>
                        <a:t>Foreign</a:t>
                      </a:r>
                      <a:r>
                        <a:rPr sz="1800" spc="-2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Embassies</a:t>
                      </a:r>
                      <a:r>
                        <a:rPr sz="1800" spc="-2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or</a:t>
                      </a:r>
                      <a:r>
                        <a:rPr sz="1800" spc="-8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Diplomats</a:t>
                      </a:r>
                      <a:r>
                        <a:rPr sz="1800" spc="-10" dirty="0">
                          <a:solidFill>
                            <a:srgbClr val="FF0000"/>
                          </a:solidFill>
                          <a:latin typeface="Aptos" panose="020B0004020202020204" pitchFamily="34" charset="0"/>
                          <a:cs typeface="Calibri"/>
                        </a:rPr>
                        <a:t> </a:t>
                      </a:r>
                      <a:r>
                        <a:rPr sz="1800" dirty="0">
                          <a:latin typeface="Aptos" panose="020B0004020202020204" pitchFamily="34" charset="0"/>
                          <a:cs typeface="Calibri"/>
                        </a:rPr>
                        <a:t>or</a:t>
                      </a:r>
                      <a:r>
                        <a:rPr sz="1800" spc="-50" dirty="0">
                          <a:latin typeface="Aptos" panose="020B0004020202020204" pitchFamily="34" charset="0"/>
                          <a:cs typeface="Calibri"/>
                        </a:rPr>
                        <a:t> </a:t>
                      </a:r>
                      <a:r>
                        <a:rPr sz="1800" dirty="0">
                          <a:latin typeface="Aptos" panose="020B0004020202020204" pitchFamily="34" charset="0"/>
                          <a:cs typeface="Calibri"/>
                        </a:rPr>
                        <a:t>Consulate</a:t>
                      </a:r>
                      <a:r>
                        <a:rPr sz="1800" spc="-25" dirty="0">
                          <a:latin typeface="Aptos" panose="020B0004020202020204" pitchFamily="34" charset="0"/>
                          <a:cs typeface="Calibri"/>
                        </a:rPr>
                        <a:t> </a:t>
                      </a:r>
                      <a:r>
                        <a:rPr sz="1800" spc="-10" dirty="0">
                          <a:latin typeface="Aptos" panose="020B0004020202020204" pitchFamily="34" charset="0"/>
                          <a:cs typeface="Calibri"/>
                        </a:rPr>
                        <a:t>Generals</a:t>
                      </a:r>
                      <a:endParaRPr sz="1800" dirty="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367665">
                <a:tc>
                  <a:txBody>
                    <a:bodyPr/>
                    <a:lstStyle/>
                    <a:p>
                      <a:pPr marL="91440">
                        <a:lnSpc>
                          <a:spcPct val="100000"/>
                        </a:lnSpc>
                        <a:spcBef>
                          <a:spcPts val="254"/>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28</a:t>
                      </a:r>
                      <a:endParaRPr sz="180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54"/>
                        </a:spcBef>
                      </a:pPr>
                      <a:r>
                        <a:rPr sz="1800" dirty="0">
                          <a:latin typeface="Aptos" panose="020B0004020202020204" pitchFamily="34" charset="0"/>
                          <a:cs typeface="Calibri"/>
                        </a:rPr>
                        <a:t>Acquisition</a:t>
                      </a:r>
                      <a:r>
                        <a:rPr sz="1800" spc="-10" dirty="0">
                          <a:latin typeface="Aptos" panose="020B0004020202020204" pitchFamily="34" charset="0"/>
                          <a:cs typeface="Calibri"/>
                        </a:rPr>
                        <a:t> </a:t>
                      </a:r>
                      <a:r>
                        <a:rPr sz="1800" dirty="0">
                          <a:latin typeface="Aptos" panose="020B0004020202020204" pitchFamily="34" charset="0"/>
                          <a:cs typeface="Calibri"/>
                        </a:rPr>
                        <a:t>by</a:t>
                      </a:r>
                      <a:r>
                        <a:rPr sz="1800" spc="-25" dirty="0">
                          <a:latin typeface="Aptos" panose="020B0004020202020204" pitchFamily="34" charset="0"/>
                          <a:cs typeface="Calibri"/>
                        </a:rPr>
                        <a:t> </a:t>
                      </a:r>
                      <a:r>
                        <a:rPr sz="1800" dirty="0">
                          <a:latin typeface="Aptos" panose="020B0004020202020204" pitchFamily="34" charset="0"/>
                          <a:cs typeface="Calibri"/>
                        </a:rPr>
                        <a:t>a</a:t>
                      </a:r>
                      <a:r>
                        <a:rPr sz="1800" spc="-40" dirty="0">
                          <a:latin typeface="Aptos" panose="020B0004020202020204" pitchFamily="34" charset="0"/>
                          <a:cs typeface="Calibri"/>
                        </a:rPr>
                        <a:t> </a:t>
                      </a:r>
                      <a:r>
                        <a:rPr sz="1800" dirty="0">
                          <a:solidFill>
                            <a:srgbClr val="FF0000"/>
                          </a:solidFill>
                          <a:latin typeface="Aptos" panose="020B0004020202020204" pitchFamily="34" charset="0"/>
                          <a:cs typeface="Calibri"/>
                        </a:rPr>
                        <a:t>long-</a:t>
                      </a:r>
                      <a:r>
                        <a:rPr sz="1800" spc="-2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term</a:t>
                      </a:r>
                      <a:r>
                        <a:rPr sz="1800" spc="-4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visa</a:t>
                      </a:r>
                      <a:r>
                        <a:rPr sz="1800" spc="-15" dirty="0">
                          <a:solidFill>
                            <a:srgbClr val="FF0000"/>
                          </a:solidFill>
                          <a:latin typeface="Aptos" panose="020B0004020202020204" pitchFamily="34" charset="0"/>
                          <a:cs typeface="Calibri"/>
                        </a:rPr>
                        <a:t> </a:t>
                      </a:r>
                      <a:r>
                        <a:rPr sz="1800" spc="-10" dirty="0">
                          <a:solidFill>
                            <a:srgbClr val="FF0000"/>
                          </a:solidFill>
                          <a:latin typeface="Aptos" panose="020B0004020202020204" pitchFamily="34" charset="0"/>
                          <a:cs typeface="Calibri"/>
                        </a:rPr>
                        <a:t>holder</a:t>
                      </a:r>
                      <a:endParaRPr sz="1800" dirty="0">
                        <a:latin typeface="Aptos" panose="020B0004020202020204" pitchFamily="34" charset="0"/>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367665">
                <a:tc>
                  <a:txBody>
                    <a:bodyPr/>
                    <a:lstStyle/>
                    <a:p>
                      <a:pPr marL="91440">
                        <a:lnSpc>
                          <a:spcPct val="100000"/>
                        </a:lnSpc>
                        <a:spcBef>
                          <a:spcPts val="259"/>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29</a:t>
                      </a:r>
                      <a:endParaRPr sz="1800">
                        <a:latin typeface="Aptos" panose="020B0004020202020204" pitchFamily="34" charset="0"/>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59"/>
                        </a:spcBef>
                      </a:pPr>
                      <a:r>
                        <a:rPr sz="1800" spc="-10" dirty="0">
                          <a:solidFill>
                            <a:srgbClr val="FF0000"/>
                          </a:solidFill>
                          <a:latin typeface="Aptos" panose="020B0004020202020204" pitchFamily="34" charset="0"/>
                          <a:cs typeface="Calibri"/>
                        </a:rPr>
                        <a:t>Repatriation</a:t>
                      </a:r>
                      <a:r>
                        <a:rPr sz="1800" dirty="0">
                          <a:solidFill>
                            <a:srgbClr val="FF0000"/>
                          </a:solidFill>
                          <a:latin typeface="Aptos" panose="020B0004020202020204" pitchFamily="34" charset="0"/>
                          <a:cs typeface="Calibri"/>
                        </a:rPr>
                        <a:t> </a:t>
                      </a:r>
                      <a:r>
                        <a:rPr sz="1800" dirty="0">
                          <a:latin typeface="Aptos" panose="020B0004020202020204" pitchFamily="34" charset="0"/>
                          <a:cs typeface="Calibri"/>
                        </a:rPr>
                        <a:t>of</a:t>
                      </a:r>
                      <a:r>
                        <a:rPr sz="1800" spc="-50" dirty="0">
                          <a:latin typeface="Aptos" panose="020B0004020202020204" pitchFamily="34" charset="0"/>
                          <a:cs typeface="Calibri"/>
                        </a:rPr>
                        <a:t> </a:t>
                      </a:r>
                      <a:r>
                        <a:rPr sz="1800" dirty="0">
                          <a:latin typeface="Aptos" panose="020B0004020202020204" pitchFamily="34" charset="0"/>
                          <a:cs typeface="Calibri"/>
                        </a:rPr>
                        <a:t>sale</a:t>
                      </a:r>
                      <a:r>
                        <a:rPr sz="1800" spc="-15" dirty="0">
                          <a:latin typeface="Aptos" panose="020B0004020202020204" pitchFamily="34" charset="0"/>
                          <a:cs typeface="Calibri"/>
                        </a:rPr>
                        <a:t> </a:t>
                      </a:r>
                      <a:r>
                        <a:rPr sz="1800" spc="-10" dirty="0">
                          <a:latin typeface="Aptos" panose="020B0004020202020204" pitchFamily="34" charset="0"/>
                          <a:cs typeface="Calibri"/>
                        </a:rPr>
                        <a:t>proceeds</a:t>
                      </a:r>
                      <a:endParaRPr sz="1800" dirty="0">
                        <a:latin typeface="Aptos" panose="020B0004020202020204" pitchFamily="34" charset="0"/>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367665">
                <a:tc>
                  <a:txBody>
                    <a:bodyPr/>
                    <a:lstStyle/>
                    <a:p>
                      <a:pPr marL="91440">
                        <a:lnSpc>
                          <a:spcPct val="100000"/>
                        </a:lnSpc>
                        <a:spcBef>
                          <a:spcPts val="259"/>
                        </a:spcBef>
                      </a:pPr>
                      <a:r>
                        <a:rPr sz="1800" dirty="0">
                          <a:latin typeface="Aptos" panose="020B0004020202020204" pitchFamily="34" charset="0"/>
                          <a:cs typeface="Calibri"/>
                        </a:rPr>
                        <a:t>Rule</a:t>
                      </a:r>
                      <a:r>
                        <a:rPr sz="1800" spc="-20" dirty="0">
                          <a:latin typeface="Aptos" panose="020B0004020202020204" pitchFamily="34" charset="0"/>
                          <a:cs typeface="Calibri"/>
                        </a:rPr>
                        <a:t> </a:t>
                      </a:r>
                      <a:r>
                        <a:rPr sz="1800" spc="-25" dirty="0">
                          <a:latin typeface="Aptos" panose="020B0004020202020204" pitchFamily="34" charset="0"/>
                          <a:cs typeface="Calibri"/>
                        </a:rPr>
                        <a:t>30</a:t>
                      </a:r>
                      <a:endParaRPr sz="1800">
                        <a:latin typeface="Aptos" panose="020B0004020202020204" pitchFamily="34" charset="0"/>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59"/>
                        </a:spcBef>
                      </a:pPr>
                      <a:r>
                        <a:rPr sz="1800" dirty="0">
                          <a:solidFill>
                            <a:srgbClr val="FF0000"/>
                          </a:solidFill>
                          <a:latin typeface="Aptos" panose="020B0004020202020204" pitchFamily="34" charset="0"/>
                          <a:cs typeface="Calibri"/>
                        </a:rPr>
                        <a:t>Prohibition</a:t>
                      </a:r>
                      <a:r>
                        <a:rPr sz="1800" spc="-4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on</a:t>
                      </a:r>
                      <a:r>
                        <a:rPr sz="1800" spc="-65" dirty="0">
                          <a:solidFill>
                            <a:srgbClr val="FF0000"/>
                          </a:solidFill>
                          <a:latin typeface="Aptos" panose="020B0004020202020204" pitchFamily="34" charset="0"/>
                          <a:cs typeface="Calibri"/>
                        </a:rPr>
                        <a:t> </a:t>
                      </a:r>
                      <a:r>
                        <a:rPr sz="1800" spc="-10" dirty="0">
                          <a:solidFill>
                            <a:srgbClr val="FF0000"/>
                          </a:solidFill>
                          <a:latin typeface="Aptos" panose="020B0004020202020204" pitchFamily="34" charset="0"/>
                          <a:cs typeface="Calibri"/>
                        </a:rPr>
                        <a:t>transfer </a:t>
                      </a:r>
                      <a:r>
                        <a:rPr sz="1800" dirty="0">
                          <a:latin typeface="Aptos" panose="020B0004020202020204" pitchFamily="34" charset="0"/>
                          <a:cs typeface="Calibri"/>
                        </a:rPr>
                        <a:t>of</a:t>
                      </a:r>
                      <a:r>
                        <a:rPr sz="1800" spc="-80" dirty="0">
                          <a:latin typeface="Aptos" panose="020B0004020202020204" pitchFamily="34" charset="0"/>
                          <a:cs typeface="Calibri"/>
                        </a:rPr>
                        <a:t> </a:t>
                      </a:r>
                      <a:r>
                        <a:rPr sz="1800" dirty="0">
                          <a:latin typeface="Aptos" panose="020B0004020202020204" pitchFamily="34" charset="0"/>
                          <a:cs typeface="Calibri"/>
                        </a:rPr>
                        <a:t>immovable</a:t>
                      </a:r>
                      <a:r>
                        <a:rPr sz="1800" spc="-45" dirty="0">
                          <a:latin typeface="Aptos" panose="020B0004020202020204" pitchFamily="34" charset="0"/>
                          <a:cs typeface="Calibri"/>
                        </a:rPr>
                        <a:t> </a:t>
                      </a:r>
                      <a:r>
                        <a:rPr sz="1800" dirty="0">
                          <a:latin typeface="Aptos" panose="020B0004020202020204" pitchFamily="34" charset="0"/>
                          <a:cs typeface="Calibri"/>
                        </a:rPr>
                        <a:t>property</a:t>
                      </a:r>
                      <a:r>
                        <a:rPr sz="1800" spc="-40" dirty="0">
                          <a:latin typeface="Aptos" panose="020B0004020202020204" pitchFamily="34" charset="0"/>
                          <a:cs typeface="Calibri"/>
                        </a:rPr>
                        <a:t> </a:t>
                      </a:r>
                      <a:r>
                        <a:rPr sz="1800" dirty="0">
                          <a:latin typeface="Aptos" panose="020B0004020202020204" pitchFamily="34" charset="0"/>
                          <a:cs typeface="Calibri"/>
                        </a:rPr>
                        <a:t>in</a:t>
                      </a:r>
                      <a:r>
                        <a:rPr sz="1800" spc="-45" dirty="0">
                          <a:latin typeface="Aptos" panose="020B0004020202020204" pitchFamily="34" charset="0"/>
                          <a:cs typeface="Calibri"/>
                        </a:rPr>
                        <a:t> </a:t>
                      </a:r>
                      <a:r>
                        <a:rPr sz="1800" spc="-10" dirty="0">
                          <a:latin typeface="Aptos" panose="020B0004020202020204" pitchFamily="34" charset="0"/>
                          <a:cs typeface="Calibri"/>
                        </a:rPr>
                        <a:t>India</a:t>
                      </a:r>
                      <a:endParaRPr sz="1800" dirty="0">
                        <a:latin typeface="Aptos" panose="020B0004020202020204" pitchFamily="34" charset="0"/>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367665">
                <a:tc>
                  <a:txBody>
                    <a:bodyPr/>
                    <a:lstStyle/>
                    <a:p>
                      <a:pPr marL="91440">
                        <a:lnSpc>
                          <a:spcPct val="100000"/>
                        </a:lnSpc>
                        <a:spcBef>
                          <a:spcPts val="260"/>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31</a:t>
                      </a:r>
                      <a:endParaRPr sz="180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60"/>
                        </a:spcBef>
                      </a:pPr>
                      <a:r>
                        <a:rPr sz="1800" dirty="0">
                          <a:solidFill>
                            <a:srgbClr val="FF0000"/>
                          </a:solidFill>
                          <a:latin typeface="Aptos" panose="020B0004020202020204" pitchFamily="34" charset="0"/>
                          <a:cs typeface="Calibri"/>
                        </a:rPr>
                        <a:t>Prohibition</a:t>
                      </a:r>
                      <a:r>
                        <a:rPr sz="1800" spc="-40"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on</a:t>
                      </a:r>
                      <a:r>
                        <a:rPr sz="1800" spc="-55" dirty="0">
                          <a:solidFill>
                            <a:srgbClr val="FF0000"/>
                          </a:solidFill>
                          <a:latin typeface="Aptos" panose="020B0004020202020204" pitchFamily="34" charset="0"/>
                          <a:cs typeface="Calibri"/>
                        </a:rPr>
                        <a:t> </a:t>
                      </a:r>
                      <a:r>
                        <a:rPr sz="1800" dirty="0">
                          <a:solidFill>
                            <a:srgbClr val="FF0000"/>
                          </a:solidFill>
                          <a:latin typeface="Aptos" panose="020B0004020202020204" pitchFamily="34" charset="0"/>
                          <a:cs typeface="Calibri"/>
                        </a:rPr>
                        <a:t>acquisition</a:t>
                      </a:r>
                      <a:r>
                        <a:rPr sz="1800" spc="-25" dirty="0">
                          <a:solidFill>
                            <a:srgbClr val="FF0000"/>
                          </a:solidFill>
                          <a:latin typeface="Aptos" panose="020B0004020202020204" pitchFamily="34" charset="0"/>
                          <a:cs typeface="Calibri"/>
                        </a:rPr>
                        <a:t> </a:t>
                      </a:r>
                      <a:r>
                        <a:rPr sz="1800" dirty="0">
                          <a:latin typeface="Aptos" panose="020B0004020202020204" pitchFamily="34" charset="0"/>
                          <a:cs typeface="Calibri"/>
                        </a:rPr>
                        <a:t>or</a:t>
                      </a:r>
                      <a:r>
                        <a:rPr sz="1800" spc="-50" dirty="0">
                          <a:latin typeface="Aptos" panose="020B0004020202020204" pitchFamily="34" charset="0"/>
                          <a:cs typeface="Calibri"/>
                        </a:rPr>
                        <a:t> </a:t>
                      </a:r>
                      <a:r>
                        <a:rPr sz="1800" spc="-20" dirty="0">
                          <a:latin typeface="Aptos" panose="020B0004020202020204" pitchFamily="34" charset="0"/>
                          <a:cs typeface="Calibri"/>
                        </a:rPr>
                        <a:t>transfer</a:t>
                      </a:r>
                      <a:r>
                        <a:rPr sz="1800" spc="-15" dirty="0">
                          <a:latin typeface="Aptos" panose="020B0004020202020204" pitchFamily="34" charset="0"/>
                          <a:cs typeface="Calibri"/>
                        </a:rPr>
                        <a:t> </a:t>
                      </a:r>
                      <a:r>
                        <a:rPr sz="1800" dirty="0">
                          <a:latin typeface="Aptos" panose="020B0004020202020204" pitchFamily="34" charset="0"/>
                          <a:cs typeface="Calibri"/>
                        </a:rPr>
                        <a:t>of</a:t>
                      </a:r>
                      <a:r>
                        <a:rPr sz="1800" spc="-50" dirty="0">
                          <a:latin typeface="Aptos" panose="020B0004020202020204" pitchFamily="34" charset="0"/>
                          <a:cs typeface="Calibri"/>
                        </a:rPr>
                        <a:t> </a:t>
                      </a:r>
                      <a:r>
                        <a:rPr sz="1800" dirty="0">
                          <a:latin typeface="Aptos" panose="020B0004020202020204" pitchFamily="34" charset="0"/>
                          <a:cs typeface="Calibri"/>
                        </a:rPr>
                        <a:t>immovable</a:t>
                      </a:r>
                      <a:r>
                        <a:rPr sz="1800" spc="-35" dirty="0">
                          <a:latin typeface="Aptos" panose="020B0004020202020204" pitchFamily="34" charset="0"/>
                          <a:cs typeface="Calibri"/>
                        </a:rPr>
                        <a:t> </a:t>
                      </a:r>
                      <a:r>
                        <a:rPr sz="1800" dirty="0">
                          <a:latin typeface="Aptos" panose="020B0004020202020204" pitchFamily="34" charset="0"/>
                          <a:cs typeface="Calibri"/>
                        </a:rPr>
                        <a:t>property</a:t>
                      </a:r>
                      <a:r>
                        <a:rPr sz="1800" spc="-35" dirty="0">
                          <a:latin typeface="Aptos" panose="020B0004020202020204" pitchFamily="34" charset="0"/>
                          <a:cs typeface="Calibri"/>
                        </a:rPr>
                        <a:t> </a:t>
                      </a:r>
                      <a:r>
                        <a:rPr sz="1800" dirty="0">
                          <a:latin typeface="Aptos" panose="020B0004020202020204" pitchFamily="34" charset="0"/>
                          <a:cs typeface="Calibri"/>
                        </a:rPr>
                        <a:t>in</a:t>
                      </a:r>
                      <a:r>
                        <a:rPr sz="1800" spc="-35" dirty="0">
                          <a:latin typeface="Aptos" panose="020B0004020202020204" pitchFamily="34" charset="0"/>
                          <a:cs typeface="Calibri"/>
                        </a:rPr>
                        <a:t> </a:t>
                      </a:r>
                      <a:r>
                        <a:rPr sz="1800" dirty="0">
                          <a:latin typeface="Aptos" panose="020B0004020202020204" pitchFamily="34" charset="0"/>
                          <a:cs typeface="Calibri"/>
                        </a:rPr>
                        <a:t>India</a:t>
                      </a:r>
                      <a:r>
                        <a:rPr sz="1800" spc="-25" dirty="0">
                          <a:latin typeface="Aptos" panose="020B0004020202020204" pitchFamily="34" charset="0"/>
                          <a:cs typeface="Calibri"/>
                        </a:rPr>
                        <a:t> </a:t>
                      </a:r>
                      <a:r>
                        <a:rPr sz="1800" dirty="0">
                          <a:latin typeface="Aptos" panose="020B0004020202020204" pitchFamily="34" charset="0"/>
                          <a:cs typeface="Calibri"/>
                        </a:rPr>
                        <a:t>by</a:t>
                      </a:r>
                      <a:r>
                        <a:rPr sz="1800" spc="-50" dirty="0">
                          <a:latin typeface="Aptos" panose="020B0004020202020204" pitchFamily="34" charset="0"/>
                          <a:cs typeface="Calibri"/>
                        </a:rPr>
                        <a:t> </a:t>
                      </a:r>
                      <a:r>
                        <a:rPr sz="1800" dirty="0">
                          <a:latin typeface="Aptos" panose="020B0004020202020204" pitchFamily="34" charset="0"/>
                          <a:cs typeface="Calibri"/>
                        </a:rPr>
                        <a:t>citizens</a:t>
                      </a:r>
                      <a:r>
                        <a:rPr sz="1800" spc="-15" dirty="0">
                          <a:latin typeface="Aptos" panose="020B0004020202020204" pitchFamily="34" charset="0"/>
                          <a:cs typeface="Calibri"/>
                        </a:rPr>
                        <a:t> </a:t>
                      </a:r>
                      <a:r>
                        <a:rPr sz="1800" dirty="0">
                          <a:latin typeface="Aptos" panose="020B0004020202020204" pitchFamily="34" charset="0"/>
                          <a:cs typeface="Calibri"/>
                        </a:rPr>
                        <a:t>of</a:t>
                      </a:r>
                      <a:r>
                        <a:rPr sz="1800" spc="-70" dirty="0">
                          <a:latin typeface="Aptos" panose="020B0004020202020204" pitchFamily="34" charset="0"/>
                          <a:cs typeface="Calibri"/>
                        </a:rPr>
                        <a:t> </a:t>
                      </a:r>
                      <a:r>
                        <a:rPr sz="1800" dirty="0">
                          <a:latin typeface="Aptos" panose="020B0004020202020204" pitchFamily="34" charset="0"/>
                          <a:cs typeface="Calibri"/>
                        </a:rPr>
                        <a:t>certain</a:t>
                      </a:r>
                      <a:r>
                        <a:rPr sz="1800" spc="-20" dirty="0">
                          <a:latin typeface="Aptos" panose="020B0004020202020204" pitchFamily="34" charset="0"/>
                          <a:cs typeface="Calibri"/>
                        </a:rPr>
                        <a:t> </a:t>
                      </a:r>
                      <a:r>
                        <a:rPr sz="1800" spc="-10" dirty="0">
                          <a:latin typeface="Aptos" panose="020B0004020202020204" pitchFamily="34" charset="0"/>
                          <a:cs typeface="Calibri"/>
                        </a:rPr>
                        <a:t>countries</a:t>
                      </a:r>
                      <a:endParaRPr sz="1800" dirty="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367665">
                <a:tc>
                  <a:txBody>
                    <a:bodyPr/>
                    <a:lstStyle/>
                    <a:p>
                      <a:pPr marL="91440">
                        <a:lnSpc>
                          <a:spcPct val="100000"/>
                        </a:lnSpc>
                        <a:spcBef>
                          <a:spcPts val="260"/>
                        </a:spcBef>
                      </a:pPr>
                      <a:r>
                        <a:rPr sz="1800" dirty="0">
                          <a:latin typeface="Aptos" panose="020B0004020202020204" pitchFamily="34" charset="0"/>
                          <a:cs typeface="Calibri"/>
                        </a:rPr>
                        <a:t>Rule</a:t>
                      </a:r>
                      <a:r>
                        <a:rPr sz="1800" spc="-15" dirty="0">
                          <a:latin typeface="Aptos" panose="020B0004020202020204" pitchFamily="34" charset="0"/>
                          <a:cs typeface="Calibri"/>
                        </a:rPr>
                        <a:t> </a:t>
                      </a:r>
                      <a:r>
                        <a:rPr sz="1800" spc="-25" dirty="0">
                          <a:latin typeface="Aptos" panose="020B0004020202020204" pitchFamily="34" charset="0"/>
                          <a:cs typeface="Calibri"/>
                        </a:rPr>
                        <a:t>32</a:t>
                      </a:r>
                      <a:endParaRPr sz="180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60"/>
                        </a:spcBef>
                      </a:pPr>
                      <a:r>
                        <a:rPr sz="1800" spc="-10" dirty="0">
                          <a:latin typeface="Aptos" panose="020B0004020202020204" pitchFamily="34" charset="0"/>
                          <a:cs typeface="Calibri"/>
                        </a:rPr>
                        <a:t>Miscellaneous</a:t>
                      </a:r>
                      <a:endParaRPr sz="1800" dirty="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367665">
                <a:tc>
                  <a:txBody>
                    <a:bodyPr/>
                    <a:lstStyle/>
                    <a:p>
                      <a:pPr marL="91440">
                        <a:lnSpc>
                          <a:spcPct val="100000"/>
                        </a:lnSpc>
                        <a:spcBef>
                          <a:spcPts val="260"/>
                        </a:spcBef>
                      </a:pPr>
                      <a:r>
                        <a:rPr sz="1800" dirty="0">
                          <a:latin typeface="Aptos" panose="020B0004020202020204" pitchFamily="34" charset="0"/>
                          <a:cs typeface="Calibri"/>
                        </a:rPr>
                        <a:t>Rule</a:t>
                      </a:r>
                      <a:r>
                        <a:rPr sz="1800" spc="-20" dirty="0">
                          <a:latin typeface="Aptos" panose="020B0004020202020204" pitchFamily="34" charset="0"/>
                          <a:cs typeface="Calibri"/>
                        </a:rPr>
                        <a:t> </a:t>
                      </a:r>
                      <a:r>
                        <a:rPr sz="1800" spc="-25" dirty="0">
                          <a:latin typeface="Aptos" panose="020B0004020202020204" pitchFamily="34" charset="0"/>
                          <a:cs typeface="Calibri"/>
                        </a:rPr>
                        <a:t>33</a:t>
                      </a:r>
                      <a:endParaRPr sz="180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60"/>
                        </a:spcBef>
                      </a:pPr>
                      <a:r>
                        <a:rPr sz="1800" spc="-10" dirty="0">
                          <a:latin typeface="Aptos" panose="020B0004020202020204" pitchFamily="34" charset="0"/>
                          <a:cs typeface="Calibri"/>
                        </a:rPr>
                        <a:t>Savings</a:t>
                      </a:r>
                      <a:endParaRPr sz="1800" dirty="0">
                        <a:latin typeface="Aptos" panose="020B0004020202020204" pitchFamily="34" charset="0"/>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a:t>
            </a:r>
            <a:r>
              <a:rPr sz="2200" spc="5" dirty="0">
                <a:latin typeface="Aptos" panose="020B0004020202020204" pitchFamily="34" charset="0"/>
              </a:rPr>
              <a:t> </a:t>
            </a:r>
            <a:r>
              <a:rPr sz="2200" dirty="0">
                <a:latin typeface="Aptos" panose="020B0004020202020204" pitchFamily="34" charset="0"/>
              </a:rPr>
              <a:t>of</a:t>
            </a:r>
            <a:r>
              <a:rPr sz="2200" spc="-25" dirty="0">
                <a:latin typeface="Aptos" panose="020B0004020202020204" pitchFamily="34" charset="0"/>
              </a:rPr>
              <a:t> </a:t>
            </a:r>
            <a:r>
              <a:rPr sz="2200" dirty="0">
                <a:latin typeface="Aptos" panose="020B0004020202020204" pitchFamily="34" charset="0"/>
              </a:rPr>
              <a:t>IP</a:t>
            </a:r>
            <a:r>
              <a:rPr sz="2200" spc="-100" dirty="0">
                <a:latin typeface="Aptos" panose="020B0004020202020204" pitchFamily="34" charset="0"/>
              </a:rPr>
              <a:t> </a:t>
            </a:r>
            <a:r>
              <a:rPr sz="2200" dirty="0">
                <a:latin typeface="Aptos" panose="020B0004020202020204" pitchFamily="34" charset="0"/>
              </a:rPr>
              <a:t>in</a:t>
            </a:r>
            <a:r>
              <a:rPr sz="2200" spc="-55" dirty="0">
                <a:latin typeface="Aptos" panose="020B0004020202020204" pitchFamily="34" charset="0"/>
              </a:rPr>
              <a:t> </a:t>
            </a:r>
            <a:r>
              <a:rPr sz="2200" spc="-10" dirty="0">
                <a:latin typeface="Aptos" panose="020B0004020202020204" pitchFamily="34" charset="0"/>
              </a:rPr>
              <a:t>India</a:t>
            </a:r>
            <a:endParaRPr sz="2200">
              <a:latin typeface="Aptos" panose="020B0004020202020204" pitchFamily="34" charset="0"/>
            </a:endParaRPr>
          </a:p>
        </p:txBody>
      </p:sp>
      <p:sp>
        <p:nvSpPr>
          <p:cNvPr id="4" name="object 4"/>
          <p:cNvSpPr txBox="1"/>
          <p:nvPr/>
        </p:nvSpPr>
        <p:spPr>
          <a:xfrm>
            <a:off x="2670048" y="810768"/>
            <a:ext cx="6251575" cy="336631"/>
          </a:xfrm>
          <a:prstGeom prst="rect">
            <a:avLst/>
          </a:prstGeom>
          <a:ln w="12192">
            <a:solidFill>
              <a:srgbClr val="2E528F"/>
            </a:solidFill>
          </a:ln>
        </p:spPr>
        <p:txBody>
          <a:bodyPr vert="horz" wrap="square" lIns="0" tIns="28575" rIns="0" bIns="0" rtlCol="0">
            <a:spAutoFit/>
          </a:bodyPr>
          <a:lstStyle/>
          <a:p>
            <a:pPr marL="0" marR="0" lvl="0" indent="0" algn="ctr" defTabSz="914400" eaLnBrk="1" fontAlgn="auto" latinLnBrk="0" hangingPunct="1">
              <a:lnSpc>
                <a:spcPct val="100000"/>
              </a:lnSpc>
              <a:spcBef>
                <a:spcPts val="225"/>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Modes</a:t>
            </a:r>
            <a:r>
              <a:rPr kumimoji="0" sz="2000" b="1"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Acquisition</a:t>
            </a:r>
            <a:r>
              <a:rPr kumimoji="0" sz="20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IP</a:t>
            </a:r>
            <a:r>
              <a:rPr kumimoji="0" sz="20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2000" b="1"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20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India</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5" name="object 5"/>
          <p:cNvSpPr txBox="1"/>
          <p:nvPr/>
        </p:nvSpPr>
        <p:spPr>
          <a:xfrm>
            <a:off x="466344" y="1901951"/>
            <a:ext cx="1490980" cy="350737"/>
          </a:xfrm>
          <a:prstGeom prst="rect">
            <a:avLst/>
          </a:prstGeom>
          <a:solidFill>
            <a:srgbClr val="4471C4"/>
          </a:solidFill>
          <a:ln w="12191">
            <a:solidFill>
              <a:srgbClr val="2E528F"/>
            </a:solidFill>
          </a:ln>
        </p:spPr>
        <p:txBody>
          <a:bodyPr vert="horz" wrap="square" lIns="0" tIns="73025" rIns="0" bIns="0" rtlCol="0">
            <a:spAutoFit/>
          </a:bodyPr>
          <a:lstStyle/>
          <a:p>
            <a:pPr marL="212725" marR="0" lvl="0" indent="0" defTabSz="914400" eaLnBrk="1" fontAlgn="auto" latinLnBrk="0" hangingPunct="1">
              <a:lnSpc>
                <a:spcPct val="100000"/>
              </a:lnSpc>
              <a:spcBef>
                <a:spcPts val="575"/>
              </a:spcBef>
              <a:spcAft>
                <a:spcPts val="0"/>
              </a:spcAft>
              <a:buClrTx/>
              <a:buSzTx/>
              <a:buFontTx/>
              <a:buNone/>
              <a:tabLst/>
              <a:defRPr/>
            </a:pP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NRIs</a:t>
            </a:r>
            <a:r>
              <a:rPr kumimoji="0" sz="1800" b="1" i="0" u="none" strike="noStrike" kern="0" cap="none" spc="-2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20" normalizeH="0" baseline="0" noProof="0" dirty="0">
                <a:ln>
                  <a:noFill/>
                </a:ln>
                <a:solidFill>
                  <a:srgbClr val="FFFFFF"/>
                </a:solidFill>
                <a:effectLst/>
                <a:uLnTx/>
                <a:uFillTx/>
                <a:latin typeface="Aptos" panose="020B0004020202020204" pitchFamily="34" charset="0"/>
                <a:cs typeface="Calibri"/>
              </a:rPr>
              <a:t>OCIs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6" name="object 6"/>
          <p:cNvSpPr txBox="1"/>
          <p:nvPr/>
        </p:nvSpPr>
        <p:spPr>
          <a:xfrm>
            <a:off x="2874264" y="1926335"/>
            <a:ext cx="3343910" cy="959878"/>
          </a:xfrm>
          <a:prstGeom prst="rect">
            <a:avLst/>
          </a:prstGeom>
          <a:solidFill>
            <a:srgbClr val="4471C4"/>
          </a:solidFill>
          <a:ln w="12192">
            <a:solidFill>
              <a:srgbClr val="2E528F"/>
            </a:solidFill>
          </a:ln>
        </p:spPr>
        <p:txBody>
          <a:bodyPr vert="horz" wrap="square" lIns="0" tIns="127635" rIns="0" bIns="0" rtlCol="0">
            <a:spAutoFit/>
          </a:bodyPr>
          <a:lstStyle/>
          <a:p>
            <a:pPr marL="141288" marR="132715" lvl="0" indent="39688" defTabSz="914400" eaLnBrk="1" fontAlgn="auto" latinLnBrk="0" hangingPunct="1">
              <a:lnSpc>
                <a:spcPct val="100000"/>
              </a:lnSpc>
              <a:spcBef>
                <a:spcPts val="1005"/>
              </a:spcBef>
              <a:spcAft>
                <a:spcPts val="0"/>
              </a:spcAft>
              <a:buClrTx/>
              <a:buSzTx/>
              <a:buFontTx/>
              <a:buNone/>
              <a:tabLst/>
              <a:defRPr/>
            </a:pP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Foreign</a:t>
            </a:r>
            <a:r>
              <a:rPr kumimoji="0" sz="1800" b="1" i="0" u="none" strike="noStrike" kern="0" cap="none" spc="-6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National</a:t>
            </a:r>
            <a:r>
              <a:rPr kumimoji="0" sz="1800" b="1" i="0" u="none" strike="noStrike" kern="0" cap="none" spc="-4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a:t>
            </a:r>
            <a:r>
              <a:rPr kumimoji="0" sz="1800" b="1" i="0" u="none" strike="noStrike" kern="0" cap="none" spc="-4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Citizen</a:t>
            </a:r>
            <a:r>
              <a:rPr kumimoji="0" sz="1800" b="1" i="0" u="none" strike="noStrike" kern="0" cap="none" spc="-8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25" normalizeH="0" baseline="0" noProof="0" dirty="0">
                <a:ln>
                  <a:noFill/>
                </a:ln>
                <a:solidFill>
                  <a:srgbClr val="FFFFFF"/>
                </a:solidFill>
                <a:effectLst/>
                <a:uLnTx/>
                <a:uFillTx/>
                <a:latin typeface="Aptos" panose="020B0004020202020204" pitchFamily="34" charset="0"/>
                <a:cs typeface="Calibri"/>
              </a:rPr>
              <a:t>of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Non-</a:t>
            </a:r>
            <a:r>
              <a:rPr kumimoji="0" sz="1800" b="1" i="0" u="none" strike="noStrike" kern="0" cap="none" spc="1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Indian</a:t>
            </a:r>
            <a:r>
              <a:rPr kumimoji="0" sz="1800" b="1" i="0" u="none" strike="noStrike" kern="0" cap="none" spc="-2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origin</a:t>
            </a:r>
            <a:r>
              <a:rPr kumimoji="0" sz="1800" b="1" i="0" u="none" strike="noStrike" kern="0" cap="none" spc="-1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who</a:t>
            </a:r>
            <a:r>
              <a:rPr kumimoji="0" sz="1800" b="1" i="0" u="none" strike="noStrike" kern="0" cap="none" spc="-2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is</a:t>
            </a:r>
            <a:r>
              <a:rPr kumimoji="0" sz="1800" b="1" i="0" u="none" strike="noStrike" kern="0" cap="none" spc="-1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a</a:t>
            </a:r>
            <a:r>
              <a:rPr kumimoji="0" sz="1800" b="1" i="0" u="none" strike="noStrike" kern="0" cap="none" spc="1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20" normalizeH="0" baseline="0" noProof="0" dirty="0">
                <a:ln>
                  <a:noFill/>
                </a:ln>
                <a:solidFill>
                  <a:srgbClr val="FFFFFF"/>
                </a:solidFill>
                <a:effectLst/>
                <a:uLnTx/>
                <a:uFillTx/>
                <a:latin typeface="Aptos" panose="020B0004020202020204" pitchFamily="34" charset="0"/>
                <a:cs typeface="Calibri"/>
              </a:rPr>
              <a:t>PROI</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7" name="object 7"/>
          <p:cNvSpPr txBox="1"/>
          <p:nvPr/>
        </p:nvSpPr>
        <p:spPr>
          <a:xfrm>
            <a:off x="6833616" y="1972055"/>
            <a:ext cx="1493520" cy="355225"/>
          </a:xfrm>
          <a:prstGeom prst="rect">
            <a:avLst/>
          </a:prstGeom>
          <a:solidFill>
            <a:srgbClr val="4471C4"/>
          </a:solidFill>
          <a:ln w="12192">
            <a:solidFill>
              <a:srgbClr val="2E528F"/>
            </a:solidFill>
          </a:ln>
        </p:spPr>
        <p:txBody>
          <a:bodyPr vert="horz" wrap="square" lIns="0" tIns="77470" rIns="0" bIns="0" rtlCol="0">
            <a:spAutoFit/>
          </a:bodyPr>
          <a:lstStyle/>
          <a:p>
            <a:pPr marL="235585" marR="0" lvl="0" indent="0" defTabSz="914400" eaLnBrk="1" fontAlgn="auto" latinLnBrk="0" hangingPunct="1">
              <a:lnSpc>
                <a:spcPct val="100000"/>
              </a:lnSpc>
              <a:spcBef>
                <a:spcPts val="610"/>
              </a:spcBef>
              <a:spcAft>
                <a:spcPts val="0"/>
              </a:spcAft>
              <a:buClrTx/>
              <a:buSzTx/>
              <a:buFontTx/>
              <a:buNone/>
              <a:tabLst/>
              <a:defRPr/>
            </a:pPr>
            <a:r>
              <a:rPr kumimoji="0" sz="1800" b="1" i="0" u="none" strike="noStrike" kern="0" cap="none" spc="-20" normalizeH="0" baseline="0" noProof="0" dirty="0">
                <a:ln>
                  <a:noFill/>
                </a:ln>
                <a:solidFill>
                  <a:srgbClr val="FFFFFF"/>
                </a:solidFill>
                <a:effectLst/>
                <a:uLnTx/>
                <a:uFillTx/>
                <a:latin typeface="Aptos" panose="020B0004020202020204" pitchFamily="34" charset="0"/>
                <a:cs typeface="Calibri"/>
              </a:rPr>
              <a:t>LTV</a:t>
            </a:r>
            <a:r>
              <a:rPr kumimoji="0" sz="1800" b="1" i="0" u="none" strike="noStrike" kern="0" cap="none" spc="-8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10" normalizeH="0" baseline="0" noProof="0" dirty="0">
                <a:ln>
                  <a:noFill/>
                </a:ln>
                <a:solidFill>
                  <a:srgbClr val="FFFFFF"/>
                </a:solidFill>
                <a:effectLst/>
                <a:uLnTx/>
                <a:uFillTx/>
                <a:latin typeface="Aptos" panose="020B0004020202020204" pitchFamily="34" charset="0"/>
                <a:cs typeface="Calibri"/>
              </a:rPr>
              <a:t>Holder</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8" name="object 8"/>
          <p:cNvSpPr txBox="1"/>
          <p:nvPr/>
        </p:nvSpPr>
        <p:spPr>
          <a:xfrm>
            <a:off x="9329928" y="1972055"/>
            <a:ext cx="2475230" cy="835660"/>
          </a:xfrm>
          <a:prstGeom prst="rect">
            <a:avLst/>
          </a:prstGeom>
          <a:solidFill>
            <a:srgbClr val="4471C4"/>
          </a:solidFill>
          <a:ln w="12192">
            <a:solidFill>
              <a:srgbClr val="2E528F"/>
            </a:solidFill>
          </a:ln>
        </p:spPr>
        <p:txBody>
          <a:bodyPr vert="horz" wrap="square" lIns="0" tIns="635" rIns="0" bIns="0" rtlCol="0">
            <a:spAutoFit/>
          </a:bodyPr>
          <a:lstStyle/>
          <a:p>
            <a:pPr marL="184785" marR="175895" lvl="0" indent="1270" algn="ctr" defTabSz="914400" eaLnBrk="1" fontAlgn="auto" latinLnBrk="0" hangingPunct="1">
              <a:lnSpc>
                <a:spcPts val="2160"/>
              </a:lnSpc>
              <a:spcBef>
                <a:spcPts val="5"/>
              </a:spcBef>
              <a:spcAft>
                <a:spcPts val="0"/>
              </a:spcAft>
              <a:buClrTx/>
              <a:buSzTx/>
              <a:buFontTx/>
              <a:buNone/>
              <a:tabLst/>
              <a:defRPr/>
            </a:pP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Foreign</a:t>
            </a:r>
            <a:r>
              <a:rPr kumimoji="0" sz="1800" b="1" i="0" u="none" strike="noStrike" kern="0" cap="none" spc="-4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Embassy</a:t>
            </a:r>
            <a:r>
              <a:rPr kumimoji="0" sz="1800" b="1" i="0" u="none" strike="noStrike" kern="0" cap="none" spc="-8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50"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Diplomats</a:t>
            </a:r>
            <a:r>
              <a:rPr kumimoji="0" sz="1800" b="1" i="0" u="none" strike="noStrike" kern="0" cap="none" spc="-3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rgbClr val="FFFFFF"/>
                </a:solidFill>
                <a:effectLst/>
                <a:uLnTx/>
                <a:uFillTx/>
                <a:latin typeface="Aptos" panose="020B0004020202020204" pitchFamily="34" charset="0"/>
                <a:cs typeface="Calibri"/>
              </a:rPr>
              <a:t>/</a:t>
            </a:r>
            <a:r>
              <a:rPr kumimoji="0" sz="1800" b="1" i="0" u="none" strike="noStrike" kern="0" cap="none" spc="-35" normalizeH="0" baseline="0" noProof="0" dirty="0">
                <a:ln>
                  <a:noFill/>
                </a:ln>
                <a:solidFill>
                  <a:srgbClr val="FFFFFF"/>
                </a:solidFill>
                <a:effectLst/>
                <a:uLnTx/>
                <a:uFillTx/>
                <a:latin typeface="Aptos" panose="020B0004020202020204" pitchFamily="34" charset="0"/>
                <a:cs typeface="Calibri"/>
              </a:rPr>
              <a:t> </a:t>
            </a:r>
            <a:r>
              <a:rPr kumimoji="0" sz="1800" b="1" i="0" u="none" strike="noStrike" kern="0" cap="none" spc="-10" normalizeH="0" baseline="0" noProof="0" dirty="0">
                <a:ln>
                  <a:noFill/>
                </a:ln>
                <a:solidFill>
                  <a:srgbClr val="FFFFFF"/>
                </a:solidFill>
                <a:effectLst/>
                <a:uLnTx/>
                <a:uFillTx/>
                <a:latin typeface="Aptos" panose="020B0004020202020204" pitchFamily="34" charset="0"/>
                <a:cs typeface="Calibri"/>
              </a:rPr>
              <a:t>Consulate Generals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9" name="object 9"/>
          <p:cNvSpPr/>
          <p:nvPr/>
        </p:nvSpPr>
        <p:spPr>
          <a:xfrm>
            <a:off x="295656" y="3087623"/>
            <a:ext cx="2557780" cy="2258887"/>
          </a:xfrm>
          <a:custGeom>
            <a:avLst/>
            <a:gdLst/>
            <a:ahLst/>
            <a:cxnLst/>
            <a:rect l="l" t="t" r="r" b="b"/>
            <a:pathLst>
              <a:path w="2557780" h="1938654">
                <a:moveTo>
                  <a:pt x="0" y="1938527"/>
                </a:moveTo>
                <a:lnTo>
                  <a:pt x="2557272" y="1938527"/>
                </a:lnTo>
                <a:lnTo>
                  <a:pt x="2557272" y="0"/>
                </a:lnTo>
                <a:lnTo>
                  <a:pt x="0" y="0"/>
                </a:lnTo>
                <a:lnTo>
                  <a:pt x="0" y="1938527"/>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0" name="object 10"/>
          <p:cNvSpPr txBox="1"/>
          <p:nvPr/>
        </p:nvSpPr>
        <p:spPr>
          <a:xfrm>
            <a:off x="388620" y="2974737"/>
            <a:ext cx="2384425" cy="714375"/>
          </a:xfrm>
          <a:prstGeom prst="rect">
            <a:avLst/>
          </a:prstGeom>
        </p:spPr>
        <p:txBody>
          <a:bodyPr vert="horz" wrap="square" lIns="0" tIns="81915" rIns="0" bIns="0" rtlCol="0">
            <a:spAutoFit/>
          </a:bodyPr>
          <a:lstStyle/>
          <a:p>
            <a:pPr marL="286385" marR="6985" lvl="0" indent="-286385" algn="r" defTabSz="914400" eaLnBrk="1" fontAlgn="auto" latinLnBrk="0" hangingPunct="1">
              <a:lnSpc>
                <a:spcPct val="100000"/>
              </a:lnSpc>
              <a:spcBef>
                <a:spcPts val="645"/>
              </a:spcBef>
              <a:spcAft>
                <a:spcPts val="0"/>
              </a:spcAft>
              <a:buClrTx/>
              <a:buSzTx/>
              <a:buFont typeface="Microsoft Sans Serif"/>
              <a:buChar char="•"/>
              <a:tabLst>
                <a:tab pos="286385" algn="l"/>
                <a:tab pos="648970" algn="l"/>
                <a:tab pos="1627505" algn="l"/>
              </a:tabLst>
              <a:defRPr/>
            </a:pP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Purchase</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through</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a:p>
            <a:pPr marL="0" marR="5080" lvl="0" indent="0" algn="r" defTabSz="914400" eaLnBrk="1" fontAlgn="auto" latinLnBrk="0" hangingPunct="1">
              <a:lnSpc>
                <a:spcPct val="100000"/>
              </a:lnSpc>
              <a:spcBef>
                <a:spcPts val="555"/>
              </a:spcBef>
              <a:spcAft>
                <a:spcPts val="0"/>
              </a:spcAft>
              <a:buClrTx/>
              <a:buSzTx/>
              <a:buFontTx/>
              <a:buNone/>
              <a:tabLst>
                <a:tab pos="755650" algn="l"/>
                <a:tab pos="1444625" algn="l"/>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funds</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from</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inward</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11" name="object 11"/>
          <p:cNvSpPr txBox="1"/>
          <p:nvPr/>
        </p:nvSpPr>
        <p:spPr>
          <a:xfrm>
            <a:off x="388620" y="3660792"/>
            <a:ext cx="2384425" cy="1685718"/>
          </a:xfrm>
          <a:prstGeom prst="rect">
            <a:avLst/>
          </a:prstGeom>
        </p:spPr>
        <p:txBody>
          <a:bodyPr vert="horz" wrap="square" lIns="0" tIns="81915" rIns="0" bIns="0" rtlCol="0">
            <a:spAutoFit/>
          </a:bodyPr>
          <a:lstStyle/>
          <a:p>
            <a:pPr marL="286385" marR="0" lvl="0" indent="0" defTabSz="914400" eaLnBrk="1" fontAlgn="auto" latinLnBrk="0" hangingPunct="1">
              <a:lnSpc>
                <a:spcPct val="100000"/>
              </a:lnSpc>
              <a:spcBef>
                <a:spcPts val="6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Remittance/NR</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Accts</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marR="0" lvl="0" indent="-286385" defTabSz="914400" eaLnBrk="1" fontAlgn="auto" latinLnBrk="0" hangingPunct="1">
              <a:lnSpc>
                <a:spcPct val="100000"/>
              </a:lnSpc>
              <a:spcBef>
                <a:spcPts val="555"/>
              </a:spcBef>
              <a:spcAft>
                <a:spcPts val="0"/>
              </a:spcAft>
              <a:buClrTx/>
              <a:buSzTx/>
              <a:buFont typeface="Microsoft Sans Serif"/>
              <a:buChar char="•"/>
              <a:tabLst>
                <a:tab pos="28638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Gift</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marR="0" lvl="0" indent="-286385" defTabSz="914400" eaLnBrk="1" fontAlgn="auto" latinLnBrk="0" hangingPunct="1">
              <a:lnSpc>
                <a:spcPct val="100000"/>
              </a:lnSpc>
              <a:spcBef>
                <a:spcPts val="530"/>
              </a:spcBef>
              <a:spcAft>
                <a:spcPts val="0"/>
              </a:spcAft>
              <a:buClrTx/>
              <a:buSzTx/>
              <a:buFont typeface="Microsoft Sans Serif"/>
              <a:buChar char="•"/>
              <a:tabLst>
                <a:tab pos="286385" algn="l"/>
                <a:tab pos="688975" algn="l"/>
                <a:tab pos="1920239" algn="l"/>
              </a:tabLst>
              <a:defRPr/>
            </a:pP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Inheritance</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from</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marR="0" lvl="0" indent="0" defTabSz="914400" eaLnBrk="1" fontAlgn="auto" latinLnBrk="0" hangingPunct="1">
              <a:lnSpc>
                <a:spcPct val="100000"/>
              </a:lnSpc>
              <a:spcBef>
                <a:spcPts val="55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PROI</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2" name="object 12"/>
          <p:cNvSpPr/>
          <p:nvPr/>
        </p:nvSpPr>
        <p:spPr>
          <a:xfrm>
            <a:off x="3029711" y="3642359"/>
            <a:ext cx="3066415" cy="1864138"/>
          </a:xfrm>
          <a:custGeom>
            <a:avLst/>
            <a:gdLst/>
            <a:ahLst/>
            <a:cxnLst/>
            <a:rect l="l" t="t" r="r" b="b"/>
            <a:pathLst>
              <a:path w="3066415" h="1384300">
                <a:moveTo>
                  <a:pt x="0" y="1383791"/>
                </a:moveTo>
                <a:lnTo>
                  <a:pt x="3066288" y="1383791"/>
                </a:lnTo>
                <a:lnTo>
                  <a:pt x="3066288" y="0"/>
                </a:lnTo>
                <a:lnTo>
                  <a:pt x="0" y="0"/>
                </a:lnTo>
                <a:lnTo>
                  <a:pt x="0" y="1383791"/>
                </a:lnTo>
                <a:close/>
              </a:path>
            </a:pathLst>
          </a:custGeom>
          <a:ln w="12191">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3" name="object 13"/>
          <p:cNvSpPr txBox="1"/>
          <p:nvPr/>
        </p:nvSpPr>
        <p:spPr>
          <a:xfrm>
            <a:off x="3122040" y="3621785"/>
            <a:ext cx="2694431" cy="1977464"/>
          </a:xfrm>
          <a:prstGeom prst="rect">
            <a:avLst/>
          </a:prstGeom>
        </p:spPr>
        <p:txBody>
          <a:bodyPr vert="horz" wrap="square" lIns="0" tIns="12700" rIns="0" bIns="0" rtlCol="0">
            <a:spAutoFit/>
          </a:bodyPr>
          <a:lstStyle/>
          <a:p>
            <a:pPr marL="286385" marR="0" lvl="0" indent="-286385" defTabSz="914400" eaLnBrk="1" fontAlgn="auto" latinLnBrk="0" hangingPunct="1">
              <a:lnSpc>
                <a:spcPct val="100000"/>
              </a:lnSpc>
              <a:spcBef>
                <a:spcPts val="100"/>
              </a:spcBef>
              <a:spcAft>
                <a:spcPts val="0"/>
              </a:spcAft>
              <a:buClrTx/>
              <a:buSzTx/>
              <a:buFont typeface="Microsoft Sans Serif"/>
              <a:buChar char="•"/>
              <a:tabLst>
                <a:tab pos="28638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Inheritance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u/s</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6(5)</a:t>
            </a:r>
            <a:endParaRPr lang="en-US" kern="0" dirty="0">
              <a:solidFill>
                <a:sysClr val="windowText" lastClr="000000"/>
              </a:solidFill>
              <a:latin typeface="Aptos" panose="020B0004020202020204" pitchFamily="34" charset="0"/>
              <a:cs typeface="Calibri"/>
            </a:endParaRPr>
          </a:p>
          <a:p>
            <a:pPr marL="286385" marR="0" lvl="0" indent="-286385" defTabSz="914400" eaLnBrk="1" fontAlgn="auto" latinLnBrk="0" hangingPunct="1">
              <a:lnSpc>
                <a:spcPct val="100000"/>
              </a:lnSpc>
              <a:spcBef>
                <a:spcPts val="100"/>
              </a:spcBef>
              <a:spcAft>
                <a:spcPts val="0"/>
              </a:spcAft>
              <a:buClrTx/>
              <a:buSzTx/>
              <a:buFont typeface="Microsoft Sans Serif"/>
              <a:buChar char="•"/>
              <a:tabLst>
                <a:tab pos="286385" algn="l"/>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Joint</a:t>
            </a:r>
            <a:r>
              <a:rPr lang="en-US" kern="0" dirty="0">
                <a:solidFill>
                  <a:sysClr val="windowText" lastClr="000000"/>
                </a:solidFill>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acquisition</a:t>
            </a: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lang="en-IN"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with </a:t>
            </a: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NRI/OCI</a:t>
            </a:r>
            <a:r>
              <a:rPr kumimoji="0" lang="en-US"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spouse</a:t>
            </a:r>
            <a:endPar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5750" marR="0" lvl="0" indent="-285750" defTabSz="914400" eaLnBrk="1" fontAlgn="auto" latinLnBrk="0" hangingPunct="1">
              <a:lnSpc>
                <a:spcPct val="100000"/>
              </a:lnSpc>
              <a:spcBef>
                <a:spcPts val="100"/>
              </a:spcBef>
              <a:spcAft>
                <a:spcPts val="0"/>
              </a:spcAft>
              <a:buClrTx/>
              <a:buSzTx/>
              <a:buFont typeface="Arial" panose="020B0604020202020204" pitchFamily="34" charset="0"/>
              <a:buChar char="•"/>
              <a:tabLst>
                <a:tab pos="286385" algn="l"/>
              </a:tabLst>
              <a:defRPr/>
            </a:pP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Lease</a:t>
            </a:r>
            <a:r>
              <a:rPr kumimoji="0" lang="en-US"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&lt;5</a:t>
            </a: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years</a:t>
            </a:r>
            <a:endPar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marR="0" lvl="0" indent="-286385" defTabSz="914400" eaLnBrk="1" fontAlgn="auto" latinLnBrk="0" hangingPunct="1">
              <a:lnSpc>
                <a:spcPct val="100000"/>
              </a:lnSpc>
              <a:spcBef>
                <a:spcPts val="0"/>
              </a:spcBef>
              <a:spcAft>
                <a:spcPts val="0"/>
              </a:spcAft>
              <a:buClrTx/>
              <a:buSzTx/>
              <a:buFont typeface="Microsoft Sans Serif"/>
              <a:buChar char="•"/>
              <a:tabLst>
                <a:tab pos="286385" algn="l"/>
              </a:tabLst>
              <a:defRPr/>
            </a:pP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For</a:t>
            </a:r>
            <a:r>
              <a:rPr kumimoji="0" lang="en-US" sz="18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a:t>
            </a:r>
            <a:r>
              <a:rPr kumimoji="0" lang="en-US" sz="18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permitted</a:t>
            </a:r>
            <a:r>
              <a:rPr kumimoji="0" lang="en-US"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activity</a:t>
            </a:r>
            <a:endParaRPr kumimoji="0" lang="en-US"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indent="-286385">
              <a:buFont typeface="Microsoft Sans Serif"/>
              <a:buChar char="•"/>
              <a:tabLst>
                <a:tab pos="286385" algn="l"/>
                <a:tab pos="1090930" algn="l"/>
              </a:tabLst>
            </a:pPr>
            <a:endParaRPr kumimoji="0" lang="en-IN"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86385" marR="0" lvl="0" indent="-286385" defTabSz="914400" eaLnBrk="1" fontAlgn="auto" latinLnBrk="0" hangingPunct="1">
              <a:lnSpc>
                <a:spcPct val="100000"/>
              </a:lnSpc>
              <a:spcBef>
                <a:spcPts val="0"/>
              </a:spcBef>
              <a:spcAft>
                <a:spcPts val="0"/>
              </a:spcAft>
              <a:buClrTx/>
              <a:buSzTx/>
              <a:buFont typeface="Microsoft Sans Serif"/>
              <a:buChar char="•"/>
              <a:tabLst>
                <a:tab pos="286385" algn="l"/>
                <a:tab pos="1090930" algn="l"/>
              </a:tabLst>
              <a:defRPr/>
            </a:pP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6" name="object 16"/>
          <p:cNvSpPr txBox="1"/>
          <p:nvPr/>
        </p:nvSpPr>
        <p:spPr>
          <a:xfrm>
            <a:off x="6446520" y="3642359"/>
            <a:ext cx="5169535" cy="2954655"/>
          </a:xfrm>
          <a:prstGeom prst="rect">
            <a:avLst/>
          </a:prstGeom>
          <a:ln w="12192">
            <a:solidFill>
              <a:srgbClr val="2E528F"/>
            </a:solidFill>
          </a:ln>
        </p:spPr>
        <p:txBody>
          <a:bodyPr vert="horz" wrap="square" lIns="0" tIns="0" rIns="0" bIns="0" rtlCol="0">
            <a:spAutoFit/>
          </a:bodyPr>
          <a:lstStyle/>
          <a:p>
            <a:pPr marL="93980" marR="0" lvl="0" indent="0" algn="just" defTabSz="914400" eaLnBrk="1" fontAlgn="auto" latinLnBrk="0" hangingPunct="1">
              <a:lnSpc>
                <a:spcPts val="18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a:t>
            </a:r>
            <a:r>
              <a:rPr kumimoji="0" sz="1800" b="0" i="0" u="none" strike="noStrike" kern="0" cap="none" spc="17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person</a:t>
            </a:r>
            <a:r>
              <a:rPr kumimoji="0" sz="1800" b="0" i="0" u="none" strike="noStrike" kern="0" cap="none" spc="20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being</a:t>
            </a:r>
            <a:r>
              <a:rPr kumimoji="0" sz="1800" b="0" i="0" u="none" strike="noStrike" kern="0" cap="none" spc="1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a:t>
            </a:r>
            <a:r>
              <a:rPr kumimoji="0" sz="1800" b="0" i="0" u="none" strike="noStrike" kern="0" cap="none" spc="1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citizen</a:t>
            </a:r>
            <a:r>
              <a:rPr kumimoji="0" sz="1800" b="0" i="0" u="none" strike="noStrike" kern="0" cap="none" spc="1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1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Afghanistan,</a:t>
            </a:r>
            <a:r>
              <a:rPr kumimoji="0" sz="1800" b="0" i="0" u="none" strike="noStrike" kern="0" cap="none" spc="19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Bangladesh</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a:p>
            <a:pPr marL="93980" marR="85090" lvl="0" indent="0" algn="just"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800" b="0" i="0" u="none" strike="noStrike" kern="0" cap="none" spc="49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Pakistan</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belonging</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to</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minority</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communities</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in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those</a:t>
            </a:r>
            <a:r>
              <a:rPr kumimoji="0" sz="1800" b="0" i="0" u="none" strike="noStrike" kern="0" cap="none" spc="1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countries</a:t>
            </a:r>
            <a:r>
              <a:rPr kumimoji="0" sz="1800" b="0" i="0" u="none" strike="noStrike" kern="0" cap="none" spc="1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namely</a:t>
            </a:r>
            <a:r>
              <a:rPr kumimoji="0" sz="1800" b="0" i="0" u="none" strike="noStrike" kern="0" cap="none" spc="1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Hindus,</a:t>
            </a:r>
            <a:r>
              <a:rPr kumimoji="0" sz="1800" b="0" i="0" u="none" strike="noStrike" kern="0" cap="none" spc="1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Sikhs,</a:t>
            </a:r>
            <a:r>
              <a:rPr kumimoji="0" sz="1800" b="0" i="0" u="none" strike="noStrike" kern="0" cap="none" spc="1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Buddhists,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Jains,</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Parsis</a:t>
            </a:r>
            <a:r>
              <a:rPr kumimoji="0" sz="1800" b="0" i="0" u="none" strike="noStrike" kern="0" cap="none" spc="-7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and</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Christians</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may</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purchase</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a:p>
            <a:pPr marL="93980" marR="83820" lvl="0" indent="232410" algn="just" defTabSz="914400" eaLnBrk="1" fontAlgn="auto" latinLnBrk="0" hangingPunct="1">
              <a:lnSpc>
                <a:spcPct val="100000"/>
              </a:lnSpc>
              <a:spcBef>
                <a:spcPts val="5"/>
              </a:spcBef>
              <a:spcAft>
                <a:spcPts val="0"/>
              </a:spcAft>
              <a:buClrTx/>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One</a:t>
            </a:r>
            <a:r>
              <a:rPr kumimoji="0" sz="1800" b="0" i="0" u="none" strike="noStrike" kern="0" cap="none" spc="47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residential</a:t>
            </a:r>
            <a:r>
              <a:rPr kumimoji="0" sz="1800" b="0" i="0" u="none" strike="noStrike" kern="0" cap="none" spc="47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immovable</a:t>
            </a:r>
            <a:r>
              <a:rPr kumimoji="0" sz="1800" b="0" i="0" u="none" strike="noStrike" kern="0" cap="none" spc="49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property</a:t>
            </a:r>
            <a:r>
              <a:rPr kumimoji="0" sz="1800" b="0" i="0" u="none" strike="noStrike" kern="0" cap="none" spc="484"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800" b="0" i="0" u="none" strike="noStrike" kern="0" cap="none" spc="46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India</a:t>
            </a:r>
            <a:r>
              <a:rPr kumimoji="0" sz="1800" b="0" i="0" u="none" strike="noStrike" kern="0" cap="none" spc="4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as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dwelling</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unit</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for</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self-</a:t>
            </a:r>
            <a:r>
              <a:rPr kumimoji="0" sz="18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occupation</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a:p>
            <a:pPr marL="339725" marR="0" lvl="0" indent="-245745" algn="just" defTabSz="914400" eaLnBrk="1" fontAlgn="auto" latinLnBrk="0" hangingPunct="1">
              <a:lnSpc>
                <a:spcPct val="100000"/>
              </a:lnSpc>
              <a:spcBef>
                <a:spcPts val="0"/>
              </a:spcBef>
              <a:spcAft>
                <a:spcPts val="0"/>
              </a:spcAft>
              <a:buClrTx/>
              <a:buSzTx/>
              <a:buFontTx/>
              <a:buChar char="•"/>
              <a:tabLst>
                <a:tab pos="33972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One</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immovable</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property</a:t>
            </a:r>
            <a:r>
              <a:rPr kumimoji="0" sz="1800" b="0" i="0" u="none" strike="noStrike" kern="0" cap="none" spc="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for</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carrying</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self-</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a:p>
            <a:pPr marL="9398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employment</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17" name="object 17"/>
          <p:cNvSpPr/>
          <p:nvPr/>
        </p:nvSpPr>
        <p:spPr>
          <a:xfrm>
            <a:off x="1135380" y="970788"/>
            <a:ext cx="1534795" cy="930910"/>
          </a:xfrm>
          <a:custGeom>
            <a:avLst/>
            <a:gdLst/>
            <a:ahLst/>
            <a:cxnLst/>
            <a:rect l="l" t="t" r="r" b="b"/>
            <a:pathLst>
              <a:path w="1534795" h="930910">
                <a:moveTo>
                  <a:pt x="31750" y="854583"/>
                </a:moveTo>
                <a:lnTo>
                  <a:pt x="0" y="854583"/>
                </a:lnTo>
                <a:lnTo>
                  <a:pt x="38100" y="930783"/>
                </a:lnTo>
                <a:lnTo>
                  <a:pt x="69850" y="867283"/>
                </a:lnTo>
                <a:lnTo>
                  <a:pt x="31750" y="867283"/>
                </a:lnTo>
                <a:lnTo>
                  <a:pt x="31750" y="854583"/>
                </a:lnTo>
                <a:close/>
              </a:path>
              <a:path w="1534795" h="930910">
                <a:moveTo>
                  <a:pt x="1458214" y="31750"/>
                </a:moveTo>
                <a:lnTo>
                  <a:pt x="31750" y="31750"/>
                </a:lnTo>
                <a:lnTo>
                  <a:pt x="31750" y="867283"/>
                </a:lnTo>
                <a:lnTo>
                  <a:pt x="44450" y="867283"/>
                </a:lnTo>
                <a:lnTo>
                  <a:pt x="44450" y="44450"/>
                </a:lnTo>
                <a:lnTo>
                  <a:pt x="38100" y="44450"/>
                </a:lnTo>
                <a:lnTo>
                  <a:pt x="44450" y="38100"/>
                </a:lnTo>
                <a:lnTo>
                  <a:pt x="1458214" y="38100"/>
                </a:lnTo>
                <a:lnTo>
                  <a:pt x="1458214" y="31750"/>
                </a:lnTo>
                <a:close/>
              </a:path>
              <a:path w="1534795" h="930910">
                <a:moveTo>
                  <a:pt x="76200" y="854583"/>
                </a:moveTo>
                <a:lnTo>
                  <a:pt x="44450" y="854583"/>
                </a:lnTo>
                <a:lnTo>
                  <a:pt x="44450" y="867283"/>
                </a:lnTo>
                <a:lnTo>
                  <a:pt x="69850" y="867283"/>
                </a:lnTo>
                <a:lnTo>
                  <a:pt x="76200" y="854583"/>
                </a:lnTo>
                <a:close/>
              </a:path>
              <a:path w="1534795" h="930910">
                <a:moveTo>
                  <a:pt x="1458214" y="0"/>
                </a:moveTo>
                <a:lnTo>
                  <a:pt x="1458214" y="76200"/>
                </a:lnTo>
                <a:lnTo>
                  <a:pt x="1521714" y="44450"/>
                </a:lnTo>
                <a:lnTo>
                  <a:pt x="1470914" y="44450"/>
                </a:lnTo>
                <a:lnTo>
                  <a:pt x="1470914" y="31750"/>
                </a:lnTo>
                <a:lnTo>
                  <a:pt x="1521714" y="31750"/>
                </a:lnTo>
                <a:lnTo>
                  <a:pt x="1458214" y="0"/>
                </a:lnTo>
                <a:close/>
              </a:path>
              <a:path w="1534795" h="930910">
                <a:moveTo>
                  <a:pt x="44450" y="38100"/>
                </a:moveTo>
                <a:lnTo>
                  <a:pt x="38100" y="44450"/>
                </a:lnTo>
                <a:lnTo>
                  <a:pt x="44450" y="44450"/>
                </a:lnTo>
                <a:lnTo>
                  <a:pt x="44450" y="38100"/>
                </a:lnTo>
                <a:close/>
              </a:path>
              <a:path w="1534795" h="930910">
                <a:moveTo>
                  <a:pt x="1458214" y="38100"/>
                </a:moveTo>
                <a:lnTo>
                  <a:pt x="44450" y="38100"/>
                </a:lnTo>
                <a:lnTo>
                  <a:pt x="44450" y="44450"/>
                </a:lnTo>
                <a:lnTo>
                  <a:pt x="1458214" y="44450"/>
                </a:lnTo>
                <a:lnTo>
                  <a:pt x="1458214" y="38100"/>
                </a:lnTo>
                <a:close/>
              </a:path>
              <a:path w="1534795" h="930910">
                <a:moveTo>
                  <a:pt x="1521714" y="31750"/>
                </a:moveTo>
                <a:lnTo>
                  <a:pt x="1470914" y="31750"/>
                </a:lnTo>
                <a:lnTo>
                  <a:pt x="1470914" y="44450"/>
                </a:lnTo>
                <a:lnTo>
                  <a:pt x="1521714" y="44450"/>
                </a:lnTo>
                <a:lnTo>
                  <a:pt x="1534414" y="38100"/>
                </a:lnTo>
                <a:lnTo>
                  <a:pt x="1521714" y="3175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8" name="object 18"/>
          <p:cNvSpPr/>
          <p:nvPr/>
        </p:nvSpPr>
        <p:spPr>
          <a:xfrm>
            <a:off x="8921495" y="970788"/>
            <a:ext cx="1685289" cy="1002665"/>
          </a:xfrm>
          <a:custGeom>
            <a:avLst/>
            <a:gdLst/>
            <a:ahLst/>
            <a:cxnLst/>
            <a:rect l="l" t="t" r="r" b="b"/>
            <a:pathLst>
              <a:path w="1685290" h="1002664">
                <a:moveTo>
                  <a:pt x="1640458" y="926084"/>
                </a:moveTo>
                <a:lnTo>
                  <a:pt x="1608708" y="926084"/>
                </a:lnTo>
                <a:lnTo>
                  <a:pt x="1646808" y="1002284"/>
                </a:lnTo>
                <a:lnTo>
                  <a:pt x="1678558" y="938784"/>
                </a:lnTo>
                <a:lnTo>
                  <a:pt x="1640458" y="938784"/>
                </a:lnTo>
                <a:lnTo>
                  <a:pt x="1640458" y="926084"/>
                </a:lnTo>
                <a:close/>
              </a:path>
              <a:path w="1685290" h="1002664">
                <a:moveTo>
                  <a:pt x="1640458" y="38100"/>
                </a:moveTo>
                <a:lnTo>
                  <a:pt x="1640458" y="938784"/>
                </a:lnTo>
                <a:lnTo>
                  <a:pt x="1653158" y="938784"/>
                </a:lnTo>
                <a:lnTo>
                  <a:pt x="1653158" y="44450"/>
                </a:lnTo>
                <a:lnTo>
                  <a:pt x="1646808" y="44450"/>
                </a:lnTo>
                <a:lnTo>
                  <a:pt x="1640458" y="38100"/>
                </a:lnTo>
                <a:close/>
              </a:path>
              <a:path w="1685290" h="1002664">
                <a:moveTo>
                  <a:pt x="1684908" y="926084"/>
                </a:moveTo>
                <a:lnTo>
                  <a:pt x="1653158" y="926084"/>
                </a:lnTo>
                <a:lnTo>
                  <a:pt x="1653158" y="938784"/>
                </a:lnTo>
                <a:lnTo>
                  <a:pt x="1678558" y="938784"/>
                </a:lnTo>
                <a:lnTo>
                  <a:pt x="1684908" y="926084"/>
                </a:lnTo>
                <a:close/>
              </a:path>
              <a:path w="1685290" h="1002664">
                <a:moveTo>
                  <a:pt x="76200" y="0"/>
                </a:moveTo>
                <a:lnTo>
                  <a:pt x="0" y="38100"/>
                </a:lnTo>
                <a:lnTo>
                  <a:pt x="76200" y="76200"/>
                </a:lnTo>
                <a:lnTo>
                  <a:pt x="76200" y="44450"/>
                </a:lnTo>
                <a:lnTo>
                  <a:pt x="63500" y="44450"/>
                </a:lnTo>
                <a:lnTo>
                  <a:pt x="63500" y="31750"/>
                </a:lnTo>
                <a:lnTo>
                  <a:pt x="76200" y="31750"/>
                </a:lnTo>
                <a:lnTo>
                  <a:pt x="76200" y="0"/>
                </a:lnTo>
                <a:close/>
              </a:path>
              <a:path w="1685290" h="1002664">
                <a:moveTo>
                  <a:pt x="76200" y="31750"/>
                </a:moveTo>
                <a:lnTo>
                  <a:pt x="63500" y="31750"/>
                </a:lnTo>
                <a:lnTo>
                  <a:pt x="63500" y="44450"/>
                </a:lnTo>
                <a:lnTo>
                  <a:pt x="76200" y="44450"/>
                </a:lnTo>
                <a:lnTo>
                  <a:pt x="76200" y="31750"/>
                </a:lnTo>
                <a:close/>
              </a:path>
              <a:path w="1685290" h="1002664">
                <a:moveTo>
                  <a:pt x="1653158" y="31750"/>
                </a:moveTo>
                <a:lnTo>
                  <a:pt x="76200" y="31750"/>
                </a:lnTo>
                <a:lnTo>
                  <a:pt x="76200" y="44450"/>
                </a:lnTo>
                <a:lnTo>
                  <a:pt x="1640458" y="44450"/>
                </a:lnTo>
                <a:lnTo>
                  <a:pt x="1640458" y="38100"/>
                </a:lnTo>
                <a:lnTo>
                  <a:pt x="1653158" y="38100"/>
                </a:lnTo>
                <a:lnTo>
                  <a:pt x="1653158" y="31750"/>
                </a:lnTo>
                <a:close/>
              </a:path>
              <a:path w="1685290" h="1002664">
                <a:moveTo>
                  <a:pt x="1653158" y="38100"/>
                </a:moveTo>
                <a:lnTo>
                  <a:pt x="1640458" y="38100"/>
                </a:lnTo>
                <a:lnTo>
                  <a:pt x="1646808" y="44450"/>
                </a:lnTo>
                <a:lnTo>
                  <a:pt x="1653158" y="44450"/>
                </a:lnTo>
                <a:lnTo>
                  <a:pt x="1653158" y="3810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9" name="object 19"/>
          <p:cNvSpPr/>
          <p:nvPr/>
        </p:nvSpPr>
        <p:spPr>
          <a:xfrm>
            <a:off x="4506468" y="1179575"/>
            <a:ext cx="3110230" cy="768350"/>
          </a:xfrm>
          <a:custGeom>
            <a:avLst/>
            <a:gdLst/>
            <a:ahLst/>
            <a:cxnLst/>
            <a:rect l="l" t="t" r="r" b="b"/>
            <a:pathLst>
              <a:path w="3110229" h="768350">
                <a:moveTo>
                  <a:pt x="3110230" y="692023"/>
                </a:moveTo>
                <a:lnTo>
                  <a:pt x="3078480" y="692023"/>
                </a:lnTo>
                <a:lnTo>
                  <a:pt x="3078480" y="390398"/>
                </a:lnTo>
                <a:lnTo>
                  <a:pt x="3078480" y="377698"/>
                </a:lnTo>
                <a:lnTo>
                  <a:pt x="1294257" y="377698"/>
                </a:lnTo>
                <a:lnTo>
                  <a:pt x="1294257" y="100584"/>
                </a:lnTo>
                <a:lnTo>
                  <a:pt x="1326007" y="100584"/>
                </a:lnTo>
                <a:lnTo>
                  <a:pt x="1319657" y="87884"/>
                </a:lnTo>
                <a:lnTo>
                  <a:pt x="1313815" y="76200"/>
                </a:lnTo>
                <a:lnTo>
                  <a:pt x="1325880" y="76200"/>
                </a:lnTo>
                <a:lnTo>
                  <a:pt x="1319530" y="63500"/>
                </a:lnTo>
                <a:lnTo>
                  <a:pt x="1287780" y="0"/>
                </a:lnTo>
                <a:lnTo>
                  <a:pt x="1249680" y="76200"/>
                </a:lnTo>
                <a:lnTo>
                  <a:pt x="1261999" y="76200"/>
                </a:lnTo>
                <a:lnTo>
                  <a:pt x="1249807" y="100584"/>
                </a:lnTo>
                <a:lnTo>
                  <a:pt x="1281430" y="100584"/>
                </a:lnTo>
                <a:lnTo>
                  <a:pt x="1281430" y="378841"/>
                </a:lnTo>
                <a:lnTo>
                  <a:pt x="31750" y="378841"/>
                </a:lnTo>
                <a:lnTo>
                  <a:pt x="31750" y="669798"/>
                </a:lnTo>
                <a:lnTo>
                  <a:pt x="0" y="669798"/>
                </a:lnTo>
                <a:lnTo>
                  <a:pt x="38100" y="745998"/>
                </a:lnTo>
                <a:lnTo>
                  <a:pt x="69850" y="682498"/>
                </a:lnTo>
                <a:lnTo>
                  <a:pt x="76200" y="669798"/>
                </a:lnTo>
                <a:lnTo>
                  <a:pt x="44450" y="669798"/>
                </a:lnTo>
                <a:lnTo>
                  <a:pt x="44450" y="391541"/>
                </a:lnTo>
                <a:lnTo>
                  <a:pt x="1294257" y="391541"/>
                </a:lnTo>
                <a:lnTo>
                  <a:pt x="1294257" y="390398"/>
                </a:lnTo>
                <a:lnTo>
                  <a:pt x="3065780" y="390398"/>
                </a:lnTo>
                <a:lnTo>
                  <a:pt x="3065780" y="692023"/>
                </a:lnTo>
                <a:lnTo>
                  <a:pt x="3034030" y="692023"/>
                </a:lnTo>
                <a:lnTo>
                  <a:pt x="3072130" y="768223"/>
                </a:lnTo>
                <a:lnTo>
                  <a:pt x="3103880" y="704723"/>
                </a:lnTo>
                <a:lnTo>
                  <a:pt x="3110230" y="692023"/>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0" name="object 20"/>
          <p:cNvSpPr/>
          <p:nvPr/>
        </p:nvSpPr>
        <p:spPr>
          <a:xfrm>
            <a:off x="1162926" y="2351532"/>
            <a:ext cx="103505" cy="738505"/>
          </a:xfrm>
          <a:custGeom>
            <a:avLst/>
            <a:gdLst/>
            <a:ahLst/>
            <a:cxnLst/>
            <a:rect l="l" t="t" r="r" b="b"/>
            <a:pathLst>
              <a:path w="103505" h="738505">
                <a:moveTo>
                  <a:pt x="7086" y="642112"/>
                </a:moveTo>
                <a:lnTo>
                  <a:pt x="1028" y="645667"/>
                </a:lnTo>
                <a:lnTo>
                  <a:pt x="0" y="649604"/>
                </a:lnTo>
                <a:lnTo>
                  <a:pt x="51701" y="738251"/>
                </a:lnTo>
                <a:lnTo>
                  <a:pt x="59110" y="725551"/>
                </a:lnTo>
                <a:lnTo>
                  <a:pt x="45351" y="725551"/>
                </a:lnTo>
                <a:lnTo>
                  <a:pt x="45351" y="702079"/>
                </a:lnTo>
                <a:lnTo>
                  <a:pt x="10972" y="643127"/>
                </a:lnTo>
                <a:lnTo>
                  <a:pt x="7086" y="642112"/>
                </a:lnTo>
                <a:close/>
              </a:path>
              <a:path w="103505" h="738505">
                <a:moveTo>
                  <a:pt x="45351" y="702079"/>
                </a:moveTo>
                <a:lnTo>
                  <a:pt x="45351" y="725551"/>
                </a:lnTo>
                <a:lnTo>
                  <a:pt x="58051" y="725551"/>
                </a:lnTo>
                <a:lnTo>
                  <a:pt x="58051" y="722376"/>
                </a:lnTo>
                <a:lnTo>
                  <a:pt x="46215" y="722376"/>
                </a:lnTo>
                <a:lnTo>
                  <a:pt x="51701" y="712968"/>
                </a:lnTo>
                <a:lnTo>
                  <a:pt x="45351" y="702079"/>
                </a:lnTo>
                <a:close/>
              </a:path>
              <a:path w="103505" h="738505">
                <a:moveTo>
                  <a:pt x="96316" y="642112"/>
                </a:moveTo>
                <a:lnTo>
                  <a:pt x="92430" y="643127"/>
                </a:lnTo>
                <a:lnTo>
                  <a:pt x="58051" y="702079"/>
                </a:lnTo>
                <a:lnTo>
                  <a:pt x="58051" y="725551"/>
                </a:lnTo>
                <a:lnTo>
                  <a:pt x="59110" y="725551"/>
                </a:lnTo>
                <a:lnTo>
                  <a:pt x="103403" y="649604"/>
                </a:lnTo>
                <a:lnTo>
                  <a:pt x="102374" y="645667"/>
                </a:lnTo>
                <a:lnTo>
                  <a:pt x="96316" y="642112"/>
                </a:lnTo>
                <a:close/>
              </a:path>
              <a:path w="103505" h="738505">
                <a:moveTo>
                  <a:pt x="51701" y="712968"/>
                </a:moveTo>
                <a:lnTo>
                  <a:pt x="46215" y="722376"/>
                </a:lnTo>
                <a:lnTo>
                  <a:pt x="57188" y="722376"/>
                </a:lnTo>
                <a:lnTo>
                  <a:pt x="51701" y="712968"/>
                </a:lnTo>
                <a:close/>
              </a:path>
              <a:path w="103505" h="738505">
                <a:moveTo>
                  <a:pt x="58051" y="702079"/>
                </a:moveTo>
                <a:lnTo>
                  <a:pt x="51701" y="712968"/>
                </a:lnTo>
                <a:lnTo>
                  <a:pt x="57188" y="722376"/>
                </a:lnTo>
                <a:lnTo>
                  <a:pt x="58051" y="722376"/>
                </a:lnTo>
                <a:lnTo>
                  <a:pt x="58051" y="702079"/>
                </a:lnTo>
                <a:close/>
              </a:path>
              <a:path w="103505" h="738505">
                <a:moveTo>
                  <a:pt x="58051" y="0"/>
                </a:moveTo>
                <a:lnTo>
                  <a:pt x="45351" y="0"/>
                </a:lnTo>
                <a:lnTo>
                  <a:pt x="45351" y="702079"/>
                </a:lnTo>
                <a:lnTo>
                  <a:pt x="51701" y="712968"/>
                </a:lnTo>
                <a:lnTo>
                  <a:pt x="58051" y="702079"/>
                </a:lnTo>
                <a:lnTo>
                  <a:pt x="58051" y="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1" name="object 21"/>
          <p:cNvSpPr/>
          <p:nvPr/>
        </p:nvSpPr>
        <p:spPr>
          <a:xfrm>
            <a:off x="4506086" y="2772155"/>
            <a:ext cx="103505" cy="888365"/>
          </a:xfrm>
          <a:custGeom>
            <a:avLst/>
            <a:gdLst/>
            <a:ahLst/>
            <a:cxnLst/>
            <a:rect l="l" t="t" r="r" b="b"/>
            <a:pathLst>
              <a:path w="103504" h="888364">
                <a:moveTo>
                  <a:pt x="7112" y="792480"/>
                </a:moveTo>
                <a:lnTo>
                  <a:pt x="1015" y="796036"/>
                </a:lnTo>
                <a:lnTo>
                  <a:pt x="0" y="799973"/>
                </a:lnTo>
                <a:lnTo>
                  <a:pt x="1777" y="802894"/>
                </a:lnTo>
                <a:lnTo>
                  <a:pt x="51942" y="888365"/>
                </a:lnTo>
                <a:lnTo>
                  <a:pt x="59226" y="875792"/>
                </a:lnTo>
                <a:lnTo>
                  <a:pt x="45592" y="875792"/>
                </a:lnTo>
                <a:lnTo>
                  <a:pt x="45499" y="852354"/>
                </a:lnTo>
                <a:lnTo>
                  <a:pt x="10922" y="793496"/>
                </a:lnTo>
                <a:lnTo>
                  <a:pt x="7112" y="792480"/>
                </a:lnTo>
                <a:close/>
              </a:path>
              <a:path w="103504" h="888364">
                <a:moveTo>
                  <a:pt x="45518" y="852385"/>
                </a:moveTo>
                <a:lnTo>
                  <a:pt x="45592" y="875792"/>
                </a:lnTo>
                <a:lnTo>
                  <a:pt x="58292" y="875792"/>
                </a:lnTo>
                <a:lnTo>
                  <a:pt x="58282" y="872617"/>
                </a:lnTo>
                <a:lnTo>
                  <a:pt x="46482" y="872617"/>
                </a:lnTo>
                <a:lnTo>
                  <a:pt x="51904" y="863255"/>
                </a:lnTo>
                <a:lnTo>
                  <a:pt x="45518" y="852385"/>
                </a:lnTo>
                <a:close/>
              </a:path>
              <a:path w="103504" h="888364">
                <a:moveTo>
                  <a:pt x="96265" y="792226"/>
                </a:moveTo>
                <a:lnTo>
                  <a:pt x="92455" y="793242"/>
                </a:lnTo>
                <a:lnTo>
                  <a:pt x="58218" y="852354"/>
                </a:lnTo>
                <a:lnTo>
                  <a:pt x="58292" y="875792"/>
                </a:lnTo>
                <a:lnTo>
                  <a:pt x="59226" y="875792"/>
                </a:lnTo>
                <a:lnTo>
                  <a:pt x="103377" y="799592"/>
                </a:lnTo>
                <a:lnTo>
                  <a:pt x="102362" y="795655"/>
                </a:lnTo>
                <a:lnTo>
                  <a:pt x="99313" y="794004"/>
                </a:lnTo>
                <a:lnTo>
                  <a:pt x="96265" y="792226"/>
                </a:lnTo>
                <a:close/>
              </a:path>
              <a:path w="103504" h="888364">
                <a:moveTo>
                  <a:pt x="51904" y="863255"/>
                </a:moveTo>
                <a:lnTo>
                  <a:pt x="46482" y="872617"/>
                </a:lnTo>
                <a:lnTo>
                  <a:pt x="57403" y="872617"/>
                </a:lnTo>
                <a:lnTo>
                  <a:pt x="51904" y="863255"/>
                </a:lnTo>
                <a:close/>
              </a:path>
              <a:path w="103504" h="888364">
                <a:moveTo>
                  <a:pt x="58218" y="852354"/>
                </a:moveTo>
                <a:lnTo>
                  <a:pt x="51904" y="863255"/>
                </a:lnTo>
                <a:lnTo>
                  <a:pt x="57403" y="872617"/>
                </a:lnTo>
                <a:lnTo>
                  <a:pt x="58282" y="872617"/>
                </a:lnTo>
                <a:lnTo>
                  <a:pt x="58218" y="852354"/>
                </a:lnTo>
                <a:close/>
              </a:path>
              <a:path w="103504" h="888364">
                <a:moveTo>
                  <a:pt x="55499" y="0"/>
                </a:moveTo>
                <a:lnTo>
                  <a:pt x="42799" y="0"/>
                </a:lnTo>
                <a:lnTo>
                  <a:pt x="45518" y="852385"/>
                </a:lnTo>
                <a:lnTo>
                  <a:pt x="51904" y="863255"/>
                </a:lnTo>
                <a:lnTo>
                  <a:pt x="58218" y="852354"/>
                </a:lnTo>
                <a:lnTo>
                  <a:pt x="55499" y="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2" name="object 22"/>
          <p:cNvSpPr/>
          <p:nvPr/>
        </p:nvSpPr>
        <p:spPr>
          <a:xfrm>
            <a:off x="7530210" y="2439923"/>
            <a:ext cx="103505" cy="739775"/>
          </a:xfrm>
          <a:custGeom>
            <a:avLst/>
            <a:gdLst/>
            <a:ahLst/>
            <a:cxnLst/>
            <a:rect l="l" t="t" r="r" b="b"/>
            <a:pathLst>
              <a:path w="103504" h="739775">
                <a:moveTo>
                  <a:pt x="7112" y="643254"/>
                </a:moveTo>
                <a:lnTo>
                  <a:pt x="1016" y="646811"/>
                </a:lnTo>
                <a:lnTo>
                  <a:pt x="0" y="650748"/>
                </a:lnTo>
                <a:lnTo>
                  <a:pt x="1778" y="653668"/>
                </a:lnTo>
                <a:lnTo>
                  <a:pt x="51689" y="739266"/>
                </a:lnTo>
                <a:lnTo>
                  <a:pt x="59020" y="726693"/>
                </a:lnTo>
                <a:lnTo>
                  <a:pt x="45339" y="726693"/>
                </a:lnTo>
                <a:lnTo>
                  <a:pt x="45339" y="703271"/>
                </a:lnTo>
                <a:lnTo>
                  <a:pt x="10922" y="644271"/>
                </a:lnTo>
                <a:lnTo>
                  <a:pt x="7112" y="643254"/>
                </a:lnTo>
                <a:close/>
              </a:path>
              <a:path w="103504" h="739775">
                <a:moveTo>
                  <a:pt x="45339" y="703271"/>
                </a:moveTo>
                <a:lnTo>
                  <a:pt x="45339" y="726693"/>
                </a:lnTo>
                <a:lnTo>
                  <a:pt x="58039" y="726693"/>
                </a:lnTo>
                <a:lnTo>
                  <a:pt x="58039" y="723518"/>
                </a:lnTo>
                <a:lnTo>
                  <a:pt x="46228" y="723518"/>
                </a:lnTo>
                <a:lnTo>
                  <a:pt x="51689" y="714157"/>
                </a:lnTo>
                <a:lnTo>
                  <a:pt x="45339" y="703271"/>
                </a:lnTo>
                <a:close/>
              </a:path>
              <a:path w="103504" h="739775">
                <a:moveTo>
                  <a:pt x="96266" y="643254"/>
                </a:moveTo>
                <a:lnTo>
                  <a:pt x="92456" y="644271"/>
                </a:lnTo>
                <a:lnTo>
                  <a:pt x="58039" y="703271"/>
                </a:lnTo>
                <a:lnTo>
                  <a:pt x="58039" y="726693"/>
                </a:lnTo>
                <a:lnTo>
                  <a:pt x="59020" y="726693"/>
                </a:lnTo>
                <a:lnTo>
                  <a:pt x="101600" y="653668"/>
                </a:lnTo>
                <a:lnTo>
                  <a:pt x="103378" y="650748"/>
                </a:lnTo>
                <a:lnTo>
                  <a:pt x="102362" y="646811"/>
                </a:lnTo>
                <a:lnTo>
                  <a:pt x="96266" y="643254"/>
                </a:lnTo>
                <a:close/>
              </a:path>
              <a:path w="103504" h="739775">
                <a:moveTo>
                  <a:pt x="51689" y="714157"/>
                </a:moveTo>
                <a:lnTo>
                  <a:pt x="46228" y="723518"/>
                </a:lnTo>
                <a:lnTo>
                  <a:pt x="57150" y="723518"/>
                </a:lnTo>
                <a:lnTo>
                  <a:pt x="51689" y="714157"/>
                </a:lnTo>
                <a:close/>
              </a:path>
              <a:path w="103504" h="739775">
                <a:moveTo>
                  <a:pt x="58039" y="703271"/>
                </a:moveTo>
                <a:lnTo>
                  <a:pt x="51689" y="714157"/>
                </a:lnTo>
                <a:lnTo>
                  <a:pt x="57150" y="723518"/>
                </a:lnTo>
                <a:lnTo>
                  <a:pt x="58039" y="723518"/>
                </a:lnTo>
                <a:lnTo>
                  <a:pt x="58039" y="703271"/>
                </a:lnTo>
                <a:close/>
              </a:path>
              <a:path w="103504" h="739775">
                <a:moveTo>
                  <a:pt x="58039" y="0"/>
                </a:moveTo>
                <a:lnTo>
                  <a:pt x="45339" y="0"/>
                </a:lnTo>
                <a:lnTo>
                  <a:pt x="45339" y="703271"/>
                </a:lnTo>
                <a:lnTo>
                  <a:pt x="51689" y="714157"/>
                </a:lnTo>
                <a:lnTo>
                  <a:pt x="58039" y="703271"/>
                </a:lnTo>
                <a:lnTo>
                  <a:pt x="58039" y="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3" name="object 23"/>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42</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5408" y="704087"/>
            <a:ext cx="4364990" cy="530860"/>
          </a:xfrm>
          <a:custGeom>
            <a:avLst/>
            <a:gdLst/>
            <a:ahLst/>
            <a:cxnLst/>
            <a:rect l="l" t="t" r="r" b="b"/>
            <a:pathLst>
              <a:path w="4364990" h="530860">
                <a:moveTo>
                  <a:pt x="0" y="88391"/>
                </a:moveTo>
                <a:lnTo>
                  <a:pt x="6953" y="54006"/>
                </a:lnTo>
                <a:lnTo>
                  <a:pt x="25908" y="25908"/>
                </a:lnTo>
                <a:lnTo>
                  <a:pt x="54006" y="6953"/>
                </a:lnTo>
                <a:lnTo>
                  <a:pt x="88391" y="0"/>
                </a:lnTo>
                <a:lnTo>
                  <a:pt x="4276344" y="0"/>
                </a:lnTo>
                <a:lnTo>
                  <a:pt x="4310729" y="6953"/>
                </a:lnTo>
                <a:lnTo>
                  <a:pt x="4338827" y="25908"/>
                </a:lnTo>
                <a:lnTo>
                  <a:pt x="4357782" y="54006"/>
                </a:lnTo>
                <a:lnTo>
                  <a:pt x="4364736" y="88391"/>
                </a:lnTo>
                <a:lnTo>
                  <a:pt x="4364736" y="441960"/>
                </a:lnTo>
                <a:lnTo>
                  <a:pt x="4357782" y="476345"/>
                </a:lnTo>
                <a:lnTo>
                  <a:pt x="4338828" y="504443"/>
                </a:lnTo>
                <a:lnTo>
                  <a:pt x="4310729" y="523398"/>
                </a:lnTo>
                <a:lnTo>
                  <a:pt x="4276344" y="530351"/>
                </a:lnTo>
                <a:lnTo>
                  <a:pt x="88391" y="530351"/>
                </a:lnTo>
                <a:lnTo>
                  <a:pt x="54006" y="523398"/>
                </a:lnTo>
                <a:lnTo>
                  <a:pt x="25908" y="504443"/>
                </a:lnTo>
                <a:lnTo>
                  <a:pt x="6953" y="476345"/>
                </a:lnTo>
                <a:lnTo>
                  <a:pt x="0" y="441960"/>
                </a:lnTo>
                <a:lnTo>
                  <a:pt x="0" y="88391"/>
                </a:lnTo>
                <a:close/>
              </a:path>
            </a:pathLst>
          </a:custGeom>
          <a:ln w="1219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3" name="object 3"/>
          <p:cNvSpPr txBox="1">
            <a:spLocks noGrp="1"/>
          </p:cNvSpPr>
          <p:nvPr>
            <p:ph type="title"/>
          </p:nvPr>
        </p:nvSpPr>
        <p:spPr>
          <a:xfrm>
            <a:off x="4260341" y="789177"/>
            <a:ext cx="3573018" cy="319318"/>
          </a:xfrm>
          <a:prstGeom prst="rect">
            <a:avLst/>
          </a:prstGeom>
        </p:spPr>
        <p:txBody>
          <a:bodyPr vert="horz" wrap="square" lIns="0" tIns="11430" rIns="0" bIns="0" rtlCol="0">
            <a:spAutoFit/>
          </a:bodyPr>
          <a:lstStyle/>
          <a:p>
            <a:pPr marL="12700">
              <a:lnSpc>
                <a:spcPct val="100000"/>
              </a:lnSpc>
              <a:spcBef>
                <a:spcPts val="90"/>
              </a:spcBef>
            </a:pPr>
            <a:r>
              <a:rPr spc="-10" dirty="0">
                <a:solidFill>
                  <a:srgbClr val="000000"/>
                </a:solidFill>
                <a:latin typeface="Aptos" panose="020B0004020202020204" pitchFamily="34" charset="0"/>
                <a:cs typeface="Calibri"/>
              </a:rPr>
              <a:t>Sources</a:t>
            </a:r>
            <a:r>
              <a:rPr spc="-65" dirty="0">
                <a:solidFill>
                  <a:srgbClr val="000000"/>
                </a:solidFill>
                <a:latin typeface="Aptos" panose="020B0004020202020204" pitchFamily="34" charset="0"/>
                <a:cs typeface="Calibri"/>
              </a:rPr>
              <a:t> </a:t>
            </a:r>
            <a:r>
              <a:rPr sz="1800" dirty="0">
                <a:solidFill>
                  <a:srgbClr val="000000"/>
                </a:solidFill>
                <a:latin typeface="Aptos" panose="020B0004020202020204" pitchFamily="34" charset="0"/>
                <a:cs typeface="Calibri"/>
              </a:rPr>
              <a:t>of</a:t>
            </a:r>
            <a:r>
              <a:rPr sz="1800" spc="-5" dirty="0">
                <a:solidFill>
                  <a:srgbClr val="000000"/>
                </a:solidFill>
                <a:latin typeface="Aptos" panose="020B0004020202020204" pitchFamily="34" charset="0"/>
                <a:cs typeface="Calibri"/>
              </a:rPr>
              <a:t> </a:t>
            </a:r>
            <a:r>
              <a:rPr sz="1800" dirty="0">
                <a:solidFill>
                  <a:srgbClr val="000000"/>
                </a:solidFill>
                <a:latin typeface="Aptos" panose="020B0004020202020204" pitchFamily="34" charset="0"/>
                <a:cs typeface="Calibri"/>
              </a:rPr>
              <a:t>Funds</a:t>
            </a:r>
            <a:r>
              <a:rPr sz="1800" spc="-25" dirty="0">
                <a:solidFill>
                  <a:srgbClr val="000000"/>
                </a:solidFill>
                <a:latin typeface="Aptos" panose="020B0004020202020204" pitchFamily="34" charset="0"/>
                <a:cs typeface="Calibri"/>
              </a:rPr>
              <a:t> </a:t>
            </a:r>
            <a:r>
              <a:rPr sz="1800" dirty="0">
                <a:solidFill>
                  <a:srgbClr val="000000"/>
                </a:solidFill>
                <a:latin typeface="Aptos" panose="020B0004020202020204" pitchFamily="34" charset="0"/>
                <a:cs typeface="Calibri"/>
              </a:rPr>
              <a:t>for</a:t>
            </a:r>
            <a:r>
              <a:rPr sz="1800" spc="-20" dirty="0">
                <a:solidFill>
                  <a:srgbClr val="000000"/>
                </a:solidFill>
                <a:latin typeface="Aptos" panose="020B0004020202020204" pitchFamily="34" charset="0"/>
                <a:cs typeface="Calibri"/>
              </a:rPr>
              <a:t> </a:t>
            </a:r>
            <a:r>
              <a:rPr sz="1800" spc="-10" dirty="0">
                <a:solidFill>
                  <a:srgbClr val="000000"/>
                </a:solidFill>
                <a:latin typeface="Aptos" panose="020B0004020202020204" pitchFamily="34" charset="0"/>
                <a:cs typeface="Calibri"/>
              </a:rPr>
              <a:t>Acquisition</a:t>
            </a:r>
            <a:endParaRPr sz="1800" dirty="0">
              <a:latin typeface="Aptos" panose="020B0004020202020204" pitchFamily="34" charset="0"/>
              <a:cs typeface="Calibri"/>
            </a:endParaRPr>
          </a:p>
        </p:txBody>
      </p:sp>
      <p:pic>
        <p:nvPicPr>
          <p:cNvPr id="4" name="object 4"/>
          <p:cNvPicPr/>
          <p:nvPr/>
        </p:nvPicPr>
        <p:blipFill>
          <a:blip r:embed="rId2" cstate="print"/>
          <a:stretch>
            <a:fillRect/>
          </a:stretch>
        </p:blipFill>
        <p:spPr>
          <a:xfrm>
            <a:off x="426719" y="1819655"/>
            <a:ext cx="3044952" cy="1816608"/>
          </a:xfrm>
          <a:prstGeom prst="rect">
            <a:avLst/>
          </a:prstGeom>
        </p:spPr>
      </p:pic>
      <p:sp>
        <p:nvSpPr>
          <p:cNvPr id="5" name="object 5"/>
          <p:cNvSpPr txBox="1"/>
          <p:nvPr/>
        </p:nvSpPr>
        <p:spPr>
          <a:xfrm>
            <a:off x="426719" y="1819655"/>
            <a:ext cx="3045460" cy="1240083"/>
          </a:xfrm>
          <a:prstGeom prst="rect">
            <a:avLst/>
          </a:prstGeom>
          <a:ln w="6096">
            <a:noFill/>
          </a:ln>
        </p:spPr>
        <p:txBody>
          <a:bodyPr vert="horz" wrap="square" lIns="0" tIns="130810" rIns="0" bIns="0" rtlCol="0">
            <a:spAutoFit/>
          </a:bodyPr>
          <a:lstStyle/>
          <a:p>
            <a:pPr marL="152400" marR="152400" lvl="0" indent="1270" algn="ctr" defTabSz="914400" eaLnBrk="1" fontAlgn="auto" latinLnBrk="0" hangingPunct="1">
              <a:lnSpc>
                <a:spcPct val="100000"/>
              </a:lnSpc>
              <a:spcBef>
                <a:spcPts val="1030"/>
              </a:spcBef>
              <a:spcAft>
                <a:spcPts val="0"/>
              </a:spcAft>
              <a:buClrTx/>
              <a:buSzTx/>
              <a:buFontTx/>
              <a:buNone/>
              <a:tabLst/>
              <a:defRPr/>
            </a:pP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a:t>
            </a:r>
            <a:r>
              <a:rPr kumimoji="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b="0" i="0" u="none" strike="noStrike" kern="0" cap="none" spc="-7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funds</a:t>
            </a:r>
            <a:r>
              <a:rPr kumimoji="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received </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in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India</a:t>
            </a:r>
            <a:r>
              <a:rPr kumimoji="0" b="0" i="0" u="none" strike="noStrike" kern="0" cap="none" spc="-8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from</a:t>
            </a:r>
            <a:r>
              <a:rPr kumimoji="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abroad</a:t>
            </a:r>
            <a:r>
              <a:rPr kumimoji="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through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normal</a:t>
            </a:r>
            <a:r>
              <a:rPr kumimoji="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banking</a:t>
            </a:r>
            <a:r>
              <a:rPr kumimoji="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channels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way</a:t>
            </a:r>
            <a:r>
              <a:rPr kumimoji="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inward remittance</a:t>
            </a:r>
            <a:endPar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pic>
        <p:nvPicPr>
          <p:cNvPr id="6" name="object 6"/>
          <p:cNvPicPr/>
          <p:nvPr/>
        </p:nvPicPr>
        <p:blipFill>
          <a:blip r:embed="rId2" cstate="print"/>
          <a:stretch>
            <a:fillRect/>
          </a:stretch>
        </p:blipFill>
        <p:spPr>
          <a:xfrm>
            <a:off x="4791455" y="1819655"/>
            <a:ext cx="3041904" cy="1816608"/>
          </a:xfrm>
          <a:prstGeom prst="rect">
            <a:avLst/>
          </a:prstGeom>
        </p:spPr>
      </p:pic>
      <p:sp>
        <p:nvSpPr>
          <p:cNvPr id="7" name="object 7"/>
          <p:cNvSpPr txBox="1"/>
          <p:nvPr/>
        </p:nvSpPr>
        <p:spPr>
          <a:xfrm>
            <a:off x="4791455" y="1819655"/>
            <a:ext cx="3042285" cy="1393971"/>
          </a:xfrm>
          <a:prstGeom prst="rect">
            <a:avLst/>
          </a:prstGeom>
          <a:ln w="6096">
            <a:noFill/>
          </a:ln>
        </p:spPr>
        <p:txBody>
          <a:bodyPr vert="horz" wrap="square" lIns="0" tIns="283210" rIns="0" bIns="0" rtlCol="0">
            <a:spAutoFit/>
          </a:bodyPr>
          <a:lstStyle/>
          <a:p>
            <a:pPr marL="274955" marR="269240" lvl="0" indent="5080" algn="ctr" defTabSz="914400" eaLnBrk="1" fontAlgn="auto" latinLnBrk="0" hangingPunct="1">
              <a:lnSpc>
                <a:spcPct val="100000"/>
              </a:lnSpc>
              <a:spcBef>
                <a:spcPts val="2230"/>
              </a:spcBef>
              <a:spcAft>
                <a:spcPts val="0"/>
              </a:spcAft>
              <a:buClrTx/>
              <a:buSzTx/>
              <a:buFontTx/>
              <a:buNone/>
              <a:tabLst/>
              <a:defRPr/>
            </a:pP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non-resident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Account</a:t>
            </a:r>
            <a:r>
              <a:rPr kumimoji="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(NRO</a:t>
            </a:r>
            <a:r>
              <a:rPr kumimoji="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NRE/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FCNR)</a:t>
            </a:r>
            <a:r>
              <a:rPr kumimoji="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maintained</a:t>
            </a:r>
            <a:r>
              <a:rPr kumimoji="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in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accordance</a:t>
            </a:r>
            <a:r>
              <a:rPr kumimoji="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with</a:t>
            </a:r>
            <a:r>
              <a:rPr kumimoji="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the</a:t>
            </a:r>
            <a:r>
              <a:rPr kumimoji="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Act</a:t>
            </a:r>
            <a:endPar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pic>
        <p:nvPicPr>
          <p:cNvPr id="8" name="object 8"/>
          <p:cNvPicPr/>
          <p:nvPr/>
        </p:nvPicPr>
        <p:blipFill>
          <a:blip r:embed="rId3" cstate="print"/>
          <a:stretch>
            <a:fillRect/>
          </a:stretch>
        </p:blipFill>
        <p:spPr>
          <a:xfrm>
            <a:off x="8945880" y="1819655"/>
            <a:ext cx="2670048" cy="1816608"/>
          </a:xfrm>
          <a:prstGeom prst="rect">
            <a:avLst/>
          </a:prstGeom>
        </p:spPr>
      </p:pic>
      <p:sp>
        <p:nvSpPr>
          <p:cNvPr id="9" name="object 9"/>
          <p:cNvSpPr txBox="1"/>
          <p:nvPr/>
        </p:nvSpPr>
        <p:spPr>
          <a:xfrm>
            <a:off x="8945880" y="1819655"/>
            <a:ext cx="2670175" cy="1922321"/>
          </a:xfrm>
          <a:prstGeom prst="rect">
            <a:avLst/>
          </a:prstGeom>
          <a:ln w="6096">
            <a:noFill/>
          </a:ln>
        </p:spPr>
        <p:txBody>
          <a:bodyPr vert="horz" wrap="square" lIns="0" tIns="130810" rIns="0" bIns="0" rtlCol="0">
            <a:spAutoFit/>
          </a:bodyPr>
          <a:lstStyle/>
          <a:p>
            <a:pPr marL="244475" marR="231140" lvl="0" indent="0" algn="ctr" defTabSz="914400" eaLnBrk="1" fontAlgn="auto" latinLnBrk="0" hangingPunct="1">
              <a:lnSpc>
                <a:spcPct val="100000"/>
              </a:lnSpc>
              <a:spcBef>
                <a:spcPts val="1030"/>
              </a:spcBef>
              <a:spcAft>
                <a:spcPts val="0"/>
              </a:spcAft>
              <a:buClrTx/>
              <a:buSzTx/>
              <a:buFontTx/>
              <a:buNone/>
              <a:tabLst/>
              <a:defRPr/>
            </a:pP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non-resident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Account</a:t>
            </a:r>
            <a:r>
              <a:rPr kumimoji="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(NRO</a:t>
            </a:r>
            <a:r>
              <a:rPr kumimoji="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NRE/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FCNR)</a:t>
            </a:r>
            <a:r>
              <a:rPr kumimoji="0" b="0" i="0" u="none" strike="noStrike" kern="0" cap="none" spc="-9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maintained</a:t>
            </a:r>
            <a:r>
              <a:rPr kumimoji="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in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accordance</a:t>
            </a:r>
            <a:r>
              <a:rPr kumimoji="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with</a:t>
            </a:r>
            <a:r>
              <a:rPr kumimoji="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the Act</a:t>
            </a:r>
            <a:endParaRPr kumimoji="0" lang="en-US" b="0" i="0" u="none" strike="noStrike" kern="0" cap="none" spc="-25" normalizeH="0" baseline="0" noProof="0" dirty="0">
              <a:ln>
                <a:noFill/>
              </a:ln>
              <a:solidFill>
                <a:sysClr val="windowText" lastClr="000000"/>
              </a:solidFill>
              <a:effectLst/>
              <a:uLnTx/>
              <a:uFillTx/>
              <a:latin typeface="Aptos" panose="020B0004020202020204" pitchFamily="34" charset="0"/>
              <a:cs typeface="Calibri"/>
            </a:endParaRPr>
          </a:p>
          <a:p>
            <a:pPr marL="244475" marR="231140" lvl="0" indent="0" algn="ctr" defTabSz="914400" eaLnBrk="1" fontAlgn="auto" latinLnBrk="0" hangingPunct="1">
              <a:lnSpc>
                <a:spcPct val="100000"/>
              </a:lnSpc>
              <a:spcBef>
                <a:spcPts val="1030"/>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0" name="object 10"/>
          <p:cNvSpPr txBox="1"/>
          <p:nvPr/>
        </p:nvSpPr>
        <p:spPr>
          <a:xfrm>
            <a:off x="498537" y="3959175"/>
            <a:ext cx="11096625" cy="1843453"/>
          </a:xfrm>
          <a:prstGeom prst="rect">
            <a:avLst/>
          </a:prstGeom>
        </p:spPr>
        <p:txBody>
          <a:bodyPr vert="horz" wrap="square" lIns="0" tIns="12065" rIns="0" bIns="0" rtlCol="0">
            <a:spAutoFit/>
          </a:bodyPr>
          <a:lstStyle/>
          <a:p>
            <a:pPr marL="12700" marR="0" lvl="0" indent="0" algn="just" defTabSz="914400" eaLnBrk="1" fontAlgn="auto" latinLnBrk="0" hangingPunct="1">
              <a:lnSpc>
                <a:spcPct val="100000"/>
              </a:lnSpc>
              <a:spcBef>
                <a:spcPts val="95"/>
              </a:spcBef>
              <a:spcAft>
                <a:spcPts val="0"/>
              </a:spcAft>
              <a:buClrTx/>
              <a:buSzTx/>
              <a:buFontTx/>
              <a:buNone/>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Blanket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Prohibition</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RBI</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No</a:t>
            </a:r>
            <a:r>
              <a:rPr kumimoji="0" sz="1700" b="0" i="0" u="none" strike="noStrike" kern="0" cap="none" spc="1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payments</a:t>
            </a:r>
            <a:r>
              <a:rPr kumimoji="0" sz="1700" b="0" i="0" u="none" strike="noStrike" kern="0" cap="none" spc="1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can</a:t>
            </a:r>
            <a:r>
              <a:rPr kumimoji="0" sz="1700" b="0" i="0" u="none" strike="noStrike" kern="0" cap="none" spc="2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be</a:t>
            </a:r>
            <a:r>
              <a:rPr kumimoji="0" sz="1700" b="0" i="0" u="none" strike="noStrike" kern="0" cap="none" spc="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done</a:t>
            </a:r>
            <a:r>
              <a:rPr kumimoji="0" sz="1700" b="0" i="0" u="none" strike="noStrike" kern="0" cap="none" spc="1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by</a:t>
            </a:r>
            <a:r>
              <a:rPr kumimoji="0" sz="1700" b="0" i="0" u="none" strike="noStrike" kern="0" cap="none" spc="1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rgbClr val="FF0000"/>
                </a:solidFill>
                <a:effectLst/>
                <a:uLnTx/>
                <a:uFillTx/>
                <a:latin typeface="Aptos" panose="020B0004020202020204" pitchFamily="34" charset="0"/>
                <a:cs typeface="Calibri"/>
              </a:rPr>
              <a:t>traveler's</a:t>
            </a:r>
            <a:r>
              <a:rPr kumimoji="0" sz="1700" b="0" i="0" u="none" strike="noStrike" kern="0" cap="none" spc="1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cheque</a:t>
            </a:r>
            <a:r>
              <a:rPr kumimoji="0" sz="1700" b="0" i="0" u="none" strike="noStrike" kern="0" cap="none" spc="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foreign</a:t>
            </a:r>
            <a:r>
              <a:rPr kumimoji="0" sz="1700" b="0" i="0" u="none" strike="noStrike" kern="0" cap="none" spc="2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currency</a:t>
            </a:r>
            <a:r>
              <a:rPr kumimoji="0" sz="1700" b="0" i="0" u="none" strike="noStrike" kern="0" cap="none" spc="2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notes</a:t>
            </a:r>
            <a:r>
              <a:rPr kumimoji="0" sz="1700" b="0" i="0" u="none" strike="noStrike" kern="0" cap="none" spc="-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25" normalizeH="0" baseline="0" noProof="0" dirty="0">
                <a:ln>
                  <a:noFill/>
                </a:ln>
                <a:solidFill>
                  <a:srgbClr val="FF0000"/>
                </a:solidFill>
                <a:effectLst/>
                <a:uLnTx/>
                <a:uFillTx/>
                <a:latin typeface="Aptos" panose="020B0004020202020204" pitchFamily="34" charset="0"/>
                <a:cs typeface="Calibri"/>
              </a:rPr>
              <a:t>or</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any</a:t>
            </a:r>
            <a:r>
              <a:rPr kumimoji="0" sz="1700" b="0" i="0" u="none" strike="noStrike" kern="0" cap="none" spc="-7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other</a:t>
            </a:r>
            <a:r>
              <a:rPr kumimoji="0" sz="1700" b="0" i="0" u="none" strike="noStrike" kern="0" cap="none" spc="-8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mode</a:t>
            </a:r>
            <a:r>
              <a:rPr kumimoji="0" sz="1700" b="0" i="0" u="none" strike="noStrike" kern="0" cap="none" spc="-8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except</a:t>
            </a:r>
            <a:r>
              <a:rPr kumimoji="0" sz="17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those</a:t>
            </a:r>
            <a:r>
              <a:rPr kumimoji="0" sz="17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specifically</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mentioned</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here.</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99085" marR="5080" lvl="0" indent="-287020" algn="just" defTabSz="914400" eaLnBrk="1" fontAlgn="auto" latinLnBrk="0" hangingPunct="1">
              <a:lnSpc>
                <a:spcPct val="100000"/>
              </a:lnSpc>
              <a:spcBef>
                <a:spcPts val="0"/>
              </a:spcBef>
              <a:spcAft>
                <a:spcPts val="0"/>
              </a:spcAft>
              <a:buClrTx/>
              <a:buSzTx/>
              <a:buFont typeface="Microsoft Sans Serif"/>
              <a:buChar char="•"/>
              <a:tabLst>
                <a:tab pos="299085" algn="l"/>
                <a:tab pos="300355"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No</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person</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Pakistan</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Bangladesh 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Sri</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Lanka</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Afghanistan</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China</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Iran</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Hong</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Kong</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Macau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Nepal</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Bhutan</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Democratic</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People's</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Republic</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7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Korea</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(DPRK)</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shall</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acquire</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immovable</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property,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other</a:t>
            </a:r>
            <a:r>
              <a:rPr kumimoji="0" sz="17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than</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on</a:t>
            </a:r>
            <a:r>
              <a:rPr kumimoji="0" sz="17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lease</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not</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exceeding</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five</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years,</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without</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prior</a:t>
            </a:r>
            <a:r>
              <a:rPr kumimoji="0" sz="170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approval</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7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the</a:t>
            </a:r>
            <a:r>
              <a:rPr kumimoji="0" sz="17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Reserve</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Bank.</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00355" marR="0" lvl="0" indent="-287655" algn="just" defTabSz="914400" eaLnBrk="1" fontAlgn="auto" latinLnBrk="0" hangingPunct="1">
              <a:lnSpc>
                <a:spcPct val="100000"/>
              </a:lnSpc>
              <a:spcBef>
                <a:spcPts val="5"/>
              </a:spcBef>
              <a:spcAft>
                <a:spcPts val="0"/>
              </a:spcAft>
              <a:buClrTx/>
              <a:buSzTx/>
              <a:buFont typeface="Microsoft Sans Serif"/>
              <a:buChar char="•"/>
              <a:tabLst>
                <a:tab pos="300355"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NRIs</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and</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OCIs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cannot purchase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acquire</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 way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of</a:t>
            </a:r>
            <a:r>
              <a:rPr kumimoji="0" sz="1700" b="0" i="0" u="none" strike="noStrike" kern="0" cap="none" spc="-1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gift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any</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agricultural</a:t>
            </a:r>
            <a:r>
              <a:rPr kumimoji="0" sz="1700" b="0" i="0" u="none" strike="noStrike" kern="0" cap="none" spc="30"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land/farmhouse</a:t>
            </a:r>
            <a:r>
              <a:rPr kumimoji="0" sz="1700" b="0" i="0" u="none" strike="noStrike" kern="0" cap="none" spc="2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and</a:t>
            </a:r>
            <a:r>
              <a:rPr kumimoji="0" sz="1700" b="0" i="0" u="none" strike="noStrike" kern="0" cap="none" spc="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rgbClr val="FF0000"/>
                </a:solidFill>
                <a:effectLst/>
                <a:uLnTx/>
                <a:uFillTx/>
                <a:latin typeface="Aptos" panose="020B0004020202020204" pitchFamily="34" charset="0"/>
                <a:cs typeface="Calibri"/>
              </a:rPr>
              <a:t>plantation</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99085" marR="0" lvl="0" indent="0" algn="just" defTabSz="914400" eaLnBrk="1" fontAlgn="auto" latinLnBrk="0" hangingPunct="1">
              <a:lnSpc>
                <a:spcPct val="100000"/>
              </a:lnSpc>
              <a:spcBef>
                <a:spcPts val="0"/>
              </a:spcBef>
              <a:spcAft>
                <a:spcPts val="0"/>
              </a:spcAft>
              <a:buClrTx/>
              <a:buSzTx/>
              <a:buFontTx/>
              <a:buNone/>
              <a:tabLst/>
              <a:defRPr/>
            </a:pP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property</a:t>
            </a:r>
            <a:r>
              <a:rPr kumimoji="0" sz="1700" b="0" i="0" u="none" strike="noStrike" kern="0" cap="none" spc="-6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0" normalizeH="0" baseline="0" noProof="0" dirty="0">
                <a:ln>
                  <a:noFill/>
                </a:ln>
                <a:solidFill>
                  <a:srgbClr val="FF0000"/>
                </a:solidFill>
                <a:effectLst/>
                <a:uLnTx/>
                <a:uFillTx/>
                <a:latin typeface="Aptos" panose="020B0004020202020204" pitchFamily="34" charset="0"/>
                <a:cs typeface="Calibri"/>
              </a:rPr>
              <a:t>in</a:t>
            </a:r>
            <a:r>
              <a:rPr kumimoji="0" sz="1700" b="0" i="0" u="none" strike="noStrike" kern="0" cap="none" spc="-45" normalizeH="0" baseline="0" noProof="0" dirty="0">
                <a:ln>
                  <a:noFill/>
                </a:ln>
                <a:solidFill>
                  <a:srgbClr val="FF0000"/>
                </a:solidFill>
                <a:effectLst/>
                <a:uLnTx/>
                <a:uFillTx/>
                <a:latin typeface="Aptos" panose="020B0004020202020204" pitchFamily="34" charset="0"/>
                <a:cs typeface="Calibri"/>
              </a:rPr>
              <a:t> </a:t>
            </a:r>
            <a:r>
              <a:rPr kumimoji="0" sz="1700" b="0" i="0" u="none" strike="noStrike" kern="0" cap="none" spc="-10" normalizeH="0" baseline="0" noProof="0" dirty="0">
                <a:ln>
                  <a:noFill/>
                </a:ln>
                <a:solidFill>
                  <a:srgbClr val="FF0000"/>
                </a:solidFill>
                <a:effectLst/>
                <a:uLnTx/>
                <a:uFillTx/>
                <a:latin typeface="Aptos" panose="020B0004020202020204" pitchFamily="34" charset="0"/>
                <a:cs typeface="Calibri"/>
              </a:rPr>
              <a:t>India.</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1" name="object 11"/>
          <p:cNvSpPr/>
          <p:nvPr/>
        </p:nvSpPr>
        <p:spPr>
          <a:xfrm>
            <a:off x="3471672" y="2689859"/>
            <a:ext cx="5473700" cy="76200"/>
          </a:xfrm>
          <a:custGeom>
            <a:avLst/>
            <a:gdLst/>
            <a:ahLst/>
            <a:cxnLst/>
            <a:rect l="l" t="t" r="r" b="b"/>
            <a:pathLst>
              <a:path w="5473700" h="76200">
                <a:moveTo>
                  <a:pt x="1319657" y="38100"/>
                </a:moveTo>
                <a:lnTo>
                  <a:pt x="1306957" y="31750"/>
                </a:lnTo>
                <a:lnTo>
                  <a:pt x="1243457" y="0"/>
                </a:lnTo>
                <a:lnTo>
                  <a:pt x="1243457" y="31750"/>
                </a:lnTo>
                <a:lnTo>
                  <a:pt x="0" y="31750"/>
                </a:lnTo>
                <a:lnTo>
                  <a:pt x="0" y="44450"/>
                </a:lnTo>
                <a:lnTo>
                  <a:pt x="1243457" y="44450"/>
                </a:lnTo>
                <a:lnTo>
                  <a:pt x="1243457" y="76200"/>
                </a:lnTo>
                <a:lnTo>
                  <a:pt x="1306957" y="44450"/>
                </a:lnTo>
                <a:lnTo>
                  <a:pt x="1319657" y="38100"/>
                </a:lnTo>
                <a:close/>
              </a:path>
              <a:path w="5473700" h="76200">
                <a:moveTo>
                  <a:pt x="5473573" y="38100"/>
                </a:moveTo>
                <a:lnTo>
                  <a:pt x="5460873" y="31750"/>
                </a:lnTo>
                <a:lnTo>
                  <a:pt x="5397373" y="0"/>
                </a:lnTo>
                <a:lnTo>
                  <a:pt x="5397373" y="31750"/>
                </a:lnTo>
                <a:lnTo>
                  <a:pt x="4361688" y="31750"/>
                </a:lnTo>
                <a:lnTo>
                  <a:pt x="4361688" y="44450"/>
                </a:lnTo>
                <a:lnTo>
                  <a:pt x="5397373" y="44450"/>
                </a:lnTo>
                <a:lnTo>
                  <a:pt x="5397373" y="76200"/>
                </a:lnTo>
                <a:lnTo>
                  <a:pt x="5460873" y="44450"/>
                </a:lnTo>
                <a:lnTo>
                  <a:pt x="5473573" y="3810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2" name="object 12"/>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43</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pic>
        <p:nvPicPr>
          <p:cNvPr id="13" name="object 4">
            <a:extLst>
              <a:ext uri="{FF2B5EF4-FFF2-40B4-BE49-F238E27FC236}">
                <a16:creationId xmlns:a16="http://schemas.microsoft.com/office/drawing/2014/main" id="{978B067D-FD3C-68E7-29CB-9DAA4AA542EC}"/>
              </a:ext>
            </a:extLst>
          </p:cNvPr>
          <p:cNvPicPr/>
          <p:nvPr/>
        </p:nvPicPr>
        <p:blipFill>
          <a:blip r:embed="rId4" cstate="print"/>
          <a:stretch>
            <a:fillRect/>
          </a:stretch>
        </p:blipFill>
        <p:spPr>
          <a:xfrm>
            <a:off x="8580704" y="0"/>
            <a:ext cx="3004743" cy="125272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 &amp;</a:t>
            </a:r>
            <a:r>
              <a:rPr sz="2200" spc="-40" dirty="0">
                <a:latin typeface="Aptos" panose="020B0004020202020204" pitchFamily="34" charset="0"/>
              </a:rPr>
              <a:t> </a:t>
            </a:r>
            <a:r>
              <a:rPr sz="2200" spc="-10" dirty="0">
                <a:latin typeface="Aptos" panose="020B0004020202020204" pitchFamily="34" charset="0"/>
              </a:rPr>
              <a:t>Transfer</a:t>
            </a:r>
            <a:r>
              <a:rPr sz="2200" spc="-55" dirty="0">
                <a:latin typeface="Aptos" panose="020B0004020202020204" pitchFamily="34" charset="0"/>
              </a:rPr>
              <a:t> </a:t>
            </a:r>
            <a:r>
              <a:rPr sz="2200" dirty="0">
                <a:latin typeface="Aptos" panose="020B0004020202020204" pitchFamily="34" charset="0"/>
              </a:rPr>
              <a:t>of</a:t>
            </a:r>
            <a:r>
              <a:rPr sz="2200" spc="-30" dirty="0">
                <a:latin typeface="Aptos" panose="020B0004020202020204" pitchFamily="34" charset="0"/>
              </a:rPr>
              <a:t> </a:t>
            </a:r>
            <a:r>
              <a:rPr sz="2200" dirty="0">
                <a:latin typeface="Aptos" panose="020B0004020202020204" pitchFamily="34" charset="0"/>
              </a:rPr>
              <a:t>IP</a:t>
            </a:r>
            <a:r>
              <a:rPr sz="2200" spc="-80" dirty="0">
                <a:latin typeface="Aptos" panose="020B0004020202020204" pitchFamily="34" charset="0"/>
              </a:rPr>
              <a:t> </a:t>
            </a:r>
            <a:r>
              <a:rPr sz="2200" dirty="0">
                <a:latin typeface="Aptos" panose="020B0004020202020204" pitchFamily="34" charset="0"/>
              </a:rPr>
              <a:t>-</a:t>
            </a:r>
            <a:r>
              <a:rPr sz="2200" spc="-45" dirty="0">
                <a:latin typeface="Aptos" panose="020B0004020202020204" pitchFamily="34" charset="0"/>
              </a:rPr>
              <a:t> </a:t>
            </a:r>
            <a:r>
              <a:rPr sz="2200" spc="-20" dirty="0">
                <a:latin typeface="Aptos" panose="020B0004020202020204" pitchFamily="34" charset="0"/>
              </a:rPr>
              <a:t>Regs</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44</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596842"/>
            <a:ext cx="11353800" cy="4563745"/>
          </a:xfrm>
          <a:prstGeom prst="rect">
            <a:avLst/>
          </a:prstGeom>
        </p:spPr>
        <p:txBody>
          <a:bodyPr vert="horz" wrap="square" lIns="0" tIns="159385" rIns="0" bIns="0" rtlCol="0">
            <a:spAutoFit/>
          </a:bodyPr>
          <a:lstStyle/>
          <a:p>
            <a:pPr marL="469265" marR="0" lvl="0" indent="-456565" defTabSz="914400" eaLnBrk="1" fontAlgn="auto" latinLnBrk="0" hangingPunct="1">
              <a:lnSpc>
                <a:spcPct val="100000"/>
              </a:lnSpc>
              <a:spcBef>
                <a:spcPts val="1255"/>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21(R) &amp;</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Non-</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debt</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instrument</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2019</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par.</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55"/>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Largely</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Master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Direction</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FAQs</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longer</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valid</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470" normalizeH="0" baseline="0" noProof="0" dirty="0">
                <a:ln>
                  <a:noFill/>
                </a:ln>
                <a:solidFill>
                  <a:sysClr val="windowText" lastClr="000000"/>
                </a:solidFill>
                <a:effectLst/>
                <a:uLnTx/>
                <a:uFillTx/>
                <a:latin typeface="Aptos" panose="020B0004020202020204" pitchFamily="34" charset="0"/>
                <a:cs typeface="Microsoft Sans Serif"/>
              </a:rPr>
              <a:t>–</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but</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practically</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useful.</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30"/>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2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21</a:t>
            </a:r>
            <a:r>
              <a:rPr kumimoji="0" sz="18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had</a:t>
            </a:r>
            <a:r>
              <a:rPr kumimoji="0" sz="18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different</a:t>
            </a:r>
            <a:r>
              <a:rPr kumimoji="0" sz="18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regulations</a:t>
            </a:r>
            <a:r>
              <a:rPr kumimoji="0" sz="1800" b="0" i="0" u="none" strike="noStrike" kern="0" cap="none" spc="2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800" b="0" i="0" u="none" strike="noStrike" kern="0" cap="none" spc="2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800" b="0" i="0" u="none" strike="noStrike" kern="0" cap="none" spc="25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1800" b="0" i="0" u="none" strike="noStrike" kern="0" cap="none" spc="25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PIO</a:t>
            </a:r>
            <a:r>
              <a:rPr kumimoji="0" sz="1800" b="0" i="0" u="none" strike="noStrike" kern="0" cap="none" spc="2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which</a:t>
            </a:r>
            <a:r>
              <a:rPr kumimoji="0" sz="18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created</a:t>
            </a:r>
            <a:r>
              <a:rPr kumimoji="0" sz="18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unintended</a:t>
            </a:r>
            <a:r>
              <a:rPr kumimoji="0" sz="1800" b="0" i="0" u="none" strike="noStrike" kern="0" cap="none" spc="2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difficulties.</a:t>
            </a:r>
            <a:r>
              <a:rPr kumimoji="0" sz="1800" b="0" i="0" u="none" strike="noStrike" kern="0" cap="none" spc="25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800" b="0" i="0" u="none" strike="noStrike" kern="0" cap="none" spc="2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new</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900" marR="0" lvl="0" indent="0" defTabSz="914400" eaLnBrk="1" fontAlgn="auto" latinLnBrk="0" hangingPunct="1">
              <a:lnSpc>
                <a:spcPct val="100000"/>
              </a:lnSpc>
              <a:spcBef>
                <a:spcPts val="55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notification</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has</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one</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regulation</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Rules</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 most</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useful</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OCI.</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30"/>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PIOs</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 category</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 longer</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eligible</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IP</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effect</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26.3.2018.</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50"/>
              </a:spcBef>
              <a:spcAft>
                <a:spcPts val="0"/>
              </a:spcAft>
              <a:buClrTx/>
              <a:buSzTx/>
              <a:buFontTx/>
              <a:buChar char="•"/>
              <a:tabLst>
                <a:tab pos="469265" algn="l"/>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Non-</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residents</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primarily</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barred</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acquiring</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IP</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India.</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30"/>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However</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can:</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926465" marR="0" lvl="1" indent="-456565" defTabSz="914400" eaLnBrk="1" fontAlgn="auto" latinLnBrk="0" hangingPunct="1">
              <a:lnSpc>
                <a:spcPct val="100000"/>
              </a:lnSpc>
              <a:spcBef>
                <a:spcPts val="1155"/>
              </a:spcBef>
              <a:spcAft>
                <a:spcPts val="0"/>
              </a:spcAft>
              <a:buClrTx/>
              <a:buSzTx/>
              <a:buFontTx/>
              <a:buChar char="•"/>
              <a:tabLst>
                <a:tab pos="9264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holding/self-</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use.</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926465" marR="0" lvl="1" indent="-456565" defTabSz="914400" eaLnBrk="1" fontAlgn="auto" latinLnBrk="0" hangingPunct="1">
              <a:lnSpc>
                <a:spcPct val="100000"/>
              </a:lnSpc>
              <a:spcBef>
                <a:spcPts val="1130"/>
              </a:spcBef>
              <a:spcAft>
                <a:spcPts val="0"/>
              </a:spcAft>
              <a:buClrTx/>
              <a:buSzTx/>
              <a:buFontTx/>
              <a:buChar char="•"/>
              <a:tabLst>
                <a:tab pos="9264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Sell</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 property</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repatriate</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abroad,</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most</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times.</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926465" marR="0" lvl="1" indent="-456565" defTabSz="914400" eaLnBrk="1" fontAlgn="auto" latinLnBrk="0" hangingPunct="1">
              <a:lnSpc>
                <a:spcPct val="100000"/>
              </a:lnSpc>
              <a:spcBef>
                <a:spcPts val="1150"/>
              </a:spcBef>
              <a:spcAft>
                <a:spcPts val="0"/>
              </a:spcAft>
              <a:buClrTx/>
              <a:buSzTx/>
              <a:buFontTx/>
              <a:buChar char="•"/>
              <a:tabLst>
                <a:tab pos="9264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Let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rent</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repatriate</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abroad</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after</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payment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taxes.</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926465" marR="0" lvl="1" indent="-456565" defTabSz="914400" eaLnBrk="1" fontAlgn="auto" latinLnBrk="0" hangingPunct="1">
              <a:lnSpc>
                <a:spcPct val="100000"/>
              </a:lnSpc>
              <a:spcBef>
                <a:spcPts val="1135"/>
              </a:spcBef>
              <a:spcAft>
                <a:spcPts val="0"/>
              </a:spcAft>
              <a:buClrTx/>
              <a:buSzTx/>
              <a:buFontTx/>
              <a:buChar char="•"/>
              <a:tabLst>
                <a:tab pos="9264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Bequeath the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 to</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anyone.</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p:txBody>
      </p:sp>
      <p:pic>
        <p:nvPicPr>
          <p:cNvPr id="5" name="object 4">
            <a:extLst>
              <a:ext uri="{FF2B5EF4-FFF2-40B4-BE49-F238E27FC236}">
                <a16:creationId xmlns:a16="http://schemas.microsoft.com/office/drawing/2014/main" id="{EBE28445-FF95-6BFA-20F4-9BFAFC011A7E}"/>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a:t>
            </a:r>
            <a:r>
              <a:rPr sz="2200" spc="-5" dirty="0">
                <a:latin typeface="Aptos" panose="020B0004020202020204" pitchFamily="34" charset="0"/>
              </a:rPr>
              <a:t> </a:t>
            </a:r>
            <a:r>
              <a:rPr sz="2200" dirty="0">
                <a:latin typeface="Aptos" panose="020B0004020202020204" pitchFamily="34" charset="0"/>
              </a:rPr>
              <a:t>and</a:t>
            </a:r>
            <a:r>
              <a:rPr sz="2200" spc="-40" dirty="0">
                <a:latin typeface="Aptos" panose="020B0004020202020204" pitchFamily="34" charset="0"/>
              </a:rPr>
              <a:t> </a:t>
            </a:r>
            <a:r>
              <a:rPr sz="2200" spc="-10" dirty="0">
                <a:latin typeface="Aptos" panose="020B0004020202020204" pitchFamily="34" charset="0"/>
              </a:rPr>
              <a:t>Transfer</a:t>
            </a:r>
            <a:r>
              <a:rPr sz="2200" spc="-35" dirty="0">
                <a:latin typeface="Aptos" panose="020B0004020202020204" pitchFamily="34" charset="0"/>
              </a:rPr>
              <a:t> </a:t>
            </a:r>
            <a:r>
              <a:rPr sz="2200" dirty="0">
                <a:latin typeface="Aptos" panose="020B0004020202020204" pitchFamily="34" charset="0"/>
              </a:rPr>
              <a:t>of</a:t>
            </a:r>
            <a:r>
              <a:rPr sz="2200" spc="-50" dirty="0">
                <a:latin typeface="Aptos" panose="020B0004020202020204" pitchFamily="34" charset="0"/>
              </a:rPr>
              <a:t> </a:t>
            </a:r>
            <a:r>
              <a:rPr sz="2200" dirty="0">
                <a:latin typeface="Aptos" panose="020B0004020202020204" pitchFamily="34" charset="0"/>
              </a:rPr>
              <a:t>IP</a:t>
            </a:r>
            <a:r>
              <a:rPr sz="2200" spc="-90" dirty="0">
                <a:latin typeface="Aptos" panose="020B0004020202020204" pitchFamily="34" charset="0"/>
              </a:rPr>
              <a:t> </a:t>
            </a:r>
            <a:r>
              <a:rPr sz="2200" dirty="0">
                <a:latin typeface="Aptos" panose="020B0004020202020204" pitchFamily="34" charset="0"/>
              </a:rPr>
              <a:t>in</a:t>
            </a:r>
            <a:r>
              <a:rPr sz="2200" spc="-60" dirty="0">
                <a:latin typeface="Aptos" panose="020B0004020202020204" pitchFamily="34" charset="0"/>
              </a:rPr>
              <a:t> </a:t>
            </a:r>
            <a:r>
              <a:rPr sz="2200" spc="-10" dirty="0">
                <a:latin typeface="Aptos" panose="020B0004020202020204" pitchFamily="34" charset="0"/>
              </a:rPr>
              <a:t>India</a:t>
            </a:r>
            <a:endParaRPr sz="2200" dirty="0">
              <a:latin typeface="Aptos" panose="020B0004020202020204" pitchFamily="34" charset="0"/>
            </a:endParaRPr>
          </a:p>
        </p:txBody>
      </p:sp>
      <p:sp>
        <p:nvSpPr>
          <p:cNvPr id="4" name="object 4"/>
          <p:cNvSpPr/>
          <p:nvPr/>
        </p:nvSpPr>
        <p:spPr>
          <a:xfrm>
            <a:off x="166243" y="995812"/>
            <a:ext cx="6896100" cy="335280"/>
          </a:xfrm>
          <a:custGeom>
            <a:avLst/>
            <a:gdLst/>
            <a:ahLst/>
            <a:cxnLst/>
            <a:rect l="l" t="t" r="r" b="b"/>
            <a:pathLst>
              <a:path w="6896100" h="335280">
                <a:moveTo>
                  <a:pt x="6895592" y="0"/>
                </a:moveTo>
                <a:lnTo>
                  <a:pt x="0" y="0"/>
                </a:lnTo>
                <a:lnTo>
                  <a:pt x="0" y="334886"/>
                </a:lnTo>
                <a:lnTo>
                  <a:pt x="6895592" y="334886"/>
                </a:lnTo>
                <a:lnTo>
                  <a:pt x="6895592" y="0"/>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653111138"/>
              </p:ext>
            </p:extLst>
          </p:nvPr>
        </p:nvGraphicFramePr>
        <p:xfrm>
          <a:off x="159893" y="989576"/>
          <a:ext cx="11830685" cy="5486844"/>
        </p:xfrm>
        <a:graphic>
          <a:graphicData uri="http://schemas.openxmlformats.org/drawingml/2006/table">
            <a:tbl>
              <a:tblPr firstRow="1" bandRow="1">
                <a:tableStyleId>{2D5ABB26-0587-4C30-8999-92F81FD0307C}</a:tableStyleId>
              </a:tblPr>
              <a:tblGrid>
                <a:gridCol w="6895465">
                  <a:extLst>
                    <a:ext uri="{9D8B030D-6E8A-4147-A177-3AD203B41FA5}">
                      <a16:colId xmlns:a16="http://schemas.microsoft.com/office/drawing/2014/main" val="20000"/>
                    </a:ext>
                  </a:extLst>
                </a:gridCol>
                <a:gridCol w="4935220">
                  <a:extLst>
                    <a:ext uri="{9D8B030D-6E8A-4147-A177-3AD203B41FA5}">
                      <a16:colId xmlns:a16="http://schemas.microsoft.com/office/drawing/2014/main" val="20001"/>
                    </a:ext>
                  </a:extLst>
                </a:gridCol>
              </a:tblGrid>
              <a:tr h="334645">
                <a:tc>
                  <a:txBody>
                    <a:bodyPr/>
                    <a:lstStyle/>
                    <a:p>
                      <a:pPr marL="54610">
                        <a:lnSpc>
                          <a:spcPct val="100000"/>
                        </a:lnSpc>
                        <a:spcBef>
                          <a:spcPts val="50"/>
                        </a:spcBef>
                      </a:pPr>
                      <a:r>
                        <a:rPr sz="1600" b="1" spc="-10" dirty="0">
                          <a:solidFill>
                            <a:srgbClr val="FFFFFF"/>
                          </a:solidFill>
                          <a:latin typeface="Aptos" panose="020B0004020202020204" pitchFamily="34" charset="0"/>
                          <a:cs typeface="Arial"/>
                        </a:rPr>
                        <a:t>Particulars</a:t>
                      </a:r>
                      <a:endParaRPr sz="1600" dirty="0">
                        <a:latin typeface="Aptos" panose="020B0004020202020204" pitchFamily="34" charset="0"/>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56515">
                        <a:lnSpc>
                          <a:spcPct val="100000"/>
                        </a:lnSpc>
                        <a:spcBef>
                          <a:spcPts val="50"/>
                        </a:spcBef>
                      </a:pPr>
                      <a:r>
                        <a:rPr sz="1600" b="1" dirty="0">
                          <a:solidFill>
                            <a:srgbClr val="FFFFFF"/>
                          </a:solidFill>
                          <a:latin typeface="Aptos" panose="020B0004020202020204" pitchFamily="34" charset="0"/>
                          <a:cs typeface="Arial"/>
                        </a:rPr>
                        <a:t>NRI</a:t>
                      </a:r>
                      <a:r>
                        <a:rPr sz="1600" b="1" spc="15" dirty="0">
                          <a:solidFill>
                            <a:srgbClr val="FFFFFF"/>
                          </a:solidFill>
                          <a:latin typeface="Aptos" panose="020B0004020202020204" pitchFamily="34" charset="0"/>
                          <a:cs typeface="Arial"/>
                        </a:rPr>
                        <a:t> </a:t>
                      </a:r>
                      <a:r>
                        <a:rPr sz="1600" b="1" dirty="0">
                          <a:solidFill>
                            <a:srgbClr val="FFFFFF"/>
                          </a:solidFill>
                          <a:latin typeface="Aptos" panose="020B0004020202020204" pitchFamily="34" charset="0"/>
                          <a:cs typeface="Arial"/>
                        </a:rPr>
                        <a:t>/</a:t>
                      </a:r>
                      <a:r>
                        <a:rPr sz="1600" b="1" spc="15" dirty="0">
                          <a:solidFill>
                            <a:srgbClr val="FFFFFF"/>
                          </a:solidFill>
                          <a:latin typeface="Aptos" panose="020B0004020202020204" pitchFamily="34" charset="0"/>
                          <a:cs typeface="Arial"/>
                        </a:rPr>
                        <a:t> </a:t>
                      </a:r>
                      <a:r>
                        <a:rPr sz="1600" b="1" spc="-25" dirty="0">
                          <a:solidFill>
                            <a:srgbClr val="FFFFFF"/>
                          </a:solidFill>
                          <a:latin typeface="Aptos" panose="020B0004020202020204" pitchFamily="34" charset="0"/>
                          <a:cs typeface="Arial"/>
                        </a:rPr>
                        <a:t>OCI</a:t>
                      </a:r>
                      <a:endParaRPr sz="1600">
                        <a:latin typeface="Aptos" panose="020B0004020202020204" pitchFamily="34" charset="0"/>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66395">
                <a:tc>
                  <a:txBody>
                    <a:bodyPr/>
                    <a:lstStyle/>
                    <a:p>
                      <a:pPr marL="54610">
                        <a:lnSpc>
                          <a:spcPct val="100000"/>
                        </a:lnSpc>
                        <a:spcBef>
                          <a:spcPts val="320"/>
                        </a:spcBef>
                      </a:pPr>
                      <a:r>
                        <a:rPr sz="1800" b="1" u="sng" spc="-10" dirty="0">
                          <a:solidFill>
                            <a:srgbClr val="FF0000"/>
                          </a:solidFill>
                          <a:uFill>
                            <a:solidFill>
                              <a:srgbClr val="FF0000"/>
                            </a:solidFill>
                          </a:uFill>
                          <a:latin typeface="Aptos" panose="020B0004020202020204" pitchFamily="34" charset="0"/>
                          <a:cs typeface="Arial"/>
                        </a:rPr>
                        <a:t>Acquisition</a:t>
                      </a:r>
                      <a:endParaRPr sz="1800">
                        <a:latin typeface="Aptos" panose="020B0004020202020204" pitchFamily="34" charset="0"/>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800" dirty="0">
                        <a:latin typeface="Aptos" panose="020B0004020202020204" pitchFamily="34" charset="0"/>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558800">
                <a:tc>
                  <a:txBody>
                    <a:bodyPr/>
                    <a:lstStyle/>
                    <a:p>
                      <a:pPr marL="45720">
                        <a:lnSpc>
                          <a:spcPts val="2115"/>
                        </a:lnSpc>
                      </a:pPr>
                      <a:r>
                        <a:rPr sz="1800" dirty="0">
                          <a:latin typeface="Aptos" panose="020B0004020202020204" pitchFamily="34" charset="0"/>
                          <a:cs typeface="Microsoft Sans Serif"/>
                        </a:rPr>
                        <a:t>Purchase</a:t>
                      </a:r>
                      <a:r>
                        <a:rPr sz="1800" spc="229" dirty="0">
                          <a:latin typeface="Aptos" panose="020B0004020202020204" pitchFamily="34" charset="0"/>
                          <a:cs typeface="Microsoft Sans Serif"/>
                        </a:rPr>
                        <a:t> </a:t>
                      </a:r>
                      <a:r>
                        <a:rPr sz="1800" dirty="0">
                          <a:latin typeface="Aptos" panose="020B0004020202020204" pitchFamily="34" charset="0"/>
                          <a:cs typeface="Microsoft Sans Serif"/>
                        </a:rPr>
                        <a:t>(other</a:t>
                      </a:r>
                      <a:r>
                        <a:rPr sz="1800" spc="220" dirty="0">
                          <a:latin typeface="Aptos" panose="020B0004020202020204" pitchFamily="34" charset="0"/>
                          <a:cs typeface="Microsoft Sans Serif"/>
                        </a:rPr>
                        <a:t> </a:t>
                      </a:r>
                      <a:r>
                        <a:rPr sz="1800" dirty="0">
                          <a:latin typeface="Aptos" panose="020B0004020202020204" pitchFamily="34" charset="0"/>
                          <a:cs typeface="Microsoft Sans Serif"/>
                        </a:rPr>
                        <a:t>than</a:t>
                      </a:r>
                      <a:r>
                        <a:rPr sz="1800" spc="229"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220"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225"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235" dirty="0">
                          <a:latin typeface="Aptos" panose="020B0004020202020204" pitchFamily="34" charset="0"/>
                          <a:cs typeface="Microsoft Sans Serif"/>
                        </a:rPr>
                        <a:t> </a:t>
                      </a:r>
                      <a:r>
                        <a:rPr sz="1800" dirty="0">
                          <a:latin typeface="Aptos" panose="020B0004020202020204" pitchFamily="34" charset="0"/>
                          <a:cs typeface="Microsoft Sans Serif"/>
                        </a:rPr>
                        <a:t>plantation</a:t>
                      </a:r>
                      <a:r>
                        <a:rPr sz="1800" spc="245" dirty="0">
                          <a:latin typeface="Aptos" panose="020B0004020202020204" pitchFamily="34" charset="0"/>
                          <a:cs typeface="Microsoft Sans Serif"/>
                        </a:rPr>
                        <a:t> </a:t>
                      </a:r>
                      <a:r>
                        <a:rPr sz="1800" spc="-20" dirty="0">
                          <a:latin typeface="Aptos" panose="020B0004020202020204" pitchFamily="34" charset="0"/>
                          <a:cs typeface="Microsoft Sans Serif"/>
                        </a:rPr>
                        <a:t>etc)</a:t>
                      </a:r>
                      <a:endParaRPr sz="1800" dirty="0">
                        <a:latin typeface="Aptos" panose="020B0004020202020204" pitchFamily="34" charset="0"/>
                        <a:cs typeface="Microsoft Sans Serif"/>
                      </a:endParaRPr>
                    </a:p>
                    <a:p>
                      <a:pPr marL="45720">
                        <a:lnSpc>
                          <a:spcPct val="100000"/>
                        </a:lnSpc>
                      </a:pPr>
                      <a:r>
                        <a:rPr sz="1800" b="1" spc="-20" dirty="0">
                          <a:latin typeface="Aptos" panose="020B0004020202020204" pitchFamily="34" charset="0"/>
                          <a:cs typeface="Arial"/>
                        </a:rPr>
                        <a:t>from</a:t>
                      </a:r>
                      <a:endParaRPr sz="1800" dirty="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6515">
                        <a:lnSpc>
                          <a:spcPts val="2115"/>
                        </a:lnSpc>
                      </a:pPr>
                      <a:r>
                        <a:rPr sz="1800" dirty="0">
                          <a:latin typeface="Aptos" panose="020B0004020202020204" pitchFamily="34" charset="0"/>
                          <a:cs typeface="Microsoft Sans Serif"/>
                        </a:rPr>
                        <a:t>Resident/</a:t>
                      </a:r>
                      <a:r>
                        <a:rPr sz="1800" spc="110" dirty="0">
                          <a:latin typeface="Aptos" panose="020B0004020202020204" pitchFamily="34" charset="0"/>
                          <a:cs typeface="Microsoft Sans Serif"/>
                        </a:rPr>
                        <a:t> </a:t>
                      </a:r>
                      <a:r>
                        <a:rPr sz="1800" dirty="0">
                          <a:latin typeface="Aptos" panose="020B0004020202020204" pitchFamily="34" charset="0"/>
                          <a:cs typeface="Microsoft Sans Serif"/>
                        </a:rPr>
                        <a:t>NRI/</a:t>
                      </a:r>
                      <a:r>
                        <a:rPr sz="1800" spc="190" dirty="0">
                          <a:latin typeface="Aptos" panose="020B0004020202020204" pitchFamily="34" charset="0"/>
                          <a:cs typeface="Microsoft Sans Serif"/>
                        </a:rPr>
                        <a:t> </a:t>
                      </a:r>
                      <a:r>
                        <a:rPr sz="1800" spc="-25" dirty="0">
                          <a:latin typeface="Aptos" panose="020B0004020202020204" pitchFamily="34" charset="0"/>
                          <a:cs typeface="Microsoft Sans Serif"/>
                        </a:rPr>
                        <a:t>OCI</a:t>
                      </a:r>
                      <a:endParaRPr sz="18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548640">
                <a:tc>
                  <a:txBody>
                    <a:bodyPr/>
                    <a:lstStyle/>
                    <a:p>
                      <a:pPr marL="45720" marR="60325">
                        <a:lnSpc>
                          <a:spcPts val="2160"/>
                        </a:lnSpc>
                      </a:pPr>
                      <a:r>
                        <a:rPr sz="1800" dirty="0">
                          <a:latin typeface="Aptos" panose="020B0004020202020204" pitchFamily="34" charset="0"/>
                          <a:cs typeface="Microsoft Sans Serif"/>
                        </a:rPr>
                        <a:t>Acquire</a:t>
                      </a:r>
                      <a:r>
                        <a:rPr sz="1800" spc="145" dirty="0">
                          <a:latin typeface="Aptos" panose="020B0004020202020204" pitchFamily="34" charset="0"/>
                          <a:cs typeface="Microsoft Sans Serif"/>
                        </a:rPr>
                        <a:t> </a:t>
                      </a:r>
                      <a:r>
                        <a:rPr sz="1800" dirty="0">
                          <a:latin typeface="Aptos" panose="020B0004020202020204" pitchFamily="34" charset="0"/>
                          <a:cs typeface="Microsoft Sans Serif"/>
                        </a:rPr>
                        <a:t>as</a:t>
                      </a:r>
                      <a:r>
                        <a:rPr sz="1800" spc="145" dirty="0">
                          <a:latin typeface="Aptos" panose="020B0004020202020204" pitchFamily="34" charset="0"/>
                          <a:cs typeface="Microsoft Sans Serif"/>
                        </a:rPr>
                        <a:t> </a:t>
                      </a:r>
                      <a:r>
                        <a:rPr sz="1800" dirty="0">
                          <a:latin typeface="Aptos" panose="020B0004020202020204" pitchFamily="34" charset="0"/>
                          <a:cs typeface="Microsoft Sans Serif"/>
                        </a:rPr>
                        <a:t>gift</a:t>
                      </a:r>
                      <a:r>
                        <a:rPr sz="1800" spc="165" dirty="0">
                          <a:latin typeface="Aptos" panose="020B0004020202020204" pitchFamily="34" charset="0"/>
                          <a:cs typeface="Microsoft Sans Serif"/>
                        </a:rPr>
                        <a:t> </a:t>
                      </a:r>
                      <a:r>
                        <a:rPr sz="1800" dirty="0">
                          <a:latin typeface="Aptos" panose="020B0004020202020204" pitchFamily="34" charset="0"/>
                          <a:cs typeface="Microsoft Sans Serif"/>
                        </a:rPr>
                        <a:t>(other</a:t>
                      </a:r>
                      <a:r>
                        <a:rPr sz="1800" spc="135" dirty="0">
                          <a:latin typeface="Aptos" panose="020B0004020202020204" pitchFamily="34" charset="0"/>
                          <a:cs typeface="Microsoft Sans Serif"/>
                        </a:rPr>
                        <a:t> </a:t>
                      </a:r>
                      <a:r>
                        <a:rPr sz="1800" dirty="0">
                          <a:latin typeface="Aptos" panose="020B0004020202020204" pitchFamily="34" charset="0"/>
                          <a:cs typeface="Microsoft Sans Serif"/>
                        </a:rPr>
                        <a:t>than</a:t>
                      </a:r>
                      <a:r>
                        <a:rPr sz="1800" spc="145"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180"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165"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145" dirty="0">
                          <a:latin typeface="Aptos" panose="020B0004020202020204" pitchFamily="34" charset="0"/>
                          <a:cs typeface="Microsoft Sans Serif"/>
                        </a:rPr>
                        <a:t> </a:t>
                      </a:r>
                      <a:r>
                        <a:rPr sz="1800" spc="-10" dirty="0">
                          <a:latin typeface="Aptos" panose="020B0004020202020204" pitchFamily="34" charset="0"/>
                          <a:cs typeface="Microsoft Sans Serif"/>
                        </a:rPr>
                        <a:t>plantation </a:t>
                      </a:r>
                      <a:r>
                        <a:rPr sz="1800" dirty="0">
                          <a:latin typeface="Aptos" panose="020B0004020202020204" pitchFamily="34" charset="0"/>
                          <a:cs typeface="Microsoft Sans Serif"/>
                        </a:rPr>
                        <a:t>etc)</a:t>
                      </a:r>
                      <a:r>
                        <a:rPr sz="1800" spc="10" dirty="0">
                          <a:latin typeface="Aptos" panose="020B0004020202020204" pitchFamily="34" charset="0"/>
                          <a:cs typeface="Microsoft Sans Serif"/>
                        </a:rPr>
                        <a:t> </a:t>
                      </a:r>
                      <a:r>
                        <a:rPr sz="1800" b="1" spc="-20" dirty="0">
                          <a:latin typeface="Aptos" panose="020B0004020202020204" pitchFamily="34" charset="0"/>
                          <a:cs typeface="Arial"/>
                        </a:rPr>
                        <a:t>from</a:t>
                      </a:r>
                      <a:endParaRPr sz="18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46990" marR="760095">
                        <a:lnSpc>
                          <a:spcPts val="2160"/>
                        </a:lnSpc>
                      </a:pPr>
                      <a:r>
                        <a:rPr sz="1800" dirty="0">
                          <a:latin typeface="Aptos" panose="020B0004020202020204" pitchFamily="34" charset="0"/>
                          <a:cs typeface="Microsoft Sans Serif"/>
                        </a:rPr>
                        <a:t>Resident/</a:t>
                      </a:r>
                      <a:r>
                        <a:rPr sz="1800" spc="-30" dirty="0">
                          <a:latin typeface="Aptos" panose="020B0004020202020204" pitchFamily="34" charset="0"/>
                          <a:cs typeface="Microsoft Sans Serif"/>
                        </a:rPr>
                        <a:t> </a:t>
                      </a:r>
                      <a:r>
                        <a:rPr sz="1800" dirty="0">
                          <a:latin typeface="Aptos" panose="020B0004020202020204" pitchFamily="34" charset="0"/>
                          <a:cs typeface="Microsoft Sans Serif"/>
                        </a:rPr>
                        <a:t>NRI/</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OCI</a:t>
                      </a:r>
                      <a:r>
                        <a:rPr sz="1800" spc="45"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24(b)]</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who</a:t>
                      </a:r>
                      <a:r>
                        <a:rPr sz="1800" spc="25" dirty="0">
                          <a:latin typeface="Aptos" panose="020B0004020202020204" pitchFamily="34" charset="0"/>
                          <a:cs typeface="Microsoft Sans Serif"/>
                        </a:rPr>
                        <a:t> </a:t>
                      </a:r>
                      <a:r>
                        <a:rPr sz="1800" dirty="0">
                          <a:latin typeface="Aptos" panose="020B0004020202020204" pitchFamily="34" charset="0"/>
                          <a:cs typeface="Microsoft Sans Serif"/>
                        </a:rPr>
                        <a:t>is</a:t>
                      </a:r>
                      <a:r>
                        <a:rPr sz="1800" spc="5" dirty="0">
                          <a:latin typeface="Aptos" panose="020B0004020202020204" pitchFamily="34" charset="0"/>
                          <a:cs typeface="Microsoft Sans Serif"/>
                        </a:rPr>
                        <a:t> </a:t>
                      </a:r>
                      <a:r>
                        <a:rPr sz="1800" spc="-50" dirty="0">
                          <a:latin typeface="Aptos" panose="020B0004020202020204" pitchFamily="34" charset="0"/>
                          <a:cs typeface="Microsoft Sans Serif"/>
                        </a:rPr>
                        <a:t>a </a:t>
                      </a:r>
                      <a:r>
                        <a:rPr sz="1800" spc="-10" dirty="0">
                          <a:latin typeface="Aptos" panose="020B0004020202020204" pitchFamily="34" charset="0"/>
                          <a:cs typeface="Microsoft Sans Serif"/>
                        </a:rPr>
                        <a:t>relative</a:t>
                      </a:r>
                      <a:endParaRPr sz="18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08610">
                <a:tc>
                  <a:txBody>
                    <a:bodyPr/>
                    <a:lstStyle/>
                    <a:p>
                      <a:pPr marL="54610">
                        <a:lnSpc>
                          <a:spcPct val="100000"/>
                        </a:lnSpc>
                        <a:spcBef>
                          <a:spcPts val="95"/>
                        </a:spcBef>
                      </a:pPr>
                      <a:r>
                        <a:rPr sz="1800" b="1" u="sng" spc="-10" dirty="0">
                          <a:solidFill>
                            <a:srgbClr val="FF0000"/>
                          </a:solidFill>
                          <a:uFill>
                            <a:solidFill>
                              <a:srgbClr val="FF0000"/>
                            </a:solidFill>
                          </a:uFill>
                          <a:latin typeface="Aptos" panose="020B0004020202020204" pitchFamily="34" charset="0"/>
                          <a:cs typeface="Arial"/>
                        </a:rPr>
                        <a:t>Inheritance</a:t>
                      </a:r>
                      <a:endParaRPr sz="1800">
                        <a:latin typeface="Aptos" panose="020B0004020202020204" pitchFamily="34" charset="0"/>
                        <a:cs typeface="Arial"/>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Aptos" panose="020B0004020202020204" pitchFamily="34"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899160">
                <a:tc>
                  <a:txBody>
                    <a:bodyPr/>
                    <a:lstStyle/>
                    <a:p>
                      <a:pPr marL="54610">
                        <a:lnSpc>
                          <a:spcPts val="2125"/>
                        </a:lnSpc>
                      </a:pPr>
                      <a:r>
                        <a:rPr sz="1800" dirty="0">
                          <a:latin typeface="Aptos" panose="020B0004020202020204" pitchFamily="34" charset="0"/>
                          <a:cs typeface="Microsoft Sans Serif"/>
                        </a:rPr>
                        <a:t>Acquire</a:t>
                      </a:r>
                      <a:r>
                        <a:rPr sz="1800" spc="25" dirty="0">
                          <a:latin typeface="Aptos" panose="020B0004020202020204" pitchFamily="34" charset="0"/>
                          <a:cs typeface="Microsoft Sans Serif"/>
                        </a:rPr>
                        <a:t> </a:t>
                      </a:r>
                      <a:r>
                        <a:rPr sz="1800" dirty="0">
                          <a:latin typeface="Aptos" panose="020B0004020202020204" pitchFamily="34" charset="0"/>
                          <a:cs typeface="Microsoft Sans Serif"/>
                        </a:rPr>
                        <a:t>(any</a:t>
                      </a:r>
                      <a:r>
                        <a:rPr sz="1800" spc="10" dirty="0">
                          <a:latin typeface="Aptos" panose="020B0004020202020204" pitchFamily="34" charset="0"/>
                          <a:cs typeface="Microsoft Sans Serif"/>
                        </a:rPr>
                        <a:t> </a:t>
                      </a:r>
                      <a:r>
                        <a:rPr sz="1800" dirty="0">
                          <a:latin typeface="Aptos" panose="020B0004020202020204" pitchFamily="34" charset="0"/>
                          <a:cs typeface="Microsoft Sans Serif"/>
                        </a:rPr>
                        <a:t>IP)</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as</a:t>
                      </a:r>
                      <a:r>
                        <a:rPr sz="1800" spc="30" dirty="0">
                          <a:latin typeface="Aptos" panose="020B0004020202020204" pitchFamily="34" charset="0"/>
                          <a:cs typeface="Microsoft Sans Serif"/>
                        </a:rPr>
                        <a:t> </a:t>
                      </a:r>
                      <a:r>
                        <a:rPr sz="1800" dirty="0">
                          <a:latin typeface="Aptos" panose="020B0004020202020204" pitchFamily="34" charset="0"/>
                          <a:cs typeface="Microsoft Sans Serif"/>
                        </a:rPr>
                        <a:t>inheritance</a:t>
                      </a:r>
                      <a:r>
                        <a:rPr sz="1800" spc="50" dirty="0">
                          <a:latin typeface="Aptos" panose="020B0004020202020204" pitchFamily="34" charset="0"/>
                          <a:cs typeface="Microsoft Sans Serif"/>
                        </a:rPr>
                        <a:t> </a:t>
                      </a:r>
                      <a:r>
                        <a:rPr sz="1800" b="1" spc="-20" dirty="0">
                          <a:latin typeface="Aptos" panose="020B0004020202020204" pitchFamily="34" charset="0"/>
                          <a:cs typeface="Arial"/>
                        </a:rPr>
                        <a:t>from</a:t>
                      </a:r>
                      <a:endParaRPr sz="18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346075" marR="232410" indent="-344805">
                        <a:lnSpc>
                          <a:spcPts val="2160"/>
                        </a:lnSpc>
                        <a:spcBef>
                          <a:spcPts val="35"/>
                        </a:spcBef>
                        <a:buAutoNum type="alphaLcPeriod"/>
                        <a:tabLst>
                          <a:tab pos="346075" algn="l"/>
                        </a:tabLst>
                      </a:pPr>
                      <a:r>
                        <a:rPr sz="1800" dirty="0">
                          <a:latin typeface="Aptos" panose="020B0004020202020204" pitchFamily="34" charset="0"/>
                          <a:cs typeface="Microsoft Sans Serif"/>
                        </a:rPr>
                        <a:t>Any</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person</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who</a:t>
                      </a:r>
                      <a:r>
                        <a:rPr sz="1800" spc="25" dirty="0">
                          <a:latin typeface="Aptos" panose="020B0004020202020204" pitchFamily="34" charset="0"/>
                          <a:cs typeface="Microsoft Sans Serif"/>
                        </a:rPr>
                        <a:t> </a:t>
                      </a:r>
                      <a:r>
                        <a:rPr sz="1800" dirty="0">
                          <a:latin typeface="Aptos" panose="020B0004020202020204" pitchFamily="34" charset="0"/>
                          <a:cs typeface="Microsoft Sans Serif"/>
                        </a:rPr>
                        <a:t>has</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acquired</a:t>
                      </a:r>
                      <a:r>
                        <a:rPr sz="1800" spc="-45" dirty="0">
                          <a:latin typeface="Aptos" panose="020B0004020202020204" pitchFamily="34" charset="0"/>
                          <a:cs typeface="Microsoft Sans Serif"/>
                        </a:rPr>
                        <a:t> </a:t>
                      </a:r>
                      <a:r>
                        <a:rPr sz="1800" dirty="0">
                          <a:latin typeface="Aptos" panose="020B0004020202020204" pitchFamily="34" charset="0"/>
                          <a:cs typeface="Microsoft Sans Serif"/>
                        </a:rPr>
                        <a:t>it</a:t>
                      </a:r>
                      <a:r>
                        <a:rPr sz="1800" spc="25" dirty="0">
                          <a:latin typeface="Aptos" panose="020B0004020202020204" pitchFamily="34" charset="0"/>
                          <a:cs typeface="Microsoft Sans Serif"/>
                        </a:rPr>
                        <a:t> </a:t>
                      </a:r>
                      <a:r>
                        <a:rPr sz="1800" dirty="0">
                          <a:latin typeface="Aptos" panose="020B0004020202020204" pitchFamily="34" charset="0"/>
                          <a:cs typeface="Microsoft Sans Serif"/>
                        </a:rPr>
                        <a:t>under</a:t>
                      </a:r>
                      <a:r>
                        <a:rPr sz="1800" spc="-20" dirty="0">
                          <a:latin typeface="Aptos" panose="020B0004020202020204" pitchFamily="34" charset="0"/>
                          <a:cs typeface="Microsoft Sans Serif"/>
                        </a:rPr>
                        <a:t> laws </a:t>
                      </a:r>
                      <a:r>
                        <a:rPr sz="1800" dirty="0">
                          <a:latin typeface="Aptos" panose="020B0004020202020204" pitchFamily="34" charset="0"/>
                          <a:cs typeface="Microsoft Sans Serif"/>
                        </a:rPr>
                        <a:t>in</a:t>
                      </a:r>
                      <a:r>
                        <a:rPr sz="1800" spc="-10" dirty="0">
                          <a:latin typeface="Aptos" panose="020B0004020202020204" pitchFamily="34" charset="0"/>
                          <a:cs typeface="Microsoft Sans Serif"/>
                        </a:rPr>
                        <a:t> </a:t>
                      </a:r>
                      <a:r>
                        <a:rPr sz="1800" dirty="0">
                          <a:latin typeface="Aptos" panose="020B0004020202020204" pitchFamily="34" charset="0"/>
                          <a:cs typeface="Microsoft Sans Serif"/>
                        </a:rPr>
                        <a:t>force</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5" dirty="0">
                          <a:latin typeface="Aptos" panose="020B0004020202020204" pitchFamily="34" charset="0"/>
                          <a:cs typeface="Microsoft Sans Serif"/>
                        </a:rPr>
                        <a:t> </a:t>
                      </a:r>
                      <a:r>
                        <a:rPr sz="1800" spc="-10" dirty="0">
                          <a:latin typeface="Aptos" panose="020B0004020202020204" pitchFamily="34" charset="0"/>
                          <a:cs typeface="Microsoft Sans Serif"/>
                        </a:rPr>
                        <a:t>24(c)(i)];</a:t>
                      </a:r>
                      <a:endParaRPr sz="1800">
                        <a:latin typeface="Aptos" panose="020B0004020202020204" pitchFamily="34" charset="0"/>
                        <a:cs typeface="Microsoft Sans Serif"/>
                      </a:endParaRPr>
                    </a:p>
                    <a:p>
                      <a:pPr marL="346075" indent="-344805">
                        <a:lnSpc>
                          <a:spcPts val="2095"/>
                        </a:lnSpc>
                        <a:spcBef>
                          <a:spcPts val="530"/>
                        </a:spcBef>
                        <a:buAutoNum type="alphaLcPeriod"/>
                        <a:tabLst>
                          <a:tab pos="346075" algn="l"/>
                        </a:tabLst>
                      </a:pPr>
                      <a:r>
                        <a:rPr sz="1800" dirty="0">
                          <a:latin typeface="Aptos" panose="020B0004020202020204" pitchFamily="34" charset="0"/>
                          <a:cs typeface="Microsoft Sans Serif"/>
                        </a:rPr>
                        <a:t>Resident</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25" dirty="0">
                          <a:latin typeface="Aptos" panose="020B0004020202020204" pitchFamily="34" charset="0"/>
                          <a:cs typeface="Microsoft Sans Serif"/>
                        </a:rPr>
                        <a:t> </a:t>
                      </a:r>
                      <a:r>
                        <a:rPr sz="1800" spc="-10" dirty="0">
                          <a:latin typeface="Aptos" panose="020B0004020202020204" pitchFamily="34" charset="0"/>
                          <a:cs typeface="Microsoft Sans Serif"/>
                        </a:rPr>
                        <a:t>24(c)(ii)]</a:t>
                      </a:r>
                      <a:endParaRPr sz="1800">
                        <a:latin typeface="Aptos" panose="020B0004020202020204" pitchFamily="34" charset="0"/>
                        <a:cs typeface="Microsoft Sans Serif"/>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332105">
                <a:tc>
                  <a:txBody>
                    <a:bodyPr/>
                    <a:lstStyle/>
                    <a:p>
                      <a:pPr marL="54610">
                        <a:lnSpc>
                          <a:spcPct val="100000"/>
                        </a:lnSpc>
                        <a:spcBef>
                          <a:spcPts val="195"/>
                        </a:spcBef>
                      </a:pPr>
                      <a:r>
                        <a:rPr sz="1800" b="1" u="sng" spc="-20" dirty="0">
                          <a:solidFill>
                            <a:srgbClr val="FF0000"/>
                          </a:solidFill>
                          <a:uFill>
                            <a:solidFill>
                              <a:srgbClr val="FF0000"/>
                            </a:solidFill>
                          </a:uFill>
                          <a:latin typeface="Aptos" panose="020B0004020202020204" pitchFamily="34" charset="0"/>
                          <a:cs typeface="Arial"/>
                        </a:rPr>
                        <a:t>Sale</a:t>
                      </a:r>
                      <a:endParaRPr sz="1800">
                        <a:latin typeface="Aptos" panose="020B0004020202020204" pitchFamily="34" charset="0"/>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Aptos" panose="020B0004020202020204" pitchFamily="34"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386080">
                <a:tc>
                  <a:txBody>
                    <a:bodyPr/>
                    <a:lstStyle/>
                    <a:p>
                      <a:pPr marL="45720">
                        <a:lnSpc>
                          <a:spcPts val="2125"/>
                        </a:lnSpc>
                      </a:pPr>
                      <a:r>
                        <a:rPr sz="1800" dirty="0">
                          <a:latin typeface="Aptos" panose="020B0004020202020204" pitchFamily="34" charset="0"/>
                          <a:cs typeface="Microsoft Sans Serif"/>
                        </a:rPr>
                        <a:t>Sell (other</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than</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25"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45"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plantation</a:t>
                      </a:r>
                      <a:r>
                        <a:rPr sz="1800" spc="-70" dirty="0">
                          <a:latin typeface="Aptos" panose="020B0004020202020204" pitchFamily="34" charset="0"/>
                          <a:cs typeface="Microsoft Sans Serif"/>
                        </a:rPr>
                        <a:t> </a:t>
                      </a:r>
                      <a:r>
                        <a:rPr sz="1800" dirty="0">
                          <a:latin typeface="Aptos" panose="020B0004020202020204" pitchFamily="34" charset="0"/>
                          <a:cs typeface="Microsoft Sans Serif"/>
                        </a:rPr>
                        <a:t>etc.)</a:t>
                      </a:r>
                      <a:r>
                        <a:rPr sz="1800" spc="-5" dirty="0">
                          <a:latin typeface="Aptos" panose="020B0004020202020204" pitchFamily="34" charset="0"/>
                          <a:cs typeface="Microsoft Sans Serif"/>
                        </a:rPr>
                        <a:t> </a:t>
                      </a:r>
                      <a:r>
                        <a:rPr sz="1800" b="1" spc="-25" dirty="0">
                          <a:latin typeface="Aptos" panose="020B0004020202020204" pitchFamily="34" charset="0"/>
                          <a:cs typeface="Arial"/>
                        </a:rPr>
                        <a:t>to</a:t>
                      </a:r>
                      <a:endParaRPr sz="18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46990">
                        <a:lnSpc>
                          <a:spcPts val="2125"/>
                        </a:lnSpc>
                      </a:pPr>
                      <a:r>
                        <a:rPr sz="1800" dirty="0">
                          <a:latin typeface="Aptos" panose="020B0004020202020204" pitchFamily="34" charset="0"/>
                          <a:cs typeface="Microsoft Sans Serif"/>
                        </a:rPr>
                        <a:t>Resident/</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NRI/</a:t>
                      </a:r>
                      <a:r>
                        <a:rPr sz="1800" spc="10" dirty="0">
                          <a:latin typeface="Aptos" panose="020B0004020202020204" pitchFamily="34" charset="0"/>
                          <a:cs typeface="Microsoft Sans Serif"/>
                        </a:rPr>
                        <a:t> </a:t>
                      </a:r>
                      <a:r>
                        <a:rPr sz="1800" dirty="0">
                          <a:latin typeface="Aptos" panose="020B0004020202020204" pitchFamily="34" charset="0"/>
                          <a:cs typeface="Microsoft Sans Serif"/>
                        </a:rPr>
                        <a:t>OCI</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24(d)</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&amp;</a:t>
                      </a:r>
                      <a:r>
                        <a:rPr sz="1800" spc="25" dirty="0">
                          <a:latin typeface="Aptos" panose="020B0004020202020204" pitchFamily="34" charset="0"/>
                          <a:cs typeface="Microsoft Sans Serif"/>
                        </a:rPr>
                        <a:t> </a:t>
                      </a:r>
                      <a:r>
                        <a:rPr sz="1800" spc="-10" dirty="0">
                          <a:latin typeface="Aptos" panose="020B0004020202020204" pitchFamily="34" charset="0"/>
                          <a:cs typeface="Microsoft Sans Serif"/>
                        </a:rPr>
                        <a:t>24(e)]</a:t>
                      </a:r>
                      <a:endParaRPr sz="18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291465">
                <a:tc>
                  <a:txBody>
                    <a:bodyPr/>
                    <a:lstStyle/>
                    <a:p>
                      <a:pPr marL="54610">
                        <a:lnSpc>
                          <a:spcPct val="100000"/>
                        </a:lnSpc>
                        <a:spcBef>
                          <a:spcPts val="35"/>
                        </a:spcBef>
                      </a:pPr>
                      <a:r>
                        <a:rPr sz="1800" dirty="0">
                          <a:latin typeface="Aptos" panose="020B0004020202020204" pitchFamily="34" charset="0"/>
                          <a:cs typeface="Microsoft Sans Serif"/>
                        </a:rPr>
                        <a:t>Sell</a:t>
                      </a:r>
                      <a:r>
                        <a:rPr sz="1800" spc="80"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80"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130"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125" dirty="0">
                          <a:latin typeface="Aptos" panose="020B0004020202020204" pitchFamily="34" charset="0"/>
                          <a:cs typeface="Microsoft Sans Serif"/>
                        </a:rPr>
                        <a:t> </a:t>
                      </a:r>
                      <a:r>
                        <a:rPr sz="1800" dirty="0">
                          <a:latin typeface="Aptos" panose="020B0004020202020204" pitchFamily="34" charset="0"/>
                          <a:cs typeface="Microsoft Sans Serif"/>
                        </a:rPr>
                        <a:t>plantation</a:t>
                      </a:r>
                      <a:r>
                        <a:rPr sz="1800" spc="55" dirty="0">
                          <a:latin typeface="Aptos" panose="020B0004020202020204" pitchFamily="34" charset="0"/>
                          <a:cs typeface="Microsoft Sans Serif"/>
                        </a:rPr>
                        <a:t> </a:t>
                      </a:r>
                      <a:r>
                        <a:rPr sz="1800" dirty="0">
                          <a:latin typeface="Aptos" panose="020B0004020202020204" pitchFamily="34" charset="0"/>
                          <a:cs typeface="Microsoft Sans Serif"/>
                        </a:rPr>
                        <a:t>etc.)</a:t>
                      </a:r>
                      <a:r>
                        <a:rPr sz="1800" spc="140" dirty="0">
                          <a:latin typeface="Aptos" panose="020B0004020202020204" pitchFamily="34" charset="0"/>
                          <a:cs typeface="Microsoft Sans Serif"/>
                        </a:rPr>
                        <a:t> </a:t>
                      </a:r>
                      <a:r>
                        <a:rPr sz="1800" b="1" spc="-25" dirty="0">
                          <a:latin typeface="Aptos" panose="020B0004020202020204" pitchFamily="34" charset="0"/>
                          <a:cs typeface="Arial"/>
                        </a:rPr>
                        <a:t>to</a:t>
                      </a:r>
                      <a:endParaRPr sz="1800">
                        <a:latin typeface="Aptos" panose="020B0004020202020204" pitchFamily="34" charset="0"/>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3340">
                        <a:lnSpc>
                          <a:spcPct val="100000"/>
                        </a:lnSpc>
                        <a:spcBef>
                          <a:spcPts val="35"/>
                        </a:spcBef>
                      </a:pPr>
                      <a:r>
                        <a:rPr sz="1800" dirty="0">
                          <a:latin typeface="Aptos" panose="020B0004020202020204" pitchFamily="34" charset="0"/>
                          <a:cs typeface="Microsoft Sans Serif"/>
                        </a:rPr>
                        <a:t>Resident</a:t>
                      </a:r>
                      <a:r>
                        <a:rPr sz="1800" spc="-10"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15" dirty="0">
                          <a:latin typeface="Aptos" panose="020B0004020202020204" pitchFamily="34" charset="0"/>
                          <a:cs typeface="Microsoft Sans Serif"/>
                        </a:rPr>
                        <a:t> </a:t>
                      </a:r>
                      <a:r>
                        <a:rPr sz="1800" spc="-10" dirty="0">
                          <a:latin typeface="Aptos" panose="020B0004020202020204" pitchFamily="34" charset="0"/>
                          <a:cs typeface="Microsoft Sans Serif"/>
                        </a:rPr>
                        <a:t>24(d)]</a:t>
                      </a:r>
                      <a:endParaRPr sz="1800">
                        <a:latin typeface="Aptos" panose="020B0004020202020204" pitchFamily="34" charset="0"/>
                        <a:cs typeface="Microsoft Sans Serif"/>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274320">
                <a:tc>
                  <a:txBody>
                    <a:bodyPr/>
                    <a:lstStyle/>
                    <a:p>
                      <a:pPr marL="54610">
                        <a:lnSpc>
                          <a:spcPts val="2060"/>
                        </a:lnSpc>
                      </a:pPr>
                      <a:r>
                        <a:rPr sz="1800" b="1" spc="-20" dirty="0">
                          <a:solidFill>
                            <a:srgbClr val="FF0000"/>
                          </a:solidFill>
                          <a:latin typeface="Aptos" panose="020B0004020202020204" pitchFamily="34" charset="0"/>
                          <a:cs typeface="Arial"/>
                        </a:rPr>
                        <a:t>Gift</a:t>
                      </a:r>
                      <a:endParaRPr sz="18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FD4EA"/>
                    </a:solidFill>
                  </a:tcPr>
                </a:tc>
                <a:tc>
                  <a:txBody>
                    <a:bodyPr/>
                    <a:lstStyle/>
                    <a:p>
                      <a:pPr>
                        <a:lnSpc>
                          <a:spcPct val="100000"/>
                        </a:lnSpc>
                      </a:pPr>
                      <a:endParaRPr sz="1700">
                        <a:latin typeface="Aptos" panose="020B0004020202020204" pitchFamily="34"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445134">
                <a:tc>
                  <a:txBody>
                    <a:bodyPr/>
                    <a:lstStyle/>
                    <a:p>
                      <a:pPr marL="45720">
                        <a:lnSpc>
                          <a:spcPts val="2130"/>
                        </a:lnSpc>
                      </a:pPr>
                      <a:r>
                        <a:rPr sz="1800" dirty="0">
                          <a:latin typeface="Aptos" panose="020B0004020202020204" pitchFamily="34" charset="0"/>
                          <a:cs typeface="Microsoft Sans Serif"/>
                        </a:rPr>
                        <a:t>Gift</a:t>
                      </a:r>
                      <a:r>
                        <a:rPr sz="1800" spc="30" dirty="0">
                          <a:latin typeface="Aptos" panose="020B0004020202020204" pitchFamily="34" charset="0"/>
                          <a:cs typeface="Microsoft Sans Serif"/>
                        </a:rPr>
                        <a:t> </a:t>
                      </a:r>
                      <a:r>
                        <a:rPr sz="1800" dirty="0">
                          <a:latin typeface="Aptos" panose="020B0004020202020204" pitchFamily="34" charset="0"/>
                          <a:cs typeface="Microsoft Sans Serif"/>
                        </a:rPr>
                        <a:t>(other</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than</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45"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40"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plantation</a:t>
                      </a:r>
                      <a:r>
                        <a:rPr sz="1800" spc="-45" dirty="0">
                          <a:latin typeface="Aptos" panose="020B0004020202020204" pitchFamily="34" charset="0"/>
                          <a:cs typeface="Microsoft Sans Serif"/>
                        </a:rPr>
                        <a:t> </a:t>
                      </a:r>
                      <a:r>
                        <a:rPr sz="1800" dirty="0">
                          <a:latin typeface="Aptos" panose="020B0004020202020204" pitchFamily="34" charset="0"/>
                          <a:cs typeface="Microsoft Sans Serif"/>
                        </a:rPr>
                        <a:t>etc.)</a:t>
                      </a:r>
                      <a:r>
                        <a:rPr sz="1800" spc="-5" dirty="0">
                          <a:latin typeface="Aptos" panose="020B0004020202020204" pitchFamily="34" charset="0"/>
                          <a:cs typeface="Microsoft Sans Serif"/>
                        </a:rPr>
                        <a:t> </a:t>
                      </a:r>
                      <a:r>
                        <a:rPr sz="1800" b="1" spc="-25" dirty="0">
                          <a:latin typeface="Aptos" panose="020B0004020202020204" pitchFamily="34" charset="0"/>
                          <a:cs typeface="Arial"/>
                        </a:rPr>
                        <a:t>to</a:t>
                      </a:r>
                      <a:endParaRPr sz="18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BF5"/>
                    </a:solidFill>
                  </a:tcPr>
                </a:tc>
                <a:tc>
                  <a:txBody>
                    <a:bodyPr/>
                    <a:lstStyle/>
                    <a:p>
                      <a:pPr marL="46990">
                        <a:lnSpc>
                          <a:spcPts val="2130"/>
                        </a:lnSpc>
                      </a:pPr>
                      <a:r>
                        <a:rPr sz="1800" dirty="0">
                          <a:latin typeface="Aptos" panose="020B0004020202020204" pitchFamily="34" charset="0"/>
                          <a:cs typeface="Microsoft Sans Serif"/>
                        </a:rPr>
                        <a:t>Resident/</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NRI/</a:t>
                      </a:r>
                      <a:r>
                        <a:rPr sz="1800" spc="10" dirty="0">
                          <a:latin typeface="Aptos" panose="020B0004020202020204" pitchFamily="34" charset="0"/>
                          <a:cs typeface="Microsoft Sans Serif"/>
                        </a:rPr>
                        <a:t> </a:t>
                      </a:r>
                      <a:r>
                        <a:rPr sz="1800" dirty="0">
                          <a:latin typeface="Aptos" panose="020B0004020202020204" pitchFamily="34" charset="0"/>
                          <a:cs typeface="Microsoft Sans Serif"/>
                        </a:rPr>
                        <a:t>OCI</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15" dirty="0">
                          <a:latin typeface="Aptos" panose="020B0004020202020204" pitchFamily="34" charset="0"/>
                          <a:cs typeface="Microsoft Sans Serif"/>
                        </a:rPr>
                        <a:t> </a:t>
                      </a:r>
                      <a:r>
                        <a:rPr sz="1800" dirty="0">
                          <a:latin typeface="Aptos" panose="020B0004020202020204" pitchFamily="34" charset="0"/>
                          <a:cs typeface="Microsoft Sans Serif"/>
                        </a:rPr>
                        <a:t>24(d)</a:t>
                      </a:r>
                      <a:r>
                        <a:rPr sz="1800" spc="5" dirty="0">
                          <a:latin typeface="Aptos" panose="020B0004020202020204" pitchFamily="34" charset="0"/>
                          <a:cs typeface="Microsoft Sans Serif"/>
                        </a:rPr>
                        <a:t> </a:t>
                      </a:r>
                      <a:r>
                        <a:rPr sz="1800" dirty="0">
                          <a:latin typeface="Aptos" panose="020B0004020202020204" pitchFamily="34" charset="0"/>
                          <a:cs typeface="Microsoft Sans Serif"/>
                        </a:rPr>
                        <a:t>&amp;</a:t>
                      </a:r>
                      <a:r>
                        <a:rPr sz="1800" spc="25" dirty="0">
                          <a:latin typeface="Aptos" panose="020B0004020202020204" pitchFamily="34" charset="0"/>
                          <a:cs typeface="Microsoft Sans Serif"/>
                        </a:rPr>
                        <a:t> </a:t>
                      </a:r>
                      <a:r>
                        <a:rPr sz="1800" spc="-10" dirty="0">
                          <a:latin typeface="Aptos" panose="020B0004020202020204" pitchFamily="34" charset="0"/>
                          <a:cs typeface="Microsoft Sans Serif"/>
                        </a:rPr>
                        <a:t>24(e)]</a:t>
                      </a:r>
                      <a:endParaRPr sz="18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r h="737870">
                <a:tc>
                  <a:txBody>
                    <a:bodyPr/>
                    <a:lstStyle/>
                    <a:p>
                      <a:pPr marL="54610">
                        <a:lnSpc>
                          <a:spcPct val="100000"/>
                        </a:lnSpc>
                        <a:spcBef>
                          <a:spcPts val="1800"/>
                        </a:spcBef>
                      </a:pPr>
                      <a:r>
                        <a:rPr sz="1800" dirty="0">
                          <a:latin typeface="Aptos" panose="020B0004020202020204" pitchFamily="34" charset="0"/>
                          <a:cs typeface="Microsoft Sans Serif"/>
                        </a:rPr>
                        <a:t>Gift</a:t>
                      </a:r>
                      <a:r>
                        <a:rPr sz="1800" spc="100" dirty="0">
                          <a:latin typeface="Aptos" panose="020B0004020202020204" pitchFamily="34" charset="0"/>
                          <a:cs typeface="Microsoft Sans Serif"/>
                        </a:rPr>
                        <a:t> </a:t>
                      </a:r>
                      <a:r>
                        <a:rPr sz="1800" dirty="0">
                          <a:latin typeface="Aptos" panose="020B0004020202020204" pitchFamily="34" charset="0"/>
                          <a:cs typeface="Microsoft Sans Serif"/>
                        </a:rPr>
                        <a:t>(agricultural</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land</a:t>
                      </a:r>
                      <a:r>
                        <a:rPr sz="1800" spc="80"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105" dirty="0">
                          <a:latin typeface="Aptos" panose="020B0004020202020204" pitchFamily="34" charset="0"/>
                          <a:cs typeface="Microsoft Sans Serif"/>
                        </a:rPr>
                        <a:t> </a:t>
                      </a:r>
                      <a:r>
                        <a:rPr sz="1800" dirty="0">
                          <a:latin typeface="Aptos" panose="020B0004020202020204" pitchFamily="34" charset="0"/>
                          <a:cs typeface="Microsoft Sans Serif"/>
                        </a:rPr>
                        <a:t>farmhouse</a:t>
                      </a:r>
                      <a:r>
                        <a:rPr sz="1800" spc="50" dirty="0">
                          <a:latin typeface="Aptos" panose="020B0004020202020204" pitchFamily="34" charset="0"/>
                          <a:cs typeface="Microsoft Sans Serif"/>
                        </a:rPr>
                        <a:t> </a:t>
                      </a:r>
                      <a:r>
                        <a:rPr sz="1800" dirty="0">
                          <a:latin typeface="Aptos" panose="020B0004020202020204" pitchFamily="34" charset="0"/>
                          <a:cs typeface="Microsoft Sans Serif"/>
                        </a:rPr>
                        <a:t>/</a:t>
                      </a:r>
                      <a:r>
                        <a:rPr sz="1800" spc="130" dirty="0">
                          <a:latin typeface="Aptos" panose="020B0004020202020204" pitchFamily="34" charset="0"/>
                          <a:cs typeface="Microsoft Sans Serif"/>
                        </a:rPr>
                        <a:t> </a:t>
                      </a:r>
                      <a:r>
                        <a:rPr sz="1800" dirty="0">
                          <a:latin typeface="Aptos" panose="020B0004020202020204" pitchFamily="34" charset="0"/>
                          <a:cs typeface="Microsoft Sans Serif"/>
                        </a:rPr>
                        <a:t>plantation</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etc.)</a:t>
                      </a:r>
                      <a:r>
                        <a:rPr sz="1800" spc="190" dirty="0">
                          <a:latin typeface="Aptos" panose="020B0004020202020204" pitchFamily="34" charset="0"/>
                          <a:cs typeface="Microsoft Sans Serif"/>
                        </a:rPr>
                        <a:t> </a:t>
                      </a:r>
                      <a:r>
                        <a:rPr sz="1800" b="1" spc="-25" dirty="0">
                          <a:latin typeface="Aptos" panose="020B0004020202020204" pitchFamily="34" charset="0"/>
                          <a:cs typeface="Arial"/>
                        </a:rPr>
                        <a:t>to</a:t>
                      </a:r>
                      <a:endParaRPr sz="1800" dirty="0">
                        <a:latin typeface="Aptos" panose="020B0004020202020204" pitchFamily="34" charset="0"/>
                        <a:cs typeface="Arial"/>
                      </a:endParaRPr>
                    </a:p>
                  </a:txBody>
                  <a:tcPr marL="0" marR="0" marT="228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3340">
                        <a:lnSpc>
                          <a:spcPct val="100000"/>
                        </a:lnSpc>
                        <a:spcBef>
                          <a:spcPts val="1800"/>
                        </a:spcBef>
                      </a:pPr>
                      <a:r>
                        <a:rPr sz="1800" dirty="0">
                          <a:latin typeface="Aptos" panose="020B0004020202020204" pitchFamily="34" charset="0"/>
                          <a:cs typeface="Microsoft Sans Serif"/>
                        </a:rPr>
                        <a:t>Resident</a:t>
                      </a:r>
                      <a:r>
                        <a:rPr sz="1800" spc="-20" dirty="0">
                          <a:latin typeface="Aptos" panose="020B0004020202020204" pitchFamily="34" charset="0"/>
                          <a:cs typeface="Microsoft Sans Serif"/>
                        </a:rPr>
                        <a:t> </a:t>
                      </a:r>
                      <a:r>
                        <a:rPr sz="1800" dirty="0">
                          <a:latin typeface="Aptos" panose="020B0004020202020204" pitchFamily="34" charset="0"/>
                          <a:cs typeface="Microsoft Sans Serif"/>
                        </a:rPr>
                        <a:t>[Rule</a:t>
                      </a:r>
                      <a:r>
                        <a:rPr sz="1800" spc="10" dirty="0">
                          <a:latin typeface="Aptos" panose="020B0004020202020204" pitchFamily="34" charset="0"/>
                          <a:cs typeface="Microsoft Sans Serif"/>
                        </a:rPr>
                        <a:t> </a:t>
                      </a:r>
                      <a:r>
                        <a:rPr sz="1800" spc="-10" dirty="0">
                          <a:latin typeface="Aptos" panose="020B0004020202020204" pitchFamily="34" charset="0"/>
                          <a:cs typeface="Microsoft Sans Serif"/>
                        </a:rPr>
                        <a:t>24(d)]</a:t>
                      </a:r>
                      <a:endParaRPr sz="1800" dirty="0">
                        <a:latin typeface="Aptos" panose="020B0004020202020204" pitchFamily="34" charset="0"/>
                        <a:cs typeface="Microsoft Sans Serif"/>
                      </a:endParaRPr>
                    </a:p>
                  </a:txBody>
                  <a:tcPr marL="0" marR="0" marT="228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11"/>
                  </a:ext>
                </a:extLst>
              </a:tr>
            </a:tbl>
          </a:graphicData>
        </a:graphic>
      </p:graphicFrame>
      <p:sp>
        <p:nvSpPr>
          <p:cNvPr id="6" name="object 6"/>
          <p:cNvSpPr txBox="1">
            <a:spLocks noGrp="1"/>
          </p:cNvSpPr>
          <p:nvPr>
            <p:ph type="sldNum" sz="quarter" idx="7"/>
          </p:nvPr>
        </p:nvSpPr>
        <p:spPr>
          <a:xfrm>
            <a:off x="11660758" y="6968635"/>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45</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a:t>
            </a:r>
            <a:r>
              <a:rPr sz="2200" spc="-20" dirty="0">
                <a:latin typeface="Aptos" panose="020B0004020202020204" pitchFamily="34" charset="0"/>
              </a:rPr>
              <a:t> </a:t>
            </a:r>
            <a:r>
              <a:rPr sz="2200" dirty="0">
                <a:latin typeface="Aptos" panose="020B0004020202020204" pitchFamily="34" charset="0"/>
              </a:rPr>
              <a:t>&amp;</a:t>
            </a:r>
            <a:r>
              <a:rPr sz="2200" spc="-60" dirty="0">
                <a:latin typeface="Aptos" panose="020B0004020202020204" pitchFamily="34" charset="0"/>
              </a:rPr>
              <a:t> </a:t>
            </a:r>
            <a:r>
              <a:rPr sz="2200" spc="-10" dirty="0">
                <a:latin typeface="Aptos" panose="020B0004020202020204" pitchFamily="34" charset="0"/>
              </a:rPr>
              <a:t>Transfer</a:t>
            </a:r>
            <a:r>
              <a:rPr sz="2200" spc="-70" dirty="0">
                <a:latin typeface="Aptos" panose="020B0004020202020204" pitchFamily="34" charset="0"/>
              </a:rPr>
              <a:t> </a:t>
            </a:r>
            <a:r>
              <a:rPr sz="2200" dirty="0">
                <a:latin typeface="Aptos" panose="020B0004020202020204" pitchFamily="34" charset="0"/>
              </a:rPr>
              <a:t>of</a:t>
            </a:r>
            <a:r>
              <a:rPr sz="2200" spc="-50" dirty="0">
                <a:latin typeface="Aptos" panose="020B0004020202020204" pitchFamily="34" charset="0"/>
              </a:rPr>
              <a:t> </a:t>
            </a:r>
            <a:r>
              <a:rPr sz="2200" spc="-25" dirty="0">
                <a:latin typeface="Aptos" panose="020B0004020202020204" pitchFamily="34" charset="0"/>
              </a:rPr>
              <a:t>IP</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46</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594243"/>
            <a:ext cx="11348720" cy="5603875"/>
          </a:xfrm>
          <a:prstGeom prst="rect">
            <a:avLst/>
          </a:prstGeom>
        </p:spPr>
        <p:txBody>
          <a:bodyPr vert="horz" wrap="square" lIns="0" tIns="132080" rIns="0" bIns="0" rtlCol="0">
            <a:spAutoFit/>
          </a:bodyPr>
          <a:lstStyle/>
          <a:p>
            <a:pPr marL="12700" marR="0" lvl="0" indent="0" defTabSz="914400" eaLnBrk="1" fontAlgn="auto" latinLnBrk="0" hangingPunct="1">
              <a:lnSpc>
                <a:spcPct val="100000"/>
              </a:lnSpc>
              <a:spcBef>
                <a:spcPts val="1040"/>
              </a:spcBef>
              <a:spcAft>
                <a:spcPts val="0"/>
              </a:spcAft>
              <a:buClrTx/>
              <a:buSzTx/>
              <a:buFontTx/>
              <a:buNone/>
              <a:tabLst/>
              <a:defRPr/>
            </a:pP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Meaning</a:t>
            </a:r>
            <a:r>
              <a:rPr kumimoji="0" sz="1900" b="1" i="0" u="none" strike="noStrike" kern="0" cap="none" spc="-6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1900" b="1" i="0" u="none" strike="noStrike" kern="0" cap="none" spc="-6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Immovable</a:t>
            </a:r>
            <a:r>
              <a:rPr kumimoji="0" sz="19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Property</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900" marR="0" lvl="0" indent="0" defTabSz="914400" eaLnBrk="1" fontAlgn="auto" latinLnBrk="0" hangingPunct="1">
              <a:lnSpc>
                <a:spcPct val="100000"/>
              </a:lnSpc>
              <a:spcBef>
                <a:spcPts val="940"/>
              </a:spcBef>
              <a:spcAft>
                <a:spcPts val="0"/>
              </a:spcAft>
              <a:buClrTx/>
              <a:buSzTx/>
              <a:buFontTx/>
              <a:buNone/>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9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defined.</a:t>
            </a:r>
            <a:r>
              <a:rPr kumimoji="0" sz="19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General</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meaning</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has</a:t>
            </a:r>
            <a:r>
              <a:rPr kumimoji="0" sz="19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applied.</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5080" lvl="0" indent="0" defTabSz="914400" eaLnBrk="1" fontAlgn="auto" latinLnBrk="0" hangingPunct="1">
              <a:lnSpc>
                <a:spcPct val="115799"/>
              </a:lnSpc>
              <a:spcBef>
                <a:spcPts val="580"/>
              </a:spcBef>
              <a:spcAft>
                <a:spcPts val="0"/>
              </a:spcAft>
              <a:buClrTx/>
              <a:buSzTx/>
              <a:buFontTx/>
              <a:buNone/>
              <a:tabLst>
                <a:tab pos="1551940" algn="l"/>
                <a:tab pos="2893060" algn="l"/>
                <a:tab pos="3466465" algn="l"/>
                <a:tab pos="4719320" algn="l"/>
                <a:tab pos="5932805" algn="l"/>
                <a:tab pos="7234555" algn="l"/>
                <a:tab pos="8554720" algn="l"/>
                <a:tab pos="9871710" algn="l"/>
                <a:tab pos="10255885" algn="l"/>
              </a:tabLst>
              <a:defRPr/>
            </a:pP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However</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acquisition,</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or</a:t>
            </a:r>
            <a:r>
              <a:rPr kumimoji="0" sz="1900" b="0" i="0" u="none" strike="noStrike" kern="0" cap="none" spc="4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dealing</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directly</a:t>
            </a:r>
            <a:r>
              <a:rPr kumimoji="0" sz="1900" b="0" i="0" u="none" strike="noStrike" kern="0" cap="none" spc="4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property</a:t>
            </a:r>
            <a:r>
              <a:rPr kumimoji="0" sz="1900" b="0" i="0" u="none" strike="noStrike" kern="0" cap="none" spc="4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considered</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as</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“Non-</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debt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instrument”.</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[NDI</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Rule</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2(ai)(vii)]</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935"/>
              </a:spcBef>
              <a:spcAft>
                <a:spcPts val="0"/>
              </a:spcAft>
              <a:buClrTx/>
              <a:buSzTx/>
              <a:buFontTx/>
              <a:buNone/>
              <a:tabLst/>
              <a:defRPr/>
            </a:pP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What</a:t>
            </a:r>
            <a:r>
              <a:rPr kumimoji="0" sz="19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NRI</a:t>
            </a:r>
            <a:r>
              <a:rPr kumimoji="0" sz="19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19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OCI</a:t>
            </a:r>
            <a:r>
              <a:rPr kumimoji="0" sz="19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cannot</a:t>
            </a:r>
            <a:r>
              <a:rPr kumimoji="0" sz="19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do?</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940"/>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cannot</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buy</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land,</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plantation</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farm</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houses.</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35"/>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cannot</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do</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Real Estate</a:t>
            </a:r>
            <a:r>
              <a:rPr kumimoji="0" sz="19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Trading,</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or</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trade</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Transferable</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Development</a:t>
            </a:r>
            <a:r>
              <a:rPr kumimoji="0" sz="19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Rights.</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965"/>
              </a:spcBef>
              <a:spcAft>
                <a:spcPts val="0"/>
              </a:spcAft>
              <a:buClrTx/>
              <a:buSzTx/>
              <a:buFontTx/>
              <a:buNone/>
              <a:tabLst/>
              <a:defRPr/>
            </a:pPr>
            <a:r>
              <a:rPr kumimoji="0" sz="19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Acquiring</a:t>
            </a:r>
            <a:r>
              <a:rPr kumimoji="0" sz="1900" b="1" i="0" u="none" strike="noStrike" kern="0" cap="none" spc="-50" normalizeH="0" baseline="0" noProof="0" dirty="0">
                <a:ln>
                  <a:noFill/>
                </a:ln>
                <a:solidFill>
                  <a:sysClr val="windowText" lastClr="000000"/>
                </a:solidFill>
                <a:effectLst/>
                <a:uLnTx/>
                <a:uFillTx/>
                <a:latin typeface="Aptos" panose="020B0004020202020204" pitchFamily="34" charset="0"/>
                <a:cs typeface="Arial"/>
              </a:rPr>
              <a:t> </a:t>
            </a:r>
            <a:r>
              <a:rPr kumimoji="0" sz="19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IP</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935"/>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They</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any</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 </a:t>
            </a:r>
            <a:r>
              <a:rPr kumimoji="0" sz="1900" b="0" i="0" u="none" strike="noStrike" kern="0" cap="none" spc="484"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except</a:t>
            </a:r>
            <a:r>
              <a:rPr kumimoji="0" sz="19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property/plantation/farm</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house.</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40"/>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approval</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RBI</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9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required.</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declarations</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have</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filed.</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35"/>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Purchase</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Payment</a:t>
            </a:r>
            <a:r>
              <a:rPr kumimoji="0" sz="19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9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purchase</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9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paid</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abroad</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through</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banking</a:t>
            </a:r>
            <a:r>
              <a:rPr kumimoji="0" sz="19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channel,</a:t>
            </a:r>
            <a:r>
              <a:rPr kumimoji="0" sz="19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19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Indian</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defTabSz="914400" eaLnBrk="1" fontAlgn="auto" latinLnBrk="0" hangingPunct="1">
              <a:lnSpc>
                <a:spcPct val="100000"/>
              </a:lnSpc>
              <a:spcBef>
                <a:spcPts val="360"/>
              </a:spcBef>
              <a:spcAft>
                <a:spcPts val="0"/>
              </a:spcAft>
              <a:buClrTx/>
              <a:buSzTx/>
              <a:buFontTx/>
              <a:buNone/>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ONLY.</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other</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mode</a:t>
            </a:r>
            <a:r>
              <a:rPr kumimoji="0" sz="19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935"/>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Gift</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484"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Only</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“relative</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 defined</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Companies</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Act</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2013.</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40"/>
              </a:spcBef>
              <a:spcAft>
                <a:spcPts val="0"/>
              </a:spcAft>
              <a:buClrTx/>
              <a:buSzTx/>
              <a:buFontTx/>
              <a:buChar char="•"/>
              <a:tabLst>
                <a:tab pos="4692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Acquisition</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NRI</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PIO</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anyone</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else).</a:t>
            </a:r>
            <a:endParaRPr kumimoji="0" sz="19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5" name="object 4">
            <a:extLst>
              <a:ext uri="{FF2B5EF4-FFF2-40B4-BE49-F238E27FC236}">
                <a16:creationId xmlns:a16="http://schemas.microsoft.com/office/drawing/2014/main" id="{86D3DA89-4C1A-F1BE-1710-9157FE130AB4}"/>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 &amp;</a:t>
            </a:r>
            <a:r>
              <a:rPr sz="2200" spc="-40" dirty="0">
                <a:latin typeface="Aptos" panose="020B0004020202020204" pitchFamily="34" charset="0"/>
              </a:rPr>
              <a:t> </a:t>
            </a:r>
            <a:r>
              <a:rPr sz="2200" spc="-10" dirty="0">
                <a:latin typeface="Aptos" panose="020B0004020202020204" pitchFamily="34" charset="0"/>
              </a:rPr>
              <a:t>Transfer</a:t>
            </a:r>
            <a:r>
              <a:rPr sz="2200" spc="-55" dirty="0">
                <a:latin typeface="Aptos" panose="020B0004020202020204" pitchFamily="34" charset="0"/>
              </a:rPr>
              <a:t> </a:t>
            </a:r>
            <a:r>
              <a:rPr sz="2200" dirty="0">
                <a:latin typeface="Aptos" panose="020B0004020202020204" pitchFamily="34" charset="0"/>
              </a:rPr>
              <a:t>of</a:t>
            </a:r>
            <a:r>
              <a:rPr sz="2200" spc="-30" dirty="0">
                <a:latin typeface="Aptos" panose="020B0004020202020204" pitchFamily="34" charset="0"/>
              </a:rPr>
              <a:t> </a:t>
            </a:r>
            <a:r>
              <a:rPr sz="2200" dirty="0">
                <a:latin typeface="Aptos" panose="020B0004020202020204" pitchFamily="34" charset="0"/>
              </a:rPr>
              <a:t>IP</a:t>
            </a:r>
            <a:r>
              <a:rPr sz="2200" spc="-80" dirty="0">
                <a:latin typeface="Aptos" panose="020B0004020202020204" pitchFamily="34" charset="0"/>
              </a:rPr>
              <a:t> </a:t>
            </a:r>
            <a:r>
              <a:rPr sz="2200" dirty="0">
                <a:latin typeface="Aptos" panose="020B0004020202020204" pitchFamily="34" charset="0"/>
              </a:rPr>
              <a:t>-</a:t>
            </a:r>
            <a:r>
              <a:rPr sz="2200" spc="-45" dirty="0">
                <a:latin typeface="Aptos" panose="020B0004020202020204" pitchFamily="34" charset="0"/>
              </a:rPr>
              <a:t> </a:t>
            </a:r>
            <a:r>
              <a:rPr sz="2200" spc="-10" dirty="0">
                <a:latin typeface="Aptos" panose="020B0004020202020204" pitchFamily="34" charset="0"/>
              </a:rPr>
              <a:t>Repatriation</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47</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620259"/>
            <a:ext cx="11349355" cy="4109458"/>
          </a:xfrm>
          <a:prstGeom prst="rect">
            <a:avLst/>
          </a:prstGeom>
        </p:spPr>
        <p:txBody>
          <a:bodyPr vert="horz" wrap="square" lIns="0" tIns="158115" rIns="0" bIns="0" rtlCol="0">
            <a:spAutoFit/>
          </a:bodyPr>
          <a:lstStyle/>
          <a:p>
            <a:pPr marL="12700" marR="0" lvl="0" indent="0" defTabSz="914400" eaLnBrk="1" fontAlgn="auto" latinLnBrk="0" hangingPunct="1">
              <a:lnSpc>
                <a:spcPct val="100000"/>
              </a:lnSpc>
              <a:spcBef>
                <a:spcPts val="1245"/>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Repatriation</a:t>
            </a:r>
            <a:r>
              <a:rPr kumimoji="0" sz="1800" b="1" i="0" u="none" strike="noStrike" kern="0" cap="none" spc="-50" normalizeH="0" baseline="0" noProof="0" dirty="0">
                <a:ln>
                  <a:noFill/>
                </a:ln>
                <a:solidFill>
                  <a:sysClr val="windowText" lastClr="000000"/>
                </a:solidFill>
                <a:effectLst/>
                <a:uLnTx/>
                <a:uFillTx/>
                <a:latin typeface="Aptos" panose="020B0004020202020204" pitchFamily="34" charset="0"/>
                <a:cs typeface="Arial"/>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 sale</a:t>
            </a:r>
            <a:r>
              <a:rPr kumimoji="0" sz="18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proceeds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1155"/>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Subject</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guidelines,</a:t>
            </a:r>
            <a:r>
              <a:rPr kumimoji="0" sz="18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 can</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repatriated</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abroad</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without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any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approval.</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113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Repatriable</a:t>
            </a:r>
            <a:r>
              <a:rPr kumimoji="0" sz="18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Investment:</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1155"/>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If</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was</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purchased</a:t>
            </a:r>
            <a:r>
              <a:rPr kumimoji="0" sz="18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FX,</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repatriated.</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(Earlier restriction</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repatriation</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upto</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cost</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defTabSz="914400" eaLnBrk="1" fontAlgn="auto" latinLnBrk="0" hangingPunct="1">
              <a:lnSpc>
                <a:spcPct val="100000"/>
              </a:lnSpc>
              <a:spcBef>
                <a:spcPts val="52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 the property</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has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been</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removed.)</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55"/>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should</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 be</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property.</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1130"/>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Repatriation</a:t>
            </a:r>
            <a:r>
              <a:rPr kumimoji="0" sz="1800" b="0" i="0" u="none" strike="noStrike" kern="0" cap="none" spc="3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800" b="0" i="0" u="none" strike="noStrike" kern="0" cap="none" spc="3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restricted</a:t>
            </a:r>
            <a:r>
              <a:rPr kumimoji="0" sz="1800" b="0" i="0" u="none" strike="noStrike" kern="0" cap="none" spc="370"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1800" b="0" i="0" u="none" strike="noStrike" kern="0" cap="none" spc="370"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two</a:t>
            </a:r>
            <a:r>
              <a:rPr kumimoji="0" sz="1800" b="0" i="0" u="none" strike="noStrike" kern="0" cap="none" spc="370"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properties</a:t>
            </a:r>
            <a:r>
              <a:rPr kumimoji="0" sz="1800" b="0" i="0" u="none" strike="noStrike" kern="0" cap="none" spc="365"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a:t>
            </a:r>
            <a:r>
              <a:rPr kumimoji="0" sz="1800" b="0" i="0" u="none" strike="noStrike" kern="0" cap="none" spc="340"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case</a:t>
            </a:r>
            <a:r>
              <a:rPr kumimoji="0" sz="1800" b="0" i="0" u="none" strike="noStrike" kern="0" cap="none" spc="375"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1800" b="0" i="0" u="none" strike="noStrike" kern="0" cap="none" spc="365"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residential</a:t>
            </a:r>
            <a:r>
              <a:rPr kumimoji="0" sz="1800" b="0" i="0" u="none" strike="noStrike" kern="0" cap="none" spc="360" normalizeH="0" baseline="0" noProof="0" dirty="0">
                <a:ln>
                  <a:noFill/>
                </a:ln>
                <a:solidFill>
                  <a:srgbClr val="FF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houses</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800" b="0" i="0" u="none" strike="noStrike" kern="0" cap="none" spc="3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800" b="0" i="0" u="none" strike="noStrike" kern="0" cap="none" spc="3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restriction</a:t>
            </a:r>
            <a:r>
              <a:rPr kumimoji="0" sz="1800" b="0" i="0" u="none" strike="noStrike" kern="0" cap="none" spc="3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a:t>
            </a:r>
            <a:r>
              <a:rPr kumimoji="0" sz="1800" b="0" i="0" u="none" strike="noStrike" kern="0" cap="none" spc="3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commercial</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defTabSz="914400" eaLnBrk="1" fontAlgn="auto" latinLnBrk="0" hangingPunct="1">
              <a:lnSpc>
                <a:spcPct val="100000"/>
              </a:lnSpc>
              <a:spcBef>
                <a:spcPts val="55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properties.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1130"/>
              </a:spcBef>
              <a:spcAft>
                <a:spcPts val="0"/>
              </a:spcAft>
              <a:buClrTx/>
              <a:buSzTx/>
              <a:buFontTx/>
              <a:buNone/>
              <a:tabLst/>
              <a:defRPr/>
            </a:pP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Non-</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Repatriable</a:t>
            </a:r>
            <a:r>
              <a:rPr kumimoji="0" sz="18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Investment:</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265" marR="0" lvl="0" indent="-456565" defTabSz="914400" eaLnBrk="1" fontAlgn="auto" latinLnBrk="0" hangingPunct="1">
              <a:lnSpc>
                <a:spcPct val="100000"/>
              </a:lnSpc>
              <a:spcBef>
                <a:spcPts val="1150"/>
              </a:spcBef>
              <a:spcAft>
                <a:spcPts val="0"/>
              </a:spcAft>
              <a:buClrTx/>
              <a:buSzTx/>
              <a:buFontTx/>
              <a:buChar char="•"/>
              <a:tabLst>
                <a:tab pos="46926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Upto</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$ 1</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million</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repatriated.</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This limit</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 all-inclusive</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limit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470" normalizeH="0" baseline="0" noProof="0" dirty="0">
                <a:ln>
                  <a:noFill/>
                </a:ln>
                <a:solidFill>
                  <a:sysClr val="windowText" lastClr="000000"/>
                </a:solidFill>
                <a:effectLst/>
                <a:uLnTx/>
                <a:uFillTx/>
                <a:latin typeface="Aptos" panose="020B0004020202020204" pitchFamily="34" charset="0"/>
                <a:cs typeface="Microsoft Sans Serif"/>
              </a:rPr>
              <a:t>–</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not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specifically</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IP.</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5" name="object 4">
            <a:extLst>
              <a:ext uri="{FF2B5EF4-FFF2-40B4-BE49-F238E27FC236}">
                <a16:creationId xmlns:a16="http://schemas.microsoft.com/office/drawing/2014/main" id="{8EF68C29-15B3-06F3-8033-AFBABA5AFC75}"/>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1624" y="664464"/>
            <a:ext cx="4136390" cy="445134"/>
          </a:xfrm>
          <a:custGeom>
            <a:avLst/>
            <a:gdLst/>
            <a:ahLst/>
            <a:cxnLst/>
            <a:rect l="l" t="t" r="r" b="b"/>
            <a:pathLst>
              <a:path w="4136390" h="445134">
                <a:moveTo>
                  <a:pt x="0" y="74168"/>
                </a:moveTo>
                <a:lnTo>
                  <a:pt x="5829" y="45273"/>
                </a:lnTo>
                <a:lnTo>
                  <a:pt x="21724" y="21701"/>
                </a:lnTo>
                <a:lnTo>
                  <a:pt x="45300" y="5820"/>
                </a:lnTo>
                <a:lnTo>
                  <a:pt x="74167" y="0"/>
                </a:lnTo>
                <a:lnTo>
                  <a:pt x="4061967" y="0"/>
                </a:lnTo>
                <a:lnTo>
                  <a:pt x="4090862" y="5820"/>
                </a:lnTo>
                <a:lnTo>
                  <a:pt x="4114434" y="21701"/>
                </a:lnTo>
                <a:lnTo>
                  <a:pt x="4130315" y="45273"/>
                </a:lnTo>
                <a:lnTo>
                  <a:pt x="4136136" y="74168"/>
                </a:lnTo>
                <a:lnTo>
                  <a:pt x="4136136" y="370839"/>
                </a:lnTo>
                <a:lnTo>
                  <a:pt x="4130315" y="399734"/>
                </a:lnTo>
                <a:lnTo>
                  <a:pt x="4114434" y="423306"/>
                </a:lnTo>
                <a:lnTo>
                  <a:pt x="4090862" y="439187"/>
                </a:lnTo>
                <a:lnTo>
                  <a:pt x="4061967" y="445008"/>
                </a:lnTo>
                <a:lnTo>
                  <a:pt x="74167" y="445008"/>
                </a:lnTo>
                <a:lnTo>
                  <a:pt x="45300" y="439187"/>
                </a:lnTo>
                <a:lnTo>
                  <a:pt x="21724" y="423306"/>
                </a:lnTo>
                <a:lnTo>
                  <a:pt x="5829" y="399734"/>
                </a:lnTo>
                <a:lnTo>
                  <a:pt x="0" y="370839"/>
                </a:lnTo>
                <a:lnTo>
                  <a:pt x="0" y="74168"/>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3" name="object 3"/>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a:t>
            </a:r>
            <a:r>
              <a:rPr sz="2200" spc="-10" dirty="0">
                <a:latin typeface="Aptos" panose="020B0004020202020204" pitchFamily="34" charset="0"/>
              </a:rPr>
              <a:t> </a:t>
            </a:r>
            <a:r>
              <a:rPr sz="2200" dirty="0">
                <a:latin typeface="Aptos" panose="020B0004020202020204" pitchFamily="34" charset="0"/>
              </a:rPr>
              <a:t>&amp;</a:t>
            </a:r>
            <a:r>
              <a:rPr sz="2200" spc="-50" dirty="0">
                <a:latin typeface="Aptos" panose="020B0004020202020204" pitchFamily="34" charset="0"/>
              </a:rPr>
              <a:t> </a:t>
            </a:r>
            <a:r>
              <a:rPr sz="2200" spc="-10" dirty="0">
                <a:latin typeface="Aptos" panose="020B0004020202020204" pitchFamily="34" charset="0"/>
              </a:rPr>
              <a:t>Transfer</a:t>
            </a:r>
            <a:r>
              <a:rPr sz="2200" spc="-65" dirty="0">
                <a:latin typeface="Aptos" panose="020B0004020202020204" pitchFamily="34" charset="0"/>
              </a:rPr>
              <a:t> </a:t>
            </a:r>
            <a:r>
              <a:rPr sz="2200" dirty="0">
                <a:latin typeface="Aptos" panose="020B0004020202020204" pitchFamily="34" charset="0"/>
              </a:rPr>
              <a:t>of</a:t>
            </a:r>
            <a:r>
              <a:rPr sz="2200" spc="-40" dirty="0">
                <a:latin typeface="Aptos" panose="020B0004020202020204" pitchFamily="34" charset="0"/>
              </a:rPr>
              <a:t> </a:t>
            </a:r>
            <a:r>
              <a:rPr sz="2200" dirty="0">
                <a:latin typeface="Aptos" panose="020B0004020202020204" pitchFamily="34" charset="0"/>
              </a:rPr>
              <a:t>IP</a:t>
            </a:r>
            <a:r>
              <a:rPr sz="2200" spc="-114" dirty="0">
                <a:latin typeface="Aptos" panose="020B0004020202020204" pitchFamily="34" charset="0"/>
              </a:rPr>
              <a:t> </a:t>
            </a:r>
            <a:r>
              <a:rPr sz="2200" spc="-10" dirty="0">
                <a:latin typeface="Aptos" panose="020B0004020202020204" pitchFamily="34" charset="0"/>
              </a:rPr>
              <a:t>Cont’d</a:t>
            </a:r>
            <a:endParaRPr sz="2200">
              <a:latin typeface="Aptos" panose="020B0004020202020204" pitchFamily="34" charset="0"/>
            </a:endParaRPr>
          </a:p>
        </p:txBody>
      </p:sp>
      <p:grpSp>
        <p:nvGrpSpPr>
          <p:cNvPr id="4" name="object 4"/>
          <p:cNvGrpSpPr/>
          <p:nvPr/>
        </p:nvGrpSpPr>
        <p:grpSpPr>
          <a:xfrm>
            <a:off x="179704" y="1603121"/>
            <a:ext cx="2256155" cy="1274445"/>
            <a:chOff x="179704" y="1603121"/>
            <a:chExt cx="2256155" cy="1274445"/>
          </a:xfrm>
        </p:grpSpPr>
        <p:pic>
          <p:nvPicPr>
            <p:cNvPr id="5" name="object 5"/>
            <p:cNvPicPr/>
            <p:nvPr/>
          </p:nvPicPr>
          <p:blipFill>
            <a:blip r:embed="rId2" cstate="print"/>
            <a:stretch>
              <a:fillRect/>
            </a:stretch>
          </p:blipFill>
          <p:spPr>
            <a:xfrm>
              <a:off x="182879" y="1606296"/>
              <a:ext cx="2249424" cy="1267967"/>
            </a:xfrm>
            <a:prstGeom prst="rect">
              <a:avLst/>
            </a:prstGeom>
          </p:spPr>
        </p:pic>
        <p:sp>
          <p:nvSpPr>
            <p:cNvPr id="6" name="object 6"/>
            <p:cNvSpPr/>
            <p:nvPr/>
          </p:nvSpPr>
          <p:spPr>
            <a:xfrm>
              <a:off x="182879" y="1606296"/>
              <a:ext cx="2249805" cy="1268095"/>
            </a:xfrm>
            <a:custGeom>
              <a:avLst/>
              <a:gdLst/>
              <a:ahLst/>
              <a:cxnLst/>
              <a:rect l="l" t="t" r="r" b="b"/>
              <a:pathLst>
                <a:path w="2249805" h="1268095">
                  <a:moveTo>
                    <a:pt x="0" y="211327"/>
                  </a:moveTo>
                  <a:lnTo>
                    <a:pt x="5581" y="162872"/>
                  </a:lnTo>
                  <a:lnTo>
                    <a:pt x="21479" y="118391"/>
                  </a:lnTo>
                  <a:lnTo>
                    <a:pt x="46426" y="79153"/>
                  </a:lnTo>
                  <a:lnTo>
                    <a:pt x="79153" y="46426"/>
                  </a:lnTo>
                  <a:lnTo>
                    <a:pt x="118391" y="21479"/>
                  </a:lnTo>
                  <a:lnTo>
                    <a:pt x="162872" y="5581"/>
                  </a:lnTo>
                  <a:lnTo>
                    <a:pt x="211328" y="0"/>
                  </a:lnTo>
                  <a:lnTo>
                    <a:pt x="2038095" y="0"/>
                  </a:lnTo>
                  <a:lnTo>
                    <a:pt x="2086551" y="5581"/>
                  </a:lnTo>
                  <a:lnTo>
                    <a:pt x="2131032" y="21479"/>
                  </a:lnTo>
                  <a:lnTo>
                    <a:pt x="2170270" y="46426"/>
                  </a:lnTo>
                  <a:lnTo>
                    <a:pt x="2202997" y="79153"/>
                  </a:lnTo>
                  <a:lnTo>
                    <a:pt x="2227944" y="118391"/>
                  </a:lnTo>
                  <a:lnTo>
                    <a:pt x="2243842" y="162872"/>
                  </a:lnTo>
                  <a:lnTo>
                    <a:pt x="2249424" y="211327"/>
                  </a:lnTo>
                  <a:lnTo>
                    <a:pt x="2249424" y="1056639"/>
                  </a:lnTo>
                  <a:lnTo>
                    <a:pt x="2243842" y="1105095"/>
                  </a:lnTo>
                  <a:lnTo>
                    <a:pt x="2227944" y="1149576"/>
                  </a:lnTo>
                  <a:lnTo>
                    <a:pt x="2202997" y="1188814"/>
                  </a:lnTo>
                  <a:lnTo>
                    <a:pt x="2170270" y="1221541"/>
                  </a:lnTo>
                  <a:lnTo>
                    <a:pt x="2131032" y="1246488"/>
                  </a:lnTo>
                  <a:lnTo>
                    <a:pt x="2086551" y="1262386"/>
                  </a:lnTo>
                  <a:lnTo>
                    <a:pt x="2038095" y="1267967"/>
                  </a:lnTo>
                  <a:lnTo>
                    <a:pt x="211328" y="1267967"/>
                  </a:lnTo>
                  <a:lnTo>
                    <a:pt x="162872" y="1262386"/>
                  </a:lnTo>
                  <a:lnTo>
                    <a:pt x="118391" y="1246488"/>
                  </a:lnTo>
                  <a:lnTo>
                    <a:pt x="79153" y="1221541"/>
                  </a:lnTo>
                  <a:lnTo>
                    <a:pt x="46426" y="1188814"/>
                  </a:lnTo>
                  <a:lnTo>
                    <a:pt x="21479" y="1149576"/>
                  </a:lnTo>
                  <a:lnTo>
                    <a:pt x="5581" y="1105095"/>
                  </a:lnTo>
                  <a:lnTo>
                    <a:pt x="0" y="1056639"/>
                  </a:lnTo>
                  <a:lnTo>
                    <a:pt x="0" y="211327"/>
                  </a:lnTo>
                  <a:close/>
                </a:path>
              </a:pathLst>
            </a:custGeom>
            <a:ln w="6096">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7" name="object 7"/>
          <p:cNvSpPr txBox="1"/>
          <p:nvPr/>
        </p:nvSpPr>
        <p:spPr>
          <a:xfrm>
            <a:off x="328066" y="2076958"/>
            <a:ext cx="1953895" cy="56682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Transfer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OCI</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grpSp>
        <p:nvGrpSpPr>
          <p:cNvPr id="8" name="object 8"/>
          <p:cNvGrpSpPr/>
          <p:nvPr/>
        </p:nvGrpSpPr>
        <p:grpSpPr>
          <a:xfrm>
            <a:off x="2950336" y="1651889"/>
            <a:ext cx="2122170" cy="1219835"/>
            <a:chOff x="2950336" y="1651889"/>
            <a:chExt cx="2122170" cy="1219835"/>
          </a:xfrm>
        </p:grpSpPr>
        <p:pic>
          <p:nvPicPr>
            <p:cNvPr id="9" name="object 9"/>
            <p:cNvPicPr/>
            <p:nvPr/>
          </p:nvPicPr>
          <p:blipFill>
            <a:blip r:embed="rId3" cstate="print"/>
            <a:stretch>
              <a:fillRect/>
            </a:stretch>
          </p:blipFill>
          <p:spPr>
            <a:xfrm>
              <a:off x="2953511" y="1655064"/>
              <a:ext cx="2115312" cy="1213103"/>
            </a:xfrm>
            <a:prstGeom prst="rect">
              <a:avLst/>
            </a:prstGeom>
          </p:spPr>
        </p:pic>
        <p:sp>
          <p:nvSpPr>
            <p:cNvPr id="10" name="object 10"/>
            <p:cNvSpPr/>
            <p:nvPr/>
          </p:nvSpPr>
          <p:spPr>
            <a:xfrm>
              <a:off x="2953511" y="1655064"/>
              <a:ext cx="2115820" cy="1213485"/>
            </a:xfrm>
            <a:custGeom>
              <a:avLst/>
              <a:gdLst/>
              <a:ahLst/>
              <a:cxnLst/>
              <a:rect l="l" t="t" r="r" b="b"/>
              <a:pathLst>
                <a:path w="2115820" h="1213485">
                  <a:moveTo>
                    <a:pt x="0" y="202184"/>
                  </a:moveTo>
                  <a:lnTo>
                    <a:pt x="5341" y="155834"/>
                  </a:lnTo>
                  <a:lnTo>
                    <a:pt x="20555" y="113281"/>
                  </a:lnTo>
                  <a:lnTo>
                    <a:pt x="44427" y="75740"/>
                  </a:lnTo>
                  <a:lnTo>
                    <a:pt x="75740" y="44427"/>
                  </a:lnTo>
                  <a:lnTo>
                    <a:pt x="113281" y="20555"/>
                  </a:lnTo>
                  <a:lnTo>
                    <a:pt x="155834" y="5341"/>
                  </a:lnTo>
                  <a:lnTo>
                    <a:pt x="202183" y="0"/>
                  </a:lnTo>
                  <a:lnTo>
                    <a:pt x="1913127" y="0"/>
                  </a:lnTo>
                  <a:lnTo>
                    <a:pt x="1959477" y="5341"/>
                  </a:lnTo>
                  <a:lnTo>
                    <a:pt x="2002030" y="20555"/>
                  </a:lnTo>
                  <a:lnTo>
                    <a:pt x="2039571" y="44427"/>
                  </a:lnTo>
                  <a:lnTo>
                    <a:pt x="2070884" y="75740"/>
                  </a:lnTo>
                  <a:lnTo>
                    <a:pt x="2094756" y="113281"/>
                  </a:lnTo>
                  <a:lnTo>
                    <a:pt x="2109970" y="155834"/>
                  </a:lnTo>
                  <a:lnTo>
                    <a:pt x="2115312" y="202184"/>
                  </a:lnTo>
                  <a:lnTo>
                    <a:pt x="2115312" y="1010920"/>
                  </a:lnTo>
                  <a:lnTo>
                    <a:pt x="2109970" y="1057269"/>
                  </a:lnTo>
                  <a:lnTo>
                    <a:pt x="2094756" y="1099822"/>
                  </a:lnTo>
                  <a:lnTo>
                    <a:pt x="2070884" y="1137363"/>
                  </a:lnTo>
                  <a:lnTo>
                    <a:pt x="2039571" y="1168676"/>
                  </a:lnTo>
                  <a:lnTo>
                    <a:pt x="2002030" y="1192548"/>
                  </a:lnTo>
                  <a:lnTo>
                    <a:pt x="1959477" y="1207762"/>
                  </a:lnTo>
                  <a:lnTo>
                    <a:pt x="1913127" y="1213103"/>
                  </a:lnTo>
                  <a:lnTo>
                    <a:pt x="202183" y="1213103"/>
                  </a:lnTo>
                  <a:lnTo>
                    <a:pt x="155834" y="1207762"/>
                  </a:lnTo>
                  <a:lnTo>
                    <a:pt x="113281" y="1192548"/>
                  </a:lnTo>
                  <a:lnTo>
                    <a:pt x="75740" y="1168676"/>
                  </a:lnTo>
                  <a:lnTo>
                    <a:pt x="44427" y="1137363"/>
                  </a:lnTo>
                  <a:lnTo>
                    <a:pt x="20555" y="1099822"/>
                  </a:lnTo>
                  <a:lnTo>
                    <a:pt x="5341" y="1057269"/>
                  </a:lnTo>
                  <a:lnTo>
                    <a:pt x="0" y="1010920"/>
                  </a:lnTo>
                  <a:lnTo>
                    <a:pt x="0" y="202184"/>
                  </a:lnTo>
                  <a:close/>
                </a:path>
              </a:pathLst>
            </a:custGeom>
            <a:ln w="6096">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11" name="object 11"/>
          <p:cNvSpPr txBox="1"/>
          <p:nvPr/>
        </p:nvSpPr>
        <p:spPr>
          <a:xfrm>
            <a:off x="3208401" y="1823084"/>
            <a:ext cx="1606550" cy="848994"/>
          </a:xfrm>
          <a:prstGeom prst="rect">
            <a:avLst/>
          </a:prstGeom>
        </p:spPr>
        <p:txBody>
          <a:bodyPr vert="horz" wrap="square" lIns="0" tIns="12700" rIns="0" bIns="0" rtlCol="0">
            <a:spAutoFit/>
          </a:bodyPr>
          <a:lstStyle/>
          <a:p>
            <a:pPr marL="12065" marR="5080" lvl="0" indent="-3175"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Transfer</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PROI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(other</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than</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OCI)</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12" name="object 12"/>
          <p:cNvSpPr/>
          <p:nvPr/>
        </p:nvSpPr>
        <p:spPr>
          <a:xfrm>
            <a:off x="131063" y="3959352"/>
            <a:ext cx="2566670" cy="2089737"/>
          </a:xfrm>
          <a:custGeom>
            <a:avLst/>
            <a:gdLst/>
            <a:ahLst/>
            <a:cxnLst/>
            <a:rect l="l" t="t" r="r" b="b"/>
            <a:pathLst>
              <a:path w="2566670" h="1975485">
                <a:moveTo>
                  <a:pt x="0" y="329184"/>
                </a:moveTo>
                <a:lnTo>
                  <a:pt x="3569" y="280554"/>
                </a:lnTo>
                <a:lnTo>
                  <a:pt x="13937" y="234135"/>
                </a:lnTo>
                <a:lnTo>
                  <a:pt x="30595" y="190437"/>
                </a:lnTo>
                <a:lnTo>
                  <a:pt x="53034" y="149969"/>
                </a:lnTo>
                <a:lnTo>
                  <a:pt x="80745" y="113242"/>
                </a:lnTo>
                <a:lnTo>
                  <a:pt x="113218" y="80765"/>
                </a:lnTo>
                <a:lnTo>
                  <a:pt x="149944" y="53050"/>
                </a:lnTo>
                <a:lnTo>
                  <a:pt x="190414" y="30605"/>
                </a:lnTo>
                <a:lnTo>
                  <a:pt x="234119" y="13942"/>
                </a:lnTo>
                <a:lnTo>
                  <a:pt x="280549" y="3570"/>
                </a:lnTo>
                <a:lnTo>
                  <a:pt x="329196" y="0"/>
                </a:lnTo>
                <a:lnTo>
                  <a:pt x="2237232" y="0"/>
                </a:lnTo>
                <a:lnTo>
                  <a:pt x="2285861" y="3570"/>
                </a:lnTo>
                <a:lnTo>
                  <a:pt x="2332280" y="13942"/>
                </a:lnTo>
                <a:lnTo>
                  <a:pt x="2375978" y="30605"/>
                </a:lnTo>
                <a:lnTo>
                  <a:pt x="2416446" y="53050"/>
                </a:lnTo>
                <a:lnTo>
                  <a:pt x="2453173" y="80765"/>
                </a:lnTo>
                <a:lnTo>
                  <a:pt x="2485650" y="113242"/>
                </a:lnTo>
                <a:lnTo>
                  <a:pt x="2513365" y="149969"/>
                </a:lnTo>
                <a:lnTo>
                  <a:pt x="2535810" y="190437"/>
                </a:lnTo>
                <a:lnTo>
                  <a:pt x="2552473" y="234135"/>
                </a:lnTo>
                <a:lnTo>
                  <a:pt x="2562845" y="280554"/>
                </a:lnTo>
                <a:lnTo>
                  <a:pt x="2566416" y="329184"/>
                </a:lnTo>
                <a:lnTo>
                  <a:pt x="2566416" y="1645907"/>
                </a:lnTo>
                <a:lnTo>
                  <a:pt x="2562845" y="1694554"/>
                </a:lnTo>
                <a:lnTo>
                  <a:pt x="2552473" y="1740984"/>
                </a:lnTo>
                <a:lnTo>
                  <a:pt x="2535810" y="1784689"/>
                </a:lnTo>
                <a:lnTo>
                  <a:pt x="2513365" y="1825159"/>
                </a:lnTo>
                <a:lnTo>
                  <a:pt x="2485650" y="1861885"/>
                </a:lnTo>
                <a:lnTo>
                  <a:pt x="2453173" y="1894358"/>
                </a:lnTo>
                <a:lnTo>
                  <a:pt x="2416446" y="1922069"/>
                </a:lnTo>
                <a:lnTo>
                  <a:pt x="2375978" y="1944508"/>
                </a:lnTo>
                <a:lnTo>
                  <a:pt x="2332280" y="1961166"/>
                </a:lnTo>
                <a:lnTo>
                  <a:pt x="2285861" y="1971534"/>
                </a:lnTo>
                <a:lnTo>
                  <a:pt x="2237232" y="1975104"/>
                </a:lnTo>
                <a:lnTo>
                  <a:pt x="329196" y="1975104"/>
                </a:lnTo>
                <a:lnTo>
                  <a:pt x="280549" y="1971534"/>
                </a:lnTo>
                <a:lnTo>
                  <a:pt x="234119" y="1961166"/>
                </a:lnTo>
                <a:lnTo>
                  <a:pt x="190414" y="1944508"/>
                </a:lnTo>
                <a:lnTo>
                  <a:pt x="149944" y="1922069"/>
                </a:lnTo>
                <a:lnTo>
                  <a:pt x="113218" y="1894358"/>
                </a:lnTo>
                <a:lnTo>
                  <a:pt x="80745" y="1861885"/>
                </a:lnTo>
                <a:lnTo>
                  <a:pt x="53034" y="1825159"/>
                </a:lnTo>
                <a:lnTo>
                  <a:pt x="30595" y="1784689"/>
                </a:lnTo>
                <a:lnTo>
                  <a:pt x="13937" y="1740984"/>
                </a:lnTo>
                <a:lnTo>
                  <a:pt x="3569" y="1694554"/>
                </a:lnTo>
                <a:lnTo>
                  <a:pt x="0" y="1645907"/>
                </a:lnTo>
                <a:lnTo>
                  <a:pt x="0" y="329184"/>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3" name="object 13"/>
          <p:cNvSpPr txBox="1"/>
          <p:nvPr/>
        </p:nvSpPr>
        <p:spPr>
          <a:xfrm>
            <a:off x="305206" y="4097273"/>
            <a:ext cx="2188210" cy="1951816"/>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Tx/>
              <a:buSzTx/>
              <a:buFont typeface="Microsoft Sans Serif"/>
              <a:buChar char="•"/>
              <a:tabLst>
                <a:tab pos="299085" algn="l"/>
              </a:tabLst>
              <a:defRPr/>
            </a:pPr>
            <a:r>
              <a:rPr kumimoji="0" sz="18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To</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OCI-</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Any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IP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(other</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than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Agricultural</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land</a:t>
            </a:r>
            <a:r>
              <a:rPr kumimoji="0" sz="1800" b="0" i="0" u="none" strike="noStrike" kern="0" cap="none" spc="-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Farm</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House</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Plantation</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Property)</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99085" marR="0" lvl="0" indent="-286385" defTabSz="914400" eaLnBrk="1" fontAlgn="auto" latinLnBrk="0" hangingPunct="1">
              <a:lnSpc>
                <a:spcPct val="100000"/>
              </a:lnSpc>
              <a:spcBef>
                <a:spcPts val="5"/>
              </a:spcBef>
              <a:spcAft>
                <a:spcPts val="0"/>
              </a:spcAft>
              <a:buClrTx/>
              <a:buSzTx/>
              <a:buFont typeface="Microsoft Sans Serif"/>
              <a:buChar char="•"/>
              <a:tabLst>
                <a:tab pos="299085" algn="l"/>
              </a:tabLst>
              <a:defRPr/>
            </a:pPr>
            <a:r>
              <a:rPr kumimoji="0" sz="1800" b="0"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To</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PRII-</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Any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IP</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4" name="object 14"/>
          <p:cNvSpPr/>
          <p:nvPr/>
        </p:nvSpPr>
        <p:spPr>
          <a:xfrm>
            <a:off x="2962655" y="4014215"/>
            <a:ext cx="2182495" cy="1920239"/>
          </a:xfrm>
          <a:custGeom>
            <a:avLst/>
            <a:gdLst/>
            <a:ahLst/>
            <a:cxnLst/>
            <a:rect l="l" t="t" r="r" b="b"/>
            <a:pathLst>
              <a:path w="2182495" h="1920239">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862328" y="0"/>
                </a:lnTo>
                <a:lnTo>
                  <a:pt x="1909628" y="3469"/>
                </a:lnTo>
                <a:lnTo>
                  <a:pt x="1954771" y="13547"/>
                </a:lnTo>
                <a:lnTo>
                  <a:pt x="1997262" y="29740"/>
                </a:lnTo>
                <a:lnTo>
                  <a:pt x="2036606" y="51552"/>
                </a:lnTo>
                <a:lnTo>
                  <a:pt x="2072310" y="78490"/>
                </a:lnTo>
                <a:lnTo>
                  <a:pt x="2103877" y="110057"/>
                </a:lnTo>
                <a:lnTo>
                  <a:pt x="2130815" y="145761"/>
                </a:lnTo>
                <a:lnTo>
                  <a:pt x="2152627" y="185105"/>
                </a:lnTo>
                <a:lnTo>
                  <a:pt x="2168820" y="227596"/>
                </a:lnTo>
                <a:lnTo>
                  <a:pt x="2178898" y="272739"/>
                </a:lnTo>
                <a:lnTo>
                  <a:pt x="2182368" y="320039"/>
                </a:lnTo>
                <a:lnTo>
                  <a:pt x="2182368" y="1600187"/>
                </a:lnTo>
                <a:lnTo>
                  <a:pt x="2178898" y="1647481"/>
                </a:lnTo>
                <a:lnTo>
                  <a:pt x="2168820" y="1692622"/>
                </a:lnTo>
                <a:lnTo>
                  <a:pt x="2152627" y="1735112"/>
                </a:lnTo>
                <a:lnTo>
                  <a:pt x="2130815" y="1774458"/>
                </a:lnTo>
                <a:lnTo>
                  <a:pt x="2103877" y="1810164"/>
                </a:lnTo>
                <a:lnTo>
                  <a:pt x="2072310" y="1841735"/>
                </a:lnTo>
                <a:lnTo>
                  <a:pt x="2036606" y="1868677"/>
                </a:lnTo>
                <a:lnTo>
                  <a:pt x="1997262" y="1890493"/>
                </a:lnTo>
                <a:lnTo>
                  <a:pt x="1954771" y="1906689"/>
                </a:lnTo>
                <a:lnTo>
                  <a:pt x="1909628" y="1916769"/>
                </a:lnTo>
                <a:lnTo>
                  <a:pt x="1862328" y="1920239"/>
                </a:lnTo>
                <a:lnTo>
                  <a:pt x="320040" y="1920239"/>
                </a:lnTo>
                <a:lnTo>
                  <a:pt x="272739" y="1916769"/>
                </a:lnTo>
                <a:lnTo>
                  <a:pt x="227596" y="1906689"/>
                </a:lnTo>
                <a:lnTo>
                  <a:pt x="185105" y="1890493"/>
                </a:lnTo>
                <a:lnTo>
                  <a:pt x="145761" y="1868677"/>
                </a:lnTo>
                <a:lnTo>
                  <a:pt x="110057" y="1841735"/>
                </a:lnTo>
                <a:lnTo>
                  <a:pt x="78490" y="1810164"/>
                </a:lnTo>
                <a:lnTo>
                  <a:pt x="51552" y="1774458"/>
                </a:lnTo>
                <a:lnTo>
                  <a:pt x="29740" y="1735112"/>
                </a:lnTo>
                <a:lnTo>
                  <a:pt x="13547" y="1692622"/>
                </a:lnTo>
                <a:lnTo>
                  <a:pt x="3469" y="1647481"/>
                </a:lnTo>
                <a:lnTo>
                  <a:pt x="0" y="1600187"/>
                </a:lnTo>
                <a:lnTo>
                  <a:pt x="0" y="320039"/>
                </a:lnTo>
                <a:close/>
              </a:path>
            </a:pathLst>
          </a:custGeom>
          <a:ln w="12192">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5" name="object 15"/>
          <p:cNvSpPr txBox="1"/>
          <p:nvPr/>
        </p:nvSpPr>
        <p:spPr>
          <a:xfrm>
            <a:off x="3148710" y="4811014"/>
            <a:ext cx="1811020" cy="56682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Only</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to</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PRII-</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Any</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IP</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16" name="object 16"/>
          <p:cNvSpPr txBox="1"/>
          <p:nvPr/>
        </p:nvSpPr>
        <p:spPr>
          <a:xfrm>
            <a:off x="5473065" y="836167"/>
            <a:ext cx="4434610" cy="3821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Repatriation</a:t>
            </a:r>
            <a:r>
              <a:rPr kumimoji="0" sz="2400" b="1"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on</a:t>
            </a:r>
            <a:r>
              <a:rPr kumimoji="0" sz="2400" b="1"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Sale</a:t>
            </a:r>
            <a:r>
              <a:rPr kumimoji="0" sz="2400" b="1"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Proceeds</a:t>
            </a:r>
            <a:endPar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graphicFrame>
        <p:nvGraphicFramePr>
          <p:cNvPr id="17" name="object 17"/>
          <p:cNvGraphicFramePr>
            <a:graphicFrameLocks noGrp="1"/>
          </p:cNvGraphicFramePr>
          <p:nvPr/>
        </p:nvGraphicFramePr>
        <p:xfrm>
          <a:off x="5452364" y="1328547"/>
          <a:ext cx="6435724" cy="4570730"/>
        </p:xfrm>
        <a:graphic>
          <a:graphicData uri="http://schemas.openxmlformats.org/drawingml/2006/table">
            <a:tbl>
              <a:tblPr firstRow="1" bandRow="1">
                <a:tableStyleId>{2D5ABB26-0587-4C30-8999-92F81FD0307C}</a:tableStyleId>
              </a:tblPr>
              <a:tblGrid>
                <a:gridCol w="3795395">
                  <a:extLst>
                    <a:ext uri="{9D8B030D-6E8A-4147-A177-3AD203B41FA5}">
                      <a16:colId xmlns:a16="http://schemas.microsoft.com/office/drawing/2014/main" val="20000"/>
                    </a:ext>
                  </a:extLst>
                </a:gridCol>
                <a:gridCol w="2640329">
                  <a:extLst>
                    <a:ext uri="{9D8B030D-6E8A-4147-A177-3AD203B41FA5}">
                      <a16:colId xmlns:a16="http://schemas.microsoft.com/office/drawing/2014/main" val="20001"/>
                    </a:ext>
                  </a:extLst>
                </a:gridCol>
              </a:tblGrid>
              <a:tr h="639445">
                <a:tc>
                  <a:txBody>
                    <a:bodyPr/>
                    <a:lstStyle/>
                    <a:p>
                      <a:pPr marL="92710">
                        <a:lnSpc>
                          <a:spcPct val="100000"/>
                        </a:lnSpc>
                        <a:spcBef>
                          <a:spcPts val="245"/>
                        </a:spcBef>
                      </a:pPr>
                      <a:r>
                        <a:rPr sz="1800" b="1" dirty="0">
                          <a:latin typeface="Calibri"/>
                          <a:cs typeface="Calibri"/>
                        </a:rPr>
                        <a:t>NRI /</a:t>
                      </a:r>
                      <a:r>
                        <a:rPr sz="1800" b="1" spc="-20" dirty="0">
                          <a:latin typeface="Calibri"/>
                          <a:cs typeface="Calibri"/>
                        </a:rPr>
                        <a:t> </a:t>
                      </a:r>
                      <a:r>
                        <a:rPr sz="1800" b="1" spc="-25" dirty="0">
                          <a:latin typeface="Calibri"/>
                          <a:cs typeface="Calibri"/>
                        </a:rPr>
                        <a:t>OCI</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4C6E7"/>
                    </a:solidFill>
                  </a:tcPr>
                </a:tc>
                <a:tc>
                  <a:txBody>
                    <a:bodyPr/>
                    <a:lstStyle/>
                    <a:p>
                      <a:pPr marL="93345">
                        <a:lnSpc>
                          <a:spcPct val="100000"/>
                        </a:lnSpc>
                        <a:spcBef>
                          <a:spcPts val="245"/>
                        </a:spcBef>
                      </a:pPr>
                      <a:r>
                        <a:rPr sz="1800" b="1" dirty="0">
                          <a:latin typeface="Calibri"/>
                          <a:cs typeface="Calibri"/>
                        </a:rPr>
                        <a:t>PROI</a:t>
                      </a:r>
                      <a:r>
                        <a:rPr sz="1800" b="1" spc="65" dirty="0">
                          <a:latin typeface="Calibri"/>
                          <a:cs typeface="Calibri"/>
                        </a:rPr>
                        <a:t>  </a:t>
                      </a:r>
                      <a:r>
                        <a:rPr sz="1800" b="1" dirty="0">
                          <a:latin typeface="Calibri"/>
                          <a:cs typeface="Calibri"/>
                        </a:rPr>
                        <a:t>(Other</a:t>
                      </a:r>
                      <a:r>
                        <a:rPr sz="1800" b="1" spc="65" dirty="0">
                          <a:latin typeface="Calibri"/>
                          <a:cs typeface="Calibri"/>
                        </a:rPr>
                        <a:t>  </a:t>
                      </a:r>
                      <a:r>
                        <a:rPr sz="1800" b="1" dirty="0">
                          <a:latin typeface="Calibri"/>
                          <a:cs typeface="Calibri"/>
                        </a:rPr>
                        <a:t>than</a:t>
                      </a:r>
                      <a:r>
                        <a:rPr sz="1800" b="1" spc="55" dirty="0">
                          <a:latin typeface="Calibri"/>
                          <a:cs typeface="Calibri"/>
                        </a:rPr>
                        <a:t>  </a:t>
                      </a:r>
                      <a:r>
                        <a:rPr sz="1800" b="1" dirty="0">
                          <a:latin typeface="Calibri"/>
                          <a:cs typeface="Calibri"/>
                        </a:rPr>
                        <a:t>NRI</a:t>
                      </a:r>
                      <a:r>
                        <a:rPr sz="1800" b="1" spc="70" dirty="0">
                          <a:latin typeface="Calibri"/>
                          <a:cs typeface="Calibri"/>
                        </a:rPr>
                        <a:t>  </a:t>
                      </a:r>
                      <a:r>
                        <a:rPr sz="1800" b="1" spc="-50" dirty="0">
                          <a:latin typeface="Calibri"/>
                          <a:cs typeface="Calibri"/>
                        </a:rPr>
                        <a:t>/</a:t>
                      </a:r>
                      <a:endParaRPr sz="1800">
                        <a:latin typeface="Calibri"/>
                        <a:cs typeface="Calibri"/>
                      </a:endParaRPr>
                    </a:p>
                    <a:p>
                      <a:pPr marL="93345">
                        <a:lnSpc>
                          <a:spcPct val="100000"/>
                        </a:lnSpc>
                      </a:pPr>
                      <a:r>
                        <a:rPr sz="1800" b="1" spc="-20" dirty="0">
                          <a:latin typeface="Calibri"/>
                          <a:cs typeface="Calibri"/>
                        </a:rPr>
                        <a:t>OCI)</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4C6E7"/>
                    </a:solidFill>
                  </a:tcPr>
                </a:tc>
                <a:extLst>
                  <a:ext uri="{0D108BD9-81ED-4DB2-BD59-A6C34878D82A}">
                    <a16:rowId xmlns:a16="http://schemas.microsoft.com/office/drawing/2014/main" val="10000"/>
                  </a:ext>
                </a:extLst>
              </a:tr>
              <a:tr h="3931285">
                <a:tc>
                  <a:txBody>
                    <a:bodyPr/>
                    <a:lstStyle/>
                    <a:p>
                      <a:pPr marL="379095" indent="-286385">
                        <a:lnSpc>
                          <a:spcPct val="100000"/>
                        </a:lnSpc>
                        <a:spcBef>
                          <a:spcPts val="245"/>
                        </a:spcBef>
                        <a:buFont typeface="Microsoft Sans Serif"/>
                        <a:buChar char="•"/>
                        <a:tabLst>
                          <a:tab pos="379095" algn="l"/>
                        </a:tabLst>
                      </a:pPr>
                      <a:r>
                        <a:rPr sz="1800" dirty="0">
                          <a:latin typeface="Calibri"/>
                          <a:cs typeface="Calibri"/>
                        </a:rPr>
                        <a:t>Sale</a:t>
                      </a:r>
                      <a:r>
                        <a:rPr sz="1800" spc="-2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IP</a:t>
                      </a:r>
                      <a:r>
                        <a:rPr sz="1800" spc="-45" dirty="0">
                          <a:latin typeface="Calibri"/>
                          <a:cs typeface="Calibri"/>
                        </a:rPr>
                        <a:t> </a:t>
                      </a:r>
                      <a:r>
                        <a:rPr sz="1800" dirty="0">
                          <a:latin typeface="Calibri"/>
                          <a:cs typeface="Calibri"/>
                        </a:rPr>
                        <a:t>allowed</a:t>
                      </a:r>
                      <a:r>
                        <a:rPr sz="1800" spc="-15" dirty="0">
                          <a:latin typeface="Calibri"/>
                          <a:cs typeface="Calibri"/>
                        </a:rPr>
                        <a:t> </a:t>
                      </a:r>
                      <a:r>
                        <a:rPr sz="1800" dirty="0">
                          <a:latin typeface="Calibri"/>
                          <a:cs typeface="Calibri"/>
                        </a:rPr>
                        <a:t>by</a:t>
                      </a:r>
                      <a:r>
                        <a:rPr sz="1800" spc="-30" dirty="0">
                          <a:latin typeface="Calibri"/>
                          <a:cs typeface="Calibri"/>
                        </a:rPr>
                        <a:t> </a:t>
                      </a:r>
                      <a:r>
                        <a:rPr sz="1800" spc="-25" dirty="0">
                          <a:latin typeface="Calibri"/>
                          <a:cs typeface="Calibri"/>
                        </a:rPr>
                        <a:t>AD-</a:t>
                      </a:r>
                      <a:endParaRPr sz="1800">
                        <a:latin typeface="Calibri"/>
                        <a:cs typeface="Calibri"/>
                      </a:endParaRPr>
                    </a:p>
                    <a:p>
                      <a:pPr marL="836294" lvl="1" indent="-286385">
                        <a:lnSpc>
                          <a:spcPct val="100000"/>
                        </a:lnSpc>
                        <a:buFont typeface="Microsoft Sans Serif"/>
                        <a:buChar char="•"/>
                        <a:tabLst>
                          <a:tab pos="836294" algn="l"/>
                        </a:tabLst>
                      </a:pPr>
                      <a:r>
                        <a:rPr sz="1800" dirty="0">
                          <a:latin typeface="Calibri"/>
                          <a:cs typeface="Calibri"/>
                        </a:rPr>
                        <a:t>If</a:t>
                      </a:r>
                      <a:r>
                        <a:rPr sz="1800" spc="-40" dirty="0">
                          <a:latin typeface="Calibri"/>
                          <a:cs typeface="Calibri"/>
                        </a:rPr>
                        <a:t> </a:t>
                      </a:r>
                      <a:r>
                        <a:rPr sz="1800" dirty="0">
                          <a:latin typeface="Calibri"/>
                          <a:cs typeface="Calibri"/>
                        </a:rPr>
                        <a:t>acquired</a:t>
                      </a:r>
                      <a:r>
                        <a:rPr sz="1800" spc="-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per</a:t>
                      </a:r>
                      <a:r>
                        <a:rPr sz="1800" spc="-20" dirty="0">
                          <a:latin typeface="Calibri"/>
                          <a:cs typeface="Calibri"/>
                        </a:rPr>
                        <a:t> FEMA</a:t>
                      </a:r>
                      <a:endParaRPr sz="1800">
                        <a:latin typeface="Calibri"/>
                        <a:cs typeface="Calibri"/>
                      </a:endParaRPr>
                    </a:p>
                    <a:p>
                      <a:pPr marL="836294" lvl="1" indent="-286385">
                        <a:lnSpc>
                          <a:spcPct val="100000"/>
                        </a:lnSpc>
                        <a:spcBef>
                          <a:spcPts val="5"/>
                        </a:spcBef>
                        <a:buFont typeface="Microsoft Sans Serif"/>
                        <a:buChar char="•"/>
                        <a:tabLst>
                          <a:tab pos="836294" algn="l"/>
                          <a:tab pos="1882139" algn="l"/>
                          <a:tab pos="2577465" algn="l"/>
                          <a:tab pos="3046730" algn="l"/>
                        </a:tabLst>
                      </a:pPr>
                      <a:r>
                        <a:rPr sz="1800" spc="-10" dirty="0">
                          <a:latin typeface="Calibri"/>
                          <a:cs typeface="Calibri"/>
                        </a:rPr>
                        <a:t>Amount</a:t>
                      </a:r>
                      <a:r>
                        <a:rPr sz="1800" dirty="0">
                          <a:latin typeface="Calibri"/>
                          <a:cs typeface="Calibri"/>
                        </a:rPr>
                        <a:t>	</a:t>
                      </a:r>
                      <a:r>
                        <a:rPr sz="1800" spc="-20" dirty="0">
                          <a:latin typeface="Calibri"/>
                          <a:cs typeface="Calibri"/>
                        </a:rPr>
                        <a:t>paid</a:t>
                      </a:r>
                      <a:r>
                        <a:rPr sz="1800" dirty="0">
                          <a:latin typeface="Calibri"/>
                          <a:cs typeface="Calibri"/>
                        </a:rPr>
                        <a:t>	</a:t>
                      </a:r>
                      <a:r>
                        <a:rPr sz="1800" spc="-25" dirty="0">
                          <a:latin typeface="Calibri"/>
                          <a:cs typeface="Calibri"/>
                        </a:rPr>
                        <a:t>in</a:t>
                      </a:r>
                      <a:r>
                        <a:rPr sz="1800" dirty="0">
                          <a:latin typeface="Calibri"/>
                          <a:cs typeface="Calibri"/>
                        </a:rPr>
                        <a:t>	</a:t>
                      </a:r>
                      <a:r>
                        <a:rPr sz="1800" spc="-10" dirty="0">
                          <a:latin typeface="Calibri"/>
                          <a:cs typeface="Calibri"/>
                        </a:rPr>
                        <a:t>foreign</a:t>
                      </a:r>
                      <a:endParaRPr sz="1800">
                        <a:latin typeface="Calibri"/>
                        <a:cs typeface="Calibri"/>
                      </a:endParaRPr>
                    </a:p>
                    <a:p>
                      <a:pPr marL="836294">
                        <a:lnSpc>
                          <a:spcPct val="100000"/>
                        </a:lnSpc>
                        <a:tabLst>
                          <a:tab pos="1951989" algn="l"/>
                          <a:tab pos="2945765" algn="l"/>
                        </a:tabLst>
                      </a:pPr>
                      <a:r>
                        <a:rPr sz="1800" spc="-10" dirty="0">
                          <a:latin typeface="Calibri"/>
                          <a:cs typeface="Calibri"/>
                        </a:rPr>
                        <a:t>exchange</a:t>
                      </a:r>
                      <a:r>
                        <a:rPr sz="1800" dirty="0">
                          <a:latin typeface="Calibri"/>
                          <a:cs typeface="Calibri"/>
                        </a:rPr>
                        <a:t>	</a:t>
                      </a:r>
                      <a:r>
                        <a:rPr sz="1800" spc="-10" dirty="0">
                          <a:latin typeface="Calibri"/>
                          <a:cs typeface="Calibri"/>
                        </a:rPr>
                        <a:t>through</a:t>
                      </a:r>
                      <a:r>
                        <a:rPr sz="1800" dirty="0">
                          <a:latin typeface="Calibri"/>
                          <a:cs typeface="Calibri"/>
                        </a:rPr>
                        <a:t>	</a:t>
                      </a:r>
                      <a:r>
                        <a:rPr sz="1800" spc="-10" dirty="0">
                          <a:latin typeface="Calibri"/>
                          <a:cs typeface="Calibri"/>
                        </a:rPr>
                        <a:t>FCNR(B)</a:t>
                      </a:r>
                      <a:endParaRPr sz="1800">
                        <a:latin typeface="Calibri"/>
                        <a:cs typeface="Calibri"/>
                      </a:endParaRPr>
                    </a:p>
                    <a:p>
                      <a:pPr marL="836294">
                        <a:lnSpc>
                          <a:spcPct val="100000"/>
                        </a:lnSpc>
                      </a:pPr>
                      <a:r>
                        <a:rPr sz="1800" dirty="0">
                          <a:latin typeface="Calibri"/>
                          <a:cs typeface="Calibri"/>
                        </a:rPr>
                        <a:t>/NRE</a:t>
                      </a:r>
                      <a:r>
                        <a:rPr sz="1800" spc="-15" dirty="0">
                          <a:latin typeface="Calibri"/>
                          <a:cs typeface="Calibri"/>
                        </a:rPr>
                        <a:t> </a:t>
                      </a:r>
                      <a:r>
                        <a:rPr sz="1800" spc="-25" dirty="0">
                          <a:latin typeface="Calibri"/>
                          <a:cs typeface="Calibri"/>
                        </a:rPr>
                        <a:t>a/c</a:t>
                      </a:r>
                      <a:endParaRPr sz="1800">
                        <a:latin typeface="Calibri"/>
                        <a:cs typeface="Calibri"/>
                      </a:endParaRPr>
                    </a:p>
                    <a:p>
                      <a:pPr marL="377190" marR="81915" indent="-285115" algn="just">
                        <a:lnSpc>
                          <a:spcPct val="100000"/>
                        </a:lnSpc>
                        <a:buFont typeface="Microsoft Sans Serif"/>
                        <a:buChar char="•"/>
                        <a:tabLst>
                          <a:tab pos="379095" algn="l"/>
                          <a:tab pos="1955164" algn="l"/>
                          <a:tab pos="3390900" algn="l"/>
                        </a:tabLst>
                      </a:pPr>
                      <a:r>
                        <a:rPr sz="1800" spc="-10" dirty="0">
                          <a:latin typeface="Calibri"/>
                          <a:cs typeface="Calibri"/>
                        </a:rPr>
                        <a:t>Residential</a:t>
                      </a:r>
                      <a:r>
                        <a:rPr sz="1800" dirty="0">
                          <a:latin typeface="Calibri"/>
                          <a:cs typeface="Calibri"/>
                        </a:rPr>
                        <a:t>	</a:t>
                      </a:r>
                      <a:r>
                        <a:rPr sz="1800" spc="-10" dirty="0">
                          <a:latin typeface="Calibri"/>
                          <a:cs typeface="Calibri"/>
                        </a:rPr>
                        <a:t>property-</a:t>
                      </a:r>
                      <a:r>
                        <a:rPr sz="1800" dirty="0">
                          <a:latin typeface="Calibri"/>
                          <a:cs typeface="Calibri"/>
                        </a:rPr>
                        <a:t>	</a:t>
                      </a:r>
                      <a:r>
                        <a:rPr sz="1800" spc="-25" dirty="0">
                          <a:latin typeface="Calibri"/>
                          <a:cs typeface="Calibri"/>
                        </a:rPr>
                        <a:t>the 	</a:t>
                      </a:r>
                      <a:r>
                        <a:rPr sz="1800" dirty="0">
                          <a:latin typeface="Calibri"/>
                          <a:cs typeface="Calibri"/>
                        </a:rPr>
                        <a:t>repatriation</a:t>
                      </a:r>
                      <a:r>
                        <a:rPr sz="1800" spc="220" dirty="0">
                          <a:latin typeface="Calibri"/>
                          <a:cs typeface="Calibri"/>
                        </a:rPr>
                        <a:t>  </a:t>
                      </a:r>
                      <a:r>
                        <a:rPr sz="1800" dirty="0">
                          <a:latin typeface="Calibri"/>
                          <a:cs typeface="Calibri"/>
                        </a:rPr>
                        <a:t>of</a:t>
                      </a:r>
                      <a:r>
                        <a:rPr sz="1800" spc="229" dirty="0">
                          <a:latin typeface="Calibri"/>
                          <a:cs typeface="Calibri"/>
                        </a:rPr>
                        <a:t>  </a:t>
                      </a:r>
                      <a:r>
                        <a:rPr sz="1800" dirty="0">
                          <a:latin typeface="Calibri"/>
                          <a:cs typeface="Calibri"/>
                        </a:rPr>
                        <a:t>sale</a:t>
                      </a:r>
                      <a:r>
                        <a:rPr sz="1800" spc="229" dirty="0">
                          <a:latin typeface="Calibri"/>
                          <a:cs typeface="Calibri"/>
                        </a:rPr>
                        <a:t>  </a:t>
                      </a:r>
                      <a:r>
                        <a:rPr sz="1800" dirty="0">
                          <a:latin typeface="Calibri"/>
                          <a:cs typeface="Calibri"/>
                        </a:rPr>
                        <a:t>proceeds</a:t>
                      </a:r>
                      <a:r>
                        <a:rPr sz="1800" spc="235" dirty="0">
                          <a:latin typeface="Calibri"/>
                          <a:cs typeface="Calibri"/>
                        </a:rPr>
                        <a:t>  </a:t>
                      </a:r>
                      <a:r>
                        <a:rPr sz="1800" spc="-25" dirty="0">
                          <a:latin typeface="Calibri"/>
                          <a:cs typeface="Calibri"/>
                        </a:rPr>
                        <a:t>is 	</a:t>
                      </a:r>
                      <a:r>
                        <a:rPr sz="1800" dirty="0">
                          <a:latin typeface="Calibri"/>
                          <a:cs typeface="Calibri"/>
                        </a:rPr>
                        <a:t>restricted</a:t>
                      </a:r>
                      <a:r>
                        <a:rPr sz="1800" spc="20" dirty="0">
                          <a:latin typeface="Calibri"/>
                          <a:cs typeface="Calibri"/>
                        </a:rPr>
                        <a:t> </a:t>
                      </a:r>
                      <a:r>
                        <a:rPr sz="1800" dirty="0">
                          <a:latin typeface="Calibri"/>
                          <a:cs typeface="Calibri"/>
                        </a:rPr>
                        <a:t>upto</a:t>
                      </a:r>
                      <a:r>
                        <a:rPr sz="1800" spc="25" dirty="0">
                          <a:latin typeface="Calibri"/>
                          <a:cs typeface="Calibri"/>
                        </a:rPr>
                        <a:t> </a:t>
                      </a:r>
                      <a:r>
                        <a:rPr sz="1800" dirty="0">
                          <a:latin typeface="Calibri"/>
                          <a:cs typeface="Calibri"/>
                        </a:rPr>
                        <a:t>two</a:t>
                      </a:r>
                      <a:r>
                        <a:rPr sz="1800" spc="45" dirty="0">
                          <a:latin typeface="Calibri"/>
                          <a:cs typeface="Calibri"/>
                        </a:rPr>
                        <a:t> </a:t>
                      </a:r>
                      <a:r>
                        <a:rPr sz="1800" dirty="0">
                          <a:latin typeface="Calibri"/>
                          <a:cs typeface="Calibri"/>
                        </a:rPr>
                        <a:t>such</a:t>
                      </a:r>
                      <a:r>
                        <a:rPr sz="1800" spc="25" dirty="0">
                          <a:latin typeface="Calibri"/>
                          <a:cs typeface="Calibri"/>
                        </a:rPr>
                        <a:t> </a:t>
                      </a:r>
                      <a:r>
                        <a:rPr sz="1800" spc="-10" dirty="0">
                          <a:latin typeface="Calibri"/>
                          <a:cs typeface="Calibri"/>
                        </a:rPr>
                        <a:t>properties 	</a:t>
                      </a:r>
                      <a:r>
                        <a:rPr sz="1800" dirty="0">
                          <a:latin typeface="Calibri"/>
                          <a:cs typeface="Calibri"/>
                        </a:rPr>
                        <a:t>(CG</a:t>
                      </a:r>
                      <a:r>
                        <a:rPr sz="1800" spc="-4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proceeds</a:t>
                      </a:r>
                      <a:r>
                        <a:rPr sz="1800" spc="-35" dirty="0">
                          <a:latin typeface="Calibri"/>
                          <a:cs typeface="Calibri"/>
                        </a:rPr>
                        <a:t> </a:t>
                      </a:r>
                      <a:r>
                        <a:rPr sz="1800" dirty="0">
                          <a:latin typeface="Calibri"/>
                          <a:cs typeface="Calibri"/>
                        </a:rPr>
                        <a:t>both</a:t>
                      </a:r>
                      <a:r>
                        <a:rPr sz="1800" spc="-40" dirty="0">
                          <a:latin typeface="Calibri"/>
                          <a:cs typeface="Calibri"/>
                        </a:rPr>
                        <a:t> </a:t>
                      </a:r>
                      <a:r>
                        <a:rPr sz="1800" spc="-10" dirty="0">
                          <a:latin typeface="Calibri"/>
                          <a:cs typeface="Calibri"/>
                        </a:rPr>
                        <a:t>permitted)</a:t>
                      </a:r>
                      <a:endParaRPr sz="1800">
                        <a:latin typeface="Calibri"/>
                        <a:cs typeface="Calibri"/>
                      </a:endParaRPr>
                    </a:p>
                    <a:p>
                      <a:pPr marL="377190" marR="84455" indent="-285115" algn="just">
                        <a:lnSpc>
                          <a:spcPct val="100000"/>
                        </a:lnSpc>
                        <a:spcBef>
                          <a:spcPts val="5"/>
                        </a:spcBef>
                        <a:buFont typeface="Microsoft Sans Serif"/>
                        <a:buChar char="•"/>
                        <a:tabLst>
                          <a:tab pos="379095" algn="l"/>
                        </a:tabLst>
                      </a:pPr>
                      <a:r>
                        <a:rPr sz="1800" dirty="0">
                          <a:latin typeface="Calibri"/>
                          <a:cs typeface="Calibri"/>
                        </a:rPr>
                        <a:t>Failure</a:t>
                      </a:r>
                      <a:r>
                        <a:rPr sz="1800" spc="-4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loan,</a:t>
                      </a:r>
                      <a:r>
                        <a:rPr sz="1800" spc="-15" dirty="0">
                          <a:latin typeface="Calibri"/>
                          <a:cs typeface="Calibri"/>
                        </a:rPr>
                        <a:t> </a:t>
                      </a:r>
                      <a:r>
                        <a:rPr sz="1800" spc="-10" dirty="0">
                          <a:latin typeface="Calibri"/>
                          <a:cs typeface="Calibri"/>
                        </a:rPr>
                        <a:t>repatriation</a:t>
                      </a:r>
                      <a:r>
                        <a:rPr sz="1800" spc="-35" dirty="0">
                          <a:latin typeface="Calibri"/>
                          <a:cs typeface="Calibri"/>
                        </a:rPr>
                        <a:t> </a:t>
                      </a:r>
                      <a:r>
                        <a:rPr sz="1800" spc="-10" dirty="0">
                          <a:latin typeface="Calibri"/>
                          <a:cs typeface="Calibri"/>
                        </a:rPr>
                        <a:t>allowed 	</a:t>
                      </a:r>
                      <a:r>
                        <a:rPr sz="1800" dirty="0">
                          <a:latin typeface="Calibri"/>
                          <a:cs typeface="Calibri"/>
                        </a:rPr>
                        <a:t>subject</a:t>
                      </a:r>
                      <a:r>
                        <a:rPr sz="1800" spc="-5" dirty="0">
                          <a:latin typeface="Calibri"/>
                          <a:cs typeface="Calibri"/>
                        </a:rPr>
                        <a:t> </a:t>
                      </a:r>
                      <a:r>
                        <a:rPr sz="1800" dirty="0">
                          <a:latin typeface="Calibri"/>
                          <a:cs typeface="Calibri"/>
                        </a:rPr>
                        <a:t>to</a:t>
                      </a:r>
                      <a:r>
                        <a:rPr sz="1800" spc="-35" dirty="0">
                          <a:latin typeface="Calibri"/>
                          <a:cs typeface="Calibri"/>
                        </a:rPr>
                        <a:t> </a:t>
                      </a:r>
                      <a:r>
                        <a:rPr sz="1800" spc="-10" dirty="0">
                          <a:latin typeface="Calibri"/>
                          <a:cs typeface="Calibri"/>
                        </a:rPr>
                        <a:t>conditions</a:t>
                      </a:r>
                      <a:endParaRPr sz="1800">
                        <a:latin typeface="Calibri"/>
                        <a:cs typeface="Calibri"/>
                      </a:endParaRPr>
                    </a:p>
                    <a:p>
                      <a:pPr marL="377825" indent="-285115" algn="just">
                        <a:lnSpc>
                          <a:spcPct val="100000"/>
                        </a:lnSpc>
                        <a:buFont typeface="Microsoft Sans Serif"/>
                        <a:buChar char="•"/>
                        <a:tabLst>
                          <a:tab pos="377825" algn="l"/>
                        </a:tabLst>
                      </a:pPr>
                      <a:r>
                        <a:rPr sz="1800" dirty="0">
                          <a:latin typeface="Calibri"/>
                          <a:cs typeface="Calibri"/>
                        </a:rPr>
                        <a:t>No</a:t>
                      </a:r>
                      <a:r>
                        <a:rPr sz="1800" spc="235" dirty="0">
                          <a:latin typeface="Calibri"/>
                          <a:cs typeface="Calibri"/>
                        </a:rPr>
                        <a:t> </a:t>
                      </a:r>
                      <a:r>
                        <a:rPr sz="1800" dirty="0">
                          <a:latin typeface="Calibri"/>
                          <a:cs typeface="Calibri"/>
                        </a:rPr>
                        <a:t>restriction</a:t>
                      </a:r>
                      <a:r>
                        <a:rPr sz="1800" spc="245" dirty="0">
                          <a:latin typeface="Calibri"/>
                          <a:cs typeface="Calibri"/>
                        </a:rPr>
                        <a:t> </a:t>
                      </a:r>
                      <a:r>
                        <a:rPr sz="1800" dirty="0">
                          <a:latin typeface="Calibri"/>
                          <a:cs typeface="Calibri"/>
                        </a:rPr>
                        <a:t>under</a:t>
                      </a:r>
                      <a:r>
                        <a:rPr sz="1800" spc="229" dirty="0">
                          <a:latin typeface="Calibri"/>
                          <a:cs typeface="Calibri"/>
                        </a:rPr>
                        <a:t> </a:t>
                      </a:r>
                      <a:r>
                        <a:rPr sz="1800" dirty="0">
                          <a:latin typeface="Calibri"/>
                          <a:cs typeface="Calibri"/>
                        </a:rPr>
                        <a:t>US$</a:t>
                      </a:r>
                      <a:r>
                        <a:rPr sz="1800" spc="250" dirty="0">
                          <a:latin typeface="Calibri"/>
                          <a:cs typeface="Calibri"/>
                        </a:rPr>
                        <a:t> </a:t>
                      </a:r>
                      <a:r>
                        <a:rPr sz="1800" dirty="0">
                          <a:latin typeface="Calibri"/>
                          <a:cs typeface="Calibri"/>
                        </a:rPr>
                        <a:t>1</a:t>
                      </a:r>
                      <a:r>
                        <a:rPr sz="1800" spc="229" dirty="0">
                          <a:latin typeface="Calibri"/>
                          <a:cs typeface="Calibri"/>
                        </a:rPr>
                        <a:t> </a:t>
                      </a:r>
                      <a:r>
                        <a:rPr sz="1800" spc="-10" dirty="0">
                          <a:latin typeface="Calibri"/>
                          <a:cs typeface="Calibri"/>
                        </a:rPr>
                        <a:t>million</a:t>
                      </a:r>
                      <a:endParaRPr sz="1800">
                        <a:latin typeface="Calibri"/>
                        <a:cs typeface="Calibri"/>
                      </a:endParaRPr>
                    </a:p>
                    <a:p>
                      <a:pPr marL="379095">
                        <a:lnSpc>
                          <a:spcPct val="100000"/>
                        </a:lnSpc>
                        <a:spcBef>
                          <a:spcPts val="5"/>
                        </a:spcBef>
                      </a:pPr>
                      <a:r>
                        <a:rPr sz="1800" spc="-10" dirty="0">
                          <a:latin typeface="Calibri"/>
                          <a:cs typeface="Calibri"/>
                        </a:rPr>
                        <a:t>scheme.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8460" marR="83185" indent="-285115" algn="just">
                        <a:lnSpc>
                          <a:spcPct val="100000"/>
                        </a:lnSpc>
                        <a:spcBef>
                          <a:spcPts val="245"/>
                        </a:spcBef>
                        <a:buFont typeface="Microsoft Sans Serif"/>
                        <a:buChar char="•"/>
                        <a:tabLst>
                          <a:tab pos="380365" algn="l"/>
                        </a:tabLst>
                      </a:pPr>
                      <a:r>
                        <a:rPr sz="1800" dirty="0">
                          <a:solidFill>
                            <a:srgbClr val="FF0000"/>
                          </a:solidFill>
                          <a:latin typeface="Calibri"/>
                          <a:cs typeface="Calibri"/>
                        </a:rPr>
                        <a:t>Prior</a:t>
                      </a:r>
                      <a:r>
                        <a:rPr sz="1800" spc="85" dirty="0">
                          <a:solidFill>
                            <a:srgbClr val="FF0000"/>
                          </a:solidFill>
                          <a:latin typeface="Calibri"/>
                          <a:cs typeface="Calibri"/>
                        </a:rPr>
                        <a:t> </a:t>
                      </a:r>
                      <a:r>
                        <a:rPr sz="1800" dirty="0">
                          <a:solidFill>
                            <a:srgbClr val="FF0000"/>
                          </a:solidFill>
                          <a:latin typeface="Calibri"/>
                          <a:cs typeface="Calibri"/>
                        </a:rPr>
                        <a:t>approval</a:t>
                      </a:r>
                      <a:r>
                        <a:rPr sz="1800" spc="90" dirty="0">
                          <a:solidFill>
                            <a:srgbClr val="FF0000"/>
                          </a:solidFill>
                          <a:latin typeface="Calibri"/>
                          <a:cs typeface="Calibri"/>
                        </a:rPr>
                        <a:t> </a:t>
                      </a:r>
                      <a:r>
                        <a:rPr sz="1800" dirty="0">
                          <a:solidFill>
                            <a:srgbClr val="FF0000"/>
                          </a:solidFill>
                          <a:latin typeface="Calibri"/>
                          <a:cs typeface="Calibri"/>
                        </a:rPr>
                        <a:t>of</a:t>
                      </a:r>
                      <a:r>
                        <a:rPr sz="1800" spc="85" dirty="0">
                          <a:solidFill>
                            <a:srgbClr val="FF0000"/>
                          </a:solidFill>
                          <a:latin typeface="Calibri"/>
                          <a:cs typeface="Calibri"/>
                        </a:rPr>
                        <a:t> </a:t>
                      </a:r>
                      <a:r>
                        <a:rPr sz="1800" dirty="0">
                          <a:solidFill>
                            <a:srgbClr val="FF0000"/>
                          </a:solidFill>
                          <a:latin typeface="Calibri"/>
                          <a:cs typeface="Calibri"/>
                        </a:rPr>
                        <a:t>RBI</a:t>
                      </a:r>
                      <a:r>
                        <a:rPr sz="1800" spc="95" dirty="0">
                          <a:solidFill>
                            <a:srgbClr val="FF0000"/>
                          </a:solidFill>
                          <a:latin typeface="Calibri"/>
                          <a:cs typeface="Calibri"/>
                        </a:rPr>
                        <a:t> </a:t>
                      </a:r>
                      <a:r>
                        <a:rPr sz="1800" spc="-25" dirty="0">
                          <a:solidFill>
                            <a:srgbClr val="FF0000"/>
                          </a:solidFill>
                          <a:latin typeface="Calibri"/>
                          <a:cs typeface="Calibri"/>
                        </a:rPr>
                        <a:t>is 	</a:t>
                      </a:r>
                      <a:r>
                        <a:rPr sz="1800" dirty="0">
                          <a:solidFill>
                            <a:srgbClr val="FF0000"/>
                          </a:solidFill>
                          <a:latin typeface="Calibri"/>
                          <a:cs typeface="Calibri"/>
                        </a:rPr>
                        <a:t>required</a:t>
                      </a:r>
                      <a:r>
                        <a:rPr sz="1800" spc="35" dirty="0">
                          <a:solidFill>
                            <a:srgbClr val="FF0000"/>
                          </a:solidFill>
                          <a:latin typeface="Calibri"/>
                          <a:cs typeface="Calibri"/>
                        </a:rPr>
                        <a:t> </a:t>
                      </a:r>
                      <a:r>
                        <a:rPr sz="1800" dirty="0">
                          <a:solidFill>
                            <a:srgbClr val="FF0000"/>
                          </a:solidFill>
                          <a:latin typeface="Calibri"/>
                          <a:cs typeface="Calibri"/>
                        </a:rPr>
                        <a:t>if</a:t>
                      </a:r>
                      <a:r>
                        <a:rPr sz="1800" spc="20" dirty="0">
                          <a:solidFill>
                            <a:srgbClr val="FF0000"/>
                          </a:solidFill>
                          <a:latin typeface="Calibri"/>
                          <a:cs typeface="Calibri"/>
                        </a:rPr>
                        <a:t> </a:t>
                      </a:r>
                      <a:r>
                        <a:rPr sz="1800" dirty="0">
                          <a:solidFill>
                            <a:srgbClr val="FF0000"/>
                          </a:solidFill>
                          <a:latin typeface="Calibri"/>
                          <a:cs typeface="Calibri"/>
                        </a:rPr>
                        <a:t>he</a:t>
                      </a:r>
                      <a:r>
                        <a:rPr sz="1800" spc="10"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dirty="0">
                          <a:solidFill>
                            <a:srgbClr val="FF0000"/>
                          </a:solidFill>
                          <a:latin typeface="Calibri"/>
                          <a:cs typeface="Calibri"/>
                        </a:rPr>
                        <a:t>she</a:t>
                      </a:r>
                      <a:r>
                        <a:rPr sz="1800" spc="30" dirty="0">
                          <a:solidFill>
                            <a:srgbClr val="FF0000"/>
                          </a:solidFill>
                          <a:latin typeface="Calibri"/>
                          <a:cs typeface="Calibri"/>
                        </a:rPr>
                        <a:t> </a:t>
                      </a:r>
                      <a:r>
                        <a:rPr sz="1800" dirty="0">
                          <a:solidFill>
                            <a:srgbClr val="FF0000"/>
                          </a:solidFill>
                          <a:latin typeface="Calibri"/>
                          <a:cs typeface="Calibri"/>
                        </a:rPr>
                        <a:t>is</a:t>
                      </a:r>
                      <a:r>
                        <a:rPr sz="1800" spc="10" dirty="0">
                          <a:solidFill>
                            <a:srgbClr val="FF0000"/>
                          </a:solidFill>
                          <a:latin typeface="Calibri"/>
                          <a:cs typeface="Calibri"/>
                        </a:rPr>
                        <a:t> </a:t>
                      </a:r>
                      <a:r>
                        <a:rPr sz="1800" spc="-50" dirty="0">
                          <a:solidFill>
                            <a:srgbClr val="FF0000"/>
                          </a:solidFill>
                          <a:latin typeface="Calibri"/>
                          <a:cs typeface="Calibri"/>
                        </a:rPr>
                        <a:t>a 	</a:t>
                      </a:r>
                      <a:r>
                        <a:rPr sz="1800" dirty="0">
                          <a:solidFill>
                            <a:srgbClr val="FF0000"/>
                          </a:solidFill>
                          <a:latin typeface="Calibri"/>
                          <a:cs typeface="Calibri"/>
                        </a:rPr>
                        <a:t>person</a:t>
                      </a:r>
                      <a:r>
                        <a:rPr sz="1800" spc="204" dirty="0">
                          <a:solidFill>
                            <a:srgbClr val="FF0000"/>
                          </a:solidFill>
                          <a:latin typeface="Calibri"/>
                          <a:cs typeface="Calibri"/>
                        </a:rPr>
                        <a:t>   </a:t>
                      </a:r>
                      <a:r>
                        <a:rPr sz="1800" dirty="0">
                          <a:solidFill>
                            <a:srgbClr val="FF0000"/>
                          </a:solidFill>
                          <a:latin typeface="Calibri"/>
                          <a:cs typeface="Calibri"/>
                        </a:rPr>
                        <a:t>covered</a:t>
                      </a:r>
                      <a:r>
                        <a:rPr sz="1800" spc="215" dirty="0">
                          <a:solidFill>
                            <a:srgbClr val="FF0000"/>
                          </a:solidFill>
                          <a:latin typeface="Calibri"/>
                          <a:cs typeface="Calibri"/>
                        </a:rPr>
                        <a:t>   </a:t>
                      </a:r>
                      <a:r>
                        <a:rPr sz="1800" spc="-25" dirty="0">
                          <a:solidFill>
                            <a:srgbClr val="FF0000"/>
                          </a:solidFill>
                          <a:latin typeface="Calibri"/>
                          <a:cs typeface="Calibri"/>
                        </a:rPr>
                        <a:t>u/s 	</a:t>
                      </a:r>
                      <a:r>
                        <a:rPr sz="1800" spc="-20" dirty="0">
                          <a:solidFill>
                            <a:srgbClr val="FF0000"/>
                          </a:solidFill>
                          <a:latin typeface="Calibri"/>
                          <a:cs typeface="Calibri"/>
                        </a:rPr>
                        <a:t>6(5)</a:t>
                      </a:r>
                      <a:endParaRPr sz="1800">
                        <a:latin typeface="Calibri"/>
                        <a:cs typeface="Calibri"/>
                      </a:endParaRPr>
                    </a:p>
                    <a:p>
                      <a:pPr marL="378460" marR="83820" indent="-285115" algn="just">
                        <a:lnSpc>
                          <a:spcPct val="100000"/>
                        </a:lnSpc>
                        <a:spcBef>
                          <a:spcPts val="5"/>
                        </a:spcBef>
                        <a:buFont typeface="Microsoft Sans Serif"/>
                        <a:buChar char="•"/>
                        <a:tabLst>
                          <a:tab pos="380365" algn="l"/>
                        </a:tabLst>
                      </a:pPr>
                      <a:r>
                        <a:rPr sz="1800" dirty="0">
                          <a:latin typeface="Calibri"/>
                          <a:cs typeface="Calibri"/>
                        </a:rPr>
                        <a:t>Joint</a:t>
                      </a:r>
                      <a:r>
                        <a:rPr sz="1800" spc="235" dirty="0">
                          <a:latin typeface="Calibri"/>
                          <a:cs typeface="Calibri"/>
                        </a:rPr>
                        <a:t>   </a:t>
                      </a:r>
                      <a:r>
                        <a:rPr sz="1800" dirty="0">
                          <a:latin typeface="Calibri"/>
                          <a:cs typeface="Calibri"/>
                        </a:rPr>
                        <a:t>property</a:t>
                      </a:r>
                      <a:r>
                        <a:rPr sz="1800" spc="240" dirty="0">
                          <a:latin typeface="Calibri"/>
                          <a:cs typeface="Calibri"/>
                        </a:rPr>
                        <a:t>   </a:t>
                      </a:r>
                      <a:r>
                        <a:rPr sz="1800" spc="-20" dirty="0">
                          <a:latin typeface="Calibri"/>
                          <a:cs typeface="Calibri"/>
                        </a:rPr>
                        <a:t>with 	</a:t>
                      </a:r>
                      <a:r>
                        <a:rPr sz="1800" spc="-10" dirty="0">
                          <a:latin typeface="Calibri"/>
                          <a:cs typeface="Calibri"/>
                        </a:rPr>
                        <a:t>spouse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18" name="object 18"/>
          <p:cNvSpPr txBox="1"/>
          <p:nvPr/>
        </p:nvSpPr>
        <p:spPr>
          <a:xfrm>
            <a:off x="1088758" y="723006"/>
            <a:ext cx="3562122"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TRANSFER</a:t>
            </a:r>
            <a:r>
              <a:rPr kumimoji="0" sz="1800" b="1"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1"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PROPERTY</a:t>
            </a:r>
            <a:r>
              <a:rPr kumimoji="0" sz="1800" b="1"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800" b="1"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INDIA</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grpSp>
        <p:nvGrpSpPr>
          <p:cNvPr id="19" name="object 19"/>
          <p:cNvGrpSpPr/>
          <p:nvPr/>
        </p:nvGrpSpPr>
        <p:grpSpPr>
          <a:xfrm>
            <a:off x="1185672" y="2871216"/>
            <a:ext cx="241300" cy="1122045"/>
            <a:chOff x="1185672" y="2871216"/>
            <a:chExt cx="241300" cy="1122045"/>
          </a:xfrm>
        </p:grpSpPr>
        <p:sp>
          <p:nvSpPr>
            <p:cNvPr id="20" name="object 20"/>
            <p:cNvSpPr/>
            <p:nvPr/>
          </p:nvSpPr>
          <p:spPr>
            <a:xfrm>
              <a:off x="1191768" y="2877312"/>
              <a:ext cx="228600" cy="1109980"/>
            </a:xfrm>
            <a:custGeom>
              <a:avLst/>
              <a:gdLst/>
              <a:ahLst/>
              <a:cxnLst/>
              <a:rect l="l" t="t" r="r" b="b"/>
              <a:pathLst>
                <a:path w="228600" h="1109979">
                  <a:moveTo>
                    <a:pt x="171450" y="0"/>
                  </a:moveTo>
                  <a:lnTo>
                    <a:pt x="57150" y="0"/>
                  </a:lnTo>
                  <a:lnTo>
                    <a:pt x="57150" y="995171"/>
                  </a:lnTo>
                  <a:lnTo>
                    <a:pt x="0" y="995171"/>
                  </a:lnTo>
                  <a:lnTo>
                    <a:pt x="114300" y="1109471"/>
                  </a:lnTo>
                  <a:lnTo>
                    <a:pt x="228600" y="995171"/>
                  </a:lnTo>
                  <a:lnTo>
                    <a:pt x="171450" y="995171"/>
                  </a:lnTo>
                  <a:lnTo>
                    <a:pt x="171450" y="0"/>
                  </a:lnTo>
                  <a:close/>
                </a:path>
              </a:pathLst>
            </a:custGeom>
            <a:solidFill>
              <a:srgbClr val="F8CAA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1" name="object 21"/>
            <p:cNvSpPr/>
            <p:nvPr/>
          </p:nvSpPr>
          <p:spPr>
            <a:xfrm>
              <a:off x="1191768" y="2877312"/>
              <a:ext cx="228600" cy="1109980"/>
            </a:xfrm>
            <a:custGeom>
              <a:avLst/>
              <a:gdLst/>
              <a:ahLst/>
              <a:cxnLst/>
              <a:rect l="l" t="t" r="r" b="b"/>
              <a:pathLst>
                <a:path w="228600" h="1109979">
                  <a:moveTo>
                    <a:pt x="0" y="995171"/>
                  </a:moveTo>
                  <a:lnTo>
                    <a:pt x="57150" y="995171"/>
                  </a:lnTo>
                  <a:lnTo>
                    <a:pt x="57150" y="0"/>
                  </a:lnTo>
                  <a:lnTo>
                    <a:pt x="171450" y="0"/>
                  </a:lnTo>
                  <a:lnTo>
                    <a:pt x="171450" y="995171"/>
                  </a:lnTo>
                  <a:lnTo>
                    <a:pt x="228600" y="995171"/>
                  </a:lnTo>
                  <a:lnTo>
                    <a:pt x="114300" y="1109471"/>
                  </a:lnTo>
                  <a:lnTo>
                    <a:pt x="0" y="995171"/>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grpSp>
        <p:nvGrpSpPr>
          <p:cNvPr id="22" name="object 22"/>
          <p:cNvGrpSpPr/>
          <p:nvPr/>
        </p:nvGrpSpPr>
        <p:grpSpPr>
          <a:xfrm>
            <a:off x="3934967" y="2907792"/>
            <a:ext cx="241300" cy="1122045"/>
            <a:chOff x="3934967" y="2907792"/>
            <a:chExt cx="241300" cy="1122045"/>
          </a:xfrm>
        </p:grpSpPr>
        <p:sp>
          <p:nvSpPr>
            <p:cNvPr id="23" name="object 23"/>
            <p:cNvSpPr/>
            <p:nvPr/>
          </p:nvSpPr>
          <p:spPr>
            <a:xfrm>
              <a:off x="3941063" y="2913888"/>
              <a:ext cx="228600" cy="1109980"/>
            </a:xfrm>
            <a:custGeom>
              <a:avLst/>
              <a:gdLst/>
              <a:ahLst/>
              <a:cxnLst/>
              <a:rect l="l" t="t" r="r" b="b"/>
              <a:pathLst>
                <a:path w="228600" h="1109979">
                  <a:moveTo>
                    <a:pt x="171450" y="0"/>
                  </a:moveTo>
                  <a:lnTo>
                    <a:pt x="57150" y="0"/>
                  </a:lnTo>
                  <a:lnTo>
                    <a:pt x="57150" y="995172"/>
                  </a:lnTo>
                  <a:lnTo>
                    <a:pt x="0" y="995172"/>
                  </a:lnTo>
                  <a:lnTo>
                    <a:pt x="114300" y="1109472"/>
                  </a:lnTo>
                  <a:lnTo>
                    <a:pt x="228600" y="995172"/>
                  </a:lnTo>
                  <a:lnTo>
                    <a:pt x="171450" y="995172"/>
                  </a:lnTo>
                  <a:lnTo>
                    <a:pt x="171450" y="0"/>
                  </a:lnTo>
                  <a:close/>
                </a:path>
              </a:pathLst>
            </a:custGeom>
            <a:solidFill>
              <a:srgbClr val="FFE6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4" name="object 24"/>
            <p:cNvSpPr/>
            <p:nvPr/>
          </p:nvSpPr>
          <p:spPr>
            <a:xfrm>
              <a:off x="3941063" y="2913888"/>
              <a:ext cx="228600" cy="1109980"/>
            </a:xfrm>
            <a:custGeom>
              <a:avLst/>
              <a:gdLst/>
              <a:ahLst/>
              <a:cxnLst/>
              <a:rect l="l" t="t" r="r" b="b"/>
              <a:pathLst>
                <a:path w="228600" h="1109979">
                  <a:moveTo>
                    <a:pt x="0" y="995172"/>
                  </a:moveTo>
                  <a:lnTo>
                    <a:pt x="57150" y="995172"/>
                  </a:lnTo>
                  <a:lnTo>
                    <a:pt x="57150" y="0"/>
                  </a:lnTo>
                  <a:lnTo>
                    <a:pt x="171450" y="0"/>
                  </a:lnTo>
                  <a:lnTo>
                    <a:pt x="171450" y="995172"/>
                  </a:lnTo>
                  <a:lnTo>
                    <a:pt x="228600" y="995172"/>
                  </a:lnTo>
                  <a:lnTo>
                    <a:pt x="114300" y="1109472"/>
                  </a:lnTo>
                  <a:lnTo>
                    <a:pt x="0" y="995172"/>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25" name="object 2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48</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pic>
        <p:nvPicPr>
          <p:cNvPr id="26" name="object 4">
            <a:extLst>
              <a:ext uri="{FF2B5EF4-FFF2-40B4-BE49-F238E27FC236}">
                <a16:creationId xmlns:a16="http://schemas.microsoft.com/office/drawing/2014/main" id="{F191B0BB-D514-17E7-CA1E-216A59D73D09}"/>
              </a:ext>
            </a:extLst>
          </p:cNvPr>
          <p:cNvPicPr/>
          <p:nvPr/>
        </p:nvPicPr>
        <p:blipFill>
          <a:blip r:embed="rId4" cstate="print"/>
          <a:stretch>
            <a:fillRect/>
          </a:stretch>
        </p:blipFill>
        <p:spPr>
          <a:xfrm>
            <a:off x="8580704" y="0"/>
            <a:ext cx="3004743" cy="125272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2839" y="177800"/>
            <a:ext cx="6374765" cy="329565"/>
          </a:xfrm>
          <a:prstGeom prst="rect">
            <a:avLst/>
          </a:prstGeom>
        </p:spPr>
        <p:txBody>
          <a:bodyPr vert="horz" wrap="square" lIns="0" tIns="11430" rIns="0" bIns="0" rtlCol="0">
            <a:spAutoFit/>
          </a:bodyPr>
          <a:lstStyle/>
          <a:p>
            <a:pPr marL="12700">
              <a:lnSpc>
                <a:spcPct val="100000"/>
              </a:lnSpc>
              <a:spcBef>
                <a:spcPts val="90"/>
              </a:spcBef>
            </a:pPr>
            <a:r>
              <a:rPr dirty="0">
                <a:latin typeface="Aptos" panose="020B0004020202020204" pitchFamily="34" charset="0"/>
              </a:rPr>
              <a:t>Repatriation</a:t>
            </a:r>
            <a:r>
              <a:rPr spc="-45" dirty="0">
                <a:latin typeface="Aptos" panose="020B0004020202020204" pitchFamily="34" charset="0"/>
              </a:rPr>
              <a:t> </a:t>
            </a:r>
            <a:r>
              <a:rPr dirty="0">
                <a:latin typeface="Aptos" panose="020B0004020202020204" pitchFamily="34" charset="0"/>
              </a:rPr>
              <a:t>of</a:t>
            </a:r>
            <a:r>
              <a:rPr spc="-85" dirty="0">
                <a:latin typeface="Aptos" panose="020B0004020202020204" pitchFamily="34" charset="0"/>
              </a:rPr>
              <a:t> </a:t>
            </a:r>
            <a:r>
              <a:rPr dirty="0">
                <a:latin typeface="Aptos" panose="020B0004020202020204" pitchFamily="34" charset="0"/>
              </a:rPr>
              <a:t>sale</a:t>
            </a:r>
            <a:r>
              <a:rPr spc="-55" dirty="0">
                <a:latin typeface="Aptos" panose="020B0004020202020204" pitchFamily="34" charset="0"/>
              </a:rPr>
              <a:t> </a:t>
            </a:r>
            <a:r>
              <a:rPr dirty="0">
                <a:latin typeface="Aptos" panose="020B0004020202020204" pitchFamily="34" charset="0"/>
              </a:rPr>
              <a:t>proceeds</a:t>
            </a:r>
            <a:r>
              <a:rPr spc="-25" dirty="0">
                <a:latin typeface="Aptos" panose="020B0004020202020204" pitchFamily="34" charset="0"/>
              </a:rPr>
              <a:t> </a:t>
            </a:r>
            <a:r>
              <a:rPr dirty="0">
                <a:latin typeface="Aptos" panose="020B0004020202020204" pitchFamily="34" charset="0"/>
              </a:rPr>
              <a:t>of</a:t>
            </a:r>
            <a:r>
              <a:rPr spc="-60" dirty="0">
                <a:latin typeface="Aptos" panose="020B0004020202020204" pitchFamily="34" charset="0"/>
              </a:rPr>
              <a:t> </a:t>
            </a:r>
            <a:r>
              <a:rPr dirty="0">
                <a:latin typeface="Aptos" panose="020B0004020202020204" pitchFamily="34" charset="0"/>
              </a:rPr>
              <a:t>immovable</a:t>
            </a:r>
            <a:r>
              <a:rPr spc="-90" dirty="0">
                <a:latin typeface="Aptos" panose="020B0004020202020204" pitchFamily="34" charset="0"/>
              </a:rPr>
              <a:t> </a:t>
            </a:r>
            <a:r>
              <a:rPr spc="-10" dirty="0">
                <a:latin typeface="Aptos" panose="020B0004020202020204" pitchFamily="34" charset="0"/>
              </a:rPr>
              <a:t>property</a:t>
            </a:r>
          </a:p>
        </p:txBody>
      </p:sp>
      <p:sp>
        <p:nvSpPr>
          <p:cNvPr id="5" name="object 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49</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4" name="object 4"/>
          <p:cNvSpPr txBox="1"/>
          <p:nvPr/>
        </p:nvSpPr>
        <p:spPr>
          <a:xfrm>
            <a:off x="331724" y="728580"/>
            <a:ext cx="11451590" cy="5699760"/>
          </a:xfrm>
          <a:prstGeom prst="rect">
            <a:avLst/>
          </a:prstGeom>
        </p:spPr>
        <p:txBody>
          <a:bodyPr vert="horz" wrap="square" lIns="0" tIns="149860" rIns="0" bIns="0" rtlCol="0">
            <a:spAutoFit/>
          </a:bodyPr>
          <a:lstStyle/>
          <a:p>
            <a:pPr marL="12700" marR="0" lvl="0" indent="0" defTabSz="914400" eaLnBrk="1" fontAlgn="auto" latinLnBrk="0" hangingPunct="1">
              <a:lnSpc>
                <a:spcPct val="100000"/>
              </a:lnSpc>
              <a:spcBef>
                <a:spcPts val="1180"/>
              </a:spcBef>
              <a:spcAft>
                <a:spcPts val="0"/>
              </a:spcAft>
              <a:buClrTx/>
              <a:buSzTx/>
              <a:buFontTx/>
              <a:buNone/>
              <a:tabLst/>
              <a:defRPr/>
            </a:pP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Rule</a:t>
            </a:r>
            <a:r>
              <a:rPr kumimoji="0" sz="1700" b="1" i="0" u="none" strike="noStrike" kern="0" cap="none" spc="-4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29</a:t>
            </a:r>
            <a:r>
              <a:rPr kumimoji="0" sz="17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17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FEM</a:t>
            </a:r>
            <a:r>
              <a:rPr kumimoji="0" sz="17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NDI</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Rules,</a:t>
            </a:r>
            <a:r>
              <a:rPr kumimoji="0" sz="1700" b="1" i="0"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2019</a:t>
            </a:r>
            <a:endPar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Arial"/>
            </a:endParaRPr>
          </a:p>
          <a:p>
            <a:pPr marL="238760" marR="13970" lvl="0" indent="-226695" algn="just" defTabSz="914400" eaLnBrk="1" fontAlgn="auto" latinLnBrk="0" hangingPunct="1">
              <a:lnSpc>
                <a:spcPct val="120100"/>
              </a:lnSpc>
              <a:spcBef>
                <a:spcPts val="740"/>
              </a:spcBef>
              <a:spcAft>
                <a:spcPts val="0"/>
              </a:spcAft>
              <a:buClrTx/>
              <a:buSzTx/>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person</a:t>
            </a:r>
            <a:r>
              <a:rPr kumimoji="0" sz="1900" b="0" i="0" u="none" strike="noStrike" kern="0" cap="none" spc="1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referred</a:t>
            </a:r>
            <a:r>
              <a:rPr kumimoji="0" sz="1900" b="0" i="0" u="none" strike="noStrike" kern="0" cap="none" spc="1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1900" b="0" i="0" u="none" strike="noStrike" kern="0" cap="none" spc="1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a:t>
            </a:r>
            <a:r>
              <a:rPr kumimoji="0" sz="1900" b="0" i="0" u="none" strike="noStrike" kern="0" cap="none" spc="1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Section</a:t>
            </a:r>
            <a:r>
              <a:rPr kumimoji="0" sz="1900" b="0" i="0" u="none" strike="noStrike" kern="0" cap="none" spc="1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6(5)</a:t>
            </a:r>
            <a:r>
              <a:rPr kumimoji="0" sz="1900" b="0" i="0" u="none" strike="noStrike" kern="0" cap="none" spc="1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1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FEMA</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i.e.</a:t>
            </a:r>
            <a:r>
              <a:rPr kumimoji="0" sz="1900" b="0" i="1" u="none" strike="noStrike" kern="0" cap="none" spc="12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a:t>
            </a:r>
            <a:r>
              <a:rPr kumimoji="0" sz="1900" b="0" i="1" u="none" strike="noStrike" kern="0" cap="none" spc="10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PROI</a:t>
            </a:r>
            <a:r>
              <a:rPr kumimoji="0" sz="1900" b="0" i="1" u="none" strike="noStrike" kern="0" cap="none" spc="10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who</a:t>
            </a:r>
            <a:r>
              <a:rPr kumimoji="0" sz="1900" b="0" i="1" u="none" strike="noStrike" kern="0" cap="none" spc="9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holds,</a:t>
            </a:r>
            <a:r>
              <a:rPr kumimoji="0" sz="1900" b="0" i="1" u="none" strike="noStrike" kern="0" cap="none" spc="10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owns</a:t>
            </a:r>
            <a:r>
              <a:rPr kumimoji="0" sz="1900" b="0" i="1" u="none" strike="noStrike" kern="0" cap="none" spc="114"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or</a:t>
            </a:r>
            <a:r>
              <a:rPr kumimoji="0" sz="1900" b="0" i="1" u="none" strike="noStrike" kern="0" cap="none" spc="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invest</a:t>
            </a:r>
            <a:r>
              <a:rPr kumimoji="0" sz="1900" b="0" i="1" u="none" strike="noStrike" kern="0" cap="none" spc="12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a:t>
            </a:r>
            <a:r>
              <a:rPr kumimoji="0" sz="1900" b="0" i="1" u="none" strike="noStrike" kern="0" cap="none" spc="9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any</a:t>
            </a:r>
            <a:r>
              <a:rPr kumimoji="0" sz="1900" b="0" i="1" u="none" strike="noStrike" kern="0" cap="none" spc="11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immovable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property</a:t>
            </a:r>
            <a:r>
              <a:rPr kumimoji="0" sz="1900" b="0" i="1" u="none" strike="noStrike" kern="0" cap="none" spc="19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situated</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India</a:t>
            </a:r>
            <a:r>
              <a:rPr kumimoji="0" sz="1900" b="0" i="1" u="none" strike="noStrike" kern="0" cap="none" spc="18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if</a:t>
            </a:r>
            <a:r>
              <a:rPr kumimoji="0" sz="1900" b="0" i="1" u="none" strike="noStrike" kern="0" cap="none" spc="21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such</a:t>
            </a:r>
            <a:r>
              <a:rPr kumimoji="0" sz="1900" b="0" i="1" u="none" strike="noStrike" kern="0" cap="none" spc="18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property</a:t>
            </a:r>
            <a:r>
              <a:rPr kumimoji="0" sz="1900" b="0" i="1" u="none" strike="noStrike" kern="0" cap="none" spc="20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was</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acquired,</a:t>
            </a:r>
            <a:r>
              <a:rPr kumimoji="0" sz="1900" b="0" i="1" u="none" strike="noStrike" kern="0" cap="none" spc="21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held</a:t>
            </a:r>
            <a:r>
              <a:rPr kumimoji="0" sz="1900" b="0" i="1" u="none" strike="noStrike" kern="0" cap="none" spc="18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or</a:t>
            </a:r>
            <a:r>
              <a:rPr kumimoji="0" sz="1900" b="0" i="1" u="none" strike="noStrike" kern="0" cap="none" spc="19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owned</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by</a:t>
            </a:r>
            <a:r>
              <a:rPr kumimoji="0" sz="1900" b="0" i="1" u="none" strike="noStrike" kern="0" cap="none" spc="19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such</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person</a:t>
            </a:r>
            <a:r>
              <a:rPr kumimoji="0" sz="1900" b="0" i="1" u="none" strike="noStrike" kern="0" cap="none" spc="18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when</a:t>
            </a:r>
            <a:r>
              <a:rPr kumimoji="0" sz="1900" b="0" i="1" u="none" strike="noStrike" kern="0" cap="none" spc="204"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he</a:t>
            </a:r>
            <a:r>
              <a:rPr kumimoji="0" sz="1900" b="0" i="1" u="none" strike="noStrike" kern="0" cap="none" spc="18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was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resident</a:t>
            </a:r>
            <a:r>
              <a:rPr kumimoji="0" sz="19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a:t>
            </a:r>
            <a:r>
              <a:rPr kumimoji="0" sz="19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India</a:t>
            </a:r>
            <a:r>
              <a:rPr kumimoji="0" sz="19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or</a:t>
            </a:r>
            <a:r>
              <a:rPr kumimoji="0" sz="1900" b="0" i="1"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inherited</a:t>
            </a:r>
            <a:r>
              <a:rPr kumimoji="0" sz="19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from a</a:t>
            </a:r>
            <a:r>
              <a:rPr kumimoji="0" sz="1900" b="0" i="1"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person who</a:t>
            </a:r>
            <a:r>
              <a:rPr kumimoji="0" sz="19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was</a:t>
            </a:r>
            <a:r>
              <a:rPr kumimoji="0" sz="19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 </a:t>
            </a:r>
            <a:r>
              <a:rPr kumimoji="0" sz="19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resident in India),</a:t>
            </a:r>
            <a:r>
              <a:rPr kumimoji="0" sz="19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his</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successor</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shall</a:t>
            </a:r>
            <a:r>
              <a:rPr kumimoji="0" sz="19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not</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except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with</a:t>
            </a:r>
            <a:r>
              <a:rPr kumimoji="0" sz="1900" b="0" i="0" u="none" strike="noStrike" kern="0" cap="none" spc="49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a:t>
            </a:r>
            <a:r>
              <a:rPr kumimoji="0" sz="1900" b="0" i="0" u="none" strike="noStrike" kern="0" cap="none" spc="49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prior</a:t>
            </a:r>
            <a:r>
              <a:rPr kumimoji="0" sz="1900" b="0" i="0" u="none" strike="noStrike" kern="0" cap="none" spc="49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permission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  Reserve  Bank,  repatriate</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outside</a:t>
            </a:r>
            <a:r>
              <a:rPr kumimoji="0" sz="1900" b="0" i="0" u="none" strike="noStrike" kern="0" cap="none" spc="4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  the  sale  proceeds</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any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referred</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that</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sub-</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section.</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238760" marR="5080" lvl="0" indent="-226695" algn="just" defTabSz="914400" eaLnBrk="1" fontAlgn="auto" latinLnBrk="0" hangingPunct="1">
              <a:lnSpc>
                <a:spcPct val="120100"/>
              </a:lnSpc>
              <a:spcBef>
                <a:spcPts val="1005"/>
              </a:spcBef>
              <a:spcAft>
                <a:spcPts val="0"/>
              </a:spcAft>
              <a:buClrTx/>
              <a:buSzTx/>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(other</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than</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19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land</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farm</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house</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plantation</a:t>
            </a:r>
            <a:r>
              <a:rPr kumimoji="0" sz="19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A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900" b="0" i="0" u="none" strike="noStrike" kern="0" cap="none" spc="2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1900" b="0" i="0" u="none" strike="noStrike" kern="0" cap="none" spc="20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19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9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9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AD</a:t>
            </a:r>
            <a:r>
              <a:rPr kumimoji="0" sz="1900" b="0" i="0" u="none" strike="noStrike" kern="0" cap="none" spc="2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may</a:t>
            </a:r>
            <a:r>
              <a:rPr kumimoji="0" sz="1900" b="0" i="0" u="none" strike="noStrike" kern="0" cap="none" spc="204"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allow</a:t>
            </a:r>
            <a:r>
              <a:rPr kumimoji="0" sz="1900" b="0" i="0" u="none" strike="noStrike" kern="0" cap="none" spc="2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repatriation</a:t>
            </a:r>
            <a:r>
              <a:rPr kumimoji="0" sz="1900" b="0" i="0" u="none" strike="noStrike" kern="0" cap="none" spc="2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2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900" b="0" i="0" u="none" strike="noStrike" kern="0" cap="none" spc="2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900" b="0" i="0" u="none" strike="noStrike" kern="0" cap="none" spc="229"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outside</a:t>
            </a:r>
            <a:r>
              <a:rPr kumimoji="0" sz="1900" b="0" i="0" u="none" strike="noStrike" kern="0" cap="none" spc="2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1900" b="0" i="0" u="none" strike="noStrike" kern="0" cap="none" spc="2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provided</a:t>
            </a:r>
            <a:r>
              <a:rPr kumimoji="0" sz="19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2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following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conditions</a:t>
            </a:r>
            <a:r>
              <a:rPr kumimoji="0" sz="1900" b="0" i="0" u="none" strike="noStrike" kern="0" cap="none" spc="-4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are</a:t>
            </a:r>
            <a:r>
              <a:rPr kumimoji="0" sz="19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satisfied,</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namely:</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696595" marR="0" lvl="1" indent="-226695" algn="just" defTabSz="914400" eaLnBrk="1" fontAlgn="auto" latinLnBrk="0" hangingPunct="1">
              <a:lnSpc>
                <a:spcPct val="100000"/>
              </a:lnSpc>
              <a:spcBef>
                <a:spcPts val="960"/>
              </a:spcBef>
              <a:spcAft>
                <a:spcPts val="0"/>
              </a:spcAft>
              <a:buClrTx/>
              <a:buSzTx/>
              <a:buFontTx/>
              <a:buChar char="•"/>
              <a:tabLst>
                <a:tab pos="69659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was</a:t>
            </a:r>
            <a:r>
              <a:rPr kumimoji="0" sz="1900" b="0" i="0" u="none" strike="noStrike" kern="0" cap="none" spc="1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acquired</a:t>
            </a:r>
            <a:r>
              <a:rPr kumimoji="0" sz="1900" b="0" i="0" u="none" strike="noStrike" kern="0" cap="none" spc="9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by</a:t>
            </a:r>
            <a:r>
              <a:rPr kumimoji="0" sz="1900" b="0" i="0" u="none" strike="noStrike" kern="0" cap="none" spc="7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a:t>
            </a:r>
            <a:r>
              <a:rPr kumimoji="0" sz="1900" b="0" i="0" u="none" strike="noStrike" kern="0" cap="none" spc="8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seller</a:t>
            </a:r>
            <a:r>
              <a:rPr kumimoji="0" sz="1900" b="0" i="0" u="none" strike="noStrike" kern="0" cap="none" spc="8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accordance</a:t>
            </a:r>
            <a:r>
              <a:rPr kumimoji="0" sz="19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19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provisions</a:t>
            </a:r>
            <a:r>
              <a:rPr kumimoji="0" sz="19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foreign</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698500" marR="0" lvl="0" indent="0" algn="just" defTabSz="914400" eaLnBrk="1" fontAlgn="auto" latinLnBrk="0" hangingPunct="1">
              <a:lnSpc>
                <a:spcPct val="100000"/>
              </a:lnSpc>
              <a:spcBef>
                <a:spcPts val="459"/>
              </a:spcBef>
              <a:spcAft>
                <a:spcPts val="0"/>
              </a:spcAft>
              <a:buClrTx/>
              <a:buSzTx/>
              <a:buFontTx/>
              <a:buNone/>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exchange</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law</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force</a:t>
            </a:r>
            <a:r>
              <a:rPr kumimoji="0" sz="19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at</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time</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acquisition</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him</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provisions</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these</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Rules;</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696595" marR="19685" lvl="1" indent="-226695" algn="just" defTabSz="914400" eaLnBrk="1" fontAlgn="auto" latinLnBrk="0" hangingPunct="1">
              <a:lnSpc>
                <a:spcPct val="120000"/>
              </a:lnSpc>
              <a:spcBef>
                <a:spcPts val="505"/>
              </a:spcBef>
              <a:spcAft>
                <a:spcPts val="0"/>
              </a:spcAft>
              <a:buClrTx/>
              <a:buSzTx/>
              <a:buFontTx/>
              <a:buChar char="•"/>
              <a:tabLst>
                <a:tab pos="698500"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amount</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for</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acquisition</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immovable</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9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was</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paid</a:t>
            </a:r>
            <a:r>
              <a:rPr kumimoji="0" sz="19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foreign</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exchange</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received</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through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banking channels</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19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held</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FCNR</a:t>
            </a:r>
            <a:r>
              <a:rPr kumimoji="0" sz="1900" b="0" i="0" u="none" strike="noStrike" kern="0" cap="none" spc="-8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Account</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or</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held</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NRE</a:t>
            </a:r>
            <a:r>
              <a:rPr kumimoji="0" sz="1900" b="0" i="0" u="none" strike="noStrike" kern="0" cap="none" spc="-114"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Account</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696595" marR="0" lvl="1" indent="-226695" algn="just" defTabSz="914400" eaLnBrk="1" fontAlgn="auto" latinLnBrk="0" hangingPunct="1">
              <a:lnSpc>
                <a:spcPct val="100000"/>
              </a:lnSpc>
              <a:spcBef>
                <a:spcPts val="940"/>
              </a:spcBef>
              <a:spcAft>
                <a:spcPts val="0"/>
              </a:spcAft>
              <a:buClrTx/>
              <a:buSzTx/>
              <a:buFontTx/>
              <a:buChar char="•"/>
              <a:tabLst>
                <a:tab pos="696595" algn="l"/>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case</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residential</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property,</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repatriation</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9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9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9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restricted</a:t>
            </a:r>
            <a:r>
              <a:rPr kumimoji="0" sz="19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not</a:t>
            </a:r>
            <a:r>
              <a:rPr kumimoji="0" sz="1900" b="0" i="0" u="none" strike="noStrike" kern="0" cap="none" spc="-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more</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than</a:t>
            </a:r>
            <a:r>
              <a:rPr kumimoji="0" sz="19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9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two</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698500" marR="0" lvl="0" indent="0" algn="just" defTabSz="914400" eaLnBrk="1" fontAlgn="auto" latinLnBrk="0" hangingPunct="1">
              <a:lnSpc>
                <a:spcPct val="100000"/>
              </a:lnSpc>
              <a:spcBef>
                <a:spcPts val="455"/>
              </a:spcBef>
              <a:spcAft>
                <a:spcPts val="0"/>
              </a:spcAft>
              <a:buClrTx/>
              <a:buSzTx/>
              <a:buFontTx/>
              <a:buNone/>
              <a:tabLst/>
              <a:defRPr/>
            </a:pPr>
            <a:r>
              <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such</a:t>
            </a:r>
            <a:r>
              <a:rPr kumimoji="0" sz="19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9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properties.</a:t>
            </a:r>
            <a:endParaRPr kumimoji="0" sz="19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p:txBody>
      </p:sp>
      <p:pic>
        <p:nvPicPr>
          <p:cNvPr id="7" name="object 4">
            <a:extLst>
              <a:ext uri="{FF2B5EF4-FFF2-40B4-BE49-F238E27FC236}">
                <a16:creationId xmlns:a16="http://schemas.microsoft.com/office/drawing/2014/main" id="{C501D12F-5F06-D86E-9929-8CA216A97FD2}"/>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00AFEF"/>
                </a:solidFill>
              </a:rPr>
              <a:t>Statistics - FDI</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5</a:t>
            </a:fld>
            <a:endParaRPr spc="5" dirty="0">
              <a:latin typeface="+mj-lt"/>
            </a:endParaRPr>
          </a:p>
        </p:txBody>
      </p:sp>
      <p:pic>
        <p:nvPicPr>
          <p:cNvPr id="3074" name="Picture 2">
            <a:extLst>
              <a:ext uri="{FF2B5EF4-FFF2-40B4-BE49-F238E27FC236}">
                <a16:creationId xmlns:a16="http://schemas.microsoft.com/office/drawing/2014/main" id="{E5EE8367-5F55-F69B-22B1-F2E690293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40" y="1567961"/>
            <a:ext cx="11629347" cy="372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76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Acquisition</a:t>
            </a:r>
            <a:r>
              <a:rPr sz="2200" spc="-10" dirty="0">
                <a:latin typeface="Aptos" panose="020B0004020202020204" pitchFamily="34" charset="0"/>
              </a:rPr>
              <a:t> </a:t>
            </a:r>
            <a:r>
              <a:rPr sz="2200" dirty="0">
                <a:latin typeface="Aptos" panose="020B0004020202020204" pitchFamily="34" charset="0"/>
              </a:rPr>
              <a:t>&amp;</a:t>
            </a:r>
            <a:r>
              <a:rPr sz="2200" spc="-50" dirty="0">
                <a:latin typeface="Aptos" panose="020B0004020202020204" pitchFamily="34" charset="0"/>
              </a:rPr>
              <a:t> </a:t>
            </a:r>
            <a:r>
              <a:rPr sz="2200" spc="-10" dirty="0">
                <a:latin typeface="Aptos" panose="020B0004020202020204" pitchFamily="34" charset="0"/>
              </a:rPr>
              <a:t>Transfer</a:t>
            </a:r>
            <a:r>
              <a:rPr sz="2200" spc="-65" dirty="0">
                <a:latin typeface="Aptos" panose="020B0004020202020204" pitchFamily="34" charset="0"/>
              </a:rPr>
              <a:t> </a:t>
            </a:r>
            <a:r>
              <a:rPr sz="2200" dirty="0">
                <a:latin typeface="Aptos" panose="020B0004020202020204" pitchFamily="34" charset="0"/>
              </a:rPr>
              <a:t>of</a:t>
            </a:r>
            <a:r>
              <a:rPr sz="2200" spc="-40" dirty="0">
                <a:latin typeface="Aptos" panose="020B0004020202020204" pitchFamily="34" charset="0"/>
              </a:rPr>
              <a:t> </a:t>
            </a:r>
            <a:r>
              <a:rPr sz="2200" dirty="0">
                <a:latin typeface="Aptos" panose="020B0004020202020204" pitchFamily="34" charset="0"/>
              </a:rPr>
              <a:t>IP</a:t>
            </a:r>
            <a:r>
              <a:rPr sz="2200" spc="-114" dirty="0">
                <a:latin typeface="Aptos" panose="020B0004020202020204" pitchFamily="34" charset="0"/>
              </a:rPr>
              <a:t> </a:t>
            </a:r>
            <a:r>
              <a:rPr sz="2200" spc="-10" dirty="0">
                <a:latin typeface="Aptos" panose="020B0004020202020204" pitchFamily="34" charset="0"/>
              </a:rPr>
              <a:t>Cont’d</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50</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590589"/>
            <a:ext cx="11348720" cy="5856090"/>
          </a:xfrm>
          <a:prstGeom prst="rect">
            <a:avLst/>
          </a:prstGeom>
        </p:spPr>
        <p:txBody>
          <a:bodyPr vert="horz" wrap="square" lIns="0" tIns="135255" rIns="0" bIns="0" rtlCol="0">
            <a:spAutoFit/>
          </a:bodyPr>
          <a:lstStyle/>
          <a:p>
            <a:pPr marL="12700" marR="0" lvl="0" indent="0" defTabSz="914400" eaLnBrk="1" fontAlgn="auto" latinLnBrk="0" hangingPunct="1">
              <a:lnSpc>
                <a:spcPct val="100000"/>
              </a:lnSpc>
              <a:spcBef>
                <a:spcPts val="1065"/>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Change</a:t>
            </a:r>
            <a:r>
              <a:rPr kumimoji="0" sz="20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Residential</a:t>
            </a:r>
            <a:r>
              <a:rPr kumimoji="0" sz="20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Status</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2000" b="1" i="0" u="none" strike="noStrike" kern="0" cap="none" spc="-7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Citizenship</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900" marR="2310765" lvl="0" indent="-457200" defTabSz="914400" eaLnBrk="1" fontAlgn="auto" latinLnBrk="0" hangingPunct="1">
              <a:lnSpc>
                <a:spcPct val="140100"/>
              </a:lnSpc>
              <a:spcBef>
                <a:spcPts val="0"/>
              </a:spcBef>
              <a:spcAft>
                <a:spcPts val="0"/>
              </a:spcAft>
              <a:buClrTx/>
              <a:buSzTx/>
              <a:buFontTx/>
              <a:buChar char="•"/>
              <a:tabLst>
                <a:tab pos="469900" algn="l"/>
              </a:tabLst>
              <a:defRPr/>
            </a:pP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 who becomes</a:t>
            </a:r>
            <a:r>
              <a:rPr kumimoji="0" sz="2000" b="0" i="0" u="none" strike="noStrike" kern="0" cap="none" spc="-5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NR</a:t>
            </a:r>
            <a:r>
              <a:rPr kumimoji="0" sz="20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continue</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hold</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 [S.</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6(5)]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activities</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cannot</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conducted</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case</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agricultural</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properties.</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60"/>
              </a:spcBef>
              <a:spcAft>
                <a:spcPts val="0"/>
              </a:spcAft>
              <a:buClrTx/>
              <a:buSzTx/>
              <a:buFontTx/>
              <a:buChar char="•"/>
              <a:tabLst>
                <a:tab pos="46926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People</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who</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foreign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citizenship</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continue</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hold</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India.</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defTabSz="914400" eaLnBrk="1" fontAlgn="auto" latinLnBrk="0" hangingPunct="1">
              <a:lnSpc>
                <a:spcPct val="100000"/>
              </a:lnSpc>
              <a:spcBef>
                <a:spcPts val="965"/>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They</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should</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card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although</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33</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helpful.</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60"/>
              </a:spcBef>
              <a:spcAft>
                <a:spcPts val="0"/>
              </a:spcAft>
              <a:buClrTx/>
              <a:buSzTx/>
              <a:buFontTx/>
              <a:buChar char="•"/>
              <a:tabLst>
                <a:tab pos="469265" algn="l"/>
              </a:tabLst>
              <a:defRPr/>
            </a:pP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Non-</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a:t>
            </a:r>
            <a:r>
              <a:rPr kumimoji="0" sz="2000" b="0" i="0" u="none" strike="noStrike" kern="0" cap="none" spc="-2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who</a:t>
            </a:r>
            <a:r>
              <a:rPr kumimoji="0" sz="20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becomes</a:t>
            </a:r>
            <a:r>
              <a:rPr kumimoji="0" sz="2000" b="0" i="0" u="none" strike="noStrike" kern="0" cap="none" spc="-6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Indian</a:t>
            </a:r>
            <a:r>
              <a:rPr kumimoji="0" sz="20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resident</a:t>
            </a:r>
            <a:r>
              <a:rPr kumimoji="0" sz="2000" b="0" i="0" u="none" strike="noStrike" kern="0" cap="none" spc="-65"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continue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hold</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Repatriability</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lost.</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265" marR="0" lvl="0" indent="-456565" defTabSz="914400" eaLnBrk="1" fontAlgn="auto" latinLnBrk="0" hangingPunct="1">
              <a:lnSpc>
                <a:spcPct val="100000"/>
              </a:lnSpc>
              <a:spcBef>
                <a:spcPts val="960"/>
              </a:spcBef>
              <a:spcAft>
                <a:spcPts val="0"/>
              </a:spcAft>
              <a:buClrTx/>
              <a:buSzTx/>
              <a:buFontTx/>
              <a:buChar char="•"/>
              <a:tabLst>
                <a:tab pos="46926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Foreign</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citizens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who</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become</a:t>
            </a:r>
            <a:r>
              <a:rPr kumimoji="0" sz="20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Indian</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citizens</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515"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continue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hold</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property.</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965"/>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Charge</a:t>
            </a:r>
            <a:r>
              <a:rPr kumimoji="0" sz="20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on</a:t>
            </a:r>
            <a:r>
              <a:rPr kumimoji="0" sz="20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IP</a:t>
            </a:r>
            <a:r>
              <a:rPr kumimoji="0" sz="2000" b="1" i="0" u="none" strike="noStrike" kern="0" cap="none" spc="-6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20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Loan</a:t>
            </a:r>
            <a:r>
              <a:rPr kumimoji="0" sz="20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20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abroad</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469900" marR="5080" lvl="0" indent="-457200" algn="just" defTabSz="914400" eaLnBrk="1" fontAlgn="auto" latinLnBrk="0" hangingPunct="1">
              <a:lnSpc>
                <a:spcPct val="115100"/>
              </a:lnSpc>
              <a:spcBef>
                <a:spcPts val="595"/>
              </a:spcBef>
              <a:spcAft>
                <a:spcPts val="0"/>
              </a:spcAft>
              <a:buClrTx/>
              <a:buSzTx/>
              <a:buFontTx/>
              <a:buChar char="•"/>
              <a:tabLst>
                <a:tab pos="469900" algn="l"/>
                <a:tab pos="473709"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NRI</a:t>
            </a:r>
            <a:r>
              <a:rPr kumimoji="0" sz="2000" b="0" i="0" u="none" strike="noStrike" kern="0" cap="none" spc="4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000" b="0" i="0" u="none" strike="noStrike" kern="0" cap="none" spc="4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2000" b="0" i="0" u="none" strike="noStrike" kern="0" cap="none" spc="4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4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mortgage</a:t>
            </a:r>
            <a:r>
              <a:rPr kumimoji="0" sz="2000" b="0" i="0" u="none" strike="noStrike" kern="0" cap="none" spc="490" normalizeH="0" baseline="0" noProof="0" dirty="0">
                <a:ln>
                  <a:noFill/>
                </a:ln>
                <a:solidFill>
                  <a:srgbClr val="FF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his</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IP</a:t>
            </a:r>
            <a:r>
              <a:rPr kumimoji="0" sz="2000" b="0" i="0" u="none" strike="noStrike" kern="0" cap="none" spc="4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4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2000" b="0" i="0" u="none" strike="noStrike" kern="0" cap="none" spc="484"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loan</a:t>
            </a:r>
            <a:r>
              <a:rPr kumimoji="0" sz="2000" b="0" i="0" u="none" strike="noStrike" kern="0" cap="none" spc="4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taken</a:t>
            </a:r>
            <a:r>
              <a:rPr kumimoji="0" sz="2000" b="0" i="0" u="none" strike="noStrike" kern="0" cap="none" spc="4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4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foreign</a:t>
            </a:r>
            <a:r>
              <a:rPr kumimoji="0" sz="2000" b="0" i="0" u="none" strike="noStrike" kern="0" cap="none" spc="4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lender</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459"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4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foreign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company,</a:t>
            </a:r>
            <a:r>
              <a:rPr kumimoji="0" sz="2000" b="0" i="0" u="none" strike="noStrike" kern="0" cap="none" spc="2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2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which</a:t>
            </a:r>
            <a:r>
              <a:rPr kumimoji="0" sz="2000" b="0" i="0" u="none" strike="noStrike" kern="0" cap="none" spc="2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a:t>
            </a:r>
            <a:r>
              <a:rPr kumimoji="0" sz="2000" b="0" i="0" u="none" strike="noStrike" kern="0" cap="none" spc="2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2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3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director.</a:t>
            </a:r>
            <a:r>
              <a:rPr kumimoji="0" sz="2000" b="0" i="0" u="none" strike="noStrike" kern="0" cap="none" spc="2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Mortgage</a:t>
            </a:r>
            <a:r>
              <a:rPr kumimoji="0" sz="2000" b="0" i="0" u="none" strike="noStrike" kern="0" cap="none" spc="2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should</a:t>
            </a:r>
            <a:r>
              <a:rPr kumimoji="0" sz="2000" b="0" i="0" u="none" strike="noStrike" kern="0" cap="none" spc="3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2000" b="0" i="0" u="none" strike="noStrike" kern="0" cap="none" spc="2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2000" b="0" i="0" u="none" strike="noStrike" kern="0" cap="none" spc="2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000" b="0" i="0" u="none" strike="noStrike" kern="0" cap="none" spc="3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a:t>
            </a:r>
            <a:r>
              <a:rPr kumimoji="0" sz="2000" b="0" i="0" u="none" strike="noStrike" kern="0" cap="none" spc="3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2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a:t>
            </a:r>
            <a:r>
              <a:rPr kumimoji="0" sz="2000" b="0" i="0" u="none" strike="noStrike" kern="0" cap="none" spc="3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which</a:t>
            </a:r>
            <a:r>
              <a:rPr kumimoji="0" sz="2000" b="0" i="0" u="none" strike="noStrike" kern="0" cap="none" spc="2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2000" b="0" i="0" u="none" strike="noStrike" kern="0" cap="none" spc="2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Indian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correspondent</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overseas</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lender.</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73709" marR="0" lvl="0" indent="-461009" algn="just" defTabSz="914400" eaLnBrk="1" fontAlgn="auto" latinLnBrk="0" hangingPunct="1">
              <a:lnSpc>
                <a:spcPct val="100000"/>
              </a:lnSpc>
              <a:spcBef>
                <a:spcPts val="960"/>
              </a:spcBef>
              <a:spcAft>
                <a:spcPts val="0"/>
              </a:spcAft>
              <a:buClrTx/>
              <a:buSzTx/>
              <a:buFontTx/>
              <a:buChar char="•"/>
              <a:tabLst>
                <a:tab pos="473709"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should</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used</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borrowing</a:t>
            </a:r>
            <a:r>
              <a:rPr kumimoji="0" sz="20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company</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only</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20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its</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core</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business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purposes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overseas.</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73075" marR="0" lvl="0" indent="-460375" algn="just" defTabSz="914400" eaLnBrk="1" fontAlgn="auto" latinLnBrk="0" hangingPunct="1">
              <a:lnSpc>
                <a:spcPct val="100000"/>
              </a:lnSpc>
              <a:spcBef>
                <a:spcPts val="965"/>
              </a:spcBef>
              <a:spcAft>
                <a:spcPts val="0"/>
              </a:spcAft>
              <a:buClrTx/>
              <a:buSzTx/>
              <a:buFontTx/>
              <a:buChar char="•"/>
              <a:tabLst>
                <a:tab pos="473075" algn="l"/>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case</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invocation</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charge,</a:t>
            </a:r>
            <a:r>
              <a:rPr kumimoji="0" sz="20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Indian bank</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sell</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IP</a:t>
            </a:r>
            <a:r>
              <a:rPr kumimoji="0" sz="20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20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eligible</a:t>
            </a:r>
            <a:r>
              <a:rPr kumimoji="0" sz="20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acquirer</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20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remit</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469900" marR="0" lvl="0" indent="0" algn="just" defTabSz="914400" eaLnBrk="1" fontAlgn="auto" latinLnBrk="0" hangingPunct="1">
              <a:lnSpc>
                <a:spcPct val="100000"/>
              </a:lnSpc>
              <a:spcBef>
                <a:spcPts val="36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20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20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overseas</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lender.</a:t>
            </a:r>
            <a:r>
              <a:rPr kumimoji="0" sz="20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a:t>
            </a:r>
            <a:r>
              <a:rPr kumimoji="0" sz="20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0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30(1)(c)]</a:t>
            </a:r>
            <a:endParaRPr kumimoji="0" sz="20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5" name="object 4">
            <a:extLst>
              <a:ext uri="{FF2B5EF4-FFF2-40B4-BE49-F238E27FC236}">
                <a16:creationId xmlns:a16="http://schemas.microsoft.com/office/drawing/2014/main" id="{10225E94-4249-1325-E61E-7E1C0E4ED069}"/>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51</a:t>
            </a:fld>
            <a:endParaRPr kumimoji="0" sz="1200" b="0" i="0" u="none" strike="noStrike" kern="0" cap="none" spc="-25" normalizeH="0" baseline="0" noProof="0" dirty="0">
              <a:ln>
                <a:noFill/>
              </a:ln>
              <a:solidFill>
                <a:srgbClr val="888888"/>
              </a:solidFill>
              <a:effectLst/>
              <a:uLnTx/>
              <a:uFillTx/>
              <a:latin typeface="Calibri"/>
              <a:cs typeface="Calibri"/>
            </a:endParaRPr>
          </a:p>
        </p:txBody>
      </p:sp>
      <p:sp>
        <p:nvSpPr>
          <p:cNvPr id="10" name="object 2">
            <a:extLst>
              <a:ext uri="{FF2B5EF4-FFF2-40B4-BE49-F238E27FC236}">
                <a16:creationId xmlns:a16="http://schemas.microsoft.com/office/drawing/2014/main" id="{FA8D0825-51D6-085F-9DA1-F58BEAEB19DD}"/>
              </a:ext>
            </a:extLst>
          </p:cNvPr>
          <p:cNvSpPr txBox="1">
            <a:spLocks/>
          </p:cNvSpPr>
          <p:nvPr/>
        </p:nvSpPr>
        <p:spPr>
          <a:xfrm>
            <a:off x="3262819" y="3176366"/>
            <a:ext cx="5207942" cy="505267"/>
          </a:xfrm>
          <a:prstGeom prst="rect">
            <a:avLst/>
          </a:prstGeom>
        </p:spPr>
        <p:txBody>
          <a:bodyPr vert="horz" wrap="square" lIns="0" tIns="12700" rIns="0" bIns="0" rtlCol="0">
            <a:spAutoFit/>
          </a:bodyPr>
          <a:lstStyle>
            <a:lvl1pPr>
              <a:defRPr sz="2000" b="1" i="0">
                <a:solidFill>
                  <a:srgbClr val="2D75B6"/>
                </a:solidFill>
                <a:latin typeface="Arial"/>
                <a:ea typeface="+mj-ea"/>
                <a:cs typeface="Arial"/>
              </a:defRPr>
            </a:lvl1pPr>
          </a:lstStyle>
          <a:p>
            <a:pPr marL="12700">
              <a:spcBef>
                <a:spcPts val="100"/>
              </a:spcBef>
            </a:pPr>
            <a:r>
              <a:rPr lang="en-US" sz="3200" kern="0" spc="20" dirty="0">
                <a:solidFill>
                  <a:schemeClr val="accent3"/>
                </a:solidFill>
                <a:latin typeface="Aptos" panose="020B0004020202020204" pitchFamily="34" charset="0"/>
                <a:cs typeface="Roboto"/>
              </a:rPr>
              <a:t>Investments by NRIs / OCIs</a:t>
            </a:r>
            <a:endParaRPr lang="en-US" sz="3200" kern="0" dirty="0">
              <a:solidFill>
                <a:schemeClr val="accent3"/>
              </a:solidFill>
              <a:latin typeface="Aptos" panose="020B0004020202020204" pitchFamily="34" charset="0"/>
              <a:cs typeface="Roboto"/>
            </a:endParaRPr>
          </a:p>
        </p:txBody>
      </p:sp>
      <p:pic>
        <p:nvPicPr>
          <p:cNvPr id="13" name="object 4">
            <a:extLst>
              <a:ext uri="{FF2B5EF4-FFF2-40B4-BE49-F238E27FC236}">
                <a16:creationId xmlns:a16="http://schemas.microsoft.com/office/drawing/2014/main" id="{C403792E-14E0-FE40-81DA-A8396FAC345A}"/>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Investment</a:t>
            </a:r>
            <a:r>
              <a:rPr sz="2200" spc="-35" dirty="0">
                <a:latin typeface="Aptos" panose="020B0004020202020204" pitchFamily="34" charset="0"/>
              </a:rPr>
              <a:t> </a:t>
            </a:r>
            <a:r>
              <a:rPr sz="2200" dirty="0">
                <a:latin typeface="Aptos" panose="020B0004020202020204" pitchFamily="34" charset="0"/>
              </a:rPr>
              <a:t>in</a:t>
            </a:r>
            <a:r>
              <a:rPr sz="2200" spc="-20" dirty="0">
                <a:latin typeface="Aptos" panose="020B0004020202020204" pitchFamily="34" charset="0"/>
              </a:rPr>
              <a:t> </a:t>
            </a:r>
            <a:r>
              <a:rPr sz="2200" dirty="0">
                <a:latin typeface="Aptos" panose="020B0004020202020204" pitchFamily="34" charset="0"/>
              </a:rPr>
              <a:t>India</a:t>
            </a:r>
            <a:r>
              <a:rPr sz="2200" spc="-40" dirty="0">
                <a:latin typeface="Aptos" panose="020B0004020202020204" pitchFamily="34" charset="0"/>
              </a:rPr>
              <a:t> </a:t>
            </a:r>
            <a:r>
              <a:rPr sz="2200" dirty="0">
                <a:latin typeface="Aptos" panose="020B0004020202020204" pitchFamily="34" charset="0"/>
              </a:rPr>
              <a:t>by</a:t>
            </a:r>
            <a:r>
              <a:rPr sz="2200" spc="-20" dirty="0">
                <a:latin typeface="Aptos" panose="020B0004020202020204" pitchFamily="34" charset="0"/>
              </a:rPr>
              <a:t> </a:t>
            </a:r>
            <a:r>
              <a:rPr sz="2200" dirty="0">
                <a:latin typeface="Aptos" panose="020B0004020202020204" pitchFamily="34" charset="0"/>
              </a:rPr>
              <a:t>NRIs</a:t>
            </a:r>
            <a:r>
              <a:rPr sz="2200" spc="-40" dirty="0">
                <a:latin typeface="Aptos" panose="020B0004020202020204" pitchFamily="34" charset="0"/>
              </a:rPr>
              <a:t> </a:t>
            </a:r>
            <a:r>
              <a:rPr sz="2200" dirty="0">
                <a:latin typeface="Aptos" panose="020B0004020202020204" pitchFamily="34" charset="0"/>
              </a:rPr>
              <a:t>and</a:t>
            </a:r>
            <a:r>
              <a:rPr sz="2200" spc="-25" dirty="0">
                <a:latin typeface="Aptos" panose="020B0004020202020204" pitchFamily="34" charset="0"/>
              </a:rPr>
              <a:t> </a:t>
            </a:r>
            <a:r>
              <a:rPr sz="2200" spc="-20" dirty="0">
                <a:latin typeface="Aptos" panose="020B0004020202020204" pitchFamily="34" charset="0"/>
              </a:rPr>
              <a:t>OCIs</a:t>
            </a:r>
            <a:endParaRPr sz="2200">
              <a:latin typeface="Aptos" panose="020B0004020202020204" pitchFamily="34" charset="0"/>
            </a:endParaRPr>
          </a:p>
        </p:txBody>
      </p:sp>
      <p:sp>
        <p:nvSpPr>
          <p:cNvPr id="5" name="object 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52</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710772349"/>
              </p:ext>
            </p:extLst>
          </p:nvPr>
        </p:nvGraphicFramePr>
        <p:xfrm>
          <a:off x="469314" y="1411963"/>
          <a:ext cx="11506200" cy="4858385"/>
        </p:xfrm>
        <a:graphic>
          <a:graphicData uri="http://schemas.openxmlformats.org/drawingml/2006/table">
            <a:tbl>
              <a:tblPr firstRow="1" bandRow="1">
                <a:tableStyleId>{2D5ABB26-0587-4C30-8999-92F81FD0307C}</a:tableStyleId>
              </a:tblPr>
              <a:tblGrid>
                <a:gridCol w="1431290">
                  <a:extLst>
                    <a:ext uri="{9D8B030D-6E8A-4147-A177-3AD203B41FA5}">
                      <a16:colId xmlns:a16="http://schemas.microsoft.com/office/drawing/2014/main" val="20000"/>
                    </a:ext>
                  </a:extLst>
                </a:gridCol>
                <a:gridCol w="947420">
                  <a:extLst>
                    <a:ext uri="{9D8B030D-6E8A-4147-A177-3AD203B41FA5}">
                      <a16:colId xmlns:a16="http://schemas.microsoft.com/office/drawing/2014/main" val="20001"/>
                    </a:ext>
                  </a:extLst>
                </a:gridCol>
                <a:gridCol w="9127490">
                  <a:extLst>
                    <a:ext uri="{9D8B030D-6E8A-4147-A177-3AD203B41FA5}">
                      <a16:colId xmlns:a16="http://schemas.microsoft.com/office/drawing/2014/main" val="20002"/>
                    </a:ext>
                  </a:extLst>
                </a:gridCol>
              </a:tblGrid>
              <a:tr h="517525">
                <a:tc>
                  <a:txBody>
                    <a:bodyPr/>
                    <a:lstStyle/>
                    <a:p>
                      <a:pPr algn="ctr">
                        <a:lnSpc>
                          <a:spcPts val="1910"/>
                        </a:lnSpc>
                      </a:pPr>
                      <a:r>
                        <a:rPr sz="1600" b="1" dirty="0">
                          <a:solidFill>
                            <a:srgbClr val="FFFFFF"/>
                          </a:solidFill>
                          <a:latin typeface="Aptos" panose="020B0004020202020204" pitchFamily="34" charset="0"/>
                          <a:cs typeface="Arial"/>
                        </a:rPr>
                        <a:t>Schedule</a:t>
                      </a:r>
                      <a:r>
                        <a:rPr sz="1600" b="1" spc="-50" dirty="0">
                          <a:solidFill>
                            <a:srgbClr val="FFFFFF"/>
                          </a:solidFill>
                          <a:latin typeface="Aptos" panose="020B0004020202020204" pitchFamily="34" charset="0"/>
                          <a:cs typeface="Arial"/>
                        </a:rPr>
                        <a:t> </a:t>
                      </a:r>
                      <a:r>
                        <a:rPr sz="1600" b="1" spc="-25" dirty="0">
                          <a:solidFill>
                            <a:srgbClr val="FFFFFF"/>
                          </a:solidFill>
                          <a:latin typeface="Aptos" panose="020B0004020202020204" pitchFamily="34" charset="0"/>
                          <a:cs typeface="Arial"/>
                        </a:rPr>
                        <a:t>No.</a:t>
                      </a:r>
                      <a:endParaRPr sz="1600" dirty="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ts val="1910"/>
                        </a:lnSpc>
                      </a:pPr>
                      <a:r>
                        <a:rPr sz="1600" b="1" spc="-20" dirty="0">
                          <a:solidFill>
                            <a:srgbClr val="FFFFFF"/>
                          </a:solidFill>
                          <a:latin typeface="Aptos" panose="020B0004020202020204" pitchFamily="34" charset="0"/>
                          <a:cs typeface="Arial"/>
                        </a:rPr>
                        <a:t>Rule</a:t>
                      </a:r>
                      <a:endParaRPr sz="16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ts val="1910"/>
                        </a:lnSpc>
                      </a:pPr>
                      <a:r>
                        <a:rPr sz="1600" b="1" spc="-10" dirty="0">
                          <a:solidFill>
                            <a:srgbClr val="FFFFFF"/>
                          </a:solidFill>
                          <a:latin typeface="Aptos" panose="020B0004020202020204" pitchFamily="34" charset="0"/>
                          <a:cs typeface="Arial"/>
                        </a:rPr>
                        <a:t>Particulars</a:t>
                      </a:r>
                      <a:endParaRPr sz="1600">
                        <a:latin typeface="Aptos" panose="020B0004020202020204" pitchFamily="34"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506095">
                <a:tc>
                  <a:txBody>
                    <a:bodyPr/>
                    <a:lstStyle/>
                    <a:p>
                      <a:pPr algn="ctr">
                        <a:lnSpc>
                          <a:spcPts val="1910"/>
                        </a:lnSpc>
                      </a:pPr>
                      <a:r>
                        <a:rPr sz="1600" spc="-50" dirty="0">
                          <a:latin typeface="Aptos" panose="020B0004020202020204" pitchFamily="34" charset="0"/>
                          <a:cs typeface="Microsoft Sans Serif"/>
                        </a:rPr>
                        <a:t>I</a:t>
                      </a:r>
                      <a:endParaRPr sz="1600" dirty="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ts val="1910"/>
                        </a:lnSpc>
                      </a:pPr>
                      <a:r>
                        <a:rPr sz="1600" spc="-20" dirty="0">
                          <a:latin typeface="Aptos" panose="020B0004020202020204" pitchFamily="34" charset="0"/>
                          <a:cs typeface="Microsoft Sans Serif"/>
                        </a:rPr>
                        <a:t>6(a)</a:t>
                      </a:r>
                      <a:endParaRPr sz="16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46355">
                        <a:lnSpc>
                          <a:spcPts val="1910"/>
                        </a:lnSpc>
                      </a:pPr>
                      <a:r>
                        <a:rPr sz="1600" spc="-10" dirty="0">
                          <a:latin typeface="Aptos" panose="020B0004020202020204" pitchFamily="34" charset="0"/>
                          <a:cs typeface="Microsoft Sans Serif"/>
                        </a:rPr>
                        <a:t>Purchase</a:t>
                      </a:r>
                      <a:r>
                        <a:rPr sz="1600" spc="-75" dirty="0">
                          <a:latin typeface="Aptos" panose="020B0004020202020204" pitchFamily="34" charset="0"/>
                          <a:cs typeface="Microsoft Sans Serif"/>
                        </a:rPr>
                        <a:t> </a:t>
                      </a:r>
                      <a:r>
                        <a:rPr sz="1600" dirty="0">
                          <a:latin typeface="Aptos" panose="020B0004020202020204" pitchFamily="34" charset="0"/>
                          <a:cs typeface="Microsoft Sans Serif"/>
                        </a:rPr>
                        <a:t>or Sale</a:t>
                      </a:r>
                      <a:r>
                        <a:rPr sz="1600" spc="-50" dirty="0">
                          <a:latin typeface="Aptos" panose="020B0004020202020204" pitchFamily="34" charset="0"/>
                          <a:cs typeface="Microsoft Sans Serif"/>
                        </a:rPr>
                        <a:t> </a:t>
                      </a:r>
                      <a:r>
                        <a:rPr sz="1600" dirty="0">
                          <a:latin typeface="Aptos" panose="020B0004020202020204" pitchFamily="34" charset="0"/>
                          <a:cs typeface="Microsoft Sans Serif"/>
                        </a:rPr>
                        <a:t>of</a:t>
                      </a:r>
                      <a:r>
                        <a:rPr sz="1600" spc="-10" dirty="0">
                          <a:latin typeface="Aptos" panose="020B0004020202020204" pitchFamily="34" charset="0"/>
                          <a:cs typeface="Microsoft Sans Serif"/>
                        </a:rPr>
                        <a:t> </a:t>
                      </a:r>
                      <a:r>
                        <a:rPr sz="1600" dirty="0">
                          <a:latin typeface="Aptos" panose="020B0004020202020204" pitchFamily="34" charset="0"/>
                          <a:cs typeface="Microsoft Sans Serif"/>
                        </a:rPr>
                        <a:t>Equity</a:t>
                      </a:r>
                      <a:r>
                        <a:rPr sz="1600" spc="-55" dirty="0">
                          <a:latin typeface="Aptos" panose="020B0004020202020204" pitchFamily="34" charset="0"/>
                          <a:cs typeface="Microsoft Sans Serif"/>
                        </a:rPr>
                        <a:t> </a:t>
                      </a:r>
                      <a:r>
                        <a:rPr sz="1600" spc="-20" dirty="0">
                          <a:latin typeface="Aptos" panose="020B0004020202020204" pitchFamily="34" charset="0"/>
                          <a:cs typeface="Microsoft Sans Serif"/>
                        </a:rPr>
                        <a:t>instruments</a:t>
                      </a:r>
                      <a:r>
                        <a:rPr sz="1600" spc="-80" dirty="0">
                          <a:latin typeface="Aptos" panose="020B0004020202020204" pitchFamily="34" charset="0"/>
                          <a:cs typeface="Microsoft Sans Serif"/>
                        </a:rPr>
                        <a:t> </a:t>
                      </a:r>
                      <a:r>
                        <a:rPr sz="1600" dirty="0">
                          <a:latin typeface="Aptos" panose="020B0004020202020204" pitchFamily="34" charset="0"/>
                          <a:cs typeface="Microsoft Sans Serif"/>
                        </a:rPr>
                        <a:t>of</a:t>
                      </a:r>
                      <a:r>
                        <a:rPr sz="1600" spc="-10" dirty="0">
                          <a:latin typeface="Aptos" panose="020B0004020202020204" pitchFamily="34" charset="0"/>
                          <a:cs typeface="Microsoft Sans Serif"/>
                        </a:rPr>
                        <a:t> </a:t>
                      </a:r>
                      <a:r>
                        <a:rPr sz="1600" dirty="0">
                          <a:latin typeface="Aptos" panose="020B0004020202020204" pitchFamily="34" charset="0"/>
                          <a:cs typeface="Microsoft Sans Serif"/>
                        </a:rPr>
                        <a:t>an </a:t>
                      </a:r>
                      <a:r>
                        <a:rPr sz="1600" spc="-10" dirty="0">
                          <a:latin typeface="Aptos" panose="020B0004020202020204" pitchFamily="34" charset="0"/>
                          <a:cs typeface="Microsoft Sans Serif"/>
                        </a:rPr>
                        <a:t>Indian</a:t>
                      </a:r>
                      <a:r>
                        <a:rPr sz="1600" spc="-75" dirty="0">
                          <a:latin typeface="Aptos" panose="020B0004020202020204" pitchFamily="34" charset="0"/>
                          <a:cs typeface="Microsoft Sans Serif"/>
                        </a:rPr>
                        <a:t> </a:t>
                      </a:r>
                      <a:r>
                        <a:rPr sz="1600" spc="-10" dirty="0">
                          <a:latin typeface="Aptos" panose="020B0004020202020204" pitchFamily="34" charset="0"/>
                          <a:cs typeface="Microsoft Sans Serif"/>
                        </a:rPr>
                        <a:t>company</a:t>
                      </a:r>
                      <a:r>
                        <a:rPr sz="1600" spc="-55" dirty="0">
                          <a:latin typeface="Aptos" panose="020B0004020202020204" pitchFamily="34" charset="0"/>
                          <a:cs typeface="Microsoft Sans Serif"/>
                        </a:rPr>
                        <a:t> </a:t>
                      </a:r>
                      <a:r>
                        <a:rPr sz="1600" dirty="0">
                          <a:latin typeface="Aptos" panose="020B0004020202020204" pitchFamily="34" charset="0"/>
                          <a:cs typeface="Microsoft Sans Serif"/>
                        </a:rPr>
                        <a:t>by</a:t>
                      </a:r>
                      <a:r>
                        <a:rPr sz="1600" spc="-30" dirty="0">
                          <a:latin typeface="Aptos" panose="020B0004020202020204" pitchFamily="34" charset="0"/>
                          <a:cs typeface="Microsoft Sans Serif"/>
                        </a:rPr>
                        <a:t> </a:t>
                      </a:r>
                      <a:r>
                        <a:rPr sz="1600" dirty="0">
                          <a:latin typeface="Aptos" panose="020B0004020202020204" pitchFamily="34" charset="0"/>
                          <a:cs typeface="Microsoft Sans Serif"/>
                        </a:rPr>
                        <a:t>a </a:t>
                      </a:r>
                      <a:r>
                        <a:rPr sz="1600" spc="-20" dirty="0">
                          <a:latin typeface="Aptos" panose="020B0004020202020204" pitchFamily="34" charset="0"/>
                          <a:cs typeface="Microsoft Sans Serif"/>
                        </a:rPr>
                        <a:t>PROI</a:t>
                      </a:r>
                      <a:endParaRPr sz="16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616585">
                <a:tc>
                  <a:txBody>
                    <a:bodyPr/>
                    <a:lstStyle/>
                    <a:p>
                      <a:pPr algn="ctr">
                        <a:lnSpc>
                          <a:spcPts val="1914"/>
                        </a:lnSpc>
                      </a:pPr>
                      <a:r>
                        <a:rPr sz="1600" spc="-25" dirty="0">
                          <a:latin typeface="Aptos" panose="020B0004020202020204" pitchFamily="34" charset="0"/>
                          <a:cs typeface="Microsoft Sans Serif"/>
                        </a:rPr>
                        <a:t>III</a:t>
                      </a:r>
                      <a:endParaRPr sz="1600" dirty="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914"/>
                        </a:lnSpc>
                      </a:pPr>
                      <a:r>
                        <a:rPr sz="1600" spc="-10" dirty="0">
                          <a:latin typeface="Aptos" panose="020B0004020202020204" pitchFamily="34" charset="0"/>
                          <a:cs typeface="Microsoft Sans Serif"/>
                        </a:rPr>
                        <a:t>12(1)</a:t>
                      </a:r>
                      <a:endParaRPr sz="16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46355">
                        <a:lnSpc>
                          <a:spcPts val="1914"/>
                        </a:lnSpc>
                      </a:pPr>
                      <a:r>
                        <a:rPr sz="1600" dirty="0">
                          <a:latin typeface="Aptos" panose="020B0004020202020204" pitchFamily="34" charset="0"/>
                          <a:cs typeface="Microsoft Sans Serif"/>
                        </a:rPr>
                        <a:t>Investments</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by</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NRI</a:t>
                      </a:r>
                      <a:r>
                        <a:rPr sz="1600" spc="10" dirty="0">
                          <a:latin typeface="Aptos" panose="020B0004020202020204" pitchFamily="34" charset="0"/>
                          <a:cs typeface="Microsoft Sans Serif"/>
                        </a:rPr>
                        <a:t> </a:t>
                      </a:r>
                      <a:r>
                        <a:rPr sz="1600" dirty="0">
                          <a:latin typeface="Aptos" panose="020B0004020202020204" pitchFamily="34" charset="0"/>
                          <a:cs typeface="Microsoft Sans Serif"/>
                        </a:rPr>
                        <a:t>or</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OCI</a:t>
                      </a:r>
                      <a:r>
                        <a:rPr sz="1600" spc="10" dirty="0">
                          <a:latin typeface="Aptos" panose="020B0004020202020204" pitchFamily="34" charset="0"/>
                          <a:cs typeface="Microsoft Sans Serif"/>
                        </a:rPr>
                        <a:t> </a:t>
                      </a:r>
                      <a:r>
                        <a:rPr sz="1600" dirty="0">
                          <a:latin typeface="Aptos" panose="020B0004020202020204" pitchFamily="34" charset="0"/>
                          <a:cs typeface="Microsoft Sans Serif"/>
                        </a:rPr>
                        <a:t>on</a:t>
                      </a:r>
                      <a:r>
                        <a:rPr sz="1600" spc="-5" dirty="0">
                          <a:latin typeface="Aptos" panose="020B0004020202020204" pitchFamily="34" charset="0"/>
                          <a:cs typeface="Microsoft Sans Serif"/>
                        </a:rPr>
                        <a:t> </a:t>
                      </a:r>
                      <a:r>
                        <a:rPr sz="1600" dirty="0">
                          <a:latin typeface="Aptos" panose="020B0004020202020204" pitchFamily="34" charset="0"/>
                          <a:cs typeface="Microsoft Sans Serif"/>
                        </a:rPr>
                        <a:t>repatriable</a:t>
                      </a:r>
                      <a:r>
                        <a:rPr sz="1600" spc="40" dirty="0">
                          <a:latin typeface="Aptos" panose="020B0004020202020204" pitchFamily="34" charset="0"/>
                          <a:cs typeface="Microsoft Sans Serif"/>
                        </a:rPr>
                        <a:t> </a:t>
                      </a:r>
                      <a:r>
                        <a:rPr sz="1600" spc="-10" dirty="0">
                          <a:latin typeface="Aptos" panose="020B0004020202020204" pitchFamily="34" charset="0"/>
                          <a:cs typeface="Microsoft Sans Serif"/>
                        </a:rPr>
                        <a:t>basis</a:t>
                      </a:r>
                      <a:endParaRPr sz="1600">
                        <a:latin typeface="Aptos" panose="020B0004020202020204" pitchFamily="34" charset="0"/>
                        <a:cs typeface="Microsoft Sans Serif"/>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643890">
                <a:tc>
                  <a:txBody>
                    <a:bodyPr/>
                    <a:lstStyle/>
                    <a:p>
                      <a:pPr algn="ctr">
                        <a:lnSpc>
                          <a:spcPct val="100000"/>
                        </a:lnSpc>
                        <a:spcBef>
                          <a:spcPts val="1475"/>
                        </a:spcBef>
                      </a:pPr>
                      <a:r>
                        <a:rPr sz="1600" spc="-25" dirty="0">
                          <a:latin typeface="Aptos" panose="020B0004020202020204" pitchFamily="34" charset="0"/>
                          <a:cs typeface="Microsoft Sans Serif"/>
                        </a:rPr>
                        <a:t>IV</a:t>
                      </a:r>
                      <a:endParaRPr sz="1600" dirty="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1475"/>
                        </a:spcBef>
                      </a:pPr>
                      <a:r>
                        <a:rPr sz="1600" spc="-10" dirty="0">
                          <a:latin typeface="Aptos" panose="020B0004020202020204" pitchFamily="34" charset="0"/>
                          <a:cs typeface="Microsoft Sans Serif"/>
                        </a:rPr>
                        <a:t>12(2)</a:t>
                      </a:r>
                      <a:endParaRPr sz="160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5244">
                        <a:lnSpc>
                          <a:spcPct val="100000"/>
                        </a:lnSpc>
                        <a:spcBef>
                          <a:spcPts val="1475"/>
                        </a:spcBef>
                      </a:pPr>
                      <a:r>
                        <a:rPr sz="1600" dirty="0">
                          <a:latin typeface="Aptos" panose="020B0004020202020204" pitchFamily="34" charset="0"/>
                          <a:cs typeface="Microsoft Sans Serif"/>
                        </a:rPr>
                        <a:t>Investment</a:t>
                      </a:r>
                      <a:r>
                        <a:rPr sz="1600" spc="10" dirty="0">
                          <a:latin typeface="Aptos" panose="020B0004020202020204" pitchFamily="34" charset="0"/>
                          <a:cs typeface="Microsoft Sans Serif"/>
                        </a:rPr>
                        <a:t> </a:t>
                      </a:r>
                      <a:r>
                        <a:rPr sz="1600" dirty="0">
                          <a:latin typeface="Aptos" panose="020B0004020202020204" pitchFamily="34" charset="0"/>
                          <a:cs typeface="Microsoft Sans Serif"/>
                        </a:rPr>
                        <a:t>by</a:t>
                      </a:r>
                      <a:r>
                        <a:rPr sz="1600" spc="-5" dirty="0">
                          <a:latin typeface="Aptos" panose="020B0004020202020204" pitchFamily="34" charset="0"/>
                          <a:cs typeface="Microsoft Sans Serif"/>
                        </a:rPr>
                        <a:t> </a:t>
                      </a:r>
                      <a:r>
                        <a:rPr sz="1600" dirty="0">
                          <a:latin typeface="Aptos" panose="020B0004020202020204" pitchFamily="34" charset="0"/>
                          <a:cs typeface="Microsoft Sans Serif"/>
                        </a:rPr>
                        <a:t>NRI</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or</a:t>
                      </a:r>
                      <a:r>
                        <a:rPr sz="1600" spc="20" dirty="0">
                          <a:latin typeface="Aptos" panose="020B0004020202020204" pitchFamily="34" charset="0"/>
                          <a:cs typeface="Microsoft Sans Serif"/>
                        </a:rPr>
                        <a:t> </a:t>
                      </a:r>
                      <a:r>
                        <a:rPr sz="1600" dirty="0">
                          <a:latin typeface="Aptos" panose="020B0004020202020204" pitchFamily="34" charset="0"/>
                          <a:cs typeface="Microsoft Sans Serif"/>
                        </a:rPr>
                        <a:t>OCI</a:t>
                      </a:r>
                      <a:r>
                        <a:rPr sz="1600" spc="35" dirty="0">
                          <a:latin typeface="Aptos" panose="020B0004020202020204" pitchFamily="34" charset="0"/>
                          <a:cs typeface="Microsoft Sans Serif"/>
                        </a:rPr>
                        <a:t> </a:t>
                      </a:r>
                      <a:r>
                        <a:rPr sz="1600" dirty="0">
                          <a:latin typeface="Aptos" panose="020B0004020202020204" pitchFamily="34" charset="0"/>
                          <a:cs typeface="Microsoft Sans Serif"/>
                        </a:rPr>
                        <a:t>on </a:t>
                      </a:r>
                      <a:r>
                        <a:rPr sz="1600" spc="-10" dirty="0">
                          <a:latin typeface="Aptos" panose="020B0004020202020204" pitchFamily="34" charset="0"/>
                          <a:cs typeface="Microsoft Sans Serif"/>
                        </a:rPr>
                        <a:t>non-</a:t>
                      </a:r>
                      <a:r>
                        <a:rPr sz="1600" dirty="0">
                          <a:latin typeface="Aptos" panose="020B0004020202020204" pitchFamily="34" charset="0"/>
                          <a:cs typeface="Microsoft Sans Serif"/>
                        </a:rPr>
                        <a:t>repatriation</a:t>
                      </a:r>
                      <a:r>
                        <a:rPr sz="1600" spc="65" dirty="0">
                          <a:latin typeface="Aptos" panose="020B0004020202020204" pitchFamily="34" charset="0"/>
                          <a:cs typeface="Microsoft Sans Serif"/>
                        </a:rPr>
                        <a:t> </a:t>
                      </a:r>
                      <a:r>
                        <a:rPr sz="1600" spc="-10" dirty="0">
                          <a:latin typeface="Aptos" panose="020B0004020202020204" pitchFamily="34" charset="0"/>
                          <a:cs typeface="Microsoft Sans Serif"/>
                        </a:rPr>
                        <a:t>basis</a:t>
                      </a:r>
                      <a:endParaRPr sz="160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643255">
                <a:tc>
                  <a:txBody>
                    <a:bodyPr/>
                    <a:lstStyle/>
                    <a:p>
                      <a:pPr algn="ctr">
                        <a:lnSpc>
                          <a:spcPct val="100000"/>
                        </a:lnSpc>
                        <a:spcBef>
                          <a:spcPts val="1475"/>
                        </a:spcBef>
                      </a:pPr>
                      <a:r>
                        <a:rPr sz="1600" spc="-25" dirty="0">
                          <a:latin typeface="Aptos" panose="020B0004020202020204" pitchFamily="34" charset="0"/>
                          <a:cs typeface="Microsoft Sans Serif"/>
                        </a:rPr>
                        <a:t>VI</a:t>
                      </a:r>
                      <a:endParaRPr sz="1600" dirty="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1475"/>
                        </a:spcBef>
                      </a:pPr>
                      <a:r>
                        <a:rPr sz="1600" spc="-20" dirty="0">
                          <a:latin typeface="Aptos" panose="020B0004020202020204" pitchFamily="34" charset="0"/>
                          <a:cs typeface="Microsoft Sans Serif"/>
                        </a:rPr>
                        <a:t>6(b)</a:t>
                      </a:r>
                      <a:endParaRPr sz="160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5244">
                        <a:lnSpc>
                          <a:spcPct val="100000"/>
                        </a:lnSpc>
                        <a:spcBef>
                          <a:spcPts val="1475"/>
                        </a:spcBef>
                      </a:pPr>
                      <a:r>
                        <a:rPr sz="1600" dirty="0">
                          <a:latin typeface="Aptos" panose="020B0004020202020204" pitchFamily="34" charset="0"/>
                          <a:cs typeface="Microsoft Sans Serif"/>
                        </a:rPr>
                        <a:t>Investment</a:t>
                      </a:r>
                      <a:r>
                        <a:rPr sz="1600" spc="20" dirty="0">
                          <a:latin typeface="Aptos" panose="020B0004020202020204" pitchFamily="34" charset="0"/>
                          <a:cs typeface="Microsoft Sans Serif"/>
                        </a:rPr>
                        <a:t> </a:t>
                      </a:r>
                      <a:r>
                        <a:rPr sz="1600" dirty="0">
                          <a:latin typeface="Aptos" panose="020B0004020202020204" pitchFamily="34" charset="0"/>
                          <a:cs typeface="Microsoft Sans Serif"/>
                        </a:rPr>
                        <a:t>in</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a</a:t>
                      </a:r>
                      <a:r>
                        <a:rPr sz="1600" spc="10" dirty="0">
                          <a:latin typeface="Aptos" panose="020B0004020202020204" pitchFamily="34" charset="0"/>
                          <a:cs typeface="Microsoft Sans Serif"/>
                        </a:rPr>
                        <a:t> </a:t>
                      </a:r>
                      <a:r>
                        <a:rPr sz="1600" spc="-25" dirty="0">
                          <a:latin typeface="Aptos" panose="020B0004020202020204" pitchFamily="34" charset="0"/>
                          <a:cs typeface="Microsoft Sans Serif"/>
                        </a:rPr>
                        <a:t>LLP</a:t>
                      </a:r>
                      <a:endParaRPr sz="1600">
                        <a:latin typeface="Aptos" panose="020B0004020202020204" pitchFamily="34" charset="0"/>
                        <a:cs typeface="Microsoft Sans Serif"/>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643890">
                <a:tc>
                  <a:txBody>
                    <a:bodyPr/>
                    <a:lstStyle/>
                    <a:p>
                      <a:pPr algn="ctr">
                        <a:lnSpc>
                          <a:spcPct val="100000"/>
                        </a:lnSpc>
                        <a:spcBef>
                          <a:spcPts val="1480"/>
                        </a:spcBef>
                      </a:pPr>
                      <a:r>
                        <a:rPr sz="1600" spc="-20" dirty="0">
                          <a:latin typeface="Aptos" panose="020B0004020202020204" pitchFamily="34" charset="0"/>
                          <a:cs typeface="Microsoft Sans Serif"/>
                        </a:rPr>
                        <a:t>VIII</a:t>
                      </a:r>
                      <a:endParaRPr sz="1600" dirty="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1480"/>
                        </a:spcBef>
                      </a:pPr>
                      <a:r>
                        <a:rPr sz="1600" spc="-20" dirty="0">
                          <a:latin typeface="Aptos" panose="020B0004020202020204" pitchFamily="34" charset="0"/>
                          <a:cs typeface="Microsoft Sans Serif"/>
                        </a:rPr>
                        <a:t>6(c)</a:t>
                      </a:r>
                      <a:endParaRPr sz="160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5244">
                        <a:lnSpc>
                          <a:spcPct val="100000"/>
                        </a:lnSpc>
                        <a:spcBef>
                          <a:spcPts val="1480"/>
                        </a:spcBef>
                      </a:pPr>
                      <a:r>
                        <a:rPr sz="1600" dirty="0">
                          <a:latin typeface="Aptos" panose="020B0004020202020204" pitchFamily="34" charset="0"/>
                          <a:cs typeface="Microsoft Sans Serif"/>
                        </a:rPr>
                        <a:t>Investment</a:t>
                      </a:r>
                      <a:r>
                        <a:rPr sz="1600" spc="-50" dirty="0">
                          <a:latin typeface="Aptos" panose="020B0004020202020204" pitchFamily="34" charset="0"/>
                          <a:cs typeface="Microsoft Sans Serif"/>
                        </a:rPr>
                        <a:t> </a:t>
                      </a:r>
                      <a:r>
                        <a:rPr sz="1600" dirty="0">
                          <a:latin typeface="Aptos" panose="020B0004020202020204" pitchFamily="34" charset="0"/>
                          <a:cs typeface="Microsoft Sans Serif"/>
                        </a:rPr>
                        <a:t>by a</a:t>
                      </a:r>
                      <a:r>
                        <a:rPr sz="1600" spc="5" dirty="0">
                          <a:latin typeface="Aptos" panose="020B0004020202020204" pitchFamily="34" charset="0"/>
                          <a:cs typeface="Microsoft Sans Serif"/>
                        </a:rPr>
                        <a:t> </a:t>
                      </a:r>
                      <a:r>
                        <a:rPr sz="1600" dirty="0">
                          <a:latin typeface="Aptos" panose="020B0004020202020204" pitchFamily="34" charset="0"/>
                          <a:cs typeface="Microsoft Sans Serif"/>
                        </a:rPr>
                        <a:t>PROI in</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an</a:t>
                      </a:r>
                      <a:r>
                        <a:rPr sz="1600" spc="5" dirty="0">
                          <a:latin typeface="Aptos" panose="020B0004020202020204" pitchFamily="34" charset="0"/>
                          <a:cs typeface="Microsoft Sans Serif"/>
                        </a:rPr>
                        <a:t> </a:t>
                      </a:r>
                      <a:r>
                        <a:rPr sz="1600" dirty="0">
                          <a:latin typeface="Aptos" panose="020B0004020202020204" pitchFamily="34" charset="0"/>
                          <a:cs typeface="Microsoft Sans Serif"/>
                        </a:rPr>
                        <a:t>Investment</a:t>
                      </a:r>
                      <a:r>
                        <a:rPr sz="1600" spc="-45" dirty="0">
                          <a:latin typeface="Aptos" panose="020B0004020202020204" pitchFamily="34" charset="0"/>
                          <a:cs typeface="Microsoft Sans Serif"/>
                        </a:rPr>
                        <a:t> </a:t>
                      </a:r>
                      <a:r>
                        <a:rPr sz="1600" spc="-10" dirty="0">
                          <a:latin typeface="Aptos" panose="020B0004020202020204" pitchFamily="34" charset="0"/>
                          <a:cs typeface="Microsoft Sans Serif"/>
                        </a:rPr>
                        <a:t>Vehicle</a:t>
                      </a:r>
                      <a:endParaRPr sz="160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643255">
                <a:tc>
                  <a:txBody>
                    <a:bodyPr/>
                    <a:lstStyle/>
                    <a:p>
                      <a:pPr marL="3175" algn="ctr">
                        <a:lnSpc>
                          <a:spcPct val="100000"/>
                        </a:lnSpc>
                        <a:spcBef>
                          <a:spcPts val="1480"/>
                        </a:spcBef>
                      </a:pPr>
                      <a:r>
                        <a:rPr sz="1600" spc="-25" dirty="0">
                          <a:latin typeface="Aptos" panose="020B0004020202020204" pitchFamily="34" charset="0"/>
                          <a:cs typeface="Microsoft Sans Serif"/>
                        </a:rPr>
                        <a:t>IX</a:t>
                      </a:r>
                      <a:endParaRPr sz="1600" dirty="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1480"/>
                        </a:spcBef>
                      </a:pPr>
                      <a:r>
                        <a:rPr sz="1600" spc="-20" dirty="0">
                          <a:latin typeface="Aptos" panose="020B0004020202020204" pitchFamily="34" charset="0"/>
                          <a:cs typeface="Microsoft Sans Serif"/>
                        </a:rPr>
                        <a:t>6(d)</a:t>
                      </a:r>
                      <a:endParaRPr sz="1600" dirty="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5244">
                        <a:lnSpc>
                          <a:spcPct val="100000"/>
                        </a:lnSpc>
                        <a:spcBef>
                          <a:spcPts val="1480"/>
                        </a:spcBef>
                      </a:pPr>
                      <a:r>
                        <a:rPr sz="1600" dirty="0">
                          <a:latin typeface="Aptos" panose="020B0004020202020204" pitchFamily="34" charset="0"/>
                          <a:cs typeface="Microsoft Sans Serif"/>
                        </a:rPr>
                        <a:t>Investment</a:t>
                      </a:r>
                      <a:r>
                        <a:rPr sz="1600" spc="-60" dirty="0">
                          <a:latin typeface="Aptos" panose="020B0004020202020204" pitchFamily="34" charset="0"/>
                          <a:cs typeface="Microsoft Sans Serif"/>
                        </a:rPr>
                        <a:t> </a:t>
                      </a:r>
                      <a:r>
                        <a:rPr sz="1600" dirty="0">
                          <a:latin typeface="Aptos" panose="020B0004020202020204" pitchFamily="34" charset="0"/>
                          <a:cs typeface="Microsoft Sans Serif"/>
                        </a:rPr>
                        <a:t>in</a:t>
                      </a:r>
                      <a:r>
                        <a:rPr sz="1600" spc="-5" dirty="0">
                          <a:latin typeface="Aptos" panose="020B0004020202020204" pitchFamily="34" charset="0"/>
                          <a:cs typeface="Microsoft Sans Serif"/>
                        </a:rPr>
                        <a:t> </a:t>
                      </a:r>
                      <a:r>
                        <a:rPr sz="1600" dirty="0">
                          <a:latin typeface="Aptos" panose="020B0004020202020204" pitchFamily="34" charset="0"/>
                          <a:cs typeface="Microsoft Sans Serif"/>
                        </a:rPr>
                        <a:t>Depository</a:t>
                      </a:r>
                      <a:r>
                        <a:rPr sz="1600" spc="-30" dirty="0">
                          <a:latin typeface="Aptos" panose="020B0004020202020204" pitchFamily="34" charset="0"/>
                          <a:cs typeface="Microsoft Sans Serif"/>
                        </a:rPr>
                        <a:t> </a:t>
                      </a:r>
                      <a:r>
                        <a:rPr sz="1600" dirty="0">
                          <a:latin typeface="Aptos" panose="020B0004020202020204" pitchFamily="34" charset="0"/>
                          <a:cs typeface="Microsoft Sans Serif"/>
                        </a:rPr>
                        <a:t>Receipts</a:t>
                      </a:r>
                      <a:r>
                        <a:rPr sz="1600" spc="-55" dirty="0">
                          <a:latin typeface="Aptos" panose="020B0004020202020204" pitchFamily="34" charset="0"/>
                          <a:cs typeface="Microsoft Sans Serif"/>
                        </a:rPr>
                        <a:t> </a:t>
                      </a:r>
                      <a:r>
                        <a:rPr sz="1600" dirty="0">
                          <a:latin typeface="Aptos" panose="020B0004020202020204" pitchFamily="34" charset="0"/>
                          <a:cs typeface="Microsoft Sans Serif"/>
                        </a:rPr>
                        <a:t>by</a:t>
                      </a:r>
                      <a:r>
                        <a:rPr sz="1600" spc="-15" dirty="0">
                          <a:latin typeface="Aptos" panose="020B0004020202020204" pitchFamily="34" charset="0"/>
                          <a:cs typeface="Microsoft Sans Serif"/>
                        </a:rPr>
                        <a:t> </a:t>
                      </a:r>
                      <a:r>
                        <a:rPr sz="1600" dirty="0">
                          <a:latin typeface="Aptos" panose="020B0004020202020204" pitchFamily="34" charset="0"/>
                          <a:cs typeface="Microsoft Sans Serif"/>
                        </a:rPr>
                        <a:t>a</a:t>
                      </a:r>
                      <a:r>
                        <a:rPr sz="1600" spc="-5" dirty="0">
                          <a:latin typeface="Aptos" panose="020B0004020202020204" pitchFamily="34" charset="0"/>
                          <a:cs typeface="Microsoft Sans Serif"/>
                        </a:rPr>
                        <a:t> </a:t>
                      </a:r>
                      <a:r>
                        <a:rPr sz="1600" spc="-20" dirty="0">
                          <a:latin typeface="Aptos" panose="020B0004020202020204" pitchFamily="34" charset="0"/>
                          <a:cs typeface="Microsoft Sans Serif"/>
                        </a:rPr>
                        <a:t>PROI</a:t>
                      </a:r>
                      <a:endParaRPr sz="1600" dirty="0">
                        <a:latin typeface="Aptos" panose="020B0004020202020204" pitchFamily="34" charset="0"/>
                        <a:cs typeface="Microsoft Sans Serif"/>
                      </a:endParaRPr>
                    </a:p>
                  </a:txBody>
                  <a:tcPr marL="0" marR="0" marT="187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643890">
                <a:tc>
                  <a:txBody>
                    <a:bodyPr/>
                    <a:lstStyle/>
                    <a:p>
                      <a:pPr marL="5080" algn="ctr">
                        <a:lnSpc>
                          <a:spcPct val="100000"/>
                        </a:lnSpc>
                        <a:spcBef>
                          <a:spcPts val="1485"/>
                        </a:spcBef>
                      </a:pPr>
                      <a:r>
                        <a:rPr sz="1600" spc="-50" dirty="0">
                          <a:latin typeface="Aptos" panose="020B0004020202020204" pitchFamily="34" charset="0"/>
                          <a:cs typeface="Microsoft Sans Serif"/>
                        </a:rPr>
                        <a:t>X</a:t>
                      </a:r>
                      <a:endParaRPr sz="1600">
                        <a:latin typeface="Aptos" panose="020B0004020202020204" pitchFamily="34" charset="0"/>
                        <a:cs typeface="Microsoft Sans Serif"/>
                      </a:endParaRPr>
                    </a:p>
                  </a:txBody>
                  <a:tcPr marL="0" marR="0" marT="1885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1485"/>
                        </a:spcBef>
                      </a:pPr>
                      <a:r>
                        <a:rPr sz="1600" spc="-10" dirty="0">
                          <a:latin typeface="Aptos" panose="020B0004020202020204" pitchFamily="34" charset="0"/>
                          <a:cs typeface="Microsoft Sans Serif"/>
                        </a:rPr>
                        <a:t>12(3)</a:t>
                      </a:r>
                      <a:endParaRPr sz="1600">
                        <a:latin typeface="Aptos" panose="020B0004020202020204" pitchFamily="34" charset="0"/>
                        <a:cs typeface="Microsoft Sans Serif"/>
                      </a:endParaRPr>
                    </a:p>
                  </a:txBody>
                  <a:tcPr marL="0" marR="0" marT="1885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5244">
                        <a:lnSpc>
                          <a:spcPct val="100000"/>
                        </a:lnSpc>
                        <a:spcBef>
                          <a:spcPts val="1485"/>
                        </a:spcBef>
                      </a:pPr>
                      <a:r>
                        <a:rPr sz="1600" dirty="0">
                          <a:latin typeface="Aptos" panose="020B0004020202020204" pitchFamily="34" charset="0"/>
                          <a:cs typeface="Microsoft Sans Serif"/>
                        </a:rPr>
                        <a:t>Issue</a:t>
                      </a:r>
                      <a:r>
                        <a:rPr sz="1600" spc="-30" dirty="0">
                          <a:latin typeface="Aptos" panose="020B0004020202020204" pitchFamily="34" charset="0"/>
                          <a:cs typeface="Microsoft Sans Serif"/>
                        </a:rPr>
                        <a:t> </a:t>
                      </a:r>
                      <a:r>
                        <a:rPr sz="1600" dirty="0">
                          <a:latin typeface="Aptos" panose="020B0004020202020204" pitchFamily="34" charset="0"/>
                          <a:cs typeface="Microsoft Sans Serif"/>
                        </a:rPr>
                        <a:t>of</a:t>
                      </a:r>
                      <a:r>
                        <a:rPr sz="1600" spc="20" dirty="0">
                          <a:latin typeface="Aptos" panose="020B0004020202020204" pitchFamily="34" charset="0"/>
                          <a:cs typeface="Microsoft Sans Serif"/>
                        </a:rPr>
                        <a:t> </a:t>
                      </a:r>
                      <a:r>
                        <a:rPr sz="1600" dirty="0">
                          <a:latin typeface="Aptos" panose="020B0004020202020204" pitchFamily="34" charset="0"/>
                          <a:cs typeface="Microsoft Sans Serif"/>
                        </a:rPr>
                        <a:t>Indian</a:t>
                      </a:r>
                      <a:r>
                        <a:rPr sz="1600" spc="20" dirty="0">
                          <a:latin typeface="Aptos" panose="020B0004020202020204" pitchFamily="34" charset="0"/>
                          <a:cs typeface="Microsoft Sans Serif"/>
                        </a:rPr>
                        <a:t> </a:t>
                      </a:r>
                      <a:r>
                        <a:rPr sz="1600" dirty="0">
                          <a:latin typeface="Aptos" panose="020B0004020202020204" pitchFamily="34" charset="0"/>
                          <a:cs typeface="Microsoft Sans Serif"/>
                        </a:rPr>
                        <a:t>Depository</a:t>
                      </a:r>
                      <a:r>
                        <a:rPr sz="1600" spc="10" dirty="0">
                          <a:latin typeface="Aptos" panose="020B0004020202020204" pitchFamily="34" charset="0"/>
                          <a:cs typeface="Microsoft Sans Serif"/>
                        </a:rPr>
                        <a:t> </a:t>
                      </a:r>
                      <a:r>
                        <a:rPr sz="1600" spc="-10" dirty="0">
                          <a:latin typeface="Aptos" panose="020B0004020202020204" pitchFamily="34" charset="0"/>
                          <a:cs typeface="Microsoft Sans Serif"/>
                        </a:rPr>
                        <a:t>Receipts</a:t>
                      </a:r>
                      <a:endParaRPr sz="1600" dirty="0">
                        <a:latin typeface="Aptos" panose="020B0004020202020204" pitchFamily="34" charset="0"/>
                        <a:cs typeface="Microsoft Sans Serif"/>
                      </a:endParaRPr>
                    </a:p>
                  </a:txBody>
                  <a:tcPr marL="0" marR="0" marT="1885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bl>
          </a:graphicData>
        </a:graphic>
      </p:graphicFrame>
      <p:sp>
        <p:nvSpPr>
          <p:cNvPr id="4" name="object 4"/>
          <p:cNvSpPr txBox="1"/>
          <p:nvPr/>
        </p:nvSpPr>
        <p:spPr>
          <a:xfrm>
            <a:off x="614883" y="870330"/>
            <a:ext cx="8267860" cy="3821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FEM</a:t>
            </a:r>
            <a:r>
              <a:rPr kumimoji="0" sz="24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(Non-Debt</a:t>
            </a:r>
            <a:r>
              <a:rPr kumimoji="0" sz="2400" b="1"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Instruments)</a:t>
            </a:r>
            <a:r>
              <a:rPr kumimoji="0" sz="2400" b="1"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Rules,</a:t>
            </a:r>
            <a:r>
              <a:rPr kumimoji="0" sz="2400" b="1"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2019</a:t>
            </a:r>
            <a:r>
              <a:rPr kumimoji="0" sz="2400" b="1"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[NDI</a:t>
            </a:r>
            <a:r>
              <a:rPr kumimoji="0" sz="24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24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Rules]</a:t>
            </a:r>
            <a:endPar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02802"/>
          </a:xfrm>
          <a:prstGeom prst="rect">
            <a:avLst/>
          </a:prstGeom>
        </p:spPr>
        <p:txBody>
          <a:bodyPr vert="horz" wrap="square" lIns="0" tIns="94106" rIns="0" bIns="0" rtlCol="0">
            <a:spAutoFit/>
          </a:bodyPr>
          <a:lstStyle/>
          <a:p>
            <a:pPr marL="57785">
              <a:lnSpc>
                <a:spcPct val="100000"/>
              </a:lnSpc>
              <a:spcBef>
                <a:spcPts val="90"/>
              </a:spcBef>
            </a:pPr>
            <a:r>
              <a:rPr dirty="0">
                <a:latin typeface="Aptos" panose="020B0004020202020204" pitchFamily="34" charset="0"/>
              </a:rPr>
              <a:t>NDI</a:t>
            </a:r>
            <a:r>
              <a:rPr spc="-25" dirty="0">
                <a:latin typeface="Aptos" panose="020B0004020202020204" pitchFamily="34" charset="0"/>
              </a:rPr>
              <a:t> </a:t>
            </a:r>
            <a:r>
              <a:rPr dirty="0">
                <a:latin typeface="Aptos" panose="020B0004020202020204" pitchFamily="34" charset="0"/>
              </a:rPr>
              <a:t>Rules</a:t>
            </a:r>
            <a:r>
              <a:rPr spc="-30" dirty="0">
                <a:latin typeface="Aptos" panose="020B0004020202020204" pitchFamily="34" charset="0"/>
              </a:rPr>
              <a:t> </a:t>
            </a:r>
            <a:r>
              <a:rPr dirty="0">
                <a:latin typeface="Aptos" panose="020B0004020202020204" pitchFamily="34" charset="0"/>
              </a:rPr>
              <a:t>-</a:t>
            </a:r>
            <a:r>
              <a:rPr spc="-60" dirty="0">
                <a:latin typeface="Aptos" panose="020B0004020202020204" pitchFamily="34" charset="0"/>
              </a:rPr>
              <a:t> </a:t>
            </a:r>
            <a:r>
              <a:rPr dirty="0">
                <a:latin typeface="Aptos" panose="020B0004020202020204" pitchFamily="34" charset="0"/>
              </a:rPr>
              <a:t>Schedule</a:t>
            </a:r>
            <a:r>
              <a:rPr spc="-5" dirty="0">
                <a:latin typeface="Aptos" panose="020B0004020202020204" pitchFamily="34" charset="0"/>
              </a:rPr>
              <a:t> </a:t>
            </a:r>
            <a:r>
              <a:rPr dirty="0">
                <a:latin typeface="Aptos" panose="020B0004020202020204" pitchFamily="34" charset="0"/>
              </a:rPr>
              <a:t>III</a:t>
            </a:r>
            <a:r>
              <a:rPr spc="-45" dirty="0">
                <a:latin typeface="Aptos" panose="020B0004020202020204" pitchFamily="34" charset="0"/>
              </a:rPr>
              <a:t> </a:t>
            </a:r>
            <a:r>
              <a:rPr dirty="0">
                <a:latin typeface="Aptos" panose="020B0004020202020204" pitchFamily="34" charset="0"/>
              </a:rPr>
              <a:t>–Investments</a:t>
            </a:r>
            <a:r>
              <a:rPr spc="-45" dirty="0">
                <a:latin typeface="Aptos" panose="020B0004020202020204" pitchFamily="34" charset="0"/>
              </a:rPr>
              <a:t> </a:t>
            </a:r>
            <a:r>
              <a:rPr dirty="0">
                <a:latin typeface="Aptos" panose="020B0004020202020204" pitchFamily="34" charset="0"/>
              </a:rPr>
              <a:t>by</a:t>
            </a:r>
            <a:r>
              <a:rPr spc="-50" dirty="0">
                <a:latin typeface="Aptos" panose="020B0004020202020204" pitchFamily="34" charset="0"/>
              </a:rPr>
              <a:t> </a:t>
            </a:r>
            <a:r>
              <a:rPr dirty="0">
                <a:latin typeface="Aptos" panose="020B0004020202020204" pitchFamily="34" charset="0"/>
              </a:rPr>
              <a:t>NRI</a:t>
            </a:r>
            <a:r>
              <a:rPr spc="-25" dirty="0">
                <a:latin typeface="Aptos" panose="020B0004020202020204" pitchFamily="34" charset="0"/>
              </a:rPr>
              <a:t> </a:t>
            </a:r>
            <a:r>
              <a:rPr dirty="0">
                <a:latin typeface="Aptos" panose="020B0004020202020204" pitchFamily="34" charset="0"/>
              </a:rPr>
              <a:t>/</a:t>
            </a:r>
            <a:r>
              <a:rPr spc="-45" dirty="0">
                <a:latin typeface="Aptos" panose="020B0004020202020204" pitchFamily="34" charset="0"/>
              </a:rPr>
              <a:t> </a:t>
            </a:r>
            <a:r>
              <a:rPr dirty="0">
                <a:latin typeface="Aptos" panose="020B0004020202020204" pitchFamily="34" charset="0"/>
              </a:rPr>
              <a:t>OCI</a:t>
            </a:r>
            <a:r>
              <a:rPr spc="-70" dirty="0">
                <a:latin typeface="Aptos" panose="020B0004020202020204" pitchFamily="34" charset="0"/>
              </a:rPr>
              <a:t> </a:t>
            </a:r>
            <a:r>
              <a:rPr dirty="0">
                <a:latin typeface="Aptos" panose="020B0004020202020204" pitchFamily="34" charset="0"/>
              </a:rPr>
              <a:t>on</a:t>
            </a:r>
            <a:r>
              <a:rPr spc="-40" dirty="0">
                <a:latin typeface="Aptos" panose="020B0004020202020204" pitchFamily="34" charset="0"/>
              </a:rPr>
              <a:t> </a:t>
            </a:r>
            <a:r>
              <a:rPr dirty="0">
                <a:latin typeface="Aptos" panose="020B0004020202020204" pitchFamily="34" charset="0"/>
              </a:rPr>
              <a:t>repatriation</a:t>
            </a:r>
            <a:r>
              <a:rPr spc="-20" dirty="0">
                <a:latin typeface="Aptos" panose="020B0004020202020204" pitchFamily="34" charset="0"/>
              </a:rPr>
              <a:t> </a:t>
            </a:r>
            <a:r>
              <a:rPr spc="-10" dirty="0">
                <a:latin typeface="Aptos" panose="020B0004020202020204" pitchFamily="34" charset="0"/>
              </a:rPr>
              <a:t>basis</a:t>
            </a:r>
          </a:p>
        </p:txBody>
      </p:sp>
      <p:grpSp>
        <p:nvGrpSpPr>
          <p:cNvPr id="3" name="object 3"/>
          <p:cNvGrpSpPr/>
          <p:nvPr/>
        </p:nvGrpSpPr>
        <p:grpSpPr>
          <a:xfrm>
            <a:off x="2880105" y="685545"/>
            <a:ext cx="6340475" cy="345440"/>
            <a:chOff x="2880105" y="685545"/>
            <a:chExt cx="6340475" cy="345440"/>
          </a:xfrm>
        </p:grpSpPr>
        <p:sp>
          <p:nvSpPr>
            <p:cNvPr id="4" name="object 4"/>
            <p:cNvSpPr/>
            <p:nvPr/>
          </p:nvSpPr>
          <p:spPr>
            <a:xfrm>
              <a:off x="2886455" y="691895"/>
              <a:ext cx="6327775" cy="332740"/>
            </a:xfrm>
            <a:custGeom>
              <a:avLst/>
              <a:gdLst/>
              <a:ahLst/>
              <a:cxnLst/>
              <a:rect l="l" t="t" r="r" b="b"/>
              <a:pathLst>
                <a:path w="6327775" h="332740">
                  <a:moveTo>
                    <a:pt x="6327648" y="0"/>
                  </a:moveTo>
                  <a:lnTo>
                    <a:pt x="0" y="0"/>
                  </a:lnTo>
                  <a:lnTo>
                    <a:pt x="0" y="332232"/>
                  </a:lnTo>
                  <a:lnTo>
                    <a:pt x="6327648" y="332232"/>
                  </a:lnTo>
                  <a:lnTo>
                    <a:pt x="6327648" y="0"/>
                  </a:lnTo>
                  <a:close/>
                </a:path>
              </a:pathLst>
            </a:custGeom>
            <a:solidFill>
              <a:srgbClr val="DAE2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5" name="object 5"/>
            <p:cNvSpPr/>
            <p:nvPr/>
          </p:nvSpPr>
          <p:spPr>
            <a:xfrm>
              <a:off x="2886455" y="691895"/>
              <a:ext cx="6327775" cy="332740"/>
            </a:xfrm>
            <a:custGeom>
              <a:avLst/>
              <a:gdLst/>
              <a:ahLst/>
              <a:cxnLst/>
              <a:rect l="l" t="t" r="r" b="b"/>
              <a:pathLst>
                <a:path w="6327775" h="332740">
                  <a:moveTo>
                    <a:pt x="0" y="332232"/>
                  </a:moveTo>
                  <a:lnTo>
                    <a:pt x="6327648" y="332232"/>
                  </a:lnTo>
                  <a:lnTo>
                    <a:pt x="6327648" y="0"/>
                  </a:lnTo>
                  <a:lnTo>
                    <a:pt x="0" y="0"/>
                  </a:lnTo>
                  <a:lnTo>
                    <a:pt x="0" y="332232"/>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6" name="object 6"/>
          <p:cNvSpPr txBox="1"/>
          <p:nvPr/>
        </p:nvSpPr>
        <p:spPr>
          <a:xfrm>
            <a:off x="4177665" y="692607"/>
            <a:ext cx="3746500" cy="56682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Equity</a:t>
            </a:r>
            <a:r>
              <a:rPr kumimoji="0" sz="1800" b="1" i="0" u="none" strike="noStrike" kern="0" cap="none" spc="-6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instruments</a:t>
            </a:r>
            <a:r>
              <a:rPr kumimoji="0" sz="1800" b="1"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and</a:t>
            </a:r>
            <a:r>
              <a:rPr kumimoji="0" sz="1800" b="1"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other</a:t>
            </a:r>
            <a:r>
              <a:rPr kumimoji="0" sz="1800" b="1"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securities</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7" name="object 7"/>
          <p:cNvSpPr/>
          <p:nvPr/>
        </p:nvSpPr>
        <p:spPr>
          <a:xfrm>
            <a:off x="426719" y="1786127"/>
            <a:ext cx="2326005" cy="832485"/>
          </a:xfrm>
          <a:custGeom>
            <a:avLst/>
            <a:gdLst/>
            <a:ahLst/>
            <a:cxnLst/>
            <a:rect l="l" t="t" r="r" b="b"/>
            <a:pathLst>
              <a:path w="2326005" h="832485">
                <a:moveTo>
                  <a:pt x="0" y="138684"/>
                </a:moveTo>
                <a:lnTo>
                  <a:pt x="7070" y="94853"/>
                </a:lnTo>
                <a:lnTo>
                  <a:pt x="26757" y="56784"/>
                </a:lnTo>
                <a:lnTo>
                  <a:pt x="56778" y="26761"/>
                </a:lnTo>
                <a:lnTo>
                  <a:pt x="94848" y="7071"/>
                </a:lnTo>
                <a:lnTo>
                  <a:pt x="138684" y="0"/>
                </a:lnTo>
                <a:lnTo>
                  <a:pt x="2186940" y="0"/>
                </a:lnTo>
                <a:lnTo>
                  <a:pt x="2230770" y="7071"/>
                </a:lnTo>
                <a:lnTo>
                  <a:pt x="2268839" y="26761"/>
                </a:lnTo>
                <a:lnTo>
                  <a:pt x="2298862" y="56784"/>
                </a:lnTo>
                <a:lnTo>
                  <a:pt x="2318552" y="94853"/>
                </a:lnTo>
                <a:lnTo>
                  <a:pt x="2325624" y="138684"/>
                </a:lnTo>
                <a:lnTo>
                  <a:pt x="2325624" y="693420"/>
                </a:lnTo>
                <a:lnTo>
                  <a:pt x="2318552" y="737250"/>
                </a:lnTo>
                <a:lnTo>
                  <a:pt x="2298862" y="775319"/>
                </a:lnTo>
                <a:lnTo>
                  <a:pt x="2268839" y="805342"/>
                </a:lnTo>
                <a:lnTo>
                  <a:pt x="2230770" y="825032"/>
                </a:lnTo>
                <a:lnTo>
                  <a:pt x="2186940" y="832104"/>
                </a:lnTo>
                <a:lnTo>
                  <a:pt x="138684" y="832104"/>
                </a:lnTo>
                <a:lnTo>
                  <a:pt x="94848" y="825032"/>
                </a:lnTo>
                <a:lnTo>
                  <a:pt x="56778" y="805342"/>
                </a:lnTo>
                <a:lnTo>
                  <a:pt x="26757" y="775319"/>
                </a:lnTo>
                <a:lnTo>
                  <a:pt x="7070" y="737250"/>
                </a:lnTo>
                <a:lnTo>
                  <a:pt x="0" y="693420"/>
                </a:lnTo>
                <a:lnTo>
                  <a:pt x="0" y="138684"/>
                </a:lnTo>
                <a:close/>
              </a:path>
            </a:pathLst>
          </a:custGeom>
          <a:ln w="12191">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8" name="object 8"/>
          <p:cNvSpPr txBox="1"/>
          <p:nvPr/>
        </p:nvSpPr>
        <p:spPr>
          <a:xfrm>
            <a:off x="579831" y="1763979"/>
            <a:ext cx="2018030" cy="848994"/>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Equity</a:t>
            </a:r>
            <a:r>
              <a:rPr kumimoji="0" sz="18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instruments</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of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Calibri"/>
              </a:rPr>
              <a:t>a</a:t>
            </a:r>
            <a:r>
              <a:rPr kumimoji="0" sz="1800" b="0" i="0" u="none" strike="noStrike" kern="0" cap="none" spc="-60" normalizeH="0" baseline="0" noProof="0" dirty="0">
                <a:ln>
                  <a:noFill/>
                </a:ln>
                <a:solidFill>
                  <a:srgbClr val="FF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rgbClr val="FF0000"/>
                </a:solidFill>
                <a:effectLst/>
                <a:uLnTx/>
                <a:uFillTx/>
                <a:latin typeface="Aptos" panose="020B0004020202020204" pitchFamily="34" charset="0"/>
                <a:cs typeface="Calibri"/>
              </a:rPr>
              <a:t>listed</a:t>
            </a:r>
            <a:r>
              <a:rPr kumimoji="0" sz="1800" b="0" i="0" u="none" strike="noStrike" kern="0" cap="none" spc="-25" normalizeH="0" baseline="0" noProof="0" dirty="0">
                <a:ln>
                  <a:noFill/>
                </a:ln>
                <a:solidFill>
                  <a:srgbClr val="FF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rgbClr val="FF0000"/>
                </a:solidFill>
                <a:effectLst/>
                <a:uLnTx/>
                <a:uFillTx/>
                <a:latin typeface="Aptos" panose="020B0004020202020204" pitchFamily="34" charset="0"/>
                <a:cs typeface="Calibri"/>
              </a:rPr>
              <a:t>India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company</a:t>
            </a: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cs typeface="Calibri"/>
            </a:endParaRPr>
          </a:p>
        </p:txBody>
      </p:sp>
      <p:sp>
        <p:nvSpPr>
          <p:cNvPr id="9" name="object 9"/>
          <p:cNvSpPr/>
          <p:nvPr/>
        </p:nvSpPr>
        <p:spPr>
          <a:xfrm>
            <a:off x="2926079" y="1825751"/>
            <a:ext cx="2329180" cy="832485"/>
          </a:xfrm>
          <a:custGeom>
            <a:avLst/>
            <a:gdLst/>
            <a:ahLst/>
            <a:cxnLst/>
            <a:rect l="l" t="t" r="r" b="b"/>
            <a:pathLst>
              <a:path w="2329179" h="832485">
                <a:moveTo>
                  <a:pt x="0" y="138684"/>
                </a:moveTo>
                <a:lnTo>
                  <a:pt x="7071" y="94853"/>
                </a:lnTo>
                <a:lnTo>
                  <a:pt x="26761" y="56784"/>
                </a:lnTo>
                <a:lnTo>
                  <a:pt x="56784" y="26761"/>
                </a:lnTo>
                <a:lnTo>
                  <a:pt x="94853" y="7071"/>
                </a:lnTo>
                <a:lnTo>
                  <a:pt x="138683" y="0"/>
                </a:lnTo>
                <a:lnTo>
                  <a:pt x="2189987" y="0"/>
                </a:lnTo>
                <a:lnTo>
                  <a:pt x="2233818" y="7071"/>
                </a:lnTo>
                <a:lnTo>
                  <a:pt x="2271887" y="26761"/>
                </a:lnTo>
                <a:lnTo>
                  <a:pt x="2301910" y="56784"/>
                </a:lnTo>
                <a:lnTo>
                  <a:pt x="2321600" y="94853"/>
                </a:lnTo>
                <a:lnTo>
                  <a:pt x="2328672" y="138684"/>
                </a:lnTo>
                <a:lnTo>
                  <a:pt x="2328672" y="693420"/>
                </a:lnTo>
                <a:lnTo>
                  <a:pt x="2321600" y="737250"/>
                </a:lnTo>
                <a:lnTo>
                  <a:pt x="2301910" y="775319"/>
                </a:lnTo>
                <a:lnTo>
                  <a:pt x="2271887" y="805342"/>
                </a:lnTo>
                <a:lnTo>
                  <a:pt x="2233818" y="825032"/>
                </a:lnTo>
                <a:lnTo>
                  <a:pt x="2189987" y="832103"/>
                </a:lnTo>
                <a:lnTo>
                  <a:pt x="138683" y="832103"/>
                </a:lnTo>
                <a:lnTo>
                  <a:pt x="94853" y="825032"/>
                </a:lnTo>
                <a:lnTo>
                  <a:pt x="56784" y="805342"/>
                </a:lnTo>
                <a:lnTo>
                  <a:pt x="26761" y="775319"/>
                </a:lnTo>
                <a:lnTo>
                  <a:pt x="7071" y="737250"/>
                </a:lnTo>
                <a:lnTo>
                  <a:pt x="0" y="693420"/>
                </a:lnTo>
                <a:lnTo>
                  <a:pt x="0" y="138684"/>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0" name="object 10"/>
          <p:cNvSpPr txBox="1"/>
          <p:nvPr/>
        </p:nvSpPr>
        <p:spPr>
          <a:xfrm>
            <a:off x="3087116" y="1939797"/>
            <a:ext cx="2007235" cy="566822"/>
          </a:xfrm>
          <a:prstGeom prst="rect">
            <a:avLst/>
          </a:prstGeom>
        </p:spPr>
        <p:txBody>
          <a:bodyPr vert="horz" wrap="square" lIns="0" tIns="12700" rIns="0" bIns="0" rtlCol="0">
            <a:spAutoFit/>
          </a:bodyPr>
          <a:lstStyle/>
          <a:p>
            <a:pPr marR="5080" lvl="0" indent="1270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Units</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domestic</a:t>
            </a:r>
            <a:r>
              <a:rPr lang="en-US" kern="0" spc="-25" dirty="0">
                <a:solidFill>
                  <a:sysClr val="windowText" lastClr="000000"/>
                </a:solidFill>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MF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&amp;</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ETF</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1" name="object 11"/>
          <p:cNvSpPr/>
          <p:nvPr/>
        </p:nvSpPr>
        <p:spPr>
          <a:xfrm>
            <a:off x="5504688" y="1813560"/>
            <a:ext cx="2326005" cy="832485"/>
          </a:xfrm>
          <a:custGeom>
            <a:avLst/>
            <a:gdLst/>
            <a:ahLst/>
            <a:cxnLst/>
            <a:rect l="l" t="t" r="r" b="b"/>
            <a:pathLst>
              <a:path w="2326004" h="832485">
                <a:moveTo>
                  <a:pt x="0" y="138684"/>
                </a:moveTo>
                <a:lnTo>
                  <a:pt x="7071" y="94853"/>
                </a:lnTo>
                <a:lnTo>
                  <a:pt x="26761" y="56784"/>
                </a:lnTo>
                <a:lnTo>
                  <a:pt x="56784" y="26761"/>
                </a:lnTo>
                <a:lnTo>
                  <a:pt x="94853" y="7071"/>
                </a:lnTo>
                <a:lnTo>
                  <a:pt x="138684" y="0"/>
                </a:lnTo>
                <a:lnTo>
                  <a:pt x="2186940" y="0"/>
                </a:lnTo>
                <a:lnTo>
                  <a:pt x="2230770" y="7071"/>
                </a:lnTo>
                <a:lnTo>
                  <a:pt x="2268839" y="26761"/>
                </a:lnTo>
                <a:lnTo>
                  <a:pt x="2298862" y="56784"/>
                </a:lnTo>
                <a:lnTo>
                  <a:pt x="2318552" y="94853"/>
                </a:lnTo>
                <a:lnTo>
                  <a:pt x="2325623" y="138684"/>
                </a:lnTo>
                <a:lnTo>
                  <a:pt x="2325623" y="693419"/>
                </a:lnTo>
                <a:lnTo>
                  <a:pt x="2318552" y="737250"/>
                </a:lnTo>
                <a:lnTo>
                  <a:pt x="2298862" y="775319"/>
                </a:lnTo>
                <a:lnTo>
                  <a:pt x="2268839" y="805342"/>
                </a:lnTo>
                <a:lnTo>
                  <a:pt x="2230770" y="825032"/>
                </a:lnTo>
                <a:lnTo>
                  <a:pt x="2186940" y="832103"/>
                </a:lnTo>
                <a:lnTo>
                  <a:pt x="138684" y="832103"/>
                </a:lnTo>
                <a:lnTo>
                  <a:pt x="94853" y="825032"/>
                </a:lnTo>
                <a:lnTo>
                  <a:pt x="56784" y="805342"/>
                </a:lnTo>
                <a:lnTo>
                  <a:pt x="26761" y="775319"/>
                </a:lnTo>
                <a:lnTo>
                  <a:pt x="7071" y="737250"/>
                </a:lnTo>
                <a:lnTo>
                  <a:pt x="0" y="693419"/>
                </a:lnTo>
                <a:lnTo>
                  <a:pt x="0" y="138684"/>
                </a:lnTo>
                <a:close/>
              </a:path>
            </a:pathLst>
          </a:custGeom>
          <a:ln w="12191">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2" name="object 12"/>
          <p:cNvSpPr txBox="1"/>
          <p:nvPr/>
        </p:nvSpPr>
        <p:spPr>
          <a:xfrm>
            <a:off x="5608834" y="1928825"/>
            <a:ext cx="2157096" cy="566822"/>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Purchase</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Sale</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of</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0" marR="0" lvl="0" indent="0" algn="ctr" defTabSz="91440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shares</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issued</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PSU</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3" name="object 13"/>
          <p:cNvSpPr/>
          <p:nvPr/>
        </p:nvSpPr>
        <p:spPr>
          <a:xfrm>
            <a:off x="8385047" y="1783079"/>
            <a:ext cx="3420110" cy="1137285"/>
          </a:xfrm>
          <a:custGeom>
            <a:avLst/>
            <a:gdLst/>
            <a:ahLst/>
            <a:cxnLst/>
            <a:rect l="l" t="t" r="r" b="b"/>
            <a:pathLst>
              <a:path w="3420109" h="1137285">
                <a:moveTo>
                  <a:pt x="0" y="189484"/>
                </a:moveTo>
                <a:lnTo>
                  <a:pt x="6768" y="139112"/>
                </a:lnTo>
                <a:lnTo>
                  <a:pt x="25870" y="93848"/>
                </a:lnTo>
                <a:lnTo>
                  <a:pt x="55499" y="55499"/>
                </a:lnTo>
                <a:lnTo>
                  <a:pt x="93848" y="25870"/>
                </a:lnTo>
                <a:lnTo>
                  <a:pt x="139112" y="6768"/>
                </a:lnTo>
                <a:lnTo>
                  <a:pt x="189483" y="0"/>
                </a:lnTo>
                <a:lnTo>
                  <a:pt x="3230372" y="0"/>
                </a:lnTo>
                <a:lnTo>
                  <a:pt x="3280743" y="6768"/>
                </a:lnTo>
                <a:lnTo>
                  <a:pt x="3326007" y="25870"/>
                </a:lnTo>
                <a:lnTo>
                  <a:pt x="3364356" y="55499"/>
                </a:lnTo>
                <a:lnTo>
                  <a:pt x="3393985" y="93848"/>
                </a:lnTo>
                <a:lnTo>
                  <a:pt x="3413087" y="139112"/>
                </a:lnTo>
                <a:lnTo>
                  <a:pt x="3419855" y="189484"/>
                </a:lnTo>
                <a:lnTo>
                  <a:pt x="3419855" y="947420"/>
                </a:lnTo>
                <a:lnTo>
                  <a:pt x="3413087" y="997791"/>
                </a:lnTo>
                <a:lnTo>
                  <a:pt x="3393985" y="1043055"/>
                </a:lnTo>
                <a:lnTo>
                  <a:pt x="3364356" y="1081405"/>
                </a:lnTo>
                <a:lnTo>
                  <a:pt x="3326007" y="1111033"/>
                </a:lnTo>
                <a:lnTo>
                  <a:pt x="3280743" y="1130135"/>
                </a:lnTo>
                <a:lnTo>
                  <a:pt x="3230372" y="1136904"/>
                </a:lnTo>
                <a:lnTo>
                  <a:pt x="189483" y="1136904"/>
                </a:lnTo>
                <a:lnTo>
                  <a:pt x="139112" y="1130135"/>
                </a:lnTo>
                <a:lnTo>
                  <a:pt x="93848" y="1111033"/>
                </a:lnTo>
                <a:lnTo>
                  <a:pt x="55499" y="1081405"/>
                </a:lnTo>
                <a:lnTo>
                  <a:pt x="25870" y="1043055"/>
                </a:lnTo>
                <a:lnTo>
                  <a:pt x="6768" y="997791"/>
                </a:lnTo>
                <a:lnTo>
                  <a:pt x="0" y="947420"/>
                </a:lnTo>
                <a:lnTo>
                  <a:pt x="0" y="189484"/>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4" name="object 14"/>
          <p:cNvSpPr txBox="1"/>
          <p:nvPr/>
        </p:nvSpPr>
        <p:spPr>
          <a:xfrm>
            <a:off x="8521699" y="1776221"/>
            <a:ext cx="3338575" cy="1146468"/>
          </a:xfrm>
          <a:prstGeom prst="rect">
            <a:avLst/>
          </a:prstGeom>
        </p:spPr>
        <p:txBody>
          <a:bodyPr vert="horz" wrap="square" lIns="0" tIns="12700" rIns="0" bIns="0" rtlCol="0">
            <a:spAutoFit/>
          </a:bodyPr>
          <a:lstStyle/>
          <a:p>
            <a:pPr marL="12700">
              <a:spcBef>
                <a:spcPts val="100"/>
              </a:spcBef>
              <a:tabLst>
                <a:tab pos="1573530" algn="l"/>
              </a:tabLst>
            </a:pP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Subscription to NPS in accordance with Pension Fund Regulatory &amp; Development</a:t>
            </a:r>
          </a:p>
          <a:p>
            <a:pPr marL="12700">
              <a:spcBef>
                <a:spcPts val="100"/>
              </a:spcBef>
              <a:tabLst>
                <a:tab pos="1573530" algn="l"/>
              </a:tabLst>
            </a:pPr>
            <a:r>
              <a:rPr kumimoji="0" lang="en-US"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Authority (PFRDA)</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7" name="object 17"/>
          <p:cNvSpPr/>
          <p:nvPr/>
        </p:nvSpPr>
        <p:spPr>
          <a:xfrm>
            <a:off x="475487" y="3154679"/>
            <a:ext cx="2410968" cy="3401975"/>
          </a:xfrm>
          <a:custGeom>
            <a:avLst/>
            <a:gdLst/>
            <a:ahLst/>
            <a:cxnLst/>
            <a:rect l="l" t="t" r="r" b="b"/>
            <a:pathLst>
              <a:path w="2326005" h="2707004">
                <a:moveTo>
                  <a:pt x="0" y="387604"/>
                </a:moveTo>
                <a:lnTo>
                  <a:pt x="3020" y="338973"/>
                </a:lnTo>
                <a:lnTo>
                  <a:pt x="11838" y="292147"/>
                </a:lnTo>
                <a:lnTo>
                  <a:pt x="26091" y="247491"/>
                </a:lnTo>
                <a:lnTo>
                  <a:pt x="45416" y="205365"/>
                </a:lnTo>
                <a:lnTo>
                  <a:pt x="69448" y="166133"/>
                </a:lnTo>
                <a:lnTo>
                  <a:pt x="97826" y="130158"/>
                </a:lnTo>
                <a:lnTo>
                  <a:pt x="130186" y="97803"/>
                </a:lnTo>
                <a:lnTo>
                  <a:pt x="166164" y="69430"/>
                </a:lnTo>
                <a:lnTo>
                  <a:pt x="205397" y="45403"/>
                </a:lnTo>
                <a:lnTo>
                  <a:pt x="247522" y="26083"/>
                </a:lnTo>
                <a:lnTo>
                  <a:pt x="292176" y="11834"/>
                </a:lnTo>
                <a:lnTo>
                  <a:pt x="338995" y="3019"/>
                </a:lnTo>
                <a:lnTo>
                  <a:pt x="387616" y="0"/>
                </a:lnTo>
                <a:lnTo>
                  <a:pt x="1938020" y="0"/>
                </a:lnTo>
                <a:lnTo>
                  <a:pt x="1986650" y="3019"/>
                </a:lnTo>
                <a:lnTo>
                  <a:pt x="2033476" y="11834"/>
                </a:lnTo>
                <a:lnTo>
                  <a:pt x="2078132" y="26083"/>
                </a:lnTo>
                <a:lnTo>
                  <a:pt x="2120258" y="45403"/>
                </a:lnTo>
                <a:lnTo>
                  <a:pt x="2159490" y="69430"/>
                </a:lnTo>
                <a:lnTo>
                  <a:pt x="2195465" y="97803"/>
                </a:lnTo>
                <a:lnTo>
                  <a:pt x="2227820" y="130158"/>
                </a:lnTo>
                <a:lnTo>
                  <a:pt x="2256193" y="166133"/>
                </a:lnTo>
                <a:lnTo>
                  <a:pt x="2280220" y="205365"/>
                </a:lnTo>
                <a:lnTo>
                  <a:pt x="2299540" y="247491"/>
                </a:lnTo>
                <a:lnTo>
                  <a:pt x="2313789" y="292147"/>
                </a:lnTo>
                <a:lnTo>
                  <a:pt x="2322604" y="338973"/>
                </a:lnTo>
                <a:lnTo>
                  <a:pt x="2325624" y="387604"/>
                </a:lnTo>
                <a:lnTo>
                  <a:pt x="2325624" y="2319020"/>
                </a:lnTo>
                <a:lnTo>
                  <a:pt x="2322604" y="2367638"/>
                </a:lnTo>
                <a:lnTo>
                  <a:pt x="2313789" y="2414455"/>
                </a:lnTo>
                <a:lnTo>
                  <a:pt x="2299540" y="2459106"/>
                </a:lnTo>
                <a:lnTo>
                  <a:pt x="2280220" y="2501230"/>
                </a:lnTo>
                <a:lnTo>
                  <a:pt x="2256193" y="2540462"/>
                </a:lnTo>
                <a:lnTo>
                  <a:pt x="2227820" y="2576439"/>
                </a:lnTo>
                <a:lnTo>
                  <a:pt x="2195465" y="2608798"/>
                </a:lnTo>
                <a:lnTo>
                  <a:pt x="2159490" y="2637175"/>
                </a:lnTo>
                <a:lnTo>
                  <a:pt x="2120258" y="2661208"/>
                </a:lnTo>
                <a:lnTo>
                  <a:pt x="2078132" y="2680532"/>
                </a:lnTo>
                <a:lnTo>
                  <a:pt x="2033476" y="2694785"/>
                </a:lnTo>
                <a:lnTo>
                  <a:pt x="1986650" y="2703603"/>
                </a:lnTo>
                <a:lnTo>
                  <a:pt x="1938020" y="2706624"/>
                </a:lnTo>
                <a:lnTo>
                  <a:pt x="387616" y="2706624"/>
                </a:lnTo>
                <a:lnTo>
                  <a:pt x="338995" y="2703603"/>
                </a:lnTo>
                <a:lnTo>
                  <a:pt x="292176" y="2694785"/>
                </a:lnTo>
                <a:lnTo>
                  <a:pt x="247522" y="2680532"/>
                </a:lnTo>
                <a:lnTo>
                  <a:pt x="205397" y="2661208"/>
                </a:lnTo>
                <a:lnTo>
                  <a:pt x="166164" y="2637175"/>
                </a:lnTo>
                <a:lnTo>
                  <a:pt x="130186" y="2608798"/>
                </a:lnTo>
                <a:lnTo>
                  <a:pt x="97826" y="2576439"/>
                </a:lnTo>
                <a:lnTo>
                  <a:pt x="69448" y="2540462"/>
                </a:lnTo>
                <a:lnTo>
                  <a:pt x="45416" y="2501230"/>
                </a:lnTo>
                <a:lnTo>
                  <a:pt x="26091" y="2459106"/>
                </a:lnTo>
                <a:lnTo>
                  <a:pt x="11838" y="2414455"/>
                </a:lnTo>
                <a:lnTo>
                  <a:pt x="3020" y="2367638"/>
                </a:lnTo>
                <a:lnTo>
                  <a:pt x="0" y="2319020"/>
                </a:lnTo>
                <a:lnTo>
                  <a:pt x="0" y="387604"/>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8" name="object 18"/>
          <p:cNvSpPr txBox="1"/>
          <p:nvPr/>
        </p:nvSpPr>
        <p:spPr>
          <a:xfrm>
            <a:off x="667004" y="3150168"/>
            <a:ext cx="1941195" cy="2228815"/>
          </a:xfrm>
          <a:prstGeom prst="rect">
            <a:avLst/>
          </a:prstGeom>
        </p:spPr>
        <p:txBody>
          <a:bodyPr vert="horz" wrap="square" lIns="0" tIns="12700" rIns="0" bIns="0" rtlCol="0">
            <a:spAutoFit/>
          </a:bodyPr>
          <a:lstStyle/>
          <a:p>
            <a:pPr marL="297180" marR="5080" lvl="0" indent="-285115" defTabSz="914400" eaLnBrk="1" fontAlgn="auto" latinLnBrk="0" hangingPunct="1">
              <a:lnSpc>
                <a:spcPct val="100000"/>
              </a:lnSpc>
              <a:spcBef>
                <a:spcPts val="100"/>
              </a:spcBef>
              <a:spcAft>
                <a:spcPts val="0"/>
              </a:spcAft>
              <a:buClrTx/>
              <a:buSzTx/>
              <a:buFont typeface="Microsoft Sans Serif"/>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Funds</a:t>
            </a:r>
            <a:r>
              <a:rPr kumimoji="0" sz="1800" b="0" i="0" u="none" strike="noStrike" kern="0" cap="none" spc="10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upto</a:t>
            </a:r>
            <a:r>
              <a:rPr kumimoji="0" sz="1800" b="0" i="0" u="none" strike="noStrike" kern="0" cap="none" spc="10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value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4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shares</a:t>
            </a:r>
            <a:r>
              <a:rPr lang="en-US" kern="0" spc="490" dirty="0">
                <a:solidFill>
                  <a:sysClr val="windowText" lastClr="000000"/>
                </a:solidFill>
                <a:latin typeface="Aptos" panose="020B0004020202020204" pitchFamily="34" charset="0"/>
                <a:cs typeface="Calibri"/>
              </a:rPr>
              <a:t> </a:t>
            </a:r>
            <a:r>
              <a:rPr kumimoji="0" sz="1800" b="0" i="0" u="none" strike="noStrike" kern="0" cap="none" spc="-75" normalizeH="0" baseline="0" noProof="0" dirty="0">
                <a:ln>
                  <a:noFill/>
                </a:ln>
                <a:solidFill>
                  <a:sysClr val="windowText" lastClr="000000"/>
                </a:solidFill>
                <a:effectLst/>
                <a:uLnTx/>
                <a:uFillTx/>
                <a:latin typeface="Aptos" panose="020B0004020202020204" pitchFamily="34" charset="0"/>
                <a:cs typeface="Calibri"/>
              </a:rPr>
              <a:t>&amp;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warrants</a:t>
            </a:r>
            <a:r>
              <a:rPr kumimoji="0" sz="1800" b="0" i="0" u="none" strike="noStrike" kern="0" cap="none" spc="10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&lt;5%</a:t>
            </a:r>
            <a:r>
              <a:rPr kumimoji="0" sz="1800" b="0" i="0" u="none" strike="noStrike" kern="0" cap="none" spc="1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for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each</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NRI</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99085" marR="6350" lvl="0" indent="-287020" defTabSz="914400" eaLnBrk="1" fontAlgn="auto" latinLnBrk="0" hangingPunct="1">
              <a:lnSpc>
                <a:spcPct val="100000"/>
              </a:lnSpc>
              <a:spcBef>
                <a:spcPts val="0"/>
              </a:spcBef>
              <a:spcAft>
                <a:spcPts val="0"/>
              </a:spcAft>
              <a:buClrTx/>
              <a:buSzTx/>
              <a:buFont typeface="Microsoft Sans Serif"/>
              <a:buChar char="•"/>
              <a:tabLst>
                <a:tab pos="299085" algn="l"/>
                <a:tab pos="1704339" algn="l"/>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Aggregate Investments</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by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all</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NRIs</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&lt;</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10%</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9" name="object 19"/>
          <p:cNvSpPr txBox="1"/>
          <p:nvPr/>
        </p:nvSpPr>
        <p:spPr>
          <a:xfrm>
            <a:off x="667004" y="5314448"/>
            <a:ext cx="1940560" cy="1120820"/>
          </a:xfrm>
          <a:prstGeom prst="rect">
            <a:avLst/>
          </a:prstGeom>
        </p:spPr>
        <p:txBody>
          <a:bodyPr vert="horz" wrap="square" lIns="0" tIns="12700" rIns="0" bIns="0" rtlCol="0">
            <a:spAutoFit/>
          </a:bodyPr>
          <a:lstStyle/>
          <a:p>
            <a:pPr marL="297180" marR="5080" lvl="0" indent="-285115" defTabSz="914400" eaLnBrk="1" fontAlgn="auto" latinLnBrk="0" hangingPunct="1">
              <a:lnSpc>
                <a:spcPct val="100000"/>
              </a:lnSpc>
              <a:spcBef>
                <a:spcPts val="100"/>
              </a:spcBef>
              <a:spcAft>
                <a:spcPts val="0"/>
              </a:spcAft>
              <a:buClrTx/>
              <a:buSzTx/>
              <a:buFont typeface="Microsoft Sans Serif"/>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Upper</a:t>
            </a:r>
            <a:r>
              <a:rPr kumimoji="0" sz="1800" b="0" i="0" u="none" strike="noStrike" kern="0" cap="none" spc="7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limit</a:t>
            </a:r>
            <a:r>
              <a:rPr kumimoji="0" sz="1800" b="0" i="0" u="none" strike="noStrike" kern="0" cap="none" spc="10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up</a:t>
            </a:r>
            <a:r>
              <a:rPr kumimoji="0" sz="1800" b="0" i="0" u="none" strike="noStrike" kern="0" cap="none" spc="9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t</a:t>
            </a:r>
            <a:r>
              <a:rPr kumimoji="0" lang="en-US"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o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24%</a:t>
            </a:r>
            <a:r>
              <a:rPr lang="en-US" kern="0" spc="300" dirty="0">
                <a:solidFill>
                  <a:sysClr val="windowText" lastClr="000000"/>
                </a:solidFill>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800" b="0" i="0" u="none" strike="noStrike" kern="0" cap="none" spc="30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Special 	Resolution</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20" name="object 20"/>
          <p:cNvSpPr/>
          <p:nvPr/>
        </p:nvSpPr>
        <p:spPr>
          <a:xfrm>
            <a:off x="2990088" y="3206495"/>
            <a:ext cx="2326005" cy="832485"/>
          </a:xfrm>
          <a:custGeom>
            <a:avLst/>
            <a:gdLst/>
            <a:ahLst/>
            <a:cxnLst/>
            <a:rect l="l" t="t" r="r" b="b"/>
            <a:pathLst>
              <a:path w="2326004" h="832485">
                <a:moveTo>
                  <a:pt x="0" y="138683"/>
                </a:moveTo>
                <a:lnTo>
                  <a:pt x="7071" y="94853"/>
                </a:lnTo>
                <a:lnTo>
                  <a:pt x="26761" y="56784"/>
                </a:lnTo>
                <a:lnTo>
                  <a:pt x="56784" y="26761"/>
                </a:lnTo>
                <a:lnTo>
                  <a:pt x="94853" y="7071"/>
                </a:lnTo>
                <a:lnTo>
                  <a:pt x="138684" y="0"/>
                </a:lnTo>
                <a:lnTo>
                  <a:pt x="2186940" y="0"/>
                </a:lnTo>
                <a:lnTo>
                  <a:pt x="2230770" y="7071"/>
                </a:lnTo>
                <a:lnTo>
                  <a:pt x="2268839" y="26761"/>
                </a:lnTo>
                <a:lnTo>
                  <a:pt x="2298862" y="56784"/>
                </a:lnTo>
                <a:lnTo>
                  <a:pt x="2318552" y="94853"/>
                </a:lnTo>
                <a:lnTo>
                  <a:pt x="2325624" y="138683"/>
                </a:lnTo>
                <a:lnTo>
                  <a:pt x="2325624" y="693419"/>
                </a:lnTo>
                <a:lnTo>
                  <a:pt x="2318552" y="737250"/>
                </a:lnTo>
                <a:lnTo>
                  <a:pt x="2298862" y="775319"/>
                </a:lnTo>
                <a:lnTo>
                  <a:pt x="2268839" y="805342"/>
                </a:lnTo>
                <a:lnTo>
                  <a:pt x="2230770" y="825032"/>
                </a:lnTo>
                <a:lnTo>
                  <a:pt x="2186940" y="832103"/>
                </a:lnTo>
                <a:lnTo>
                  <a:pt x="138684" y="832103"/>
                </a:lnTo>
                <a:lnTo>
                  <a:pt x="94853" y="825032"/>
                </a:lnTo>
                <a:lnTo>
                  <a:pt x="56784" y="805342"/>
                </a:lnTo>
                <a:lnTo>
                  <a:pt x="26761" y="775319"/>
                </a:lnTo>
                <a:lnTo>
                  <a:pt x="7071" y="737250"/>
                </a:lnTo>
                <a:lnTo>
                  <a:pt x="0" y="693419"/>
                </a:lnTo>
                <a:lnTo>
                  <a:pt x="0" y="138683"/>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1" name="object 21"/>
          <p:cNvSpPr txBox="1"/>
          <p:nvPr/>
        </p:nvSpPr>
        <p:spPr>
          <a:xfrm>
            <a:off x="3128264" y="3349077"/>
            <a:ext cx="2048510" cy="56682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&gt;</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50%</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Equity</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grpSp>
        <p:nvGrpSpPr>
          <p:cNvPr id="22" name="object 22"/>
          <p:cNvGrpSpPr/>
          <p:nvPr/>
        </p:nvGrpSpPr>
        <p:grpSpPr>
          <a:xfrm>
            <a:off x="4062444" y="4181188"/>
            <a:ext cx="7632700" cy="2280285"/>
            <a:chOff x="3596640" y="4251959"/>
            <a:chExt cx="7632700" cy="2280285"/>
          </a:xfrm>
        </p:grpSpPr>
        <p:sp>
          <p:nvSpPr>
            <p:cNvPr id="23" name="object 23"/>
            <p:cNvSpPr/>
            <p:nvPr/>
          </p:nvSpPr>
          <p:spPr>
            <a:xfrm>
              <a:off x="3602736" y="4258055"/>
              <a:ext cx="7620000" cy="2268220"/>
            </a:xfrm>
            <a:custGeom>
              <a:avLst/>
              <a:gdLst/>
              <a:ahLst/>
              <a:cxnLst/>
              <a:rect l="l" t="t" r="r" b="b"/>
              <a:pathLst>
                <a:path w="7620000" h="2268220">
                  <a:moveTo>
                    <a:pt x="7242048" y="0"/>
                  </a:moveTo>
                  <a:lnTo>
                    <a:pt x="377951" y="0"/>
                  </a:lnTo>
                  <a:lnTo>
                    <a:pt x="330532" y="2943"/>
                  </a:lnTo>
                  <a:lnTo>
                    <a:pt x="284873" y="11539"/>
                  </a:lnTo>
                  <a:lnTo>
                    <a:pt x="241328" y="25434"/>
                  </a:lnTo>
                  <a:lnTo>
                    <a:pt x="200252" y="44272"/>
                  </a:lnTo>
                  <a:lnTo>
                    <a:pt x="161997" y="67702"/>
                  </a:lnTo>
                  <a:lnTo>
                    <a:pt x="126918" y="95368"/>
                  </a:lnTo>
                  <a:lnTo>
                    <a:pt x="95368" y="126918"/>
                  </a:lnTo>
                  <a:lnTo>
                    <a:pt x="67702" y="161997"/>
                  </a:lnTo>
                  <a:lnTo>
                    <a:pt x="44272" y="200252"/>
                  </a:lnTo>
                  <a:lnTo>
                    <a:pt x="25434" y="241328"/>
                  </a:lnTo>
                  <a:lnTo>
                    <a:pt x="11539" y="284873"/>
                  </a:lnTo>
                  <a:lnTo>
                    <a:pt x="2943" y="330532"/>
                  </a:lnTo>
                  <a:lnTo>
                    <a:pt x="0" y="377952"/>
                  </a:lnTo>
                  <a:lnTo>
                    <a:pt x="0" y="1889747"/>
                  </a:lnTo>
                  <a:lnTo>
                    <a:pt x="2943" y="1937159"/>
                  </a:lnTo>
                  <a:lnTo>
                    <a:pt x="11539" y="1982813"/>
                  </a:lnTo>
                  <a:lnTo>
                    <a:pt x="25434" y="2026356"/>
                  </a:lnTo>
                  <a:lnTo>
                    <a:pt x="44272" y="2067432"/>
                  </a:lnTo>
                  <a:lnTo>
                    <a:pt x="67702" y="2105689"/>
                  </a:lnTo>
                  <a:lnTo>
                    <a:pt x="95368" y="2140771"/>
                  </a:lnTo>
                  <a:lnTo>
                    <a:pt x="126918" y="2172324"/>
                  </a:lnTo>
                  <a:lnTo>
                    <a:pt x="161997" y="2199994"/>
                  </a:lnTo>
                  <a:lnTo>
                    <a:pt x="200252" y="2223428"/>
                  </a:lnTo>
                  <a:lnTo>
                    <a:pt x="241328" y="2242271"/>
                  </a:lnTo>
                  <a:lnTo>
                    <a:pt x="284873" y="2256168"/>
                  </a:lnTo>
                  <a:lnTo>
                    <a:pt x="330532" y="2264767"/>
                  </a:lnTo>
                  <a:lnTo>
                    <a:pt x="377951" y="2267712"/>
                  </a:lnTo>
                  <a:lnTo>
                    <a:pt x="7242048" y="2267712"/>
                  </a:lnTo>
                  <a:lnTo>
                    <a:pt x="7289467" y="2264767"/>
                  </a:lnTo>
                  <a:lnTo>
                    <a:pt x="7335126" y="2256168"/>
                  </a:lnTo>
                  <a:lnTo>
                    <a:pt x="7378671" y="2242271"/>
                  </a:lnTo>
                  <a:lnTo>
                    <a:pt x="7419747" y="2223428"/>
                  </a:lnTo>
                  <a:lnTo>
                    <a:pt x="7458002" y="2199994"/>
                  </a:lnTo>
                  <a:lnTo>
                    <a:pt x="7493081" y="2172324"/>
                  </a:lnTo>
                  <a:lnTo>
                    <a:pt x="7524631" y="2140771"/>
                  </a:lnTo>
                  <a:lnTo>
                    <a:pt x="7552297" y="2105689"/>
                  </a:lnTo>
                  <a:lnTo>
                    <a:pt x="7575727" y="2067432"/>
                  </a:lnTo>
                  <a:lnTo>
                    <a:pt x="7594565" y="2026356"/>
                  </a:lnTo>
                  <a:lnTo>
                    <a:pt x="7608460" y="1982813"/>
                  </a:lnTo>
                  <a:lnTo>
                    <a:pt x="7617056" y="1937159"/>
                  </a:lnTo>
                  <a:lnTo>
                    <a:pt x="7620000" y="1889747"/>
                  </a:lnTo>
                  <a:lnTo>
                    <a:pt x="7620000" y="377952"/>
                  </a:lnTo>
                  <a:lnTo>
                    <a:pt x="7617056" y="330532"/>
                  </a:lnTo>
                  <a:lnTo>
                    <a:pt x="7608460" y="284873"/>
                  </a:lnTo>
                  <a:lnTo>
                    <a:pt x="7594565" y="241328"/>
                  </a:lnTo>
                  <a:lnTo>
                    <a:pt x="7575727" y="200252"/>
                  </a:lnTo>
                  <a:lnTo>
                    <a:pt x="7552297" y="161997"/>
                  </a:lnTo>
                  <a:lnTo>
                    <a:pt x="7524631" y="126918"/>
                  </a:lnTo>
                  <a:lnTo>
                    <a:pt x="7493081" y="95368"/>
                  </a:lnTo>
                  <a:lnTo>
                    <a:pt x="7458002" y="67702"/>
                  </a:lnTo>
                  <a:lnTo>
                    <a:pt x="7419747" y="44272"/>
                  </a:lnTo>
                  <a:lnTo>
                    <a:pt x="7378671" y="25434"/>
                  </a:lnTo>
                  <a:lnTo>
                    <a:pt x="7335126" y="11539"/>
                  </a:lnTo>
                  <a:lnTo>
                    <a:pt x="7289467" y="2943"/>
                  </a:lnTo>
                  <a:lnTo>
                    <a:pt x="7242048" y="0"/>
                  </a:lnTo>
                  <a:close/>
                </a:path>
              </a:pathLst>
            </a:custGeom>
            <a:solidFill>
              <a:srgbClr val="FFF1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4" name="object 24"/>
            <p:cNvSpPr/>
            <p:nvPr/>
          </p:nvSpPr>
          <p:spPr>
            <a:xfrm>
              <a:off x="3602736" y="4258055"/>
              <a:ext cx="7620000" cy="2268220"/>
            </a:xfrm>
            <a:custGeom>
              <a:avLst/>
              <a:gdLst/>
              <a:ahLst/>
              <a:cxnLst/>
              <a:rect l="l" t="t" r="r" b="b"/>
              <a:pathLst>
                <a:path w="7620000" h="2268220">
                  <a:moveTo>
                    <a:pt x="0" y="377952"/>
                  </a:moveTo>
                  <a:lnTo>
                    <a:pt x="2943" y="330532"/>
                  </a:lnTo>
                  <a:lnTo>
                    <a:pt x="11539" y="284873"/>
                  </a:lnTo>
                  <a:lnTo>
                    <a:pt x="25434" y="241328"/>
                  </a:lnTo>
                  <a:lnTo>
                    <a:pt x="44272" y="200252"/>
                  </a:lnTo>
                  <a:lnTo>
                    <a:pt x="67702" y="161997"/>
                  </a:lnTo>
                  <a:lnTo>
                    <a:pt x="95368" y="126918"/>
                  </a:lnTo>
                  <a:lnTo>
                    <a:pt x="126918" y="95368"/>
                  </a:lnTo>
                  <a:lnTo>
                    <a:pt x="161997" y="67702"/>
                  </a:lnTo>
                  <a:lnTo>
                    <a:pt x="200252" y="44272"/>
                  </a:lnTo>
                  <a:lnTo>
                    <a:pt x="241328" y="25434"/>
                  </a:lnTo>
                  <a:lnTo>
                    <a:pt x="284873" y="11539"/>
                  </a:lnTo>
                  <a:lnTo>
                    <a:pt x="330532" y="2943"/>
                  </a:lnTo>
                  <a:lnTo>
                    <a:pt x="377951" y="0"/>
                  </a:lnTo>
                  <a:lnTo>
                    <a:pt x="7242048" y="0"/>
                  </a:lnTo>
                  <a:lnTo>
                    <a:pt x="7289467" y="2943"/>
                  </a:lnTo>
                  <a:lnTo>
                    <a:pt x="7335126" y="11539"/>
                  </a:lnTo>
                  <a:lnTo>
                    <a:pt x="7378671" y="25434"/>
                  </a:lnTo>
                  <a:lnTo>
                    <a:pt x="7419747" y="44272"/>
                  </a:lnTo>
                  <a:lnTo>
                    <a:pt x="7458002" y="67702"/>
                  </a:lnTo>
                  <a:lnTo>
                    <a:pt x="7493081" y="95368"/>
                  </a:lnTo>
                  <a:lnTo>
                    <a:pt x="7524631" y="126918"/>
                  </a:lnTo>
                  <a:lnTo>
                    <a:pt x="7552297" y="161997"/>
                  </a:lnTo>
                  <a:lnTo>
                    <a:pt x="7575727" y="200252"/>
                  </a:lnTo>
                  <a:lnTo>
                    <a:pt x="7594565" y="241328"/>
                  </a:lnTo>
                  <a:lnTo>
                    <a:pt x="7608460" y="284873"/>
                  </a:lnTo>
                  <a:lnTo>
                    <a:pt x="7617056" y="330532"/>
                  </a:lnTo>
                  <a:lnTo>
                    <a:pt x="7620000" y="377952"/>
                  </a:lnTo>
                  <a:lnTo>
                    <a:pt x="7620000" y="1889747"/>
                  </a:lnTo>
                  <a:lnTo>
                    <a:pt x="7617056" y="1937159"/>
                  </a:lnTo>
                  <a:lnTo>
                    <a:pt x="7608460" y="1982813"/>
                  </a:lnTo>
                  <a:lnTo>
                    <a:pt x="7594565" y="2026356"/>
                  </a:lnTo>
                  <a:lnTo>
                    <a:pt x="7575727" y="2067432"/>
                  </a:lnTo>
                  <a:lnTo>
                    <a:pt x="7552297" y="2105689"/>
                  </a:lnTo>
                  <a:lnTo>
                    <a:pt x="7524631" y="2140771"/>
                  </a:lnTo>
                  <a:lnTo>
                    <a:pt x="7493081" y="2172324"/>
                  </a:lnTo>
                  <a:lnTo>
                    <a:pt x="7458002" y="2199994"/>
                  </a:lnTo>
                  <a:lnTo>
                    <a:pt x="7419747" y="2223428"/>
                  </a:lnTo>
                  <a:lnTo>
                    <a:pt x="7378671" y="2242271"/>
                  </a:lnTo>
                  <a:lnTo>
                    <a:pt x="7335126" y="2256168"/>
                  </a:lnTo>
                  <a:lnTo>
                    <a:pt x="7289467" y="2264767"/>
                  </a:lnTo>
                  <a:lnTo>
                    <a:pt x="7242048" y="2267712"/>
                  </a:lnTo>
                  <a:lnTo>
                    <a:pt x="377951" y="2267712"/>
                  </a:lnTo>
                  <a:lnTo>
                    <a:pt x="330532" y="2264767"/>
                  </a:lnTo>
                  <a:lnTo>
                    <a:pt x="284873" y="2256168"/>
                  </a:lnTo>
                  <a:lnTo>
                    <a:pt x="241328" y="2242271"/>
                  </a:lnTo>
                  <a:lnTo>
                    <a:pt x="200252" y="2223428"/>
                  </a:lnTo>
                  <a:lnTo>
                    <a:pt x="161997" y="2199994"/>
                  </a:lnTo>
                  <a:lnTo>
                    <a:pt x="126918" y="2172324"/>
                  </a:lnTo>
                  <a:lnTo>
                    <a:pt x="95368" y="2140771"/>
                  </a:lnTo>
                  <a:lnTo>
                    <a:pt x="67702" y="2105689"/>
                  </a:lnTo>
                  <a:lnTo>
                    <a:pt x="44272" y="2067432"/>
                  </a:lnTo>
                  <a:lnTo>
                    <a:pt x="25434" y="2026356"/>
                  </a:lnTo>
                  <a:lnTo>
                    <a:pt x="11539" y="1982813"/>
                  </a:lnTo>
                  <a:lnTo>
                    <a:pt x="2943" y="1937159"/>
                  </a:lnTo>
                  <a:lnTo>
                    <a:pt x="0" y="1889747"/>
                  </a:lnTo>
                  <a:lnTo>
                    <a:pt x="0" y="377952"/>
                  </a:lnTo>
                  <a:close/>
                </a:path>
              </a:pathLst>
            </a:custGeom>
            <a:ln w="12192">
              <a:solidFill>
                <a:srgbClr val="EC7C3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25" name="object 25"/>
          <p:cNvSpPr txBox="1"/>
          <p:nvPr/>
        </p:nvSpPr>
        <p:spPr>
          <a:xfrm>
            <a:off x="4295142" y="4129775"/>
            <a:ext cx="8453113" cy="2260874"/>
          </a:xfrm>
          <a:prstGeom prst="rect">
            <a:avLst/>
          </a:prstGeom>
        </p:spPr>
        <p:txBody>
          <a:bodyPr vert="horz" wrap="square" lIns="0" tIns="110489" rIns="0" bIns="0" rtlCol="0">
            <a:spAutoFit/>
          </a:bodyPr>
          <a:lstStyle/>
          <a:p>
            <a:pPr marL="2616200" marR="0" lvl="0" indent="0" defTabSz="914400" eaLnBrk="1" fontAlgn="auto" latinLnBrk="0" hangingPunct="1">
              <a:lnSpc>
                <a:spcPct val="100000"/>
              </a:lnSpc>
              <a:spcBef>
                <a:spcPts val="869"/>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Mode</a:t>
            </a:r>
            <a:r>
              <a:rPr kumimoji="0" sz="1800" b="1"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Payment</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56870" marR="0" lvl="0" indent="-344170" defTabSz="914400" eaLnBrk="1" fontAlgn="auto" latinLnBrk="0" hangingPunct="1">
              <a:lnSpc>
                <a:spcPct val="100000"/>
              </a:lnSpc>
              <a:spcBef>
                <a:spcPts val="770"/>
              </a:spcBef>
              <a:spcAft>
                <a:spcPts val="0"/>
              </a:spcAft>
              <a:buClrTx/>
              <a:buSzTx/>
              <a:buFontTx/>
              <a:buAutoNum type="arabicPeriod"/>
              <a:tabLst>
                <a:tab pos="356870"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The</a:t>
            </a:r>
            <a:r>
              <a:rPr kumimoji="0" sz="1800" b="0" i="0" u="none" strike="noStrike" kern="0" cap="none" spc="1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amount</a:t>
            </a:r>
            <a:r>
              <a:rPr kumimoji="0" sz="1800" b="0" i="0" u="none" strike="noStrike" kern="0" cap="none" spc="19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19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consideration</a:t>
            </a:r>
            <a:r>
              <a:rPr kumimoji="0" sz="1800" b="0" i="0" u="none" strike="noStrike" kern="0" cap="none" spc="1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shall</a:t>
            </a:r>
            <a:r>
              <a:rPr kumimoji="0" sz="1800" b="0" i="0" u="none" strike="noStrike" kern="0" cap="none" spc="19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be</a:t>
            </a:r>
            <a:r>
              <a:rPr kumimoji="0" sz="1800" b="0" i="0" u="none" strike="noStrike" kern="0" cap="none" spc="1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paid</a:t>
            </a:r>
            <a:r>
              <a:rPr kumimoji="0" sz="1800" b="0" i="0" u="none" strike="noStrike" kern="0" cap="none" spc="18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as</a:t>
            </a:r>
            <a:r>
              <a:rPr kumimoji="0" sz="1800" b="0" i="0" u="none" strike="noStrike" kern="0" cap="none" spc="1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inward</a:t>
            </a:r>
            <a:r>
              <a:rPr kumimoji="0" sz="1800" b="0" i="0" u="none" strike="noStrike" kern="0" cap="none" spc="18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remittance</a:t>
            </a:r>
            <a:r>
              <a:rPr kumimoji="0" sz="1800" b="0" i="0" u="none" strike="noStrike" kern="0" cap="none" spc="2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from</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56870" marR="0" lvl="0" indent="0" defTabSz="914400" eaLnBrk="1" fontAlgn="auto" latinLnBrk="0" hangingPunct="1">
              <a:lnSpc>
                <a:spcPct val="100000"/>
              </a:lnSpc>
              <a:spcBef>
                <a:spcPts val="31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abroad</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through</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banking</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channel</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or</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a:t>
            </a:r>
            <a:r>
              <a:rPr kumimoji="0" sz="18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funds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held</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NRE</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a/c</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56870" marR="0" lvl="0" indent="-344170" defTabSz="914400" eaLnBrk="1" fontAlgn="auto" latinLnBrk="0" hangingPunct="1">
              <a:lnSpc>
                <a:spcPct val="100000"/>
              </a:lnSpc>
              <a:spcBef>
                <a:spcPts val="890"/>
              </a:spcBef>
              <a:spcAft>
                <a:spcPts val="0"/>
              </a:spcAft>
              <a:buClrTx/>
              <a:buSzTx/>
              <a:buFontTx/>
              <a:buAutoNum type="arabicPeriod" startAt="2"/>
              <a:tabLst>
                <a:tab pos="356870"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The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NRE</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a/c</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will</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be</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designated</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as</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NRE</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(PIS)</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A/c</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56870" marR="0" lvl="0" indent="-344170" defTabSz="914400" eaLnBrk="1" fontAlgn="auto" latinLnBrk="0" hangingPunct="1">
              <a:lnSpc>
                <a:spcPct val="100000"/>
              </a:lnSpc>
              <a:spcBef>
                <a:spcPts val="910"/>
              </a:spcBef>
              <a:spcAft>
                <a:spcPts val="0"/>
              </a:spcAft>
              <a:buClrTx/>
              <a:buSzTx/>
              <a:buFontTx/>
              <a:buAutoNum type="arabicPeriod" startAt="2"/>
              <a:tabLst>
                <a:tab pos="356870" algn="l"/>
              </a:tabLst>
              <a:defRPr/>
            </a:pP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Investment</a:t>
            </a:r>
            <a:r>
              <a:rPr kumimoji="0" sz="18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8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units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8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domestic</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MF</a:t>
            </a:r>
            <a:r>
              <a:rPr kumimoji="0" sz="18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8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NRE/FCNR(B)</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A/c</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356870" marR="0" lvl="0" indent="-344170" defTabSz="914400" eaLnBrk="1" fontAlgn="auto" latinLnBrk="0" hangingPunct="1">
              <a:lnSpc>
                <a:spcPct val="100000"/>
              </a:lnSpc>
              <a:spcBef>
                <a:spcPts val="890"/>
              </a:spcBef>
              <a:spcAft>
                <a:spcPts val="0"/>
              </a:spcAft>
              <a:buClrTx/>
              <a:buSzTx/>
              <a:buFontTx/>
              <a:buAutoNum type="arabicPeriod" startAt="2"/>
              <a:tabLst>
                <a:tab pos="356870" algn="l"/>
              </a:tabLst>
              <a:defRPr/>
            </a:pP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Subscription</a:t>
            </a:r>
            <a:r>
              <a:rPr kumimoji="0" sz="1800" b="0"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to</a:t>
            </a:r>
            <a:r>
              <a:rPr kumimoji="0" sz="18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NPS</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NRE/FCNR(B)/NRO</a:t>
            </a:r>
            <a:r>
              <a:rPr kumimoji="0" sz="18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A/c</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26" name="object 26"/>
          <p:cNvSpPr/>
          <p:nvPr/>
        </p:nvSpPr>
        <p:spPr>
          <a:xfrm>
            <a:off x="1537716" y="818387"/>
            <a:ext cx="8594725" cy="2390775"/>
          </a:xfrm>
          <a:custGeom>
            <a:avLst/>
            <a:gdLst/>
            <a:ahLst/>
            <a:cxnLst/>
            <a:rect l="l" t="t" r="r" b="b"/>
            <a:pathLst>
              <a:path w="8594725" h="2390775">
                <a:moveTo>
                  <a:pt x="76200" y="2300351"/>
                </a:moveTo>
                <a:lnTo>
                  <a:pt x="44450" y="2300351"/>
                </a:lnTo>
                <a:lnTo>
                  <a:pt x="44450" y="1848612"/>
                </a:lnTo>
                <a:lnTo>
                  <a:pt x="31750" y="1848612"/>
                </a:lnTo>
                <a:lnTo>
                  <a:pt x="31750" y="2300351"/>
                </a:lnTo>
                <a:lnTo>
                  <a:pt x="0" y="2300351"/>
                </a:lnTo>
                <a:lnTo>
                  <a:pt x="38100" y="2376551"/>
                </a:lnTo>
                <a:lnTo>
                  <a:pt x="69850" y="2313051"/>
                </a:lnTo>
                <a:lnTo>
                  <a:pt x="76200" y="2300351"/>
                </a:lnTo>
                <a:close/>
              </a:path>
              <a:path w="8594725" h="2390775">
                <a:moveTo>
                  <a:pt x="1350518" y="38100"/>
                </a:moveTo>
                <a:lnTo>
                  <a:pt x="1337818" y="31750"/>
                </a:lnTo>
                <a:lnTo>
                  <a:pt x="1274318" y="0"/>
                </a:lnTo>
                <a:lnTo>
                  <a:pt x="1274318" y="31750"/>
                </a:lnTo>
                <a:lnTo>
                  <a:pt x="46990" y="31750"/>
                </a:lnTo>
                <a:lnTo>
                  <a:pt x="46990" y="891413"/>
                </a:lnTo>
                <a:lnTo>
                  <a:pt x="15240" y="891413"/>
                </a:lnTo>
                <a:lnTo>
                  <a:pt x="53340" y="967613"/>
                </a:lnTo>
                <a:lnTo>
                  <a:pt x="85090" y="904113"/>
                </a:lnTo>
                <a:lnTo>
                  <a:pt x="91440" y="891413"/>
                </a:lnTo>
                <a:lnTo>
                  <a:pt x="59690" y="891413"/>
                </a:lnTo>
                <a:lnTo>
                  <a:pt x="59690" y="44450"/>
                </a:lnTo>
                <a:lnTo>
                  <a:pt x="1274318" y="44450"/>
                </a:lnTo>
                <a:lnTo>
                  <a:pt x="1274318" y="76200"/>
                </a:lnTo>
                <a:lnTo>
                  <a:pt x="1337818" y="44450"/>
                </a:lnTo>
                <a:lnTo>
                  <a:pt x="1350518" y="38100"/>
                </a:lnTo>
                <a:close/>
              </a:path>
              <a:path w="8594725" h="2390775">
                <a:moveTo>
                  <a:pt x="2590800" y="2314194"/>
                </a:moveTo>
                <a:lnTo>
                  <a:pt x="2559050" y="2314194"/>
                </a:lnTo>
                <a:lnTo>
                  <a:pt x="2559050" y="1848612"/>
                </a:lnTo>
                <a:lnTo>
                  <a:pt x="2546350" y="1848612"/>
                </a:lnTo>
                <a:lnTo>
                  <a:pt x="2546350" y="2314194"/>
                </a:lnTo>
                <a:lnTo>
                  <a:pt x="2514600" y="2314194"/>
                </a:lnTo>
                <a:lnTo>
                  <a:pt x="2552700" y="2390394"/>
                </a:lnTo>
                <a:lnTo>
                  <a:pt x="2584450" y="2326894"/>
                </a:lnTo>
                <a:lnTo>
                  <a:pt x="2590800" y="2314194"/>
                </a:lnTo>
                <a:close/>
              </a:path>
              <a:path w="8594725" h="2390775">
                <a:moveTo>
                  <a:pt x="2591435" y="931291"/>
                </a:moveTo>
                <a:lnTo>
                  <a:pt x="2559659" y="931037"/>
                </a:lnTo>
                <a:lnTo>
                  <a:pt x="2566035" y="153924"/>
                </a:lnTo>
                <a:lnTo>
                  <a:pt x="2553335" y="153924"/>
                </a:lnTo>
                <a:lnTo>
                  <a:pt x="2546959" y="930922"/>
                </a:lnTo>
                <a:lnTo>
                  <a:pt x="2515235" y="930656"/>
                </a:lnTo>
                <a:lnTo>
                  <a:pt x="2552700" y="1007237"/>
                </a:lnTo>
                <a:lnTo>
                  <a:pt x="2585085" y="943737"/>
                </a:lnTo>
                <a:lnTo>
                  <a:pt x="2591435" y="931291"/>
                </a:lnTo>
                <a:close/>
              </a:path>
              <a:path w="8594725" h="2390775">
                <a:moveTo>
                  <a:pt x="5337048" y="931291"/>
                </a:moveTo>
                <a:lnTo>
                  <a:pt x="5305298" y="931291"/>
                </a:lnTo>
                <a:lnTo>
                  <a:pt x="5305298" y="163068"/>
                </a:lnTo>
                <a:lnTo>
                  <a:pt x="5292598" y="163068"/>
                </a:lnTo>
                <a:lnTo>
                  <a:pt x="5292598" y="931291"/>
                </a:lnTo>
                <a:lnTo>
                  <a:pt x="5260848" y="931291"/>
                </a:lnTo>
                <a:lnTo>
                  <a:pt x="5298948" y="1007491"/>
                </a:lnTo>
                <a:lnTo>
                  <a:pt x="5330698" y="943991"/>
                </a:lnTo>
                <a:lnTo>
                  <a:pt x="5337048" y="931291"/>
                </a:lnTo>
                <a:close/>
              </a:path>
              <a:path w="8594725" h="2390775">
                <a:moveTo>
                  <a:pt x="8594217" y="887984"/>
                </a:moveTo>
                <a:lnTo>
                  <a:pt x="8562467" y="887984"/>
                </a:lnTo>
                <a:lnTo>
                  <a:pt x="8562467" y="44450"/>
                </a:lnTo>
                <a:lnTo>
                  <a:pt x="8562467" y="38100"/>
                </a:lnTo>
                <a:lnTo>
                  <a:pt x="8562467" y="31750"/>
                </a:lnTo>
                <a:lnTo>
                  <a:pt x="7676388" y="31750"/>
                </a:lnTo>
                <a:lnTo>
                  <a:pt x="7676388" y="44450"/>
                </a:lnTo>
                <a:lnTo>
                  <a:pt x="8549767" y="44450"/>
                </a:lnTo>
                <a:lnTo>
                  <a:pt x="8549767" y="887984"/>
                </a:lnTo>
                <a:lnTo>
                  <a:pt x="8518017" y="887984"/>
                </a:lnTo>
                <a:lnTo>
                  <a:pt x="8556117" y="964184"/>
                </a:lnTo>
                <a:lnTo>
                  <a:pt x="8587867" y="900684"/>
                </a:lnTo>
                <a:lnTo>
                  <a:pt x="8594217" y="887984"/>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7" name="object 27"/>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53</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6834" y="96138"/>
            <a:ext cx="4001770" cy="36195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200" b="1" i="0" u="none" strike="noStrike" kern="0" cap="none" spc="0" normalizeH="0" baseline="0" noProof="0" dirty="0">
                <a:ln>
                  <a:noFill/>
                </a:ln>
                <a:solidFill>
                  <a:srgbClr val="2D75B6"/>
                </a:solidFill>
                <a:effectLst/>
                <a:uLnTx/>
                <a:uFillTx/>
                <a:latin typeface="Aptos" panose="020B0004020202020204" pitchFamily="34" charset="0"/>
                <a:cs typeface="Arial"/>
              </a:rPr>
              <a:t>NDI</a:t>
            </a:r>
            <a:r>
              <a:rPr kumimoji="0" sz="2200" b="1" i="0" u="none" strike="noStrike" kern="0" cap="none" spc="-15" normalizeH="0" baseline="0" noProof="0" dirty="0">
                <a:ln>
                  <a:noFill/>
                </a:ln>
                <a:solidFill>
                  <a:srgbClr val="2D75B6"/>
                </a:solidFill>
                <a:effectLst/>
                <a:uLnTx/>
                <a:uFillTx/>
                <a:latin typeface="Aptos" panose="020B0004020202020204" pitchFamily="34" charset="0"/>
                <a:cs typeface="Arial"/>
              </a:rPr>
              <a:t> </a:t>
            </a:r>
            <a:r>
              <a:rPr kumimoji="0" sz="2200" b="1" i="0" u="none" strike="noStrike" kern="0" cap="none" spc="0" normalizeH="0" baseline="0" noProof="0" dirty="0">
                <a:ln>
                  <a:noFill/>
                </a:ln>
                <a:solidFill>
                  <a:srgbClr val="2D75B6"/>
                </a:solidFill>
                <a:effectLst/>
                <a:uLnTx/>
                <a:uFillTx/>
                <a:latin typeface="Aptos" panose="020B0004020202020204" pitchFamily="34" charset="0"/>
                <a:cs typeface="Arial"/>
              </a:rPr>
              <a:t>Rules</a:t>
            </a:r>
            <a:r>
              <a:rPr kumimoji="0" sz="2200" b="1" i="0" u="none" strike="noStrike" kern="0" cap="none" spc="10" normalizeH="0" baseline="0" noProof="0" dirty="0">
                <a:ln>
                  <a:noFill/>
                </a:ln>
                <a:solidFill>
                  <a:srgbClr val="2D75B6"/>
                </a:solidFill>
                <a:effectLst/>
                <a:uLnTx/>
                <a:uFillTx/>
                <a:latin typeface="Aptos" panose="020B0004020202020204" pitchFamily="34" charset="0"/>
                <a:cs typeface="Arial"/>
              </a:rPr>
              <a:t> </a:t>
            </a:r>
            <a:r>
              <a:rPr kumimoji="0" sz="2200" b="1" i="0" u="none" strike="noStrike" kern="0" cap="none" spc="0" normalizeH="0" baseline="0" noProof="0" dirty="0">
                <a:ln>
                  <a:noFill/>
                </a:ln>
                <a:solidFill>
                  <a:srgbClr val="2D75B6"/>
                </a:solidFill>
                <a:effectLst/>
                <a:uLnTx/>
                <a:uFillTx/>
                <a:latin typeface="Aptos" panose="020B0004020202020204" pitchFamily="34" charset="0"/>
                <a:cs typeface="Arial"/>
              </a:rPr>
              <a:t>-</a:t>
            </a:r>
            <a:r>
              <a:rPr kumimoji="0" sz="2200" b="1" i="0" u="none" strike="noStrike" kern="0" cap="none" spc="-15" normalizeH="0" baseline="0" noProof="0" dirty="0">
                <a:ln>
                  <a:noFill/>
                </a:ln>
                <a:solidFill>
                  <a:srgbClr val="2D75B6"/>
                </a:solidFill>
                <a:effectLst/>
                <a:uLnTx/>
                <a:uFillTx/>
                <a:latin typeface="Aptos" panose="020B0004020202020204" pitchFamily="34" charset="0"/>
                <a:cs typeface="Arial"/>
              </a:rPr>
              <a:t> </a:t>
            </a:r>
            <a:r>
              <a:rPr kumimoji="0" sz="2200" b="1" i="0" u="none" strike="noStrike" kern="0" cap="none" spc="0" normalizeH="0" baseline="0" noProof="0">
                <a:ln>
                  <a:noFill/>
                </a:ln>
                <a:solidFill>
                  <a:srgbClr val="2D75B6"/>
                </a:solidFill>
                <a:effectLst/>
                <a:uLnTx/>
                <a:uFillTx/>
                <a:latin typeface="Aptos" panose="020B0004020202020204" pitchFamily="34" charset="0"/>
                <a:cs typeface="Arial"/>
              </a:rPr>
              <a:t>Sch</a:t>
            </a:r>
            <a:r>
              <a:rPr kumimoji="0" sz="2200" b="1" i="0" u="none" strike="noStrike" kern="0" cap="none" spc="-5" normalizeH="0" baseline="0" noProof="0">
                <a:ln>
                  <a:noFill/>
                </a:ln>
                <a:solidFill>
                  <a:srgbClr val="2D75B6"/>
                </a:solidFill>
                <a:effectLst/>
                <a:uLnTx/>
                <a:uFillTx/>
                <a:latin typeface="Aptos" panose="020B0004020202020204" pitchFamily="34" charset="0"/>
                <a:cs typeface="Arial"/>
              </a:rPr>
              <a:t> </a:t>
            </a:r>
            <a:r>
              <a:rPr kumimoji="0" sz="2200" b="1" i="0" u="none" strike="noStrike" kern="0" cap="none" spc="0" normalizeH="0" baseline="0" noProof="0">
                <a:ln>
                  <a:noFill/>
                </a:ln>
                <a:solidFill>
                  <a:srgbClr val="2D75B6"/>
                </a:solidFill>
                <a:effectLst/>
                <a:uLnTx/>
                <a:uFillTx/>
                <a:latin typeface="Aptos" panose="020B0004020202020204" pitchFamily="34" charset="0"/>
                <a:cs typeface="Arial"/>
              </a:rPr>
              <a:t>III</a:t>
            </a:r>
            <a:endParaRPr kumimoji="0" sz="2200" b="0" i="0" u="none" strike="noStrike" kern="0" cap="none" spc="0" normalizeH="0" baseline="0" noProof="0" dirty="0">
              <a:ln>
                <a:noFill/>
              </a:ln>
              <a:solidFill>
                <a:sysClr val="windowText" lastClr="000000"/>
              </a:solidFill>
              <a:effectLst/>
              <a:uLnTx/>
              <a:uFillTx/>
              <a:latin typeface="Aptos" panose="020B0004020202020204" pitchFamily="34" charset="0"/>
              <a:cs typeface="Arial"/>
            </a:endParaRPr>
          </a:p>
        </p:txBody>
      </p:sp>
      <p:sp>
        <p:nvSpPr>
          <p:cNvPr id="5" name="object 5"/>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54</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a:spLocks noGrp="1"/>
          </p:cNvSpPr>
          <p:nvPr>
            <p:ph type="title"/>
          </p:nvPr>
        </p:nvSpPr>
        <p:spPr>
          <a:xfrm>
            <a:off x="376834" y="776173"/>
            <a:ext cx="7947659"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0000"/>
                </a:solidFill>
                <a:latin typeface="Aptos" panose="020B0004020202020204" pitchFamily="34" charset="0"/>
              </a:rPr>
              <a:t>NRI</a:t>
            </a:r>
            <a:r>
              <a:rPr sz="2400" spc="-15" dirty="0">
                <a:solidFill>
                  <a:srgbClr val="000000"/>
                </a:solidFill>
                <a:latin typeface="Aptos" panose="020B0004020202020204" pitchFamily="34" charset="0"/>
              </a:rPr>
              <a:t> </a:t>
            </a:r>
            <a:r>
              <a:rPr sz="2400" dirty="0">
                <a:solidFill>
                  <a:srgbClr val="000000"/>
                </a:solidFill>
                <a:latin typeface="Aptos" panose="020B0004020202020204" pitchFamily="34" charset="0"/>
              </a:rPr>
              <a:t>can</a:t>
            </a:r>
            <a:r>
              <a:rPr sz="2400" spc="-45" dirty="0">
                <a:solidFill>
                  <a:srgbClr val="000000"/>
                </a:solidFill>
                <a:latin typeface="Aptos" panose="020B0004020202020204" pitchFamily="34" charset="0"/>
              </a:rPr>
              <a:t> </a:t>
            </a:r>
            <a:r>
              <a:rPr sz="2400" dirty="0">
                <a:solidFill>
                  <a:srgbClr val="000000"/>
                </a:solidFill>
                <a:latin typeface="Aptos" panose="020B0004020202020204" pitchFamily="34" charset="0"/>
              </a:rPr>
              <a:t>Purchase</a:t>
            </a:r>
            <a:r>
              <a:rPr sz="2400" spc="-60" dirty="0">
                <a:solidFill>
                  <a:srgbClr val="000000"/>
                </a:solidFill>
                <a:latin typeface="Aptos" panose="020B0004020202020204" pitchFamily="34" charset="0"/>
              </a:rPr>
              <a:t> </a:t>
            </a:r>
            <a:r>
              <a:rPr sz="2400">
                <a:solidFill>
                  <a:srgbClr val="000000"/>
                </a:solidFill>
                <a:latin typeface="Aptos" panose="020B0004020202020204" pitchFamily="34" charset="0"/>
              </a:rPr>
              <a:t>shares</a:t>
            </a:r>
            <a:r>
              <a:rPr sz="2400" spc="-30">
                <a:solidFill>
                  <a:srgbClr val="000000"/>
                </a:solidFill>
                <a:latin typeface="Aptos" panose="020B0004020202020204" pitchFamily="34" charset="0"/>
              </a:rPr>
              <a:t> </a:t>
            </a:r>
            <a:r>
              <a:rPr sz="2400">
                <a:solidFill>
                  <a:srgbClr val="000000"/>
                </a:solidFill>
                <a:latin typeface="Aptos" panose="020B0004020202020204" pitchFamily="34" charset="0"/>
              </a:rPr>
              <a:t>On</a:t>
            </a:r>
            <a:r>
              <a:rPr sz="2400" spc="-40">
                <a:solidFill>
                  <a:srgbClr val="000000"/>
                </a:solidFill>
                <a:latin typeface="Aptos" panose="020B0004020202020204" pitchFamily="34" charset="0"/>
              </a:rPr>
              <a:t> </a:t>
            </a:r>
            <a:r>
              <a:rPr sz="2400" dirty="0">
                <a:solidFill>
                  <a:srgbClr val="000000"/>
                </a:solidFill>
                <a:latin typeface="Aptos" panose="020B0004020202020204" pitchFamily="34" charset="0"/>
              </a:rPr>
              <a:t>Repatriation</a:t>
            </a:r>
            <a:r>
              <a:rPr sz="2400" spc="-45" dirty="0">
                <a:solidFill>
                  <a:srgbClr val="000000"/>
                </a:solidFill>
                <a:latin typeface="Aptos" panose="020B0004020202020204" pitchFamily="34" charset="0"/>
              </a:rPr>
              <a:t> </a:t>
            </a:r>
            <a:r>
              <a:rPr sz="2400" spc="-10" dirty="0">
                <a:solidFill>
                  <a:srgbClr val="000000"/>
                </a:solidFill>
                <a:latin typeface="Aptos" panose="020B0004020202020204" pitchFamily="34" charset="0"/>
              </a:rPr>
              <a:t>basis</a:t>
            </a:r>
            <a:endParaRPr sz="2400" dirty="0">
              <a:latin typeface="Aptos" panose="020B0004020202020204" pitchFamily="34" charset="0"/>
            </a:endParaRPr>
          </a:p>
        </p:txBody>
      </p:sp>
      <p:sp>
        <p:nvSpPr>
          <p:cNvPr id="4" name="object 4"/>
          <p:cNvSpPr txBox="1"/>
          <p:nvPr/>
        </p:nvSpPr>
        <p:spPr>
          <a:xfrm>
            <a:off x="834034" y="1141826"/>
            <a:ext cx="9818370" cy="3761740"/>
          </a:xfrm>
          <a:prstGeom prst="rect">
            <a:avLst/>
          </a:prstGeom>
        </p:spPr>
        <p:txBody>
          <a:bodyPr vert="horz" wrap="square" lIns="0" tIns="180975" rIns="0" bIns="0" rtlCol="0">
            <a:spAutoFit/>
          </a:bodyPr>
          <a:lstStyle/>
          <a:p>
            <a:pPr marL="240665" marR="0" lvl="0" indent="-227965" defTabSz="914400" eaLnBrk="1" fontAlgn="auto" latinLnBrk="0" hangingPunct="1">
              <a:lnSpc>
                <a:spcPct val="100000"/>
              </a:lnSpc>
              <a:spcBef>
                <a:spcPts val="1425"/>
              </a:spcBef>
              <a:spcAft>
                <a:spcPts val="0"/>
              </a:spcAft>
              <a:buClrTx/>
              <a:buSzTx/>
              <a:buFontTx/>
              <a:buChar char="•"/>
              <a:tabLst>
                <a:tab pos="240665" algn="l"/>
              </a:tabLst>
              <a:defRPr/>
            </a:pP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Paid-</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up</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value</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Shares/</a:t>
            </a:r>
            <a:r>
              <a:rPr kumimoji="0" sz="24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CDs/</a:t>
            </a:r>
            <a:r>
              <a:rPr kumimoji="0" sz="24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Warrants</a:t>
            </a:r>
            <a:r>
              <a:rPr kumimoji="0" sz="24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5%</a:t>
            </a:r>
            <a:r>
              <a:rPr kumimoji="0" sz="24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per</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NRI</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0"/>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Aggregate</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shares</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CDs</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Warrants</a:t>
            </a:r>
            <a:r>
              <a:rPr kumimoji="0" sz="24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4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all</a:t>
            </a:r>
            <a:r>
              <a:rPr kumimoji="0" sz="24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NRIs</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10%</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5"/>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4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increase</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24%</a:t>
            </a:r>
            <a:r>
              <a:rPr kumimoji="0" sz="24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24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passing</a:t>
            </a:r>
            <a:r>
              <a:rPr kumimoji="0" sz="24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Special</a:t>
            </a:r>
            <a:r>
              <a:rPr kumimoji="0" sz="24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Resolution</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0"/>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Delivery based</a:t>
            </a:r>
            <a:r>
              <a:rPr kumimoji="0" sz="24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buying</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selling</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0"/>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24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Agriculture</a:t>
            </a:r>
            <a:r>
              <a:rPr kumimoji="0" sz="24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 /</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Business</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Farm</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House</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Nidhi</a:t>
            </a:r>
            <a:r>
              <a:rPr kumimoji="0" sz="24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24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TDR</a:t>
            </a:r>
            <a:r>
              <a:rPr kumimoji="0" sz="24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trading</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5"/>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open</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NRE PIS</a:t>
            </a:r>
            <a:r>
              <a:rPr kumimoji="0" sz="2400" b="0" i="0" u="none" strike="noStrike" kern="0" cap="none" spc="-1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24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buying</a:t>
            </a:r>
            <a:r>
              <a:rPr kumimoji="0" sz="24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under</a:t>
            </a:r>
            <a:r>
              <a:rPr kumimoji="0" sz="24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PIS</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1320"/>
              </a:spcBef>
              <a:spcAft>
                <a:spcPts val="0"/>
              </a:spcAft>
              <a:buClrTx/>
              <a:buSzTx/>
              <a:buFontTx/>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24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such</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PIS</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also</a:t>
            </a:r>
            <a:r>
              <a:rPr kumimoji="0" sz="24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credited</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24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NRE</a:t>
            </a:r>
            <a:r>
              <a:rPr kumimoji="0" sz="24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PIS</a:t>
            </a:r>
            <a:r>
              <a:rPr kumimoji="0" sz="2400" b="0" i="0" u="none" strike="noStrike" kern="0" cap="none" spc="-1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24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A/c</a:t>
            </a:r>
            <a:endParaRPr kumimoji="0" sz="24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pic>
        <p:nvPicPr>
          <p:cNvPr id="6" name="object 4">
            <a:extLst>
              <a:ext uri="{FF2B5EF4-FFF2-40B4-BE49-F238E27FC236}">
                <a16:creationId xmlns:a16="http://schemas.microsoft.com/office/drawing/2014/main" id="{AABAE3DD-EFBE-677E-2F59-643C7D82C89E}"/>
              </a:ext>
            </a:extLst>
          </p:cNvPr>
          <p:cNvPicPr/>
          <p:nvPr/>
        </p:nvPicPr>
        <p:blipFill>
          <a:blip r:embed="rId2" cstate="print"/>
          <a:stretch>
            <a:fillRect/>
          </a:stretch>
        </p:blipFill>
        <p:spPr>
          <a:xfrm>
            <a:off x="8580704" y="0"/>
            <a:ext cx="3004743" cy="125272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NDI</a:t>
            </a:r>
            <a:r>
              <a:rPr sz="2200" spc="-20" dirty="0">
                <a:latin typeface="Aptos" panose="020B0004020202020204" pitchFamily="34" charset="0"/>
              </a:rPr>
              <a:t> </a:t>
            </a:r>
            <a:r>
              <a:rPr sz="2200" spc="-10" dirty="0">
                <a:latin typeface="Aptos" panose="020B0004020202020204" pitchFamily="34" charset="0"/>
              </a:rPr>
              <a:t>Rules-</a:t>
            </a:r>
            <a:r>
              <a:rPr sz="2200" dirty="0">
                <a:latin typeface="Aptos" panose="020B0004020202020204" pitchFamily="34" charset="0"/>
              </a:rPr>
              <a:t>Schedule</a:t>
            </a:r>
            <a:r>
              <a:rPr sz="2200" spc="-5" dirty="0">
                <a:latin typeface="Aptos" panose="020B0004020202020204" pitchFamily="34" charset="0"/>
              </a:rPr>
              <a:t> </a:t>
            </a:r>
            <a:r>
              <a:rPr sz="2200" dirty="0">
                <a:latin typeface="Aptos" panose="020B0004020202020204" pitchFamily="34" charset="0"/>
              </a:rPr>
              <a:t>IV</a:t>
            </a:r>
            <a:r>
              <a:rPr sz="2200" spc="-30" dirty="0">
                <a:latin typeface="Aptos" panose="020B0004020202020204" pitchFamily="34" charset="0"/>
              </a:rPr>
              <a:t> </a:t>
            </a:r>
            <a:r>
              <a:rPr sz="2200" dirty="0">
                <a:latin typeface="Aptos" panose="020B0004020202020204" pitchFamily="34" charset="0"/>
              </a:rPr>
              <a:t>–Investments</a:t>
            </a:r>
            <a:r>
              <a:rPr sz="2200" spc="-25" dirty="0">
                <a:latin typeface="Aptos" panose="020B0004020202020204" pitchFamily="34" charset="0"/>
              </a:rPr>
              <a:t> </a:t>
            </a:r>
            <a:r>
              <a:rPr sz="2200" dirty="0">
                <a:latin typeface="Aptos" panose="020B0004020202020204" pitchFamily="34" charset="0"/>
              </a:rPr>
              <a:t>by</a:t>
            </a:r>
            <a:r>
              <a:rPr sz="2200" spc="-15" dirty="0">
                <a:latin typeface="Aptos" panose="020B0004020202020204" pitchFamily="34" charset="0"/>
              </a:rPr>
              <a:t> </a:t>
            </a:r>
            <a:r>
              <a:rPr sz="2200" dirty="0">
                <a:latin typeface="Aptos" panose="020B0004020202020204" pitchFamily="34" charset="0"/>
              </a:rPr>
              <a:t>NRI</a:t>
            </a:r>
            <a:r>
              <a:rPr sz="2200" spc="5" dirty="0">
                <a:latin typeface="Aptos" panose="020B0004020202020204" pitchFamily="34" charset="0"/>
              </a:rPr>
              <a:t> </a:t>
            </a:r>
            <a:r>
              <a:rPr sz="2200" dirty="0">
                <a:latin typeface="Aptos" panose="020B0004020202020204" pitchFamily="34" charset="0"/>
              </a:rPr>
              <a:t>/</a:t>
            </a:r>
            <a:r>
              <a:rPr sz="2200" spc="-20" dirty="0">
                <a:latin typeface="Aptos" panose="020B0004020202020204" pitchFamily="34" charset="0"/>
              </a:rPr>
              <a:t> </a:t>
            </a:r>
            <a:r>
              <a:rPr sz="2200" dirty="0">
                <a:latin typeface="Aptos" panose="020B0004020202020204" pitchFamily="34" charset="0"/>
              </a:rPr>
              <a:t>OCI</a:t>
            </a:r>
            <a:r>
              <a:rPr sz="2200" spc="-40" dirty="0">
                <a:latin typeface="Aptos" panose="020B0004020202020204" pitchFamily="34" charset="0"/>
              </a:rPr>
              <a:t> </a:t>
            </a:r>
            <a:r>
              <a:rPr sz="2200" dirty="0">
                <a:latin typeface="Aptos" panose="020B0004020202020204" pitchFamily="34" charset="0"/>
              </a:rPr>
              <a:t>on</a:t>
            </a:r>
            <a:r>
              <a:rPr sz="2200" spc="-15" dirty="0">
                <a:latin typeface="Aptos" panose="020B0004020202020204" pitchFamily="34" charset="0"/>
              </a:rPr>
              <a:t> </a:t>
            </a:r>
            <a:r>
              <a:rPr sz="2200" spc="-10" dirty="0">
                <a:latin typeface="Aptos" panose="020B0004020202020204" pitchFamily="34" charset="0"/>
              </a:rPr>
              <a:t>Non-</a:t>
            </a:r>
            <a:r>
              <a:rPr sz="2200" dirty="0">
                <a:latin typeface="Aptos" panose="020B0004020202020204" pitchFamily="34" charset="0"/>
              </a:rPr>
              <a:t>repatriation</a:t>
            </a:r>
            <a:r>
              <a:rPr sz="2200" spc="-65" dirty="0">
                <a:latin typeface="Aptos" panose="020B0004020202020204" pitchFamily="34" charset="0"/>
              </a:rPr>
              <a:t> </a:t>
            </a:r>
            <a:r>
              <a:rPr sz="2200" spc="-10" dirty="0">
                <a:latin typeface="Aptos" panose="020B0004020202020204" pitchFamily="34" charset="0"/>
              </a:rPr>
              <a:t>basis</a:t>
            </a:r>
            <a:endParaRPr sz="2200">
              <a:latin typeface="Aptos" panose="020B0004020202020204" pitchFamily="34" charset="0"/>
            </a:endParaRPr>
          </a:p>
        </p:txBody>
      </p:sp>
      <p:sp>
        <p:nvSpPr>
          <p:cNvPr id="5" name="object 5"/>
          <p:cNvSpPr txBox="1"/>
          <p:nvPr/>
        </p:nvSpPr>
        <p:spPr>
          <a:xfrm>
            <a:off x="630174" y="4009035"/>
            <a:ext cx="11355070" cy="2051203"/>
          </a:xfrm>
          <a:prstGeom prst="rect">
            <a:avLst/>
          </a:prstGeom>
        </p:spPr>
        <p:txBody>
          <a:bodyPr vert="horz" wrap="square" lIns="0" tIns="12065" rIns="0" bIns="0" rtlCol="0">
            <a:spAutoFit/>
          </a:bodyPr>
          <a:lstStyle/>
          <a:p>
            <a:pPr marL="469900" marR="8255" lvl="0" indent="-457200" algn="just" defTabSz="914400" eaLnBrk="1" fontAlgn="auto" latinLnBrk="0" hangingPunct="1">
              <a:lnSpc>
                <a:spcPct val="125299"/>
              </a:lnSpc>
              <a:spcBef>
                <a:spcPts val="95"/>
              </a:spcBef>
              <a:spcAft>
                <a:spcPts val="0"/>
              </a:spcAft>
              <a:buClrTx/>
              <a:buSzTx/>
              <a:buFont typeface="Microsoft Sans Serif"/>
              <a:buChar char="•"/>
              <a:tabLst>
                <a:tab pos="469900" algn="l"/>
              </a:tabLst>
              <a:defRPr/>
            </a:pP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Mode</a:t>
            </a:r>
            <a:r>
              <a:rPr kumimoji="0" sz="1500" b="1" i="0" u="none" strike="noStrike" kern="0" cap="none" spc="5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of</a:t>
            </a:r>
            <a:r>
              <a:rPr kumimoji="0" sz="1500" b="1" i="0" u="none" strike="noStrike" kern="0" cap="none" spc="5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Payment</a:t>
            </a:r>
            <a:r>
              <a:rPr kumimoji="0" sz="1500" b="1" i="0" u="none" strike="noStrike" kern="0" cap="none" spc="80"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amount</a:t>
            </a:r>
            <a:r>
              <a:rPr kumimoji="0" sz="15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consideration</a:t>
            </a:r>
            <a:r>
              <a:rPr kumimoji="0" sz="15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shall</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5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paid</a:t>
            </a:r>
            <a:r>
              <a:rPr kumimoji="0" sz="15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a:t>
            </a:r>
            <a:r>
              <a:rPr kumimoji="0" sz="1500" b="0" i="0" u="none" strike="noStrike" kern="0" cap="none" spc="10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inward</a:t>
            </a:r>
            <a:r>
              <a:rPr kumimoji="0" sz="15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remittance</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5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abroad</a:t>
            </a:r>
            <a:r>
              <a:rPr kumimoji="0" sz="15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through</a:t>
            </a:r>
            <a:r>
              <a:rPr kumimoji="0" sz="15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banking</a:t>
            </a:r>
            <a:r>
              <a:rPr kumimoji="0" sz="15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channels</a:t>
            </a:r>
            <a:r>
              <a:rPr kumimoji="0" sz="15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or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out</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funds</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held</a:t>
            </a:r>
            <a:r>
              <a:rPr kumimoji="0" sz="15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5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NRE/FCNR(B)/NRO</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15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maintained</a:t>
            </a:r>
            <a:r>
              <a:rPr kumimoji="0" sz="15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accordance</a:t>
            </a:r>
            <a:r>
              <a:rPr kumimoji="0" sz="15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FEM</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(Deposit)</a:t>
            </a:r>
            <a:r>
              <a:rPr kumimoji="0" sz="15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2016</a:t>
            </a:r>
            <a:endParaRPr lang="en-US" sz="1500" kern="0" dirty="0">
              <a:solidFill>
                <a:sysClr val="windowText" lastClr="000000"/>
              </a:solidFill>
              <a:latin typeface="Aptos" panose="020B0004020202020204" pitchFamily="34" charset="0"/>
              <a:cs typeface="Microsoft Sans Serif"/>
            </a:endParaRPr>
          </a:p>
          <a:p>
            <a:pPr marL="469900" marR="8255" lvl="0" indent="-457200" algn="just" defTabSz="914400" eaLnBrk="1" fontAlgn="auto" latinLnBrk="0" hangingPunct="1">
              <a:lnSpc>
                <a:spcPct val="125299"/>
              </a:lnSpc>
              <a:spcBef>
                <a:spcPts val="95"/>
              </a:spcBef>
              <a:spcAft>
                <a:spcPts val="0"/>
              </a:spcAft>
              <a:buClrTx/>
              <a:buSzTx/>
              <a:buFont typeface="Microsoft Sans Serif"/>
              <a:buChar char="•"/>
              <a:tabLst>
                <a:tab pos="469900" algn="l"/>
              </a:tabLst>
              <a:defRPr/>
            </a:pP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Sale/</a:t>
            </a:r>
            <a:r>
              <a:rPr kumimoji="0" sz="1500" b="1" i="0"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maturity</a:t>
            </a:r>
            <a:r>
              <a:rPr kumimoji="0" sz="15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proceeds</a:t>
            </a:r>
            <a:r>
              <a:rPr kumimoji="0" sz="15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1500" b="1" i="0"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 same/</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maturity</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5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(net</a:t>
            </a:r>
            <a:r>
              <a:rPr kumimoji="0" sz="15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applicable</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taxes)</a:t>
            </a:r>
            <a:r>
              <a:rPr kumimoji="0" sz="15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equity</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instruments</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 units</a:t>
            </a:r>
            <a:r>
              <a:rPr kumimoji="0" sz="15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disinvestment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500" b="0" i="0" u="none" strike="noStrike" kern="0" cap="none" spc="9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15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LLP</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shall</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5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credited</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only</a:t>
            </a:r>
            <a:r>
              <a:rPr kumimoji="0" sz="15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5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NRO</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investor,</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irrespective</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type</a:t>
            </a:r>
            <a:r>
              <a:rPr kumimoji="0" sz="1500" b="0" i="0" u="none" strike="noStrike" kern="0" cap="none" spc="8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account</a:t>
            </a:r>
            <a:r>
              <a:rPr kumimoji="0" sz="15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from</a:t>
            </a:r>
            <a:r>
              <a:rPr kumimoji="0" sz="1500" b="0" i="0" u="none" strike="noStrike" kern="0" cap="none" spc="9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which</a:t>
            </a:r>
            <a:r>
              <a:rPr kumimoji="0" sz="1500" b="0" i="0" u="none" strike="noStrike" kern="0" cap="none" spc="8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the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consideration</a:t>
            </a:r>
            <a:r>
              <a:rPr kumimoji="0" sz="15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was</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paid.</a:t>
            </a:r>
            <a:endParaRPr lang="en-US" sz="1500" kern="0" dirty="0">
              <a:solidFill>
                <a:sysClr val="windowText" lastClr="000000"/>
              </a:solidFill>
              <a:latin typeface="Aptos" panose="020B0004020202020204" pitchFamily="34" charset="0"/>
              <a:cs typeface="Microsoft Sans Serif"/>
            </a:endParaRPr>
          </a:p>
          <a:p>
            <a:pPr marL="469900" marR="8255" lvl="0" indent="-457200" algn="just" defTabSz="914400" eaLnBrk="1" fontAlgn="auto" latinLnBrk="0" hangingPunct="1">
              <a:lnSpc>
                <a:spcPct val="125299"/>
              </a:lnSpc>
              <a:spcBef>
                <a:spcPts val="95"/>
              </a:spcBef>
              <a:spcAft>
                <a:spcPts val="0"/>
              </a:spcAft>
              <a:buClrTx/>
              <a:buSzTx/>
              <a:buFont typeface="Microsoft Sans Serif"/>
              <a:buChar char="•"/>
              <a:tabLst>
                <a:tab pos="469900" algn="l"/>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Amount</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invested</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equity</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instruments</a:t>
            </a:r>
            <a:r>
              <a:rPr kumimoji="0" sz="15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5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Indian</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Company</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or</a:t>
            </a:r>
            <a:r>
              <a:rPr kumimoji="0" sz="15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consideration</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contribution</a:t>
            </a:r>
            <a:r>
              <a:rPr kumimoji="0" sz="15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to</a:t>
            </a:r>
            <a:r>
              <a:rPr kumimoji="0" sz="15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the</a:t>
            </a:r>
            <a:r>
              <a:rPr kumimoji="0" sz="15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capital</a:t>
            </a:r>
            <a:r>
              <a:rPr kumimoji="0" sz="1500" b="0" i="0" u="none" strike="noStrike" kern="0" cap="none" spc="55"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of</a:t>
            </a:r>
            <a:r>
              <a:rPr kumimoji="0" sz="15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a:t>
            </a:r>
            <a:r>
              <a:rPr kumimoji="0" sz="1500" b="0" i="0" u="none" strike="noStrike" kern="0" cap="none" spc="3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LLP</a:t>
            </a:r>
            <a:r>
              <a:rPr kumimoji="0" sz="1500" b="0" i="0" u="none" strike="noStrike" kern="0" cap="none" spc="1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and</a:t>
            </a:r>
            <a:r>
              <a:rPr kumimoji="0" sz="1500" b="0" i="0" u="none" strike="noStrike" kern="0" cap="none" spc="15"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25" normalizeH="0" baseline="0" noProof="0" dirty="0">
                <a:ln>
                  <a:noFill/>
                </a:ln>
                <a:solidFill>
                  <a:srgbClr val="FF0000"/>
                </a:solidFill>
                <a:effectLst/>
                <a:uLnTx/>
                <a:uFillTx/>
                <a:latin typeface="Aptos" panose="020B0004020202020204" pitchFamily="34" charset="0"/>
                <a:cs typeface="Microsoft Sans Serif"/>
              </a:rPr>
              <a:t>the</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endParaRPr>
          </a:p>
          <a:p>
            <a:pPr marL="469900" marR="0" lvl="0" indent="0" algn="just" defTabSz="914400" eaLnBrk="1" fontAlgn="auto" latinLnBrk="0" hangingPunct="1">
              <a:lnSpc>
                <a:spcPct val="100000"/>
              </a:lnSpc>
              <a:spcBef>
                <a:spcPts val="455"/>
              </a:spcBef>
              <a:spcAft>
                <a:spcPts val="0"/>
              </a:spcAft>
              <a:buClrTx/>
              <a:buSzTx/>
              <a:buFontTx/>
              <a:buNone/>
              <a:tabLst/>
              <a:defRPr/>
            </a:pP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capital</a:t>
            </a:r>
            <a:r>
              <a:rPr kumimoji="0" sz="1500" b="0" i="0" u="none" strike="noStrike" kern="0" cap="none" spc="-4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Microsoft Sans Serif"/>
              </a:rPr>
              <a:t>appreciation</a:t>
            </a:r>
            <a:r>
              <a:rPr kumimoji="0" sz="1500" b="0" i="0" u="none" strike="noStrike" kern="0" cap="none" spc="-60" normalizeH="0" baseline="0" noProof="0" dirty="0">
                <a:ln>
                  <a:noFill/>
                </a:ln>
                <a:solidFill>
                  <a:srgbClr val="FF0000"/>
                </a:solidFill>
                <a:effectLst/>
                <a:uLnTx/>
                <a:uFillTx/>
                <a:latin typeface="Aptos" panose="020B0004020202020204" pitchFamily="34" charset="0"/>
                <a:cs typeface="Microsoft Sans Serif"/>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thereon</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shall</a:t>
            </a:r>
            <a:r>
              <a:rPr kumimoji="0" sz="1500" b="1" i="0" u="none" strike="noStrike" kern="0" cap="none" spc="-40"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not</a:t>
            </a:r>
            <a:r>
              <a:rPr kumimoji="0" sz="15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be</a:t>
            </a:r>
            <a:r>
              <a:rPr kumimoji="0" sz="15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allowed</a:t>
            </a:r>
            <a:r>
              <a:rPr kumimoji="0" sz="1500" b="1" i="0" u="none" strike="noStrike" kern="0" cap="none" spc="-90"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to</a:t>
            </a:r>
            <a:r>
              <a:rPr kumimoji="0" sz="15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be</a:t>
            </a:r>
            <a:r>
              <a:rPr kumimoji="0" sz="15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repatriated</a:t>
            </a:r>
            <a:r>
              <a:rPr kumimoji="0" sz="1500" b="1" i="0" u="none" strike="noStrike" kern="0" cap="none" spc="-95" normalizeH="0" baseline="0" noProof="0" dirty="0">
                <a:ln>
                  <a:noFill/>
                </a:ln>
                <a:solidFill>
                  <a:sysClr val="windowText" lastClr="000000"/>
                </a:solidFill>
                <a:effectLst/>
                <a:uLnTx/>
                <a:uFillTx/>
                <a:latin typeface="Aptos" panose="020B0004020202020204" pitchFamily="34" charset="0"/>
                <a:cs typeface="Arial"/>
              </a:rPr>
              <a:t> </a:t>
            </a:r>
            <a:r>
              <a:rPr kumimoji="0" sz="15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abroad.</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Arial"/>
            </a:endParaRPr>
          </a:p>
        </p:txBody>
      </p:sp>
      <p:grpSp>
        <p:nvGrpSpPr>
          <p:cNvPr id="6" name="object 6"/>
          <p:cNvGrpSpPr/>
          <p:nvPr/>
        </p:nvGrpSpPr>
        <p:grpSpPr>
          <a:xfrm>
            <a:off x="2008377" y="740409"/>
            <a:ext cx="5447665" cy="418465"/>
            <a:chOff x="2008377" y="740409"/>
            <a:chExt cx="5447665" cy="418465"/>
          </a:xfrm>
        </p:grpSpPr>
        <p:sp>
          <p:nvSpPr>
            <p:cNvPr id="7" name="object 7"/>
            <p:cNvSpPr/>
            <p:nvPr/>
          </p:nvSpPr>
          <p:spPr>
            <a:xfrm>
              <a:off x="2014727" y="746759"/>
              <a:ext cx="5434965" cy="405765"/>
            </a:xfrm>
            <a:custGeom>
              <a:avLst/>
              <a:gdLst/>
              <a:ahLst/>
              <a:cxnLst/>
              <a:rect l="l" t="t" r="r" b="b"/>
              <a:pathLst>
                <a:path w="5434965" h="405765">
                  <a:moveTo>
                    <a:pt x="5367020" y="0"/>
                  </a:moveTo>
                  <a:lnTo>
                    <a:pt x="67564" y="0"/>
                  </a:lnTo>
                  <a:lnTo>
                    <a:pt x="41255" y="5306"/>
                  </a:lnTo>
                  <a:lnTo>
                    <a:pt x="19780" y="19780"/>
                  </a:lnTo>
                  <a:lnTo>
                    <a:pt x="5306" y="41255"/>
                  </a:lnTo>
                  <a:lnTo>
                    <a:pt x="0" y="67563"/>
                  </a:lnTo>
                  <a:lnTo>
                    <a:pt x="0" y="337819"/>
                  </a:lnTo>
                  <a:lnTo>
                    <a:pt x="5306" y="364128"/>
                  </a:lnTo>
                  <a:lnTo>
                    <a:pt x="19780" y="385603"/>
                  </a:lnTo>
                  <a:lnTo>
                    <a:pt x="41255" y="400077"/>
                  </a:lnTo>
                  <a:lnTo>
                    <a:pt x="67564" y="405384"/>
                  </a:lnTo>
                  <a:lnTo>
                    <a:pt x="5367020" y="405384"/>
                  </a:lnTo>
                  <a:lnTo>
                    <a:pt x="5393328" y="400077"/>
                  </a:lnTo>
                  <a:lnTo>
                    <a:pt x="5414803" y="385603"/>
                  </a:lnTo>
                  <a:lnTo>
                    <a:pt x="5429277" y="364128"/>
                  </a:lnTo>
                  <a:lnTo>
                    <a:pt x="5434583" y="337819"/>
                  </a:lnTo>
                  <a:lnTo>
                    <a:pt x="5434583" y="67563"/>
                  </a:lnTo>
                  <a:lnTo>
                    <a:pt x="5429277" y="41255"/>
                  </a:lnTo>
                  <a:lnTo>
                    <a:pt x="5414803" y="19780"/>
                  </a:lnTo>
                  <a:lnTo>
                    <a:pt x="5393328" y="5306"/>
                  </a:lnTo>
                  <a:lnTo>
                    <a:pt x="5367020" y="0"/>
                  </a:lnTo>
                  <a:close/>
                </a:path>
              </a:pathLst>
            </a:custGeom>
            <a:solidFill>
              <a:srgbClr val="DAE2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8" name="object 8"/>
            <p:cNvSpPr/>
            <p:nvPr/>
          </p:nvSpPr>
          <p:spPr>
            <a:xfrm>
              <a:off x="2014727" y="746759"/>
              <a:ext cx="5434965" cy="405765"/>
            </a:xfrm>
            <a:custGeom>
              <a:avLst/>
              <a:gdLst/>
              <a:ahLst/>
              <a:cxnLst/>
              <a:rect l="l" t="t" r="r" b="b"/>
              <a:pathLst>
                <a:path w="5434965" h="405765">
                  <a:moveTo>
                    <a:pt x="0" y="67563"/>
                  </a:moveTo>
                  <a:lnTo>
                    <a:pt x="5306" y="41255"/>
                  </a:lnTo>
                  <a:lnTo>
                    <a:pt x="19780" y="19780"/>
                  </a:lnTo>
                  <a:lnTo>
                    <a:pt x="41255" y="5306"/>
                  </a:lnTo>
                  <a:lnTo>
                    <a:pt x="67564" y="0"/>
                  </a:lnTo>
                  <a:lnTo>
                    <a:pt x="5367020" y="0"/>
                  </a:lnTo>
                  <a:lnTo>
                    <a:pt x="5393328" y="5306"/>
                  </a:lnTo>
                  <a:lnTo>
                    <a:pt x="5414803" y="19780"/>
                  </a:lnTo>
                  <a:lnTo>
                    <a:pt x="5429277" y="41255"/>
                  </a:lnTo>
                  <a:lnTo>
                    <a:pt x="5434583" y="67563"/>
                  </a:lnTo>
                  <a:lnTo>
                    <a:pt x="5434583" y="337819"/>
                  </a:lnTo>
                  <a:lnTo>
                    <a:pt x="5429277" y="364128"/>
                  </a:lnTo>
                  <a:lnTo>
                    <a:pt x="5414803" y="385603"/>
                  </a:lnTo>
                  <a:lnTo>
                    <a:pt x="5393328" y="400077"/>
                  </a:lnTo>
                  <a:lnTo>
                    <a:pt x="5367020" y="405384"/>
                  </a:lnTo>
                  <a:lnTo>
                    <a:pt x="67564" y="405384"/>
                  </a:lnTo>
                  <a:lnTo>
                    <a:pt x="41255" y="400077"/>
                  </a:lnTo>
                  <a:lnTo>
                    <a:pt x="19780" y="385603"/>
                  </a:lnTo>
                  <a:lnTo>
                    <a:pt x="5306" y="364128"/>
                  </a:lnTo>
                  <a:lnTo>
                    <a:pt x="0" y="337819"/>
                  </a:lnTo>
                  <a:lnTo>
                    <a:pt x="0" y="67563"/>
                  </a:lnTo>
                  <a:close/>
                </a:path>
              </a:pathLst>
            </a:custGeom>
            <a:ln w="12192">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9" name="object 9"/>
          <p:cNvSpPr txBox="1"/>
          <p:nvPr/>
        </p:nvSpPr>
        <p:spPr>
          <a:xfrm>
            <a:off x="298704" y="1475232"/>
            <a:ext cx="4989830" cy="2227533"/>
          </a:xfrm>
          <a:prstGeom prst="rect">
            <a:avLst/>
          </a:prstGeom>
          <a:ln w="12192">
            <a:solidFill>
              <a:srgbClr val="4471C4"/>
            </a:solidFill>
          </a:ln>
        </p:spPr>
        <p:txBody>
          <a:bodyPr vert="horz" wrap="square" lIns="0" tIns="148590" rIns="0" bIns="0" rtlCol="0">
            <a:spAutoFit/>
          </a:bodyPr>
          <a:lstStyle/>
          <a:p>
            <a:pPr marL="434975" marR="0" lvl="0" indent="-344170" defTabSz="914400" eaLnBrk="1" fontAlgn="auto" latinLnBrk="0" hangingPunct="1">
              <a:lnSpc>
                <a:spcPct val="100000"/>
              </a:lnSpc>
              <a:spcBef>
                <a:spcPts val="1170"/>
              </a:spcBef>
              <a:spcAft>
                <a:spcPts val="0"/>
              </a:spcAft>
              <a:buClrTx/>
              <a:buSzTx/>
              <a:buFontTx/>
              <a:buAutoNum type="arabicPeriod"/>
              <a:tabLst>
                <a:tab pos="434975" algn="l"/>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Equity</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instruments</a:t>
            </a:r>
            <a:r>
              <a:rPr kumimoji="0" sz="15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Calibri"/>
              </a:rPr>
              <a:t>listed</a:t>
            </a:r>
            <a:r>
              <a:rPr kumimoji="0" sz="1500" b="0" i="0" u="none" strike="noStrike" kern="0" cap="none" spc="50" normalizeH="0" baseline="0" noProof="0" dirty="0">
                <a:ln>
                  <a:noFill/>
                </a:ln>
                <a:solidFill>
                  <a:srgbClr val="FF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Calibri"/>
              </a:rPr>
              <a:t>&amp;</a:t>
            </a:r>
            <a:r>
              <a:rPr kumimoji="0" sz="1500" b="0" i="0" u="none" strike="noStrike" kern="0" cap="none" spc="50" normalizeH="0" baseline="0" noProof="0" dirty="0">
                <a:ln>
                  <a:noFill/>
                </a:ln>
                <a:solidFill>
                  <a:srgbClr val="FF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Calibri"/>
              </a:rPr>
              <a:t>unlisted</a:t>
            </a:r>
            <a:r>
              <a:rPr kumimoji="0" sz="1500" b="0" i="0" u="none" strike="noStrike" kern="0" cap="none" spc="50" normalizeH="0" baseline="0" noProof="0" dirty="0">
                <a:ln>
                  <a:noFill/>
                </a:ln>
                <a:solidFill>
                  <a:srgbClr val="FF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rgbClr val="FF0000"/>
                </a:solidFill>
                <a:effectLst/>
                <a:uLnTx/>
                <a:uFillTx/>
                <a:latin typeface="Aptos" panose="020B0004020202020204" pitchFamily="34" charset="0"/>
                <a:cs typeface="Calibri"/>
              </a:rPr>
              <a:t>company</a:t>
            </a:r>
            <a:r>
              <a:rPr kumimoji="0" sz="1500" b="0" i="0" u="none" strike="noStrike" kern="0" cap="none" spc="60" normalizeH="0" baseline="0" noProof="0" dirty="0">
                <a:ln>
                  <a:noFill/>
                </a:ln>
                <a:solidFill>
                  <a:srgbClr val="FF0000"/>
                </a:solidFill>
                <a:effectLst/>
                <a:uLnTx/>
                <a:uFillTx/>
                <a:latin typeface="Aptos" panose="020B0004020202020204" pitchFamily="34" charset="0"/>
                <a:cs typeface="Calibri"/>
              </a:rPr>
              <a:t> </a:t>
            </a:r>
            <a:r>
              <a:rPr kumimoji="0" sz="15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Equity/CCPS/</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Warrants</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0" lvl="0" indent="-344170" defTabSz="914400" eaLnBrk="1" fontAlgn="auto" latinLnBrk="0" hangingPunct="1">
              <a:lnSpc>
                <a:spcPct val="100000"/>
              </a:lnSpc>
              <a:spcBef>
                <a:spcPts val="0"/>
              </a:spcBef>
              <a:spcAft>
                <a:spcPts val="0"/>
              </a:spcAft>
              <a:buClrTx/>
              <a:buSzTx/>
              <a:buFontTx/>
              <a:buAutoNum type="arabicPeriod" startAt="2"/>
              <a:tabLst>
                <a:tab pos="434975" algn="l"/>
              </a:tabLst>
              <a:defRPr/>
            </a:pP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Convertible</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notes</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issued</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500" b="0" i="0" u="none" strike="noStrike" kern="0" cap="none" spc="-5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a:t>
            </a:r>
            <a:r>
              <a:rPr kumimoji="0" sz="15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startup</a:t>
            </a:r>
            <a:r>
              <a:rPr kumimoji="0" sz="1500" b="0" i="0" u="none" strike="noStrike" kern="0" cap="none" spc="-1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company.</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0" lvl="0" indent="-344170" defTabSz="914400" eaLnBrk="1" fontAlgn="auto" latinLnBrk="0" hangingPunct="1">
              <a:lnSpc>
                <a:spcPct val="100000"/>
              </a:lnSpc>
              <a:spcBef>
                <a:spcPts val="0"/>
              </a:spcBef>
              <a:spcAft>
                <a:spcPts val="0"/>
              </a:spcAft>
              <a:buClrTx/>
              <a:buSzTx/>
              <a:buFontTx/>
              <a:buAutoNum type="arabicPeriod" startAt="2"/>
              <a:tabLst>
                <a:tab pos="434975" algn="l"/>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Capital</a:t>
            </a:r>
            <a:r>
              <a:rPr kumimoji="0" sz="15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contribution</a:t>
            </a:r>
            <a:r>
              <a:rPr kumimoji="0" sz="1500" b="0"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500" b="0" i="0" u="none" strike="noStrike" kern="0" cap="none" spc="-6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LLP</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0" lvl="0" indent="-344170" defTabSz="914400" eaLnBrk="1" fontAlgn="auto" latinLnBrk="0" hangingPunct="1">
              <a:lnSpc>
                <a:spcPct val="100000"/>
              </a:lnSpc>
              <a:spcBef>
                <a:spcPts val="0"/>
              </a:spcBef>
              <a:spcAft>
                <a:spcPts val="0"/>
              </a:spcAft>
              <a:buClrTx/>
              <a:buSzTx/>
              <a:buFontTx/>
              <a:buAutoNum type="arabicPeriod" startAt="2"/>
              <a:tabLst>
                <a:tab pos="434975" algn="l"/>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Units</a:t>
            </a:r>
            <a:r>
              <a:rPr kumimoji="0" sz="15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of</a:t>
            </a:r>
            <a:r>
              <a:rPr kumimoji="0" sz="15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a:t>
            </a:r>
            <a:r>
              <a:rPr kumimoji="0" sz="1500" b="0" i="0" u="none" strike="noStrike" kern="0" cap="none" spc="-4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Investment</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vehicle</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(INVIT/</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REIT/</a:t>
            </a:r>
            <a:r>
              <a:rPr kumimoji="0" sz="1500" b="0" i="0" u="none" strike="noStrike" kern="0" cap="none" spc="-3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20" normalizeH="0" baseline="0" noProof="0" dirty="0">
                <a:ln>
                  <a:noFill/>
                </a:ln>
                <a:solidFill>
                  <a:sysClr val="windowText" lastClr="000000"/>
                </a:solidFill>
                <a:effectLst/>
                <a:uLnTx/>
                <a:uFillTx/>
                <a:latin typeface="Aptos" panose="020B0004020202020204" pitchFamily="34" charset="0"/>
                <a:cs typeface="Calibri"/>
              </a:rPr>
              <a:t>AIF)</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0" lvl="0" indent="0" algn="just"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Eligible</a:t>
            </a:r>
            <a:r>
              <a:rPr kumimoji="0" sz="1500" b="0" i="0" u="none" strike="noStrike" kern="0" cap="none" spc="-5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Investors:</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434975" marR="82550" lvl="0" indent="-344805" algn="just" defTabSz="914400" eaLnBrk="1" fontAlgn="auto" latinLnBrk="0" hangingPunct="1">
              <a:lnSpc>
                <a:spcPct val="100000"/>
              </a:lnSpc>
              <a:spcBef>
                <a:spcPts val="5"/>
              </a:spcBef>
              <a:spcAft>
                <a:spcPts val="0"/>
              </a:spcAft>
              <a:buClrTx/>
              <a:buSzTx/>
              <a:buFontTx/>
              <a:buAutoNum type="arabicPeriod" startAt="5"/>
              <a:tabLst>
                <a:tab pos="434975" algn="l"/>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NRI/OCI</a:t>
            </a:r>
            <a:r>
              <a:rPr kumimoji="0" sz="1500" b="0" i="0" u="none" strike="noStrike" kern="0" cap="none" spc="20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including</a:t>
            </a:r>
            <a:r>
              <a:rPr kumimoji="0" sz="1500" b="0" i="0" u="none" strike="noStrike" kern="0" cap="none" spc="19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Company,</a:t>
            </a:r>
            <a:r>
              <a:rPr kumimoji="0" sz="1500" b="0" i="0" u="none" strike="noStrike" kern="0" cap="none" spc="204"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Trust,</a:t>
            </a:r>
            <a:r>
              <a:rPr kumimoji="0" sz="1500" b="0" i="0" u="none" strike="noStrike" kern="0" cap="none" spc="20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Partnership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incorporated</a:t>
            </a:r>
            <a:r>
              <a:rPr kumimoji="0" sz="1500" b="0" i="0" u="none" strike="noStrike" kern="0" cap="none" spc="10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outside</a:t>
            </a:r>
            <a:r>
              <a:rPr kumimoji="0" sz="1500" b="0" i="0" u="none" strike="noStrike" kern="0" cap="none" spc="11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India</a:t>
            </a:r>
            <a:r>
              <a:rPr kumimoji="0" sz="1500" b="0" i="0" u="none" strike="noStrike" kern="0" cap="none" spc="11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owned</a:t>
            </a:r>
            <a:r>
              <a:rPr kumimoji="0" sz="1500" b="0" i="0" u="none" strike="noStrike" kern="0" cap="none" spc="10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&amp;</a:t>
            </a:r>
            <a:r>
              <a:rPr kumimoji="0" sz="1500" b="0" i="0" u="none" strike="noStrike" kern="0" cap="none" spc="10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controlled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by</a:t>
            </a:r>
            <a:r>
              <a:rPr kumimoji="0" sz="1500" b="0"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NRI/OCI</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0" name="object 10"/>
          <p:cNvSpPr txBox="1"/>
          <p:nvPr/>
        </p:nvSpPr>
        <p:spPr>
          <a:xfrm>
            <a:off x="5882640" y="1432560"/>
            <a:ext cx="2225040" cy="924612"/>
          </a:xfrm>
          <a:prstGeom prst="rect">
            <a:avLst/>
          </a:prstGeom>
          <a:ln w="12192">
            <a:solidFill>
              <a:srgbClr val="4471C4"/>
            </a:solidFill>
          </a:ln>
        </p:spPr>
        <p:txBody>
          <a:bodyPr vert="horz" wrap="square" lIns="0" tIns="229870" rIns="0" bIns="0" rtlCol="0">
            <a:spAutoFit/>
          </a:bodyPr>
          <a:lstStyle/>
          <a:p>
            <a:pPr marL="5715" marR="0" lvl="0" indent="0" algn="ctr" defTabSz="914400" eaLnBrk="1" fontAlgn="auto" latinLnBrk="0" hangingPunct="1">
              <a:lnSpc>
                <a:spcPct val="100000"/>
              </a:lnSpc>
              <a:spcBef>
                <a:spcPts val="1810"/>
              </a:spcBef>
              <a:spcAft>
                <a:spcPts val="0"/>
              </a:spcAft>
              <a:buClrTx/>
              <a:buSzTx/>
              <a:buFontTx/>
              <a:buNone/>
              <a:tabLst/>
              <a:defRPr/>
            </a:pP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Units</a:t>
            </a:r>
            <a:r>
              <a:rPr kumimoji="0" sz="15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500" b="1" i="0" u="none" strike="noStrike" kern="0" cap="none" spc="5" normalizeH="0" baseline="0" noProof="0" dirty="0">
                <a:ln>
                  <a:noFill/>
                </a:ln>
                <a:solidFill>
                  <a:sysClr val="windowText" lastClr="000000"/>
                </a:solidFill>
                <a:effectLst/>
                <a:uLnTx/>
                <a:uFillTx/>
                <a:latin typeface="Aptos" panose="020B0004020202020204" pitchFamily="34" charset="0"/>
                <a:cs typeface="Calibri"/>
              </a:rPr>
              <a:t> </a:t>
            </a:r>
            <a:r>
              <a:rPr kumimoji="0" sz="15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MF</a:t>
            </a:r>
            <a:r>
              <a:rPr kumimoji="0" sz="15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5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which</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2540" marR="0" lvl="0" indent="0" algn="ctr" defTabSz="914400" eaLnBrk="1" fontAlgn="auto" latinLnBrk="0" hangingPunct="1">
              <a:lnSpc>
                <a:spcPct val="100000"/>
              </a:lnSpc>
              <a:spcBef>
                <a:spcPts val="5"/>
              </a:spcBef>
              <a:spcAft>
                <a:spcPts val="0"/>
              </a:spcAft>
              <a:buClrTx/>
              <a:buSzTx/>
              <a:buFontTx/>
              <a:buNone/>
              <a:tabLst/>
              <a:defRPr/>
            </a:pP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invests</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a:p>
            <a:pPr marL="635" marR="0" lvl="0" indent="0" algn="ctr"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&gt;50%</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a:t>
            </a:r>
            <a:r>
              <a:rPr kumimoji="0" sz="1500" b="0"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equity.</a:t>
            </a:r>
            <a:endParaRPr kumimoji="0" sz="15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11" name="object 11"/>
          <p:cNvSpPr/>
          <p:nvPr/>
        </p:nvSpPr>
        <p:spPr>
          <a:xfrm>
            <a:off x="8436864" y="1411224"/>
            <a:ext cx="3456940" cy="1917700"/>
          </a:xfrm>
          <a:custGeom>
            <a:avLst/>
            <a:gdLst/>
            <a:ahLst/>
            <a:cxnLst/>
            <a:rect l="l" t="t" r="r" b="b"/>
            <a:pathLst>
              <a:path w="3456940" h="1917700">
                <a:moveTo>
                  <a:pt x="0" y="1917191"/>
                </a:moveTo>
                <a:lnTo>
                  <a:pt x="3456431" y="1917191"/>
                </a:lnTo>
                <a:lnTo>
                  <a:pt x="3456431" y="0"/>
                </a:lnTo>
                <a:lnTo>
                  <a:pt x="0" y="0"/>
                </a:lnTo>
                <a:lnTo>
                  <a:pt x="0" y="1917191"/>
                </a:lnTo>
                <a:close/>
              </a:path>
            </a:pathLst>
          </a:custGeom>
          <a:ln w="12192">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3" name="object 13"/>
          <p:cNvSpPr txBox="1"/>
          <p:nvPr/>
        </p:nvSpPr>
        <p:spPr>
          <a:xfrm>
            <a:off x="8611437" y="1621699"/>
            <a:ext cx="2962707" cy="1423467"/>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tab pos="1127760" algn="l"/>
                <a:tab pos="2130425" algn="l"/>
              </a:tabLst>
              <a:defRPr/>
            </a:pPr>
            <a:r>
              <a:rPr kumimoji="0" lang="en-US"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Investment in firm or proprietary concern </a:t>
            </a:r>
          </a:p>
          <a:p>
            <a:pPr marL="0" marR="0" lvl="0" indent="0" defTabSz="914400" eaLnBrk="1" fontAlgn="auto" latinLnBrk="0" hangingPunct="1">
              <a:lnSpc>
                <a:spcPct val="100000"/>
              </a:lnSpc>
              <a:spcBef>
                <a:spcPts val="100"/>
              </a:spcBef>
              <a:spcAft>
                <a:spcPts val="0"/>
              </a:spcAft>
              <a:buClrTx/>
              <a:buSzTx/>
              <a:buFontTx/>
              <a:buNone/>
              <a:tabLst>
                <a:tab pos="1127760" algn="l"/>
                <a:tab pos="2130425" algn="l"/>
              </a:tabLst>
              <a:defRPr/>
            </a:pPr>
            <a:r>
              <a:rPr kumimoji="0" lang="en-US"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Prohibited activities – agriculture/ plantation activities</a:t>
            </a:r>
            <a:r>
              <a:rPr lang="en-US" sz="1500" kern="0" spc="-10" dirty="0">
                <a:solidFill>
                  <a:sysClr val="windowText" lastClr="000000"/>
                </a:solidFill>
                <a:latin typeface="Aptos" panose="020B0004020202020204" pitchFamily="34" charset="0"/>
                <a:cs typeface="Calibri"/>
              </a:rPr>
              <a:t> </a:t>
            </a:r>
            <a:r>
              <a:rPr kumimoji="0" lang="en-US"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Real Estate</a:t>
            </a:r>
          </a:p>
          <a:p>
            <a:pPr marL="0" marR="0" lvl="0" indent="0" defTabSz="914400" eaLnBrk="1" fontAlgn="auto" latinLnBrk="0" hangingPunct="1">
              <a:lnSpc>
                <a:spcPct val="100000"/>
              </a:lnSpc>
              <a:spcBef>
                <a:spcPts val="100"/>
              </a:spcBef>
              <a:spcAft>
                <a:spcPts val="0"/>
              </a:spcAft>
              <a:buClrTx/>
              <a:buSzTx/>
              <a:buFontTx/>
              <a:buNone/>
              <a:tabLst>
                <a:tab pos="1127760" algn="l"/>
                <a:tab pos="2130425" algn="l"/>
              </a:tabLst>
              <a:defRPr/>
            </a:pPr>
            <a:r>
              <a:rPr kumimoji="0" lang="en-US" sz="1500" b="0"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Activities,  Construction of Farmhouses. TDR dealings</a:t>
            </a:r>
          </a:p>
        </p:txBody>
      </p:sp>
      <p:sp>
        <p:nvSpPr>
          <p:cNvPr id="16" name="object 16"/>
          <p:cNvSpPr/>
          <p:nvPr/>
        </p:nvSpPr>
        <p:spPr>
          <a:xfrm>
            <a:off x="1779777" y="944625"/>
            <a:ext cx="4781550" cy="531495"/>
          </a:xfrm>
          <a:custGeom>
            <a:avLst/>
            <a:gdLst/>
            <a:ahLst/>
            <a:cxnLst/>
            <a:rect l="l" t="t" r="r" b="b"/>
            <a:pathLst>
              <a:path w="4781550" h="531494">
                <a:moveTo>
                  <a:pt x="1052576" y="454914"/>
                </a:moveTo>
                <a:lnTo>
                  <a:pt x="1020826" y="454914"/>
                </a:lnTo>
                <a:lnTo>
                  <a:pt x="1020826" y="376428"/>
                </a:lnTo>
                <a:lnTo>
                  <a:pt x="1020826" y="363728"/>
                </a:lnTo>
                <a:lnTo>
                  <a:pt x="12700" y="363728"/>
                </a:lnTo>
                <a:lnTo>
                  <a:pt x="12700" y="12700"/>
                </a:lnTo>
                <a:lnTo>
                  <a:pt x="234950" y="12700"/>
                </a:lnTo>
                <a:lnTo>
                  <a:pt x="234950" y="6350"/>
                </a:lnTo>
                <a:lnTo>
                  <a:pt x="234950" y="0"/>
                </a:lnTo>
                <a:lnTo>
                  <a:pt x="0" y="0"/>
                </a:lnTo>
                <a:lnTo>
                  <a:pt x="0" y="376428"/>
                </a:lnTo>
                <a:lnTo>
                  <a:pt x="1008126" y="376428"/>
                </a:lnTo>
                <a:lnTo>
                  <a:pt x="1008126" y="454914"/>
                </a:lnTo>
                <a:lnTo>
                  <a:pt x="976376" y="454914"/>
                </a:lnTo>
                <a:lnTo>
                  <a:pt x="1014476" y="531114"/>
                </a:lnTo>
                <a:lnTo>
                  <a:pt x="1046226" y="467614"/>
                </a:lnTo>
                <a:lnTo>
                  <a:pt x="1052576" y="454914"/>
                </a:lnTo>
                <a:close/>
              </a:path>
              <a:path w="4781550" h="531494">
                <a:moveTo>
                  <a:pt x="4781042" y="387985"/>
                </a:moveTo>
                <a:lnTo>
                  <a:pt x="4749292" y="387985"/>
                </a:lnTo>
                <a:lnTo>
                  <a:pt x="4749292" y="207518"/>
                </a:lnTo>
                <a:lnTo>
                  <a:pt x="4736592" y="207518"/>
                </a:lnTo>
                <a:lnTo>
                  <a:pt x="4736592" y="387985"/>
                </a:lnTo>
                <a:lnTo>
                  <a:pt x="4704842" y="387985"/>
                </a:lnTo>
                <a:lnTo>
                  <a:pt x="4742942" y="464185"/>
                </a:lnTo>
                <a:lnTo>
                  <a:pt x="4774692" y="400685"/>
                </a:lnTo>
                <a:lnTo>
                  <a:pt x="4781042" y="387985"/>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nvGrpSpPr>
          <p:cNvPr id="17" name="object 17"/>
          <p:cNvGrpSpPr/>
          <p:nvPr/>
        </p:nvGrpSpPr>
        <p:grpSpPr>
          <a:xfrm>
            <a:off x="8521954" y="740409"/>
            <a:ext cx="3469640" cy="418465"/>
            <a:chOff x="8521954" y="740409"/>
            <a:chExt cx="3469640" cy="418465"/>
          </a:xfrm>
        </p:grpSpPr>
        <p:sp>
          <p:nvSpPr>
            <p:cNvPr id="18" name="object 18"/>
            <p:cNvSpPr/>
            <p:nvPr/>
          </p:nvSpPr>
          <p:spPr>
            <a:xfrm>
              <a:off x="8528304" y="746759"/>
              <a:ext cx="3456940" cy="405765"/>
            </a:xfrm>
            <a:custGeom>
              <a:avLst/>
              <a:gdLst/>
              <a:ahLst/>
              <a:cxnLst/>
              <a:rect l="l" t="t" r="r" b="b"/>
              <a:pathLst>
                <a:path w="3456940" h="405765">
                  <a:moveTo>
                    <a:pt x="3388868" y="0"/>
                  </a:moveTo>
                  <a:lnTo>
                    <a:pt x="67564" y="0"/>
                  </a:lnTo>
                  <a:lnTo>
                    <a:pt x="41255" y="5306"/>
                  </a:lnTo>
                  <a:lnTo>
                    <a:pt x="19780" y="19780"/>
                  </a:lnTo>
                  <a:lnTo>
                    <a:pt x="5306" y="41255"/>
                  </a:lnTo>
                  <a:lnTo>
                    <a:pt x="0" y="67563"/>
                  </a:lnTo>
                  <a:lnTo>
                    <a:pt x="0" y="337819"/>
                  </a:lnTo>
                  <a:lnTo>
                    <a:pt x="5306" y="364128"/>
                  </a:lnTo>
                  <a:lnTo>
                    <a:pt x="19780" y="385603"/>
                  </a:lnTo>
                  <a:lnTo>
                    <a:pt x="41255" y="400077"/>
                  </a:lnTo>
                  <a:lnTo>
                    <a:pt x="67564" y="405384"/>
                  </a:lnTo>
                  <a:lnTo>
                    <a:pt x="3388868" y="405384"/>
                  </a:lnTo>
                  <a:lnTo>
                    <a:pt x="3415176" y="400077"/>
                  </a:lnTo>
                  <a:lnTo>
                    <a:pt x="3436651" y="385603"/>
                  </a:lnTo>
                  <a:lnTo>
                    <a:pt x="3451125" y="364128"/>
                  </a:lnTo>
                  <a:lnTo>
                    <a:pt x="3456431" y="337819"/>
                  </a:lnTo>
                  <a:lnTo>
                    <a:pt x="3456431" y="67563"/>
                  </a:lnTo>
                  <a:lnTo>
                    <a:pt x="3451125" y="41255"/>
                  </a:lnTo>
                  <a:lnTo>
                    <a:pt x="3436651" y="19780"/>
                  </a:lnTo>
                  <a:lnTo>
                    <a:pt x="3415176" y="5306"/>
                  </a:lnTo>
                  <a:lnTo>
                    <a:pt x="3388868" y="0"/>
                  </a:lnTo>
                  <a:close/>
                </a:path>
              </a:pathLst>
            </a:custGeom>
            <a:solidFill>
              <a:srgbClr val="DAE2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19" name="object 19"/>
            <p:cNvSpPr/>
            <p:nvPr/>
          </p:nvSpPr>
          <p:spPr>
            <a:xfrm>
              <a:off x="8528304" y="746759"/>
              <a:ext cx="3456940" cy="405765"/>
            </a:xfrm>
            <a:custGeom>
              <a:avLst/>
              <a:gdLst/>
              <a:ahLst/>
              <a:cxnLst/>
              <a:rect l="l" t="t" r="r" b="b"/>
              <a:pathLst>
                <a:path w="3456940" h="405765">
                  <a:moveTo>
                    <a:pt x="0" y="67563"/>
                  </a:moveTo>
                  <a:lnTo>
                    <a:pt x="5306" y="41255"/>
                  </a:lnTo>
                  <a:lnTo>
                    <a:pt x="19780" y="19780"/>
                  </a:lnTo>
                  <a:lnTo>
                    <a:pt x="41255" y="5306"/>
                  </a:lnTo>
                  <a:lnTo>
                    <a:pt x="67564" y="0"/>
                  </a:lnTo>
                  <a:lnTo>
                    <a:pt x="3388868" y="0"/>
                  </a:lnTo>
                  <a:lnTo>
                    <a:pt x="3415176" y="5306"/>
                  </a:lnTo>
                  <a:lnTo>
                    <a:pt x="3436651" y="19780"/>
                  </a:lnTo>
                  <a:lnTo>
                    <a:pt x="3451125" y="41255"/>
                  </a:lnTo>
                  <a:lnTo>
                    <a:pt x="3456431" y="67563"/>
                  </a:lnTo>
                  <a:lnTo>
                    <a:pt x="3456431" y="337819"/>
                  </a:lnTo>
                  <a:lnTo>
                    <a:pt x="3451125" y="364128"/>
                  </a:lnTo>
                  <a:lnTo>
                    <a:pt x="3436651" y="385603"/>
                  </a:lnTo>
                  <a:lnTo>
                    <a:pt x="3415176" y="400077"/>
                  </a:lnTo>
                  <a:lnTo>
                    <a:pt x="3388868" y="405384"/>
                  </a:lnTo>
                  <a:lnTo>
                    <a:pt x="67564" y="405384"/>
                  </a:lnTo>
                  <a:lnTo>
                    <a:pt x="41255" y="400077"/>
                  </a:lnTo>
                  <a:lnTo>
                    <a:pt x="19780" y="385603"/>
                  </a:lnTo>
                  <a:lnTo>
                    <a:pt x="5306" y="364128"/>
                  </a:lnTo>
                  <a:lnTo>
                    <a:pt x="0" y="337819"/>
                  </a:lnTo>
                  <a:lnTo>
                    <a:pt x="0" y="67563"/>
                  </a:lnTo>
                  <a:close/>
                </a:path>
              </a:pathLst>
            </a:custGeom>
            <a:ln w="12191">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grpSp>
      <p:sp>
        <p:nvSpPr>
          <p:cNvPr id="20" name="object 20"/>
          <p:cNvSpPr txBox="1"/>
          <p:nvPr/>
        </p:nvSpPr>
        <p:spPr>
          <a:xfrm>
            <a:off x="2167127" y="786129"/>
            <a:ext cx="8978647"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6647180" algn="l"/>
              </a:tabLst>
              <a:defRPr/>
            </a:pP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Equity</a:t>
            </a:r>
            <a:r>
              <a:rPr kumimoji="0" sz="1800" b="1"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instruments</a:t>
            </a:r>
            <a:r>
              <a:rPr kumimoji="0" sz="1800" b="1" i="0" u="none" strike="noStrike" kern="0" cap="none" spc="-3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and</a:t>
            </a:r>
            <a:r>
              <a:rPr kumimoji="0" sz="18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other</a:t>
            </a:r>
            <a:r>
              <a:rPr kumimoji="0" sz="1800" b="1" i="0" u="none" strike="noStrike" kern="0" cap="none" spc="-25"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investments</a:t>
            </a:r>
            <a:r>
              <a:rPr kumimoji="0" sz="1800" b="1" i="0" u="none" strike="noStrike" kern="0" cap="none" spc="0" normalizeH="0" baseline="0" noProof="0" dirty="0">
                <a:ln>
                  <a:noFill/>
                </a:ln>
                <a:solidFill>
                  <a:sysClr val="windowText" lastClr="000000"/>
                </a:solidFill>
                <a:effectLst/>
                <a:uLnTx/>
                <a:uFillTx/>
                <a:latin typeface="Aptos" panose="020B0004020202020204" pitchFamily="34" charset="0"/>
                <a:cs typeface="Calibri"/>
              </a:rPr>
              <a:t>	Other</a:t>
            </a:r>
            <a:r>
              <a:rPr kumimoji="0" sz="1800" b="1" i="0" u="none" strike="noStrike" kern="0" cap="none" spc="-40" normalizeH="0" baseline="0" noProof="0" dirty="0">
                <a:ln>
                  <a:noFill/>
                </a:ln>
                <a:solidFill>
                  <a:sysClr val="windowText" lastClr="000000"/>
                </a:solidFill>
                <a:effectLst/>
                <a:uLnTx/>
                <a:uFillTx/>
                <a:latin typeface="Aptos" panose="020B0004020202020204" pitchFamily="34" charset="0"/>
                <a:cs typeface="Calibri"/>
              </a:rPr>
              <a:t> </a:t>
            </a:r>
            <a:r>
              <a:rPr kumimoji="0" sz="1800" b="1" i="0" u="none" strike="noStrike" kern="0" cap="none" spc="-10" normalizeH="0" baseline="0" noProof="0" dirty="0">
                <a:ln>
                  <a:noFill/>
                </a:ln>
                <a:solidFill>
                  <a:sysClr val="windowText" lastClr="000000"/>
                </a:solidFill>
                <a:effectLst/>
                <a:uLnTx/>
                <a:uFillTx/>
                <a:latin typeface="Aptos" panose="020B0004020202020204" pitchFamily="34" charset="0"/>
                <a:cs typeface="Calibri"/>
              </a:rPr>
              <a:t>investments</a:t>
            </a:r>
            <a:endParaRPr kumimoji="0" sz="1800" b="0" i="0" u="none" strike="noStrike" kern="0" cap="none" spc="0" normalizeH="0" baseline="0" noProof="0" dirty="0">
              <a:ln>
                <a:noFill/>
              </a:ln>
              <a:solidFill>
                <a:sysClr val="windowText" lastClr="000000"/>
              </a:solidFill>
              <a:effectLst/>
              <a:uLnTx/>
              <a:uFillTx/>
              <a:latin typeface="Aptos" panose="020B0004020202020204" pitchFamily="34" charset="0"/>
              <a:cs typeface="Calibri"/>
            </a:endParaRPr>
          </a:p>
        </p:txBody>
      </p:sp>
      <p:sp>
        <p:nvSpPr>
          <p:cNvPr id="21" name="object 21"/>
          <p:cNvSpPr/>
          <p:nvPr/>
        </p:nvSpPr>
        <p:spPr>
          <a:xfrm>
            <a:off x="10218419" y="1152144"/>
            <a:ext cx="76200" cy="257175"/>
          </a:xfrm>
          <a:custGeom>
            <a:avLst/>
            <a:gdLst/>
            <a:ahLst/>
            <a:cxnLst/>
            <a:rect l="l" t="t" r="r" b="b"/>
            <a:pathLst>
              <a:path w="76200" h="257175">
                <a:moveTo>
                  <a:pt x="31750" y="180466"/>
                </a:moveTo>
                <a:lnTo>
                  <a:pt x="0" y="180466"/>
                </a:lnTo>
                <a:lnTo>
                  <a:pt x="38100" y="256666"/>
                </a:lnTo>
                <a:lnTo>
                  <a:pt x="69850" y="193166"/>
                </a:lnTo>
                <a:lnTo>
                  <a:pt x="31750" y="193166"/>
                </a:lnTo>
                <a:lnTo>
                  <a:pt x="31750" y="180466"/>
                </a:lnTo>
                <a:close/>
              </a:path>
              <a:path w="76200" h="257175">
                <a:moveTo>
                  <a:pt x="44450" y="0"/>
                </a:moveTo>
                <a:lnTo>
                  <a:pt x="31750" y="0"/>
                </a:lnTo>
                <a:lnTo>
                  <a:pt x="31750" y="193166"/>
                </a:lnTo>
                <a:lnTo>
                  <a:pt x="44450" y="193166"/>
                </a:lnTo>
                <a:lnTo>
                  <a:pt x="44450" y="0"/>
                </a:lnTo>
                <a:close/>
              </a:path>
              <a:path w="76200" h="257175">
                <a:moveTo>
                  <a:pt x="76200" y="180466"/>
                </a:moveTo>
                <a:lnTo>
                  <a:pt x="44450" y="180466"/>
                </a:lnTo>
                <a:lnTo>
                  <a:pt x="44450" y="193166"/>
                </a:lnTo>
                <a:lnTo>
                  <a:pt x="69850" y="193166"/>
                </a:lnTo>
                <a:lnTo>
                  <a:pt x="76200" y="180466"/>
                </a:lnTo>
                <a:close/>
              </a:path>
            </a:pathLst>
          </a:custGeom>
          <a:solidFill>
            <a:srgbClr val="4471C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tos" panose="020B0004020202020204" pitchFamily="34" charset="0"/>
            </a:endParaRPr>
          </a:p>
        </p:txBody>
      </p:sp>
      <p:sp>
        <p:nvSpPr>
          <p:cNvPr id="22" name="object 22"/>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55</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NDI</a:t>
            </a:r>
            <a:r>
              <a:rPr sz="2200" spc="-25" dirty="0">
                <a:latin typeface="Aptos" panose="020B0004020202020204" pitchFamily="34" charset="0"/>
              </a:rPr>
              <a:t> </a:t>
            </a:r>
            <a:r>
              <a:rPr sz="2200" spc="-10" dirty="0">
                <a:latin typeface="Aptos" panose="020B0004020202020204" pitchFamily="34" charset="0"/>
              </a:rPr>
              <a:t>Rules-</a:t>
            </a:r>
            <a:r>
              <a:rPr sz="2200" dirty="0">
                <a:latin typeface="Aptos" panose="020B0004020202020204" pitchFamily="34" charset="0"/>
              </a:rPr>
              <a:t>Schedule</a:t>
            </a:r>
            <a:r>
              <a:rPr sz="2200" spc="-10" dirty="0">
                <a:latin typeface="Aptos" panose="020B0004020202020204" pitchFamily="34" charset="0"/>
              </a:rPr>
              <a:t> </a:t>
            </a:r>
            <a:r>
              <a:rPr sz="2200" dirty="0">
                <a:latin typeface="Aptos" panose="020B0004020202020204" pitchFamily="34" charset="0"/>
              </a:rPr>
              <a:t>IV</a:t>
            </a:r>
            <a:r>
              <a:rPr sz="2200" spc="-30" dirty="0">
                <a:latin typeface="Aptos" panose="020B0004020202020204" pitchFamily="34" charset="0"/>
              </a:rPr>
              <a:t> </a:t>
            </a:r>
            <a:r>
              <a:rPr sz="2200" dirty="0">
                <a:latin typeface="Aptos" panose="020B0004020202020204" pitchFamily="34" charset="0"/>
              </a:rPr>
              <a:t>–Investments</a:t>
            </a:r>
            <a:r>
              <a:rPr sz="2200" spc="-30" dirty="0">
                <a:latin typeface="Aptos" panose="020B0004020202020204" pitchFamily="34" charset="0"/>
              </a:rPr>
              <a:t> </a:t>
            </a:r>
            <a:r>
              <a:rPr sz="2200" dirty="0">
                <a:latin typeface="Aptos" panose="020B0004020202020204" pitchFamily="34" charset="0"/>
              </a:rPr>
              <a:t>by</a:t>
            </a:r>
            <a:r>
              <a:rPr sz="2200" spc="-20" dirty="0">
                <a:latin typeface="Aptos" panose="020B0004020202020204" pitchFamily="34" charset="0"/>
              </a:rPr>
              <a:t> </a:t>
            </a:r>
            <a:r>
              <a:rPr sz="2200" dirty="0">
                <a:latin typeface="Aptos" panose="020B0004020202020204" pitchFamily="34" charset="0"/>
              </a:rPr>
              <a:t>NRI /</a:t>
            </a:r>
            <a:r>
              <a:rPr sz="2200" spc="-20" dirty="0">
                <a:latin typeface="Aptos" panose="020B0004020202020204" pitchFamily="34" charset="0"/>
              </a:rPr>
              <a:t> </a:t>
            </a:r>
            <a:r>
              <a:rPr sz="2200" dirty="0">
                <a:latin typeface="Aptos" panose="020B0004020202020204" pitchFamily="34" charset="0"/>
              </a:rPr>
              <a:t>OCI</a:t>
            </a:r>
            <a:r>
              <a:rPr sz="2200" spc="-45" dirty="0">
                <a:latin typeface="Aptos" panose="020B0004020202020204" pitchFamily="34" charset="0"/>
              </a:rPr>
              <a:t> </a:t>
            </a:r>
            <a:r>
              <a:rPr sz="2200" dirty="0">
                <a:latin typeface="Aptos" panose="020B0004020202020204" pitchFamily="34" charset="0"/>
              </a:rPr>
              <a:t>on</a:t>
            </a:r>
            <a:r>
              <a:rPr sz="2200" spc="-20" dirty="0">
                <a:latin typeface="Aptos" panose="020B0004020202020204" pitchFamily="34" charset="0"/>
              </a:rPr>
              <a:t> </a:t>
            </a:r>
            <a:r>
              <a:rPr sz="2200" dirty="0">
                <a:latin typeface="Aptos" panose="020B0004020202020204" pitchFamily="34" charset="0"/>
              </a:rPr>
              <a:t>non</a:t>
            </a:r>
            <a:r>
              <a:rPr sz="2200" spc="15" dirty="0">
                <a:latin typeface="Aptos" panose="020B0004020202020204" pitchFamily="34" charset="0"/>
              </a:rPr>
              <a:t> </a:t>
            </a:r>
            <a:r>
              <a:rPr sz="2200" dirty="0">
                <a:latin typeface="Aptos" panose="020B0004020202020204" pitchFamily="34" charset="0"/>
              </a:rPr>
              <a:t>-</a:t>
            </a:r>
            <a:r>
              <a:rPr sz="2200" spc="5" dirty="0">
                <a:latin typeface="Aptos" panose="020B0004020202020204" pitchFamily="34" charset="0"/>
              </a:rPr>
              <a:t> </a:t>
            </a:r>
            <a:r>
              <a:rPr sz="2200" dirty="0">
                <a:latin typeface="Aptos" panose="020B0004020202020204" pitchFamily="34" charset="0"/>
              </a:rPr>
              <a:t>repatriation</a:t>
            </a:r>
            <a:r>
              <a:rPr sz="2200" spc="-90" dirty="0">
                <a:latin typeface="Aptos" panose="020B0004020202020204" pitchFamily="34" charset="0"/>
              </a:rPr>
              <a:t> </a:t>
            </a:r>
            <a:r>
              <a:rPr sz="2200" spc="-10" dirty="0">
                <a:latin typeface="Aptos" panose="020B0004020202020204" pitchFamily="34" charset="0"/>
              </a:rPr>
              <a:t>basis</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56</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513282"/>
            <a:ext cx="10925175" cy="5818901"/>
          </a:xfrm>
          <a:prstGeom prst="rect">
            <a:avLst/>
          </a:prstGeom>
        </p:spPr>
        <p:txBody>
          <a:bodyPr vert="horz" wrap="square" lIns="0" tIns="149225" rIns="0" bIns="0" rtlCol="0">
            <a:spAutoFit/>
          </a:bodyPr>
          <a:lstStyle/>
          <a:p>
            <a:pPr marL="12700" marR="0" lvl="0" indent="0" defTabSz="914400" eaLnBrk="1" fontAlgn="auto" latinLnBrk="0" hangingPunct="1">
              <a:lnSpc>
                <a:spcPct val="100000"/>
              </a:lnSpc>
              <a:spcBef>
                <a:spcPts val="1175"/>
              </a:spcBef>
              <a:spcAft>
                <a:spcPts val="0"/>
              </a:spcAft>
              <a:buClrTx/>
              <a:buSzTx/>
              <a:buFontTx/>
              <a:buNone/>
              <a:tabLst/>
              <a:defRPr/>
            </a:pPr>
            <a:r>
              <a:rPr kumimoji="0" sz="16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Non-</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Repatriable</a:t>
            </a:r>
            <a:r>
              <a:rPr kumimoji="0" sz="1600" b="1" i="0" u="none" strike="noStrike" kern="0" cap="none" spc="-8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Meaning:</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Only</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Dividend</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Interest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sent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back</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abroad</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Principal</a:t>
            </a:r>
            <a:r>
              <a:rPr kumimoji="0" sz="16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Gains</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cannot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6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repatriated</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108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NRI/PIO</a:t>
            </a:r>
            <a:r>
              <a:rPr kumimoji="0" sz="1600" b="1" i="0" u="none" strike="noStrike" kern="0" cap="none" spc="-5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can buy</a:t>
            </a:r>
            <a:r>
              <a:rPr kumimoji="0" sz="16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shares</a:t>
            </a:r>
            <a:r>
              <a:rPr kumimoji="0" sz="16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16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CDs</a:t>
            </a:r>
            <a:r>
              <a:rPr kumimoji="0" sz="16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t>
            </a:r>
            <a:r>
              <a:rPr kumimoji="0" sz="16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warrants</a:t>
            </a:r>
            <a:r>
              <a:rPr kumimoji="0" sz="16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on</a:t>
            </a:r>
            <a:r>
              <a:rPr kumimoji="0" sz="16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NR</a:t>
            </a:r>
            <a:r>
              <a:rPr kumimoji="0" sz="16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 Basis: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12700" marR="0" lvl="0" indent="0" defTabSz="914400" eaLnBrk="1" fontAlgn="auto" latinLnBrk="0" hangingPunct="1">
              <a:lnSpc>
                <a:spcPct val="100000"/>
              </a:lnSpc>
              <a:spcBef>
                <a:spcPts val="1080"/>
              </a:spcBef>
              <a:spcAft>
                <a:spcPts val="0"/>
              </a:spcAft>
              <a:buClrTx/>
              <a:buSzTx/>
              <a:buFontTx/>
              <a:buNone/>
              <a:tabLst/>
              <a:defRPr/>
            </a:pPr>
            <a:r>
              <a:rPr kumimoji="0" sz="1600" b="1" i="1" u="none" strike="noStrike" kern="0" cap="none" spc="0" normalizeH="0" baseline="0" noProof="0" dirty="0">
                <a:ln>
                  <a:noFill/>
                </a:ln>
                <a:solidFill>
                  <a:srgbClr val="6F2F9F"/>
                </a:solidFill>
                <a:effectLst/>
                <a:uLnTx/>
                <a:uFillTx/>
                <a:latin typeface="Aptos" panose="020B0004020202020204" pitchFamily="34" charset="0"/>
                <a:cs typeface="Arial"/>
              </a:rPr>
              <a:t>Investment</a:t>
            </a:r>
            <a:r>
              <a:rPr kumimoji="0" sz="1600" b="1" i="1" u="none" strike="noStrike" kern="0" cap="none" spc="-45" normalizeH="0" baseline="0" noProof="0" dirty="0">
                <a:ln>
                  <a:noFill/>
                </a:ln>
                <a:solidFill>
                  <a:srgbClr val="6F2F9F"/>
                </a:solidFill>
                <a:effectLst/>
                <a:uLnTx/>
                <a:uFillTx/>
                <a:latin typeface="Aptos" panose="020B0004020202020204" pitchFamily="34" charset="0"/>
                <a:cs typeface="Arial"/>
              </a:rPr>
              <a:t> </a:t>
            </a:r>
            <a:r>
              <a:rPr kumimoji="0" sz="1600" b="1" i="1" u="none" strike="noStrike" kern="0" cap="none" spc="0" normalizeH="0" baseline="0" noProof="0" dirty="0">
                <a:ln>
                  <a:noFill/>
                </a:ln>
                <a:solidFill>
                  <a:srgbClr val="6F2F9F"/>
                </a:solidFill>
                <a:effectLst/>
                <a:uLnTx/>
                <a:uFillTx/>
                <a:latin typeface="Aptos" panose="020B0004020202020204" pitchFamily="34" charset="0"/>
                <a:cs typeface="Arial"/>
              </a:rPr>
              <a:t>treated</a:t>
            </a:r>
            <a:r>
              <a:rPr kumimoji="0" sz="1600" b="1" i="1" u="none" strike="noStrike" kern="0" cap="none" spc="-40" normalizeH="0" baseline="0" noProof="0" dirty="0">
                <a:ln>
                  <a:noFill/>
                </a:ln>
                <a:solidFill>
                  <a:srgbClr val="6F2F9F"/>
                </a:solidFill>
                <a:effectLst/>
                <a:uLnTx/>
                <a:uFillTx/>
                <a:latin typeface="Aptos" panose="020B0004020202020204" pitchFamily="34" charset="0"/>
                <a:cs typeface="Arial"/>
              </a:rPr>
              <a:t> </a:t>
            </a:r>
            <a:r>
              <a:rPr kumimoji="0" sz="1600" b="1" i="1" u="none" strike="noStrike" kern="0" cap="none" spc="0" normalizeH="0" baseline="0" noProof="0" dirty="0">
                <a:ln>
                  <a:noFill/>
                </a:ln>
                <a:solidFill>
                  <a:srgbClr val="6F2F9F"/>
                </a:solidFill>
                <a:effectLst/>
                <a:uLnTx/>
                <a:uFillTx/>
                <a:latin typeface="Aptos" panose="020B0004020202020204" pitchFamily="34" charset="0"/>
                <a:cs typeface="Arial"/>
              </a:rPr>
              <a:t>as</a:t>
            </a:r>
            <a:r>
              <a:rPr kumimoji="0" sz="1600" b="1" i="1" u="none" strike="noStrike" kern="0" cap="none" spc="-45" normalizeH="0" baseline="0" noProof="0" dirty="0">
                <a:ln>
                  <a:noFill/>
                </a:ln>
                <a:solidFill>
                  <a:srgbClr val="6F2F9F"/>
                </a:solidFill>
                <a:effectLst/>
                <a:uLnTx/>
                <a:uFillTx/>
                <a:latin typeface="Aptos" panose="020B0004020202020204" pitchFamily="34" charset="0"/>
                <a:cs typeface="Arial"/>
              </a:rPr>
              <a:t> </a:t>
            </a:r>
            <a:r>
              <a:rPr kumimoji="0" sz="1600" b="1" i="1" u="none" strike="noStrike" kern="0" cap="none" spc="0" normalizeH="0" baseline="0" noProof="0" dirty="0">
                <a:ln>
                  <a:noFill/>
                </a:ln>
                <a:solidFill>
                  <a:srgbClr val="6F2F9F"/>
                </a:solidFill>
                <a:effectLst/>
                <a:uLnTx/>
                <a:uFillTx/>
                <a:latin typeface="Aptos" panose="020B0004020202020204" pitchFamily="34" charset="0"/>
                <a:cs typeface="Arial"/>
              </a:rPr>
              <a:t>Domestic</a:t>
            </a:r>
            <a:r>
              <a:rPr kumimoji="0" sz="1600" b="1" i="1" u="none" strike="noStrike" kern="0" cap="none" spc="-85" normalizeH="0" baseline="0" noProof="0" dirty="0">
                <a:ln>
                  <a:noFill/>
                </a:ln>
                <a:solidFill>
                  <a:srgbClr val="6F2F9F"/>
                </a:solidFill>
                <a:effectLst/>
                <a:uLnTx/>
                <a:uFillTx/>
                <a:latin typeface="Aptos" panose="020B0004020202020204" pitchFamily="34" charset="0"/>
                <a:cs typeface="Arial"/>
              </a:rPr>
              <a:t> </a:t>
            </a:r>
            <a:r>
              <a:rPr kumimoji="0" sz="1600" b="1" i="1" u="none" strike="noStrike" kern="0" cap="none" spc="-10" normalizeH="0" baseline="0" noProof="0" dirty="0">
                <a:ln>
                  <a:noFill/>
                </a:ln>
                <a:solidFill>
                  <a:srgbClr val="6F2F9F"/>
                </a:solidFill>
                <a:effectLst/>
                <a:uLnTx/>
                <a:uFillTx/>
                <a:latin typeface="Aptos" panose="020B0004020202020204" pitchFamily="34" charset="0"/>
                <a:cs typeface="Arial"/>
              </a:rPr>
              <a:t>Investment</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Nidhi</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Chit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Fund</a:t>
            </a:r>
            <a:r>
              <a:rPr kumimoji="0" sz="16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Plantations/</a:t>
            </a:r>
            <a:r>
              <a:rPr kumimoji="0" sz="16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Farm</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Houses</a:t>
            </a:r>
            <a:r>
              <a:rPr kumimoji="0" sz="16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Dealing</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6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TDRs</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Real</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Estate</a:t>
            </a:r>
            <a:r>
              <a:rPr kumimoji="0" sz="1600" b="0" i="0" u="none" strike="noStrike" kern="0" cap="none" spc="-7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Business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Real</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Estate</a:t>
            </a:r>
            <a:r>
              <a:rPr kumimoji="0" sz="16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Business</a:t>
            </a:r>
            <a:r>
              <a:rPr kumimoji="0" sz="16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means</a:t>
            </a:r>
            <a:r>
              <a:rPr kumimoji="0" sz="16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Dealing</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land</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earn</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profits</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but</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excludes</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Leasing</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property</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Investment</a:t>
            </a:r>
            <a:r>
              <a:rPr kumimoji="0" sz="16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REIT</a:t>
            </a:r>
            <a:r>
              <a:rPr kumimoji="0" sz="16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units.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108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NR</a:t>
            </a:r>
            <a:r>
              <a:rPr kumimoji="0" sz="16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Investment</a:t>
            </a:r>
            <a:r>
              <a:rPr kumimoji="0" sz="1600" b="1" i="0" u="none" strike="noStrike" kern="0" cap="none" spc="-6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includes</a:t>
            </a:r>
            <a:r>
              <a:rPr kumimoji="0" sz="1600" b="1" i="0" u="none" strike="noStrike" kern="0" cap="none" spc="-7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investment</a:t>
            </a:r>
            <a:r>
              <a:rPr kumimoji="0" sz="16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in</a:t>
            </a:r>
            <a:r>
              <a:rPr kumimoji="0" sz="16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the</a:t>
            </a:r>
            <a:r>
              <a:rPr kumimoji="0" sz="16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6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following:</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Listed</a:t>
            </a:r>
            <a:r>
              <a:rPr kumimoji="0" sz="16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Securities</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Eq</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CCPS</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CCD</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Warrants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Unlisted</a:t>
            </a:r>
            <a:r>
              <a:rPr kumimoji="0" sz="16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Securities</a:t>
            </a:r>
            <a:r>
              <a:rPr kumimoji="0" sz="16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Eq</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CCPS</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CCD</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Warrants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Units</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 Investment</a:t>
            </a:r>
            <a:r>
              <a:rPr kumimoji="0" sz="16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Vehicle</a:t>
            </a:r>
            <a:r>
              <a:rPr kumimoji="0" sz="16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REITs</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AIF</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6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Invits</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LLP’s</a:t>
            </a:r>
            <a:r>
              <a:rPr kumimoji="0" sz="16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Capital</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5"/>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Convertible</a:t>
            </a:r>
            <a:r>
              <a:rPr kumimoji="0" sz="16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Notes</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issued</a:t>
            </a:r>
            <a:r>
              <a:rPr kumimoji="0" sz="16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16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Startup</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Sole</a:t>
            </a:r>
            <a:r>
              <a:rPr kumimoji="0" sz="16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Proprietary</a:t>
            </a:r>
            <a:r>
              <a:rPr kumimoji="0" sz="16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Firm’s</a:t>
            </a:r>
            <a:r>
              <a:rPr kumimoji="0" sz="16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Capital</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91770" marR="0" lvl="0" indent="-179070" defTabSz="914400" eaLnBrk="1" fontAlgn="auto" latinLnBrk="0" hangingPunct="1">
              <a:lnSpc>
                <a:spcPct val="100000"/>
              </a:lnSpc>
              <a:spcBef>
                <a:spcPts val="1080"/>
              </a:spcBef>
              <a:spcAft>
                <a:spcPts val="0"/>
              </a:spcAft>
              <a:buClrTx/>
              <a:buSzTx/>
              <a:buFontTx/>
              <a:buChar char="•"/>
              <a:tabLst>
                <a:tab pos="191770" algn="l"/>
              </a:tabLst>
              <a:defRPr/>
            </a:pP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Partnership</a:t>
            </a:r>
            <a:r>
              <a:rPr kumimoji="0" sz="16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Firm’s</a:t>
            </a:r>
            <a:r>
              <a:rPr kumimoji="0" sz="16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6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Capital</a:t>
            </a:r>
            <a:endParaRPr kumimoji="0" sz="16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24" y="33273"/>
            <a:ext cx="11528551" cy="415497"/>
          </a:xfrm>
          <a:prstGeom prst="rect">
            <a:avLst/>
          </a:prstGeom>
        </p:spPr>
        <p:txBody>
          <a:bodyPr vert="horz" wrap="square" lIns="0" tIns="76199" rIns="0" bIns="0" rtlCol="0">
            <a:spAutoFit/>
          </a:bodyPr>
          <a:lstStyle/>
          <a:p>
            <a:pPr marL="57785">
              <a:lnSpc>
                <a:spcPct val="100000"/>
              </a:lnSpc>
              <a:spcBef>
                <a:spcPts val="105"/>
              </a:spcBef>
            </a:pPr>
            <a:r>
              <a:rPr sz="2200" dirty="0">
                <a:latin typeface="Aptos" panose="020B0004020202020204" pitchFamily="34" charset="0"/>
              </a:rPr>
              <a:t>NDI</a:t>
            </a:r>
            <a:r>
              <a:rPr sz="2200" spc="-25" dirty="0">
                <a:latin typeface="Aptos" panose="020B0004020202020204" pitchFamily="34" charset="0"/>
              </a:rPr>
              <a:t> </a:t>
            </a:r>
            <a:r>
              <a:rPr sz="2200" spc="-10" dirty="0">
                <a:latin typeface="Aptos" panose="020B0004020202020204" pitchFamily="34" charset="0"/>
              </a:rPr>
              <a:t>Rules-</a:t>
            </a:r>
            <a:r>
              <a:rPr sz="2200" dirty="0">
                <a:latin typeface="Aptos" panose="020B0004020202020204" pitchFamily="34" charset="0"/>
              </a:rPr>
              <a:t>Schedule</a:t>
            </a:r>
            <a:r>
              <a:rPr sz="2200" spc="-10" dirty="0">
                <a:latin typeface="Aptos" panose="020B0004020202020204" pitchFamily="34" charset="0"/>
              </a:rPr>
              <a:t> </a:t>
            </a:r>
            <a:r>
              <a:rPr sz="2200" dirty="0">
                <a:latin typeface="Aptos" panose="020B0004020202020204" pitchFamily="34" charset="0"/>
              </a:rPr>
              <a:t>IV</a:t>
            </a:r>
            <a:r>
              <a:rPr sz="2200" spc="-30" dirty="0">
                <a:latin typeface="Aptos" panose="020B0004020202020204" pitchFamily="34" charset="0"/>
              </a:rPr>
              <a:t> </a:t>
            </a:r>
            <a:r>
              <a:rPr sz="2200" dirty="0">
                <a:latin typeface="Aptos" panose="020B0004020202020204" pitchFamily="34" charset="0"/>
              </a:rPr>
              <a:t>–Investments</a:t>
            </a:r>
            <a:r>
              <a:rPr sz="2200" spc="-30" dirty="0">
                <a:latin typeface="Aptos" panose="020B0004020202020204" pitchFamily="34" charset="0"/>
              </a:rPr>
              <a:t> </a:t>
            </a:r>
            <a:r>
              <a:rPr sz="2200" dirty="0">
                <a:latin typeface="Aptos" panose="020B0004020202020204" pitchFamily="34" charset="0"/>
              </a:rPr>
              <a:t>by</a:t>
            </a:r>
            <a:r>
              <a:rPr sz="2200" spc="-20" dirty="0">
                <a:latin typeface="Aptos" panose="020B0004020202020204" pitchFamily="34" charset="0"/>
              </a:rPr>
              <a:t> </a:t>
            </a:r>
            <a:r>
              <a:rPr sz="2200" dirty="0">
                <a:latin typeface="Aptos" panose="020B0004020202020204" pitchFamily="34" charset="0"/>
              </a:rPr>
              <a:t>NRI /</a:t>
            </a:r>
            <a:r>
              <a:rPr sz="2200" spc="-20" dirty="0">
                <a:latin typeface="Aptos" panose="020B0004020202020204" pitchFamily="34" charset="0"/>
              </a:rPr>
              <a:t> </a:t>
            </a:r>
            <a:r>
              <a:rPr sz="2200" dirty="0">
                <a:latin typeface="Aptos" panose="020B0004020202020204" pitchFamily="34" charset="0"/>
              </a:rPr>
              <a:t>OCI</a:t>
            </a:r>
            <a:r>
              <a:rPr sz="2200" spc="-45" dirty="0">
                <a:latin typeface="Aptos" panose="020B0004020202020204" pitchFamily="34" charset="0"/>
              </a:rPr>
              <a:t> </a:t>
            </a:r>
            <a:r>
              <a:rPr sz="2200" dirty="0">
                <a:latin typeface="Aptos" panose="020B0004020202020204" pitchFamily="34" charset="0"/>
              </a:rPr>
              <a:t>on</a:t>
            </a:r>
            <a:r>
              <a:rPr sz="2200" spc="-20" dirty="0">
                <a:latin typeface="Aptos" panose="020B0004020202020204" pitchFamily="34" charset="0"/>
              </a:rPr>
              <a:t> </a:t>
            </a:r>
            <a:r>
              <a:rPr sz="2200" dirty="0">
                <a:latin typeface="Aptos" panose="020B0004020202020204" pitchFamily="34" charset="0"/>
              </a:rPr>
              <a:t>non</a:t>
            </a:r>
            <a:r>
              <a:rPr sz="2200" spc="15" dirty="0">
                <a:latin typeface="Aptos" panose="020B0004020202020204" pitchFamily="34" charset="0"/>
              </a:rPr>
              <a:t> </a:t>
            </a:r>
            <a:r>
              <a:rPr sz="2200" dirty="0">
                <a:latin typeface="Aptos" panose="020B0004020202020204" pitchFamily="34" charset="0"/>
              </a:rPr>
              <a:t>-</a:t>
            </a:r>
            <a:r>
              <a:rPr sz="2200" spc="5" dirty="0">
                <a:latin typeface="Aptos" panose="020B0004020202020204" pitchFamily="34" charset="0"/>
              </a:rPr>
              <a:t> </a:t>
            </a:r>
            <a:r>
              <a:rPr sz="2200" dirty="0">
                <a:latin typeface="Aptos" panose="020B0004020202020204" pitchFamily="34" charset="0"/>
              </a:rPr>
              <a:t>repatriation</a:t>
            </a:r>
            <a:r>
              <a:rPr sz="2200" spc="-90" dirty="0">
                <a:latin typeface="Aptos" panose="020B0004020202020204" pitchFamily="34" charset="0"/>
              </a:rPr>
              <a:t> </a:t>
            </a:r>
            <a:r>
              <a:rPr sz="2200" spc="-10" dirty="0">
                <a:latin typeface="Aptos" panose="020B0004020202020204" pitchFamily="34" charset="0"/>
              </a:rPr>
              <a:t>basis</a:t>
            </a:r>
            <a:endParaRPr sz="2200">
              <a:latin typeface="Aptos" panose="020B0004020202020204" pitchFamily="34" charset="0"/>
            </a:endParaRPr>
          </a:p>
        </p:txBody>
      </p:sp>
      <p:sp>
        <p:nvSpPr>
          <p:cNvPr id="4" name="object 4"/>
          <p:cNvSpPr txBox="1">
            <a:spLocks noGrp="1"/>
          </p:cNvSpPr>
          <p:nvPr>
            <p:ph type="sldNum" sz="quarter" idx="7"/>
          </p:nvPr>
        </p:nvSpPr>
        <p:spPr>
          <a:xfrm>
            <a:off x="11660758" y="6556654"/>
            <a:ext cx="241300" cy="157992"/>
          </a:xfrm>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Aptos" panose="020B0004020202020204" pitchFamily="34" charset="0"/>
              </a:rPr>
              <a:pPr marL="38100" marR="0" lvl="0" indent="0" defTabSz="914400" eaLnBrk="1" fontAlgn="auto" latinLnBrk="0" hangingPunct="1">
                <a:lnSpc>
                  <a:spcPts val="1240"/>
                </a:lnSpc>
                <a:spcBef>
                  <a:spcPts val="0"/>
                </a:spcBef>
                <a:spcAft>
                  <a:spcPts val="0"/>
                </a:spcAft>
                <a:buClrTx/>
                <a:buSzTx/>
                <a:buFontTx/>
                <a:buNone/>
                <a:tabLst/>
                <a:defRPr/>
              </a:pPr>
              <a:t>57</a:t>
            </a:fld>
            <a:endParaRPr kumimoji="0" sz="1200" b="0" i="0" u="none" strike="noStrike" kern="0" cap="none" spc="-25" normalizeH="0" baseline="0" noProof="0" dirty="0">
              <a:ln>
                <a:noFill/>
              </a:ln>
              <a:solidFill>
                <a:srgbClr val="888888"/>
              </a:solidFill>
              <a:effectLst/>
              <a:uLnTx/>
              <a:uFillTx/>
              <a:latin typeface="Aptos" panose="020B0004020202020204" pitchFamily="34" charset="0"/>
            </a:endParaRPr>
          </a:p>
        </p:txBody>
      </p:sp>
      <p:sp>
        <p:nvSpPr>
          <p:cNvPr id="3" name="object 3"/>
          <p:cNvSpPr txBox="1"/>
          <p:nvPr/>
        </p:nvSpPr>
        <p:spPr>
          <a:xfrm>
            <a:off x="376834" y="594715"/>
            <a:ext cx="10757535" cy="5600065"/>
          </a:xfrm>
          <a:prstGeom prst="rect">
            <a:avLst/>
          </a:prstGeom>
        </p:spPr>
        <p:txBody>
          <a:bodyPr vert="horz" wrap="square" lIns="0" tIns="100965" rIns="0" bIns="0" rtlCol="0">
            <a:spAutoFit/>
          </a:bodyPr>
          <a:lstStyle/>
          <a:p>
            <a:pPr marL="12700" marR="0" lvl="0" indent="0" defTabSz="914400" eaLnBrk="1" fontAlgn="auto" latinLnBrk="0" hangingPunct="1">
              <a:lnSpc>
                <a:spcPct val="100000"/>
              </a:lnSpc>
              <a:spcBef>
                <a:spcPts val="795"/>
              </a:spcBef>
              <a:spcAft>
                <a:spcPts val="0"/>
              </a:spcAft>
              <a:buClrTx/>
              <a:buSzTx/>
              <a:buFontTx/>
              <a:buNone/>
              <a:tabLst/>
              <a:defRPr/>
            </a:pP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NRIs:</a:t>
            </a:r>
            <a:r>
              <a:rPr kumimoji="0" sz="1700" b="1" i="0"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Indian</a:t>
            </a:r>
            <a:r>
              <a:rPr kumimoji="0" sz="1700" b="1" i="0" u="none" strike="noStrike" kern="0" cap="none" spc="-4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Citizens</a:t>
            </a:r>
            <a:r>
              <a:rPr kumimoji="0" sz="1700" b="1" i="0" u="none" strike="noStrike" kern="0" cap="none" spc="-5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residing</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abroad</a:t>
            </a:r>
            <a:r>
              <a:rPr kumimoji="0" sz="17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OR</a:t>
            </a:r>
            <a:r>
              <a:rPr kumimoji="0" sz="1700" b="1" i="0" u="none" strike="noStrike" kern="0" cap="none" spc="-4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OCI</a:t>
            </a:r>
            <a:r>
              <a:rPr kumimoji="0" sz="17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Cardholders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240665" marR="0" lvl="0" indent="-227965" defTabSz="914400" eaLnBrk="1" fontAlgn="auto" latinLnBrk="0" hangingPunct="1">
              <a:lnSpc>
                <a:spcPct val="100000"/>
              </a:lnSpc>
              <a:spcBef>
                <a:spcPts val="695"/>
              </a:spcBef>
              <a:spcAft>
                <a:spcPts val="0"/>
              </a:spcAft>
              <a:buClrTx/>
              <a:buSzTx/>
              <a:buFontTx/>
              <a:buChar char="•"/>
              <a:tabLst>
                <a:tab pos="240665"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If</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PIO</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is</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registered</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OCI</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Cardholder</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445"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treated</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as</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NRI</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under</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FEMA</a:t>
            </a:r>
            <a:r>
              <a:rPr kumimoji="0" sz="1700" b="0" i="0" u="none" strike="noStrike" kern="0" cap="none" spc="-10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and</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he</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Can’t</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avail</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Sch.</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4</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700"/>
              </a:spcBef>
              <a:spcAft>
                <a:spcPts val="0"/>
              </a:spcAft>
              <a:buClrTx/>
              <a:buSzTx/>
              <a:buFontTx/>
              <a:buChar char="•"/>
              <a:tabLst>
                <a:tab pos="240665"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Foreign</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Company/</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Trust/Firm</a:t>
            </a:r>
            <a:r>
              <a:rPr kumimoji="0" sz="1700" b="0" i="0" u="none" strike="noStrike" kern="0" cap="none" spc="-7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owned</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&amp;</a:t>
            </a:r>
            <a:r>
              <a:rPr kumimoji="0" sz="17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controlled</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NRIs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240665" marR="0" lvl="0" indent="-227965" defTabSz="914400" eaLnBrk="1" fontAlgn="auto" latinLnBrk="0" hangingPunct="1">
              <a:lnSpc>
                <a:spcPct val="100000"/>
              </a:lnSpc>
              <a:spcBef>
                <a:spcPts val="720"/>
              </a:spcBef>
              <a:spcAft>
                <a:spcPts val="0"/>
              </a:spcAft>
              <a:buClrTx/>
              <a:buSzTx/>
              <a:buFont typeface="Microsoft Sans Serif"/>
              <a:buChar char="•"/>
              <a:tabLst>
                <a:tab pos="240665" algn="l"/>
              </a:tabLst>
              <a:defRPr/>
            </a:pP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But</a:t>
            </a:r>
            <a:r>
              <a:rPr kumimoji="0" sz="1700" b="0" i="1"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Not</a:t>
            </a:r>
            <a:r>
              <a:rPr kumimoji="0" sz="17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Foreign</a:t>
            </a:r>
            <a:r>
              <a:rPr kumimoji="0" sz="1700" b="0" i="1"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LLP</a:t>
            </a:r>
            <a:r>
              <a:rPr kumimoji="0" sz="1700" b="0" i="1" u="none" strike="noStrike" kern="0" cap="none" spc="-60"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O</a:t>
            </a:r>
            <a:r>
              <a:rPr kumimoji="0" sz="1700" b="0" i="1"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&amp;</a:t>
            </a:r>
            <a:r>
              <a:rPr kumimoji="0" sz="1700" b="0" i="1" u="none" strike="noStrike" kern="0" cap="none" spc="-3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C</a:t>
            </a:r>
            <a:r>
              <a:rPr kumimoji="0" sz="1700" b="0" i="1"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0" normalizeH="0" baseline="0" noProof="0" dirty="0">
                <a:ln>
                  <a:noFill/>
                </a:ln>
                <a:solidFill>
                  <a:sysClr val="windowText" lastClr="000000"/>
                </a:solidFill>
                <a:effectLst/>
                <a:uLnTx/>
                <a:uFillTx/>
                <a:latin typeface="Aptos" panose="020B0004020202020204" pitchFamily="34" charset="0"/>
                <a:cs typeface="Arial"/>
              </a:rPr>
              <a:t>by</a:t>
            </a:r>
            <a:r>
              <a:rPr kumimoji="0" sz="1700" b="0" i="1" u="none" strike="noStrike" kern="0" cap="none" spc="-25" normalizeH="0" baseline="0" noProof="0" dirty="0">
                <a:ln>
                  <a:noFill/>
                </a:ln>
                <a:solidFill>
                  <a:sysClr val="windowText" lastClr="000000"/>
                </a:solidFill>
                <a:effectLst/>
                <a:uLnTx/>
                <a:uFillTx/>
                <a:latin typeface="Aptos" panose="020B0004020202020204" pitchFamily="34" charset="0"/>
                <a:cs typeface="Arial"/>
              </a:rPr>
              <a:t> </a:t>
            </a:r>
            <a:r>
              <a:rPr kumimoji="0" sz="1700" b="0" i="1" u="none" strike="noStrike" kern="0" cap="none" spc="-10" normalizeH="0" baseline="0" noProof="0" dirty="0">
                <a:ln>
                  <a:noFill/>
                </a:ln>
                <a:solidFill>
                  <a:sysClr val="windowText" lastClr="000000"/>
                </a:solidFill>
                <a:effectLst/>
                <a:uLnTx/>
                <a:uFillTx/>
                <a:latin typeface="Aptos" panose="020B0004020202020204" pitchFamily="34" charset="0"/>
                <a:cs typeface="Arial"/>
              </a:rPr>
              <a:t>NRIs?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12700" marR="0" lvl="0" indent="0" defTabSz="914400" eaLnBrk="1" fontAlgn="auto" latinLnBrk="0" hangingPunct="1">
              <a:lnSpc>
                <a:spcPct val="100000"/>
              </a:lnSpc>
              <a:spcBef>
                <a:spcPts val="695"/>
              </a:spcBef>
              <a:spcAft>
                <a:spcPts val="0"/>
              </a:spcAft>
              <a:buClrTx/>
              <a:buSzTx/>
              <a:buFontTx/>
              <a:buNone/>
              <a:tabLst/>
              <a:defRPr/>
            </a:pP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What</a:t>
            </a:r>
            <a:r>
              <a:rPr kumimoji="0" sz="1700" b="1" i="0" u="none" strike="noStrike" kern="0" cap="none" spc="-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is</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O</a:t>
            </a:r>
            <a:r>
              <a:rPr kumimoji="0" sz="17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&amp;</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C</a:t>
            </a:r>
            <a:r>
              <a:rPr kumimoji="0" sz="1700" b="1" i="0" u="none" strike="noStrike" kern="0" cap="none" spc="-15"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by</a:t>
            </a:r>
            <a:r>
              <a:rPr kumimoji="0" sz="1700" b="1" i="0" u="none" strike="noStrike" kern="0" cap="none" spc="-20" normalizeH="0" baseline="0" noProof="0" dirty="0">
                <a:ln>
                  <a:noFill/>
                </a:ln>
                <a:solidFill>
                  <a:sysClr val="windowText" lastClr="000000"/>
                </a:solidFill>
                <a:effectLst/>
                <a:uLnTx/>
                <a:uFillTx/>
                <a:latin typeface="Aptos" panose="020B0004020202020204" pitchFamily="34" charset="0"/>
                <a:cs typeface="Arial"/>
              </a:rPr>
              <a:t> NRIs?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356870" marR="0" lvl="0" indent="-344170" defTabSz="914400" eaLnBrk="1" fontAlgn="auto" latinLnBrk="0" hangingPunct="1">
              <a:lnSpc>
                <a:spcPct val="100000"/>
              </a:lnSpc>
              <a:spcBef>
                <a:spcPts val="700"/>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definition</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Sch.</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IV</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so</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Refer</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Rules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695"/>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Ownership</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445"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50%+</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 Share</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Capital /</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LLP</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beneficially</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owned</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by</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NRIs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720"/>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Control</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445"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right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to</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appoint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majority</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Directors</a:t>
            </a:r>
            <a:r>
              <a:rPr kumimoji="0" sz="1700" b="0" i="0" u="none" strike="noStrike" kern="0" cap="none" spc="-6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Partners</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DPs</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with</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NRIs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12700" marR="0" lvl="0" indent="0" defTabSz="914400" eaLnBrk="1" fontAlgn="auto" latinLnBrk="0" hangingPunct="1">
              <a:lnSpc>
                <a:spcPct val="100000"/>
              </a:lnSpc>
              <a:spcBef>
                <a:spcPts val="700"/>
              </a:spcBef>
              <a:spcAft>
                <a:spcPts val="0"/>
              </a:spcAft>
              <a:buClrTx/>
              <a:buSzTx/>
              <a:buFontTx/>
              <a:buNone/>
              <a:tabLst/>
              <a:defRPr/>
            </a:pP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For</a:t>
            </a:r>
            <a:r>
              <a:rPr kumimoji="0" sz="1700" b="1" i="0" u="none" strike="noStrike" kern="0" cap="none" spc="-3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0" normalizeH="0" baseline="0" noProof="0" dirty="0">
                <a:ln>
                  <a:noFill/>
                </a:ln>
                <a:solidFill>
                  <a:sysClr val="windowText" lastClr="000000"/>
                </a:solidFill>
                <a:effectLst/>
                <a:uLnTx/>
                <a:uFillTx/>
                <a:latin typeface="Aptos" panose="020B0004020202020204" pitchFamily="34" charset="0"/>
                <a:cs typeface="Arial"/>
              </a:rPr>
              <a:t>Sch.</a:t>
            </a:r>
            <a:r>
              <a:rPr kumimoji="0" sz="1700" b="1" i="0" u="none" strike="noStrike" kern="0" cap="none" spc="-10" normalizeH="0" baseline="0" noProof="0" dirty="0">
                <a:ln>
                  <a:noFill/>
                </a:ln>
                <a:solidFill>
                  <a:sysClr val="windowText" lastClr="000000"/>
                </a:solidFill>
                <a:effectLst/>
                <a:uLnTx/>
                <a:uFillTx/>
                <a:latin typeface="Aptos" panose="020B0004020202020204" pitchFamily="34" charset="0"/>
                <a:cs typeface="Arial"/>
              </a:rPr>
              <a:t> </a:t>
            </a:r>
            <a:r>
              <a:rPr kumimoji="0" sz="1700" b="1" i="0" u="none" strike="noStrike" kern="0" cap="none" spc="-25" normalizeH="0" baseline="0" noProof="0" dirty="0">
                <a:ln>
                  <a:noFill/>
                </a:ln>
                <a:solidFill>
                  <a:sysClr val="windowText" lastClr="000000"/>
                </a:solidFill>
                <a:effectLst/>
                <a:uLnTx/>
                <a:uFillTx/>
                <a:latin typeface="Aptos" panose="020B0004020202020204" pitchFamily="34" charset="0"/>
                <a:cs typeface="Arial"/>
              </a:rPr>
              <a:t>IV:</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Arial"/>
            </a:endParaRPr>
          </a:p>
          <a:p>
            <a:pPr marL="356870" marR="0" lvl="0" indent="-344170" defTabSz="914400" eaLnBrk="1" fontAlgn="auto" latinLnBrk="0" hangingPunct="1">
              <a:lnSpc>
                <a:spcPct val="100000"/>
              </a:lnSpc>
              <a:spcBef>
                <a:spcPts val="695"/>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Pricing</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Norms</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unlike</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Sch.</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I</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700"/>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Filings</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FDI</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720"/>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counted</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Direct</a:t>
            </a:r>
            <a:r>
              <a:rPr kumimoji="0" sz="1700" b="0" i="0" u="none" strike="noStrike" kern="0" cap="none" spc="-5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Indirect</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FI</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Limits</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for</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O&amp;C</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700"/>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Can</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Multi-</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brand</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Retailing</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6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Telecom</a:t>
            </a:r>
            <a:r>
              <a:rPr kumimoji="0" sz="1700" b="0" i="0" u="none" strike="noStrike" kern="0" cap="none" spc="-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1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Airlines,</a:t>
            </a:r>
            <a:r>
              <a:rPr kumimoji="0" sz="17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etc.</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695"/>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bar to</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investing</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a:t>
            </a:r>
            <a:r>
              <a:rPr kumimoji="0" sz="1700" b="0" i="0" u="none" strike="noStrike" kern="0" cap="none" spc="-5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Tobacco</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/Gambling</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Lottery</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a:t>
            </a:r>
            <a:r>
              <a:rPr kumimoji="0" sz="1700" b="0" i="0" u="none" strike="noStrike" kern="0" cap="none" spc="-3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Sectors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695"/>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not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open to</a:t>
            </a:r>
            <a:r>
              <a:rPr kumimoji="0" sz="1700" b="0" i="0" u="none" strike="noStrike" kern="0" cap="none" spc="-4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private</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investment</a:t>
            </a:r>
            <a:r>
              <a:rPr kumimoji="0" sz="1700" b="0" i="0" u="none" strike="noStrike" kern="0" cap="none" spc="-2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(Railways)</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a:p>
            <a:pPr marL="356870" marR="0" lvl="0" indent="-344170" defTabSz="914400" eaLnBrk="1" fontAlgn="auto" latinLnBrk="0" hangingPunct="1">
              <a:lnSpc>
                <a:spcPct val="100000"/>
              </a:lnSpc>
              <a:spcBef>
                <a:spcPts val="725"/>
              </a:spcBef>
              <a:spcAft>
                <a:spcPts val="0"/>
              </a:spcAft>
              <a:buClrTx/>
              <a:buSzTx/>
              <a:buFontTx/>
              <a:buChar char="•"/>
              <a:tabLst>
                <a:tab pos="356870" algn="l"/>
              </a:tabLst>
              <a:defRPr/>
            </a:pP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Sale</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Proceeds</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of</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Investment</a:t>
            </a:r>
            <a:r>
              <a:rPr kumimoji="0" sz="1700" b="0" i="0" u="none" strike="noStrike" kern="0" cap="none" spc="15"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must</a:t>
            </a:r>
            <a:r>
              <a:rPr kumimoji="0" sz="1700" b="0" i="0" u="none" strike="noStrike" kern="0" cap="none" spc="-4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be</a:t>
            </a:r>
            <a:r>
              <a:rPr kumimoji="0" sz="1700" b="0" i="0" u="none" strike="noStrike" kern="0" cap="none" spc="-1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credited to</a:t>
            </a:r>
            <a:r>
              <a:rPr kumimoji="0" sz="1700" b="0" i="0" u="none" strike="noStrike" kern="0" cap="none" spc="-30"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0" normalizeH="0" baseline="0" noProof="0" dirty="0">
                <a:ln>
                  <a:noFill/>
                </a:ln>
                <a:solidFill>
                  <a:sysClr val="windowText" lastClr="000000"/>
                </a:solidFill>
                <a:effectLst/>
                <a:uLnTx/>
                <a:uFillTx/>
                <a:latin typeface="Aptos" panose="020B0004020202020204" pitchFamily="34" charset="0"/>
                <a:cs typeface="Microsoft Sans Serif"/>
              </a:rPr>
              <a:t>NRO</a:t>
            </a:r>
            <a:r>
              <a:rPr kumimoji="0" sz="1700" b="0" i="0" u="none" strike="noStrike" kern="0" cap="none" spc="-114" normalizeH="0" baseline="0" noProof="0" dirty="0">
                <a:ln>
                  <a:noFill/>
                </a:ln>
                <a:solidFill>
                  <a:sysClr val="windowText" lastClr="000000"/>
                </a:solidFill>
                <a:effectLst/>
                <a:uLnTx/>
                <a:uFillTx/>
                <a:latin typeface="Aptos" panose="020B0004020202020204" pitchFamily="34" charset="0"/>
                <a:cs typeface="Microsoft Sans Serif"/>
              </a:rPr>
              <a:t> </a:t>
            </a:r>
            <a:r>
              <a:rPr kumimoji="0" sz="1700" b="0" i="0" u="none" strike="noStrike" kern="0" cap="none" spc="-25" normalizeH="0" baseline="0" noProof="0" dirty="0">
                <a:ln>
                  <a:noFill/>
                </a:ln>
                <a:solidFill>
                  <a:sysClr val="windowText" lastClr="000000"/>
                </a:solidFill>
                <a:effectLst/>
                <a:uLnTx/>
                <a:uFillTx/>
                <a:latin typeface="Aptos" panose="020B0004020202020204" pitchFamily="34" charset="0"/>
                <a:cs typeface="Microsoft Sans Serif"/>
              </a:rPr>
              <a:t>A/c</a:t>
            </a:r>
            <a:endParaRPr kumimoji="0" sz="1700" b="0" i="0" u="none" strike="noStrike" kern="0" cap="none" spc="0" normalizeH="0" baseline="0" noProof="0">
              <a:ln>
                <a:noFill/>
              </a:ln>
              <a:solidFill>
                <a:sysClr val="windowText" lastClr="000000"/>
              </a:solidFill>
              <a:effectLst/>
              <a:uLnTx/>
              <a:uFillTx/>
              <a:latin typeface="Aptos" panose="020B0004020202020204" pitchFamily="34" charset="0"/>
              <a:cs typeface="Microsoft Sans Serif"/>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187431" y="6518859"/>
            <a:ext cx="130175" cy="237886"/>
          </a:xfrm>
          <a:prstGeom prst="rect">
            <a:avLst/>
          </a:prstGeom>
        </p:spPr>
        <p:txBody>
          <a:bodyPr vert="horz" wrap="square" lIns="0" tIns="14605" rIns="0" bIns="0" rtlCol="0">
            <a:spAutoFit/>
          </a:bodyPr>
          <a:lstStyle/>
          <a:p>
            <a:pPr marL="12700">
              <a:lnSpc>
                <a:spcPct val="100000"/>
              </a:lnSpc>
              <a:spcBef>
                <a:spcPts val="115"/>
              </a:spcBef>
            </a:pPr>
            <a:r>
              <a:rPr sz="1450" spc="5" dirty="0">
                <a:solidFill>
                  <a:srgbClr val="FFFFFF"/>
                </a:solidFill>
                <a:latin typeface="+mj-lt"/>
                <a:cs typeface="Roboto"/>
              </a:rPr>
              <a:t>8</a:t>
            </a:r>
            <a:endParaRPr sz="1450">
              <a:latin typeface="+mj-lt"/>
              <a:cs typeface="Roboto"/>
            </a:endParaRPr>
          </a:p>
        </p:txBody>
      </p:sp>
      <p:sp>
        <p:nvSpPr>
          <p:cNvPr id="7" name="object 7"/>
          <p:cNvSpPr txBox="1">
            <a:spLocks noGrp="1"/>
          </p:cNvSpPr>
          <p:nvPr>
            <p:ph type="title"/>
          </p:nvPr>
        </p:nvSpPr>
        <p:spPr>
          <a:xfrm>
            <a:off x="199440" y="187832"/>
            <a:ext cx="7325995" cy="1002030"/>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5" dirty="0">
                <a:solidFill>
                  <a:srgbClr val="00AFEF"/>
                </a:solidFill>
                <a:cs typeface="Roboto"/>
              </a:rPr>
              <a:t>by</a:t>
            </a:r>
            <a:r>
              <a:rPr sz="3200" spc="-5" dirty="0">
                <a:solidFill>
                  <a:srgbClr val="00AFEF"/>
                </a:solidFill>
                <a:cs typeface="Roboto"/>
              </a:rPr>
              <a:t> NRI/OCI</a:t>
            </a:r>
            <a:r>
              <a:rPr sz="3200" spc="5" dirty="0">
                <a:solidFill>
                  <a:srgbClr val="00AFEF"/>
                </a:solidFill>
                <a:cs typeface="Roboto"/>
              </a:rPr>
              <a:t> </a:t>
            </a:r>
            <a:r>
              <a:rPr sz="3200" spc="-10" dirty="0">
                <a:solidFill>
                  <a:srgbClr val="00AFEF"/>
                </a:solidFill>
                <a:cs typeface="Roboto"/>
              </a:rPr>
              <a:t>on</a:t>
            </a:r>
            <a:r>
              <a:rPr sz="3200" dirty="0">
                <a:solidFill>
                  <a:srgbClr val="00AFEF"/>
                </a:solidFill>
                <a:cs typeface="Roboto"/>
              </a:rPr>
              <a:t> </a:t>
            </a:r>
            <a:r>
              <a:rPr sz="3200" spc="20" dirty="0">
                <a:solidFill>
                  <a:srgbClr val="00AFEF"/>
                </a:solidFill>
                <a:cs typeface="Roboto"/>
              </a:rPr>
              <a:t>Repat</a:t>
            </a:r>
            <a:r>
              <a:rPr lang="en-IN" sz="3200" spc="20" dirty="0">
                <a:solidFill>
                  <a:srgbClr val="00AFEF"/>
                </a:solidFill>
                <a:cs typeface="Roboto"/>
              </a:rPr>
              <a:t>r</a:t>
            </a:r>
            <a:r>
              <a:rPr sz="3200" spc="20" dirty="0" err="1">
                <a:solidFill>
                  <a:srgbClr val="00AFEF"/>
                </a:solidFill>
                <a:cs typeface="Roboto"/>
              </a:rPr>
              <a:t>iation</a:t>
            </a:r>
            <a:r>
              <a:rPr sz="3200" spc="20" dirty="0">
                <a:solidFill>
                  <a:srgbClr val="00AFEF"/>
                </a:solidFill>
                <a:cs typeface="Roboto"/>
              </a:rPr>
              <a:t> </a:t>
            </a:r>
            <a:r>
              <a:rPr sz="3200" spc="-780" dirty="0">
                <a:solidFill>
                  <a:srgbClr val="00AFEF"/>
                </a:solidFill>
                <a:cs typeface="Roboto"/>
              </a:rPr>
              <a:t> </a:t>
            </a:r>
            <a:r>
              <a:rPr sz="3200" spc="-10" dirty="0">
                <a:solidFill>
                  <a:srgbClr val="00AFEF"/>
                </a:solidFill>
                <a:cs typeface="Roboto"/>
              </a:rPr>
              <a:t>Basis</a:t>
            </a:r>
            <a:endParaRPr sz="3200" dirty="0">
              <a:cs typeface="Roboto"/>
            </a:endParaRPr>
          </a:p>
        </p:txBody>
      </p:sp>
      <p:sp>
        <p:nvSpPr>
          <p:cNvPr id="8" name="object 8"/>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9" name="object 9"/>
          <p:cNvPicPr/>
          <p:nvPr/>
        </p:nvPicPr>
        <p:blipFill>
          <a:blip r:embed="rId2" cstate="print"/>
          <a:stretch>
            <a:fillRect/>
          </a:stretch>
        </p:blipFill>
        <p:spPr>
          <a:xfrm>
            <a:off x="8580704" y="0"/>
            <a:ext cx="3004743" cy="1252727"/>
          </a:xfrm>
          <a:prstGeom prst="rect">
            <a:avLst/>
          </a:prstGeom>
        </p:spPr>
      </p:pic>
      <p:sp>
        <p:nvSpPr>
          <p:cNvPr id="10" name="object 10"/>
          <p:cNvSpPr txBox="1"/>
          <p:nvPr/>
        </p:nvSpPr>
        <p:spPr>
          <a:xfrm>
            <a:off x="5576442" y="1507997"/>
            <a:ext cx="1809114" cy="299720"/>
          </a:xfrm>
          <a:prstGeom prst="rect">
            <a:avLst/>
          </a:prstGeom>
        </p:spPr>
        <p:txBody>
          <a:bodyPr vert="horz" wrap="square" lIns="0" tIns="12700" rIns="0" bIns="0" rtlCol="0">
            <a:spAutoFit/>
          </a:bodyPr>
          <a:lstStyle/>
          <a:p>
            <a:pPr marL="12700">
              <a:lnSpc>
                <a:spcPct val="100000"/>
              </a:lnSpc>
              <a:spcBef>
                <a:spcPts val="100"/>
              </a:spcBef>
            </a:pPr>
            <a:r>
              <a:rPr sz="1800" b="1" u="sng" spc="-5" dirty="0">
                <a:solidFill>
                  <a:srgbClr val="00AFEF"/>
                </a:solidFill>
                <a:uFill>
                  <a:solidFill>
                    <a:srgbClr val="00AFEF"/>
                  </a:solidFill>
                </a:uFill>
                <a:latin typeface="+mj-lt"/>
                <a:cs typeface="Roboto"/>
              </a:rPr>
              <a:t>Maximum</a:t>
            </a:r>
            <a:r>
              <a:rPr sz="1800" b="1" u="sng" spc="-55" dirty="0">
                <a:solidFill>
                  <a:srgbClr val="00AFEF"/>
                </a:solidFill>
                <a:uFill>
                  <a:solidFill>
                    <a:srgbClr val="00AFEF"/>
                  </a:solidFill>
                </a:uFill>
                <a:latin typeface="+mj-lt"/>
                <a:cs typeface="Roboto"/>
              </a:rPr>
              <a:t> </a:t>
            </a:r>
            <a:r>
              <a:rPr sz="1800" b="1" u="sng" spc="-10" dirty="0">
                <a:solidFill>
                  <a:srgbClr val="00AFEF"/>
                </a:solidFill>
                <a:uFill>
                  <a:solidFill>
                    <a:srgbClr val="00AFEF"/>
                  </a:solidFill>
                </a:uFill>
                <a:latin typeface="+mj-lt"/>
                <a:cs typeface="Roboto"/>
              </a:rPr>
              <a:t>Limits:</a:t>
            </a:r>
            <a:endParaRPr sz="1800" dirty="0">
              <a:latin typeface="+mj-lt"/>
              <a:cs typeface="Roboto"/>
            </a:endParaRPr>
          </a:p>
        </p:txBody>
      </p:sp>
      <p:sp>
        <p:nvSpPr>
          <p:cNvPr id="11" name="object 11"/>
          <p:cNvSpPr txBox="1"/>
          <p:nvPr/>
        </p:nvSpPr>
        <p:spPr>
          <a:xfrm>
            <a:off x="5576442" y="2056891"/>
            <a:ext cx="5878195"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15" dirty="0">
                <a:latin typeface="+mj-lt"/>
                <a:cs typeface="Roboto"/>
              </a:rPr>
              <a:t>Maximum</a:t>
            </a:r>
            <a:r>
              <a:rPr sz="1800" spc="135" dirty="0">
                <a:latin typeface="+mj-lt"/>
                <a:cs typeface="Roboto"/>
              </a:rPr>
              <a:t> </a:t>
            </a:r>
            <a:r>
              <a:rPr sz="1800" spc="20" dirty="0">
                <a:latin typeface="+mj-lt"/>
                <a:cs typeface="Roboto"/>
              </a:rPr>
              <a:t>of</a:t>
            </a:r>
            <a:r>
              <a:rPr sz="1800" spc="120" dirty="0">
                <a:latin typeface="+mj-lt"/>
                <a:cs typeface="Roboto"/>
              </a:rPr>
              <a:t> </a:t>
            </a:r>
            <a:r>
              <a:rPr sz="1800" spc="-5" dirty="0">
                <a:latin typeface="+mj-lt"/>
                <a:cs typeface="Roboto"/>
              </a:rPr>
              <a:t>5%</a:t>
            </a:r>
            <a:r>
              <a:rPr sz="1800" spc="130" dirty="0">
                <a:latin typeface="+mj-lt"/>
                <a:cs typeface="Roboto"/>
              </a:rPr>
              <a:t> </a:t>
            </a:r>
            <a:r>
              <a:rPr sz="1800" spc="20" dirty="0">
                <a:latin typeface="+mj-lt"/>
                <a:cs typeface="Roboto"/>
              </a:rPr>
              <a:t>of</a:t>
            </a:r>
            <a:r>
              <a:rPr sz="1800" spc="120" dirty="0">
                <a:latin typeface="+mj-lt"/>
                <a:cs typeface="Roboto"/>
              </a:rPr>
              <a:t> </a:t>
            </a:r>
            <a:r>
              <a:rPr sz="1800" spc="-60" dirty="0">
                <a:latin typeface="+mj-lt"/>
                <a:cs typeface="Roboto"/>
              </a:rPr>
              <a:t>paid-up</a:t>
            </a:r>
            <a:r>
              <a:rPr sz="1800" spc="125" dirty="0">
                <a:latin typeface="+mj-lt"/>
                <a:cs typeface="Roboto"/>
              </a:rPr>
              <a:t> </a:t>
            </a:r>
            <a:r>
              <a:rPr sz="1800" spc="-15" dirty="0">
                <a:latin typeface="+mj-lt"/>
                <a:cs typeface="Roboto"/>
              </a:rPr>
              <a:t>capital</a:t>
            </a:r>
            <a:r>
              <a:rPr sz="1800" spc="114" dirty="0">
                <a:latin typeface="+mj-lt"/>
                <a:cs typeface="Roboto"/>
              </a:rPr>
              <a:t> </a:t>
            </a:r>
            <a:r>
              <a:rPr sz="1800" spc="20" dirty="0">
                <a:latin typeface="+mj-lt"/>
                <a:cs typeface="Roboto"/>
              </a:rPr>
              <a:t>of</a:t>
            </a:r>
            <a:r>
              <a:rPr sz="1800" spc="125" dirty="0">
                <a:latin typeface="+mj-lt"/>
                <a:cs typeface="Roboto"/>
              </a:rPr>
              <a:t> </a:t>
            </a:r>
            <a:r>
              <a:rPr sz="1800" spc="-20" dirty="0">
                <a:latin typeface="+mj-lt"/>
                <a:cs typeface="Roboto"/>
              </a:rPr>
              <a:t>the</a:t>
            </a:r>
            <a:r>
              <a:rPr sz="1800" spc="130" dirty="0">
                <a:latin typeface="+mj-lt"/>
                <a:cs typeface="Roboto"/>
              </a:rPr>
              <a:t> </a:t>
            </a:r>
            <a:r>
              <a:rPr sz="1800" spc="-15" dirty="0">
                <a:latin typeface="+mj-lt"/>
                <a:cs typeface="Roboto"/>
              </a:rPr>
              <a:t>Company</a:t>
            </a:r>
            <a:r>
              <a:rPr sz="1800" spc="135" dirty="0">
                <a:latin typeface="+mj-lt"/>
                <a:cs typeface="Roboto"/>
              </a:rPr>
              <a:t> </a:t>
            </a:r>
            <a:r>
              <a:rPr sz="1800" spc="-40" dirty="0">
                <a:latin typeface="+mj-lt"/>
                <a:cs typeface="Roboto"/>
              </a:rPr>
              <a:t>by </a:t>
            </a:r>
            <a:r>
              <a:rPr sz="1800" spc="-434" dirty="0">
                <a:latin typeface="+mj-lt"/>
                <a:cs typeface="Roboto"/>
              </a:rPr>
              <a:t> </a:t>
            </a:r>
            <a:r>
              <a:rPr sz="1800" spc="-20" dirty="0">
                <a:latin typeface="+mj-lt"/>
                <a:cs typeface="Roboto"/>
              </a:rPr>
              <a:t>single</a:t>
            </a:r>
            <a:r>
              <a:rPr sz="1800" spc="10" dirty="0">
                <a:latin typeface="+mj-lt"/>
                <a:cs typeface="Roboto"/>
              </a:rPr>
              <a:t> </a:t>
            </a:r>
            <a:r>
              <a:rPr sz="1800" spc="-15" dirty="0">
                <a:latin typeface="+mj-lt"/>
                <a:cs typeface="Roboto"/>
              </a:rPr>
              <a:t>NRI/</a:t>
            </a:r>
            <a:r>
              <a:rPr sz="1800" spc="5" dirty="0">
                <a:latin typeface="+mj-lt"/>
                <a:cs typeface="Roboto"/>
              </a:rPr>
              <a:t> </a:t>
            </a:r>
            <a:r>
              <a:rPr sz="1800" dirty="0">
                <a:latin typeface="+mj-lt"/>
                <a:cs typeface="Roboto"/>
              </a:rPr>
              <a:t>OCI.</a:t>
            </a:r>
            <a:endParaRPr sz="1800">
              <a:latin typeface="+mj-lt"/>
              <a:cs typeface="Roboto"/>
            </a:endParaRPr>
          </a:p>
        </p:txBody>
      </p:sp>
      <p:sp>
        <p:nvSpPr>
          <p:cNvPr id="12" name="object 12"/>
          <p:cNvSpPr txBox="1"/>
          <p:nvPr/>
        </p:nvSpPr>
        <p:spPr>
          <a:xfrm>
            <a:off x="5576442" y="2879547"/>
            <a:ext cx="5878195" cy="57467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15" dirty="0">
                <a:latin typeface="+mj-lt"/>
                <a:cs typeface="Roboto"/>
              </a:rPr>
              <a:t>Maximum</a:t>
            </a:r>
            <a:r>
              <a:rPr sz="1800" spc="285" dirty="0">
                <a:latin typeface="+mj-lt"/>
                <a:cs typeface="Roboto"/>
              </a:rPr>
              <a:t> </a:t>
            </a:r>
            <a:r>
              <a:rPr sz="1800" spc="-5" dirty="0">
                <a:latin typeface="+mj-lt"/>
                <a:cs typeface="Roboto"/>
              </a:rPr>
              <a:t>10%</a:t>
            </a:r>
            <a:r>
              <a:rPr sz="1800" spc="275" dirty="0">
                <a:latin typeface="+mj-lt"/>
                <a:cs typeface="Roboto"/>
              </a:rPr>
              <a:t> </a:t>
            </a:r>
            <a:r>
              <a:rPr sz="1800" spc="15" dirty="0">
                <a:latin typeface="+mj-lt"/>
                <a:cs typeface="Roboto"/>
              </a:rPr>
              <a:t>of</a:t>
            </a:r>
            <a:r>
              <a:rPr sz="1800" spc="280" dirty="0">
                <a:latin typeface="+mj-lt"/>
                <a:cs typeface="Roboto"/>
              </a:rPr>
              <a:t> </a:t>
            </a:r>
            <a:r>
              <a:rPr sz="1800" spc="-60" dirty="0">
                <a:latin typeface="+mj-lt"/>
                <a:cs typeface="Roboto"/>
              </a:rPr>
              <a:t>paid-up</a:t>
            </a:r>
            <a:r>
              <a:rPr sz="1800" spc="280" dirty="0">
                <a:latin typeface="+mj-lt"/>
                <a:cs typeface="Roboto"/>
              </a:rPr>
              <a:t> </a:t>
            </a:r>
            <a:r>
              <a:rPr sz="1800" spc="-20" dirty="0">
                <a:latin typeface="+mj-lt"/>
                <a:cs typeface="Roboto"/>
              </a:rPr>
              <a:t>capital</a:t>
            </a:r>
            <a:r>
              <a:rPr sz="1800" spc="275" dirty="0">
                <a:latin typeface="+mj-lt"/>
                <a:cs typeface="Roboto"/>
              </a:rPr>
              <a:t> </a:t>
            </a:r>
            <a:r>
              <a:rPr sz="1800" spc="15" dirty="0">
                <a:latin typeface="+mj-lt"/>
                <a:cs typeface="Roboto"/>
              </a:rPr>
              <a:t>of</a:t>
            </a:r>
            <a:r>
              <a:rPr sz="1800" spc="280" dirty="0">
                <a:latin typeface="+mj-lt"/>
                <a:cs typeface="Roboto"/>
              </a:rPr>
              <a:t> </a:t>
            </a:r>
            <a:r>
              <a:rPr sz="1800" spc="-15" dirty="0">
                <a:latin typeface="+mj-lt"/>
                <a:cs typeface="Roboto"/>
              </a:rPr>
              <a:t>the</a:t>
            </a:r>
            <a:r>
              <a:rPr sz="1800" spc="290" dirty="0">
                <a:latin typeface="+mj-lt"/>
                <a:cs typeface="Roboto"/>
              </a:rPr>
              <a:t> </a:t>
            </a:r>
            <a:r>
              <a:rPr sz="1800" spc="-15" dirty="0">
                <a:latin typeface="+mj-lt"/>
                <a:cs typeface="Roboto"/>
              </a:rPr>
              <a:t>Company</a:t>
            </a:r>
            <a:r>
              <a:rPr sz="1800" spc="290" dirty="0">
                <a:latin typeface="+mj-lt"/>
                <a:cs typeface="Roboto"/>
              </a:rPr>
              <a:t> </a:t>
            </a:r>
            <a:r>
              <a:rPr sz="1800" spc="-40" dirty="0">
                <a:latin typeface="+mj-lt"/>
                <a:cs typeface="Roboto"/>
              </a:rPr>
              <a:t>by</a:t>
            </a:r>
            <a:endParaRPr sz="1800" dirty="0">
              <a:latin typeface="+mj-lt"/>
              <a:cs typeface="Roboto"/>
            </a:endParaRPr>
          </a:p>
          <a:p>
            <a:pPr marL="299085">
              <a:lnSpc>
                <a:spcPct val="100000"/>
              </a:lnSpc>
              <a:spcBef>
                <a:spcPts val="5"/>
              </a:spcBef>
            </a:pPr>
            <a:r>
              <a:rPr sz="1800" spc="-15" dirty="0">
                <a:latin typeface="+mj-lt"/>
                <a:cs typeface="Roboto"/>
              </a:rPr>
              <a:t>all</a:t>
            </a:r>
            <a:r>
              <a:rPr sz="1800" spc="-20" dirty="0">
                <a:latin typeface="+mj-lt"/>
                <a:cs typeface="Roboto"/>
              </a:rPr>
              <a:t> </a:t>
            </a:r>
            <a:r>
              <a:rPr sz="1800" spc="-10" dirty="0">
                <a:latin typeface="+mj-lt"/>
                <a:cs typeface="Roboto"/>
              </a:rPr>
              <a:t>NRI/OCI</a:t>
            </a:r>
            <a:r>
              <a:rPr sz="1800" spc="-20" dirty="0">
                <a:latin typeface="+mj-lt"/>
                <a:cs typeface="Roboto"/>
              </a:rPr>
              <a:t> </a:t>
            </a:r>
            <a:r>
              <a:rPr sz="1800" dirty="0" err="1">
                <a:latin typeface="+mj-lt"/>
                <a:cs typeface="Roboto"/>
              </a:rPr>
              <a:t>investo</a:t>
            </a:r>
            <a:r>
              <a:rPr lang="en-IN" sz="1800" dirty="0">
                <a:latin typeface="+mj-lt"/>
                <a:cs typeface="Roboto"/>
              </a:rPr>
              <a:t>r</a:t>
            </a:r>
            <a:r>
              <a:rPr sz="1800" dirty="0">
                <a:latin typeface="+mj-lt"/>
                <a:cs typeface="Roboto"/>
              </a:rPr>
              <a:t>s</a:t>
            </a:r>
          </a:p>
        </p:txBody>
      </p:sp>
      <p:sp>
        <p:nvSpPr>
          <p:cNvPr id="13" name="object 13"/>
          <p:cNvSpPr txBox="1"/>
          <p:nvPr/>
        </p:nvSpPr>
        <p:spPr>
          <a:xfrm>
            <a:off x="5576442" y="3703066"/>
            <a:ext cx="5879465"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 pos="859790" algn="l"/>
                <a:tab pos="1438910" algn="l"/>
                <a:tab pos="2008505" algn="l"/>
                <a:tab pos="2395855" algn="l"/>
                <a:tab pos="3467735" algn="l"/>
                <a:tab pos="3858895" algn="l"/>
                <a:tab pos="4201795" algn="l"/>
                <a:tab pos="4763135" algn="l"/>
                <a:tab pos="5110480" algn="l"/>
              </a:tabLst>
            </a:pPr>
            <a:r>
              <a:rPr sz="1800" spc="-10" dirty="0">
                <a:latin typeface="+mj-lt"/>
                <a:cs typeface="Roboto"/>
              </a:rPr>
              <a:t>10</a:t>
            </a:r>
            <a:r>
              <a:rPr sz="1800" dirty="0">
                <a:latin typeface="+mj-lt"/>
                <a:cs typeface="Roboto"/>
              </a:rPr>
              <a:t>%	</a:t>
            </a:r>
            <a:r>
              <a:rPr sz="1800" spc="-30" dirty="0">
                <a:latin typeface="+mj-lt"/>
                <a:cs typeface="Roboto"/>
              </a:rPr>
              <a:t>li</a:t>
            </a:r>
            <a:r>
              <a:rPr sz="1800" spc="5" dirty="0">
                <a:latin typeface="+mj-lt"/>
                <a:cs typeface="Roboto"/>
              </a:rPr>
              <a:t>m</a:t>
            </a:r>
            <a:r>
              <a:rPr sz="1800" spc="-30" dirty="0">
                <a:latin typeface="+mj-lt"/>
                <a:cs typeface="Roboto"/>
              </a:rPr>
              <a:t>i</a:t>
            </a:r>
            <a:r>
              <a:rPr sz="1800" spc="-20" dirty="0">
                <a:latin typeface="+mj-lt"/>
                <a:cs typeface="Roboto"/>
              </a:rPr>
              <a:t>t</a:t>
            </a:r>
            <a:r>
              <a:rPr sz="1800" dirty="0">
                <a:latin typeface="+mj-lt"/>
                <a:cs typeface="Roboto"/>
              </a:rPr>
              <a:t>	</a:t>
            </a:r>
            <a:r>
              <a:rPr sz="1800" spc="5" dirty="0">
                <a:latin typeface="+mj-lt"/>
                <a:cs typeface="Roboto"/>
              </a:rPr>
              <a:t>m</a:t>
            </a:r>
            <a:r>
              <a:rPr sz="1800" spc="-25" dirty="0">
                <a:latin typeface="+mj-lt"/>
                <a:cs typeface="Roboto"/>
              </a:rPr>
              <a:t>a</a:t>
            </a:r>
            <a:r>
              <a:rPr sz="1800" spc="-55" dirty="0">
                <a:latin typeface="+mj-lt"/>
                <a:cs typeface="Roboto"/>
              </a:rPr>
              <a:t>y</a:t>
            </a:r>
            <a:r>
              <a:rPr sz="1800" dirty="0">
                <a:latin typeface="+mj-lt"/>
                <a:cs typeface="Roboto"/>
              </a:rPr>
              <a:t>	</a:t>
            </a:r>
            <a:r>
              <a:rPr sz="1800" spc="-5" dirty="0">
                <a:latin typeface="+mj-lt"/>
                <a:cs typeface="Roboto"/>
              </a:rPr>
              <a:t>b</a:t>
            </a:r>
            <a:r>
              <a:rPr sz="1800" dirty="0">
                <a:latin typeface="+mj-lt"/>
                <a:cs typeface="Roboto"/>
              </a:rPr>
              <a:t>e	</a:t>
            </a:r>
            <a:r>
              <a:rPr sz="1800" spc="15" dirty="0">
                <a:latin typeface="+mj-lt"/>
                <a:cs typeface="Roboto"/>
              </a:rPr>
              <a:t>e</a:t>
            </a:r>
            <a:r>
              <a:rPr sz="1800" spc="-25" dirty="0">
                <a:latin typeface="+mj-lt"/>
                <a:cs typeface="Roboto"/>
              </a:rPr>
              <a:t>x</a:t>
            </a:r>
            <a:r>
              <a:rPr sz="1800" spc="-30" dirty="0">
                <a:latin typeface="+mj-lt"/>
                <a:cs typeface="Roboto"/>
              </a:rPr>
              <a:t>t</a:t>
            </a:r>
            <a:r>
              <a:rPr sz="1800" spc="15" dirty="0">
                <a:latin typeface="+mj-lt"/>
                <a:cs typeface="Roboto"/>
              </a:rPr>
              <a:t>e</a:t>
            </a:r>
            <a:r>
              <a:rPr sz="1800" spc="-15" dirty="0">
                <a:latin typeface="+mj-lt"/>
                <a:cs typeface="Roboto"/>
              </a:rPr>
              <a:t>nde</a:t>
            </a:r>
            <a:r>
              <a:rPr sz="1800" spc="-10" dirty="0">
                <a:latin typeface="+mj-lt"/>
                <a:cs typeface="Roboto"/>
              </a:rPr>
              <a:t>d</a:t>
            </a:r>
            <a:r>
              <a:rPr sz="1800" dirty="0">
                <a:latin typeface="+mj-lt"/>
                <a:cs typeface="Roboto"/>
              </a:rPr>
              <a:t>	</a:t>
            </a:r>
            <a:r>
              <a:rPr sz="1800" spc="-25" dirty="0">
                <a:latin typeface="+mj-lt"/>
                <a:cs typeface="Roboto"/>
              </a:rPr>
              <a:t>up</a:t>
            </a:r>
            <a:r>
              <a:rPr sz="1800" dirty="0">
                <a:latin typeface="+mj-lt"/>
                <a:cs typeface="Roboto"/>
              </a:rPr>
              <a:t>	</a:t>
            </a:r>
            <a:r>
              <a:rPr sz="1800" spc="-15" dirty="0">
                <a:latin typeface="+mj-lt"/>
                <a:cs typeface="Roboto"/>
              </a:rPr>
              <a:t>t</a:t>
            </a:r>
            <a:r>
              <a:rPr sz="1800" spc="-10" dirty="0">
                <a:latin typeface="+mj-lt"/>
                <a:cs typeface="Roboto"/>
              </a:rPr>
              <a:t>o</a:t>
            </a:r>
            <a:r>
              <a:rPr sz="1800" dirty="0">
                <a:latin typeface="+mj-lt"/>
                <a:cs typeface="Roboto"/>
              </a:rPr>
              <a:t>	</a:t>
            </a:r>
            <a:r>
              <a:rPr sz="1800" spc="-10" dirty="0">
                <a:latin typeface="+mj-lt"/>
                <a:cs typeface="Roboto"/>
              </a:rPr>
              <a:t>24</a:t>
            </a:r>
            <a:r>
              <a:rPr sz="1800" dirty="0">
                <a:latin typeface="+mj-lt"/>
                <a:cs typeface="Roboto"/>
              </a:rPr>
              <a:t>%	</a:t>
            </a:r>
            <a:r>
              <a:rPr sz="1800" spc="25" dirty="0">
                <a:latin typeface="+mj-lt"/>
                <a:cs typeface="Roboto"/>
              </a:rPr>
              <a:t>o</a:t>
            </a:r>
            <a:r>
              <a:rPr sz="1800" spc="10" dirty="0">
                <a:latin typeface="+mj-lt"/>
                <a:cs typeface="Roboto"/>
              </a:rPr>
              <a:t>f</a:t>
            </a:r>
            <a:r>
              <a:rPr sz="1800" dirty="0">
                <a:latin typeface="+mj-lt"/>
                <a:cs typeface="Roboto"/>
              </a:rPr>
              <a:t>	</a:t>
            </a:r>
            <a:r>
              <a:rPr sz="1800" spc="-15" dirty="0">
                <a:latin typeface="+mj-lt"/>
                <a:cs typeface="Roboto"/>
              </a:rPr>
              <a:t>pa</a:t>
            </a:r>
            <a:r>
              <a:rPr sz="1800" spc="-30" dirty="0">
                <a:latin typeface="+mj-lt"/>
                <a:cs typeface="Roboto"/>
              </a:rPr>
              <a:t>i</a:t>
            </a:r>
            <a:r>
              <a:rPr sz="1800" spc="-10" dirty="0">
                <a:latin typeface="+mj-lt"/>
                <a:cs typeface="Roboto"/>
              </a:rPr>
              <a:t>d</a:t>
            </a:r>
            <a:r>
              <a:rPr sz="1800" spc="-325" dirty="0">
                <a:latin typeface="+mj-lt"/>
                <a:cs typeface="Roboto"/>
              </a:rPr>
              <a:t>-</a:t>
            </a:r>
            <a:r>
              <a:rPr sz="1800" spc="-20" dirty="0">
                <a:latin typeface="+mj-lt"/>
                <a:cs typeface="Roboto"/>
              </a:rPr>
              <a:t>up  </a:t>
            </a:r>
            <a:r>
              <a:rPr sz="1800" spc="-15" dirty="0">
                <a:latin typeface="+mj-lt"/>
                <a:cs typeface="Roboto"/>
              </a:rPr>
              <a:t>capital</a:t>
            </a:r>
            <a:r>
              <a:rPr sz="1800" spc="-20" dirty="0">
                <a:latin typeface="+mj-lt"/>
                <a:cs typeface="Roboto"/>
              </a:rPr>
              <a:t> </a:t>
            </a:r>
            <a:r>
              <a:rPr sz="1800" spc="-40" dirty="0">
                <a:latin typeface="+mj-lt"/>
                <a:cs typeface="Roboto"/>
              </a:rPr>
              <a:t>by</a:t>
            </a:r>
            <a:r>
              <a:rPr sz="1800" spc="5" dirty="0">
                <a:latin typeface="+mj-lt"/>
                <a:cs typeface="Roboto"/>
              </a:rPr>
              <a:t> </a:t>
            </a:r>
            <a:r>
              <a:rPr sz="1800" spc="-15" dirty="0">
                <a:latin typeface="+mj-lt"/>
                <a:cs typeface="Roboto"/>
              </a:rPr>
              <a:t>Special</a:t>
            </a:r>
            <a:r>
              <a:rPr sz="1800" spc="-5" dirty="0">
                <a:latin typeface="+mj-lt"/>
                <a:cs typeface="Roboto"/>
              </a:rPr>
              <a:t> </a:t>
            </a:r>
            <a:r>
              <a:rPr sz="1800" spc="-20" dirty="0">
                <a:latin typeface="+mj-lt"/>
                <a:cs typeface="Roboto"/>
              </a:rPr>
              <a:t>Resolution</a:t>
            </a:r>
            <a:r>
              <a:rPr sz="1800" dirty="0">
                <a:latin typeface="+mj-lt"/>
                <a:cs typeface="Roboto"/>
              </a:rPr>
              <a:t> </a:t>
            </a:r>
            <a:r>
              <a:rPr sz="1800" spc="-40" dirty="0">
                <a:latin typeface="+mj-lt"/>
                <a:cs typeface="Roboto"/>
              </a:rPr>
              <a:t>by</a:t>
            </a:r>
            <a:r>
              <a:rPr sz="1800" spc="5" dirty="0">
                <a:latin typeface="+mj-lt"/>
                <a:cs typeface="Roboto"/>
              </a:rPr>
              <a:t> </a:t>
            </a:r>
            <a:r>
              <a:rPr sz="1800" spc="-20" dirty="0">
                <a:latin typeface="+mj-lt"/>
                <a:cs typeface="Roboto"/>
              </a:rPr>
              <a:t>the </a:t>
            </a:r>
            <a:r>
              <a:rPr sz="1800" spc="-15" dirty="0">
                <a:latin typeface="+mj-lt"/>
                <a:cs typeface="Roboto"/>
              </a:rPr>
              <a:t>company.</a:t>
            </a:r>
            <a:endParaRPr sz="1800">
              <a:latin typeface="+mj-lt"/>
              <a:cs typeface="Roboto"/>
            </a:endParaRPr>
          </a:p>
        </p:txBody>
      </p:sp>
      <p:sp>
        <p:nvSpPr>
          <p:cNvPr id="14" name="object 14"/>
          <p:cNvSpPr txBox="1"/>
          <p:nvPr/>
        </p:nvSpPr>
        <p:spPr>
          <a:xfrm>
            <a:off x="199440" y="4623561"/>
            <a:ext cx="11145520" cy="843821"/>
          </a:xfrm>
          <a:prstGeom prst="rect">
            <a:avLst/>
          </a:prstGeom>
        </p:spPr>
        <p:txBody>
          <a:bodyPr vert="horz" wrap="square" lIns="0" tIns="12700" rIns="0" bIns="0" rtlCol="0">
            <a:spAutoFit/>
          </a:bodyPr>
          <a:lstStyle/>
          <a:p>
            <a:pPr marL="12700" marR="5080">
              <a:lnSpc>
                <a:spcPct val="100000"/>
              </a:lnSpc>
              <a:spcBef>
                <a:spcPts val="100"/>
              </a:spcBef>
            </a:pPr>
            <a:r>
              <a:rPr sz="1800" spc="-25" dirty="0">
                <a:latin typeface="+mj-lt"/>
                <a:cs typeface="Roboto"/>
              </a:rPr>
              <a:t>In </a:t>
            </a:r>
            <a:r>
              <a:rPr sz="1800" spc="-5" dirty="0">
                <a:latin typeface="+mj-lt"/>
                <a:cs typeface="Roboto"/>
              </a:rPr>
              <a:t>case </a:t>
            </a:r>
            <a:r>
              <a:rPr sz="1800" spc="-20" dirty="0">
                <a:latin typeface="+mj-lt"/>
                <a:cs typeface="Roboto"/>
              </a:rPr>
              <a:t>the </a:t>
            </a:r>
            <a:r>
              <a:rPr sz="1800" spc="-10" dirty="0">
                <a:latin typeface="+mj-lt"/>
                <a:cs typeface="Roboto"/>
              </a:rPr>
              <a:t>above </a:t>
            </a:r>
            <a:r>
              <a:rPr sz="1800" spc="-20" dirty="0">
                <a:latin typeface="+mj-lt"/>
                <a:cs typeface="Roboto"/>
              </a:rPr>
              <a:t>limits </a:t>
            </a:r>
            <a:r>
              <a:rPr sz="1800" spc="50" dirty="0">
                <a:latin typeface="+mj-lt"/>
                <a:cs typeface="Roboto"/>
              </a:rPr>
              <a:t>a</a:t>
            </a:r>
            <a:r>
              <a:rPr lang="en-IN" sz="1800" spc="50" dirty="0">
                <a:latin typeface="+mj-lt"/>
                <a:cs typeface="Roboto"/>
              </a:rPr>
              <a:t>r</a:t>
            </a:r>
            <a:r>
              <a:rPr sz="1800" spc="50" dirty="0">
                <a:latin typeface="+mj-lt"/>
                <a:cs typeface="Roboto"/>
              </a:rPr>
              <a:t>e </a:t>
            </a:r>
            <a:r>
              <a:rPr sz="1800" spc="15" dirty="0">
                <a:latin typeface="+mj-lt"/>
                <a:cs typeface="Roboto"/>
              </a:rPr>
              <a:t>b</a:t>
            </a:r>
            <a:r>
              <a:rPr lang="en-IN" sz="1800" spc="15" dirty="0">
                <a:latin typeface="+mj-lt"/>
                <a:cs typeface="Roboto"/>
              </a:rPr>
              <a:t>r</a:t>
            </a:r>
            <a:r>
              <a:rPr sz="1800" spc="15" dirty="0" err="1">
                <a:latin typeface="+mj-lt"/>
                <a:cs typeface="Roboto"/>
              </a:rPr>
              <a:t>eached</a:t>
            </a:r>
            <a:r>
              <a:rPr sz="1800" spc="15" dirty="0">
                <a:latin typeface="+mj-lt"/>
                <a:cs typeface="Roboto"/>
              </a:rPr>
              <a:t> </a:t>
            </a:r>
            <a:r>
              <a:rPr sz="1800" spc="-15" dirty="0">
                <a:latin typeface="+mj-lt"/>
                <a:cs typeface="Roboto"/>
              </a:rPr>
              <a:t>NRI/ </a:t>
            </a:r>
            <a:r>
              <a:rPr sz="1800" spc="5" dirty="0">
                <a:latin typeface="+mj-lt"/>
                <a:cs typeface="Roboto"/>
              </a:rPr>
              <a:t>OCI </a:t>
            </a:r>
            <a:r>
              <a:rPr lang="en-IN" sz="1800" spc="30" dirty="0">
                <a:latin typeface="+mj-lt"/>
                <a:cs typeface="Roboto"/>
              </a:rPr>
              <a:t>r</a:t>
            </a:r>
            <a:r>
              <a:rPr sz="1800" spc="30" dirty="0" err="1">
                <a:latin typeface="+mj-lt"/>
                <a:cs typeface="Roboto"/>
              </a:rPr>
              <a:t>equi</a:t>
            </a:r>
            <a:r>
              <a:rPr lang="en-IN" sz="1800" spc="30" dirty="0">
                <a:latin typeface="+mj-lt"/>
                <a:cs typeface="Roboto"/>
              </a:rPr>
              <a:t>r</a:t>
            </a:r>
            <a:r>
              <a:rPr sz="1800" spc="30" dirty="0">
                <a:latin typeface="+mj-lt"/>
                <a:cs typeface="Roboto"/>
              </a:rPr>
              <a:t>ed </a:t>
            </a:r>
            <a:r>
              <a:rPr sz="1800" spc="-10" dirty="0">
                <a:latin typeface="+mj-lt"/>
                <a:cs typeface="Roboto"/>
              </a:rPr>
              <a:t>to sale these </a:t>
            </a:r>
            <a:r>
              <a:rPr sz="1800" spc="-5" dirty="0" err="1">
                <a:latin typeface="+mj-lt"/>
                <a:cs typeface="Roboto"/>
              </a:rPr>
              <a:t>inst</a:t>
            </a:r>
            <a:r>
              <a:rPr lang="en-IN" sz="1800" spc="-5" dirty="0">
                <a:latin typeface="+mj-lt"/>
                <a:cs typeface="Roboto"/>
              </a:rPr>
              <a:t>r</a:t>
            </a:r>
            <a:r>
              <a:rPr sz="1800" spc="-5" dirty="0" err="1">
                <a:latin typeface="+mj-lt"/>
                <a:cs typeface="Roboto"/>
              </a:rPr>
              <a:t>uments</a:t>
            </a:r>
            <a:r>
              <a:rPr sz="1800" spc="-5" dirty="0">
                <a:latin typeface="+mj-lt"/>
                <a:cs typeface="Roboto"/>
              </a:rPr>
              <a:t> </a:t>
            </a:r>
            <a:r>
              <a:rPr sz="1800" spc="-25" dirty="0">
                <a:latin typeface="+mj-lt"/>
                <a:cs typeface="Roboto"/>
              </a:rPr>
              <a:t>within </a:t>
            </a:r>
            <a:r>
              <a:rPr sz="1800" spc="-5" dirty="0">
                <a:latin typeface="+mj-lt"/>
                <a:cs typeface="Roboto"/>
              </a:rPr>
              <a:t>5 </a:t>
            </a:r>
            <a:r>
              <a:rPr sz="1800" spc="5" dirty="0">
                <a:latin typeface="+mj-lt"/>
                <a:cs typeface="Roboto"/>
              </a:rPr>
              <a:t>t</a:t>
            </a:r>
            <a:r>
              <a:rPr lang="en-IN" sz="1800" spc="5" dirty="0">
                <a:latin typeface="+mj-lt"/>
                <a:cs typeface="Roboto"/>
              </a:rPr>
              <a:t>r</a:t>
            </a:r>
            <a:r>
              <a:rPr sz="1800" spc="5" dirty="0" err="1">
                <a:latin typeface="+mj-lt"/>
                <a:cs typeface="Roboto"/>
              </a:rPr>
              <a:t>ading</a:t>
            </a:r>
            <a:r>
              <a:rPr sz="1800" spc="5" dirty="0">
                <a:latin typeface="+mj-lt"/>
                <a:cs typeface="Roboto"/>
              </a:rPr>
              <a:t> </a:t>
            </a:r>
            <a:r>
              <a:rPr sz="1800" spc="-25" dirty="0">
                <a:latin typeface="+mj-lt"/>
                <a:cs typeface="Roboto"/>
              </a:rPr>
              <a:t>days </a:t>
            </a:r>
            <a:r>
              <a:rPr sz="1800" spc="-10" dirty="0">
                <a:latin typeface="+mj-lt"/>
                <a:cs typeface="Roboto"/>
              </a:rPr>
              <a:t>to </a:t>
            </a:r>
            <a:r>
              <a:rPr sz="1800" spc="-25" dirty="0">
                <a:latin typeface="+mj-lt"/>
                <a:cs typeface="Roboto"/>
              </a:rPr>
              <a:t>PRII </a:t>
            </a:r>
            <a:r>
              <a:rPr sz="1800" spc="-434" dirty="0">
                <a:latin typeface="+mj-lt"/>
                <a:cs typeface="Roboto"/>
              </a:rPr>
              <a:t> </a:t>
            </a:r>
            <a:r>
              <a:rPr sz="1800" spc="-15" dirty="0">
                <a:latin typeface="+mj-lt"/>
                <a:cs typeface="Roboto"/>
              </a:rPr>
              <a:t>eligible</a:t>
            </a:r>
            <a:r>
              <a:rPr sz="1800" dirty="0">
                <a:latin typeface="+mj-lt"/>
                <a:cs typeface="Roboto"/>
              </a:rPr>
              <a:t> </a:t>
            </a:r>
            <a:r>
              <a:rPr sz="1800" spc="-10" dirty="0">
                <a:latin typeface="+mj-lt"/>
                <a:cs typeface="Roboto"/>
              </a:rPr>
              <a:t>to</a:t>
            </a:r>
            <a:r>
              <a:rPr sz="1800" dirty="0">
                <a:latin typeface="+mj-lt"/>
                <a:cs typeface="Roboto"/>
              </a:rPr>
              <a:t> </a:t>
            </a:r>
            <a:r>
              <a:rPr sz="1800" spc="-15" dirty="0">
                <a:latin typeface="+mj-lt"/>
                <a:cs typeface="Roboto"/>
              </a:rPr>
              <a:t>hold</a:t>
            </a:r>
            <a:r>
              <a:rPr sz="1800" spc="-10" dirty="0">
                <a:latin typeface="+mj-lt"/>
                <a:cs typeface="Roboto"/>
              </a:rPr>
              <a:t> </a:t>
            </a:r>
            <a:r>
              <a:rPr sz="1800" spc="-25" dirty="0">
                <a:latin typeface="+mj-lt"/>
                <a:cs typeface="Roboto"/>
              </a:rPr>
              <a:t>such</a:t>
            </a:r>
            <a:r>
              <a:rPr sz="1800" spc="-15" dirty="0">
                <a:latin typeface="+mj-lt"/>
                <a:cs typeface="Roboto"/>
              </a:rPr>
              <a:t> </a:t>
            </a:r>
            <a:r>
              <a:rPr sz="1800" spc="-5" dirty="0" err="1">
                <a:latin typeface="+mj-lt"/>
                <a:cs typeface="Roboto"/>
              </a:rPr>
              <a:t>inst</a:t>
            </a:r>
            <a:r>
              <a:rPr lang="en-IN" sz="1800" spc="-5" dirty="0">
                <a:latin typeface="+mj-lt"/>
                <a:cs typeface="Roboto"/>
              </a:rPr>
              <a:t>r</a:t>
            </a:r>
            <a:r>
              <a:rPr sz="1800" spc="-5" dirty="0" err="1">
                <a:latin typeface="+mj-lt"/>
                <a:cs typeface="Roboto"/>
              </a:rPr>
              <a:t>uments</a:t>
            </a:r>
            <a:r>
              <a:rPr sz="1800" spc="-5" dirty="0">
                <a:latin typeface="+mj-lt"/>
                <a:cs typeface="Roboto"/>
              </a:rPr>
              <a:t>.</a:t>
            </a:r>
            <a:endParaRPr sz="1800" dirty="0">
              <a:latin typeface="+mj-lt"/>
              <a:cs typeface="Roboto"/>
            </a:endParaRPr>
          </a:p>
          <a:p>
            <a:pPr>
              <a:lnSpc>
                <a:spcPct val="100000"/>
              </a:lnSpc>
            </a:pPr>
            <a:endParaRPr sz="1800" dirty="0">
              <a:latin typeface="+mj-lt"/>
              <a:cs typeface="Roboto"/>
            </a:endParaRPr>
          </a:p>
        </p:txBody>
      </p:sp>
      <p:grpSp>
        <p:nvGrpSpPr>
          <p:cNvPr id="15" name="object 15"/>
          <p:cNvGrpSpPr/>
          <p:nvPr/>
        </p:nvGrpSpPr>
        <p:grpSpPr>
          <a:xfrm>
            <a:off x="204406" y="1515046"/>
            <a:ext cx="4956175" cy="2847975"/>
            <a:chOff x="204406" y="1515046"/>
            <a:chExt cx="4956175" cy="2847975"/>
          </a:xfrm>
        </p:grpSpPr>
        <p:sp>
          <p:nvSpPr>
            <p:cNvPr id="16" name="object 16"/>
            <p:cNvSpPr/>
            <p:nvPr/>
          </p:nvSpPr>
          <p:spPr>
            <a:xfrm>
              <a:off x="218693" y="2113025"/>
              <a:ext cx="4927600" cy="2235835"/>
            </a:xfrm>
            <a:custGeom>
              <a:avLst/>
              <a:gdLst/>
              <a:ahLst/>
              <a:cxnLst/>
              <a:rect l="l" t="t" r="r" b="b"/>
              <a:pathLst>
                <a:path w="4927600" h="2235835">
                  <a:moveTo>
                    <a:pt x="0" y="2235708"/>
                  </a:moveTo>
                  <a:lnTo>
                    <a:pt x="4927091" y="2235708"/>
                  </a:lnTo>
                  <a:lnTo>
                    <a:pt x="4927091" y="0"/>
                  </a:lnTo>
                  <a:lnTo>
                    <a:pt x="0" y="0"/>
                  </a:lnTo>
                  <a:lnTo>
                    <a:pt x="0" y="2235708"/>
                  </a:lnTo>
                  <a:close/>
                </a:path>
              </a:pathLst>
            </a:custGeom>
            <a:ln w="28574">
              <a:solidFill>
                <a:srgbClr val="172C51"/>
              </a:solidFill>
            </a:ln>
          </p:spPr>
          <p:txBody>
            <a:bodyPr wrap="square" lIns="0" tIns="0" rIns="0" bIns="0" rtlCol="0"/>
            <a:lstStyle/>
            <a:p>
              <a:endParaRPr>
                <a:latin typeface="+mj-lt"/>
              </a:endParaRPr>
            </a:p>
          </p:txBody>
        </p:sp>
        <p:sp>
          <p:nvSpPr>
            <p:cNvPr id="17" name="object 17"/>
            <p:cNvSpPr/>
            <p:nvPr/>
          </p:nvSpPr>
          <p:spPr>
            <a:xfrm>
              <a:off x="218693" y="1529333"/>
              <a:ext cx="4927600" cy="584200"/>
            </a:xfrm>
            <a:custGeom>
              <a:avLst/>
              <a:gdLst/>
              <a:ahLst/>
              <a:cxnLst/>
              <a:rect l="l" t="t" r="r" b="b"/>
              <a:pathLst>
                <a:path w="4927600" h="584200">
                  <a:moveTo>
                    <a:pt x="4927091" y="0"/>
                  </a:moveTo>
                  <a:lnTo>
                    <a:pt x="0" y="0"/>
                  </a:lnTo>
                  <a:lnTo>
                    <a:pt x="0" y="583691"/>
                  </a:lnTo>
                  <a:lnTo>
                    <a:pt x="4927091" y="583691"/>
                  </a:lnTo>
                  <a:lnTo>
                    <a:pt x="4927091" y="0"/>
                  </a:lnTo>
                  <a:close/>
                </a:path>
              </a:pathLst>
            </a:custGeom>
            <a:solidFill>
              <a:srgbClr val="FC7A04"/>
            </a:solidFill>
          </p:spPr>
          <p:txBody>
            <a:bodyPr wrap="square" lIns="0" tIns="0" rIns="0" bIns="0" rtlCol="0"/>
            <a:lstStyle/>
            <a:p>
              <a:endParaRPr dirty="0">
                <a:latin typeface="+mj-lt"/>
              </a:endParaRPr>
            </a:p>
          </p:txBody>
        </p:sp>
        <p:sp>
          <p:nvSpPr>
            <p:cNvPr id="18" name="object 18"/>
            <p:cNvSpPr/>
            <p:nvPr/>
          </p:nvSpPr>
          <p:spPr>
            <a:xfrm>
              <a:off x="218693" y="1529333"/>
              <a:ext cx="4927600" cy="584200"/>
            </a:xfrm>
            <a:custGeom>
              <a:avLst/>
              <a:gdLst/>
              <a:ahLst/>
              <a:cxnLst/>
              <a:rect l="l" t="t" r="r" b="b"/>
              <a:pathLst>
                <a:path w="4927600" h="584200">
                  <a:moveTo>
                    <a:pt x="0" y="583691"/>
                  </a:moveTo>
                  <a:lnTo>
                    <a:pt x="4927091" y="583691"/>
                  </a:lnTo>
                  <a:lnTo>
                    <a:pt x="4927091" y="0"/>
                  </a:lnTo>
                  <a:lnTo>
                    <a:pt x="0" y="0"/>
                  </a:lnTo>
                  <a:lnTo>
                    <a:pt x="0" y="583691"/>
                  </a:lnTo>
                  <a:close/>
                </a:path>
              </a:pathLst>
            </a:custGeom>
            <a:ln w="28575">
              <a:solidFill>
                <a:srgbClr val="172C51"/>
              </a:solidFill>
            </a:ln>
          </p:spPr>
          <p:txBody>
            <a:bodyPr wrap="square" lIns="0" tIns="0" rIns="0" bIns="0" rtlCol="0"/>
            <a:lstStyle/>
            <a:p>
              <a:endParaRPr>
                <a:latin typeface="+mj-lt"/>
              </a:endParaRPr>
            </a:p>
          </p:txBody>
        </p:sp>
      </p:grpSp>
      <p:sp>
        <p:nvSpPr>
          <p:cNvPr id="19" name="object 19"/>
          <p:cNvSpPr txBox="1"/>
          <p:nvPr/>
        </p:nvSpPr>
        <p:spPr>
          <a:xfrm>
            <a:off x="218693" y="1529333"/>
            <a:ext cx="4927600" cy="716863"/>
          </a:xfrm>
          <a:prstGeom prst="rect">
            <a:avLst/>
          </a:prstGeom>
          <a:solidFill>
            <a:schemeClr val="accent1"/>
          </a:solidFill>
          <a:ln w="28575">
            <a:solidFill>
              <a:srgbClr val="172C51"/>
            </a:solidFill>
          </a:ln>
        </p:spPr>
        <p:txBody>
          <a:bodyPr vert="horz" wrap="square" lIns="0" tIns="143510" rIns="0" bIns="0" rtlCol="0">
            <a:spAutoFit/>
          </a:bodyPr>
          <a:lstStyle/>
          <a:p>
            <a:pPr marL="89535">
              <a:lnSpc>
                <a:spcPct val="100000"/>
              </a:lnSpc>
              <a:spcBef>
                <a:spcPts val="1130"/>
              </a:spcBef>
            </a:pPr>
            <a:r>
              <a:rPr sz="1800" b="1" dirty="0">
                <a:solidFill>
                  <a:srgbClr val="FFFFFF"/>
                </a:solidFill>
                <a:latin typeface="+mj-lt"/>
                <a:cs typeface="Roboto"/>
              </a:rPr>
              <a:t>Eligible</a:t>
            </a:r>
            <a:r>
              <a:rPr sz="1800" b="1" spc="-30" dirty="0">
                <a:solidFill>
                  <a:srgbClr val="FFFFFF"/>
                </a:solidFill>
                <a:latin typeface="+mj-lt"/>
                <a:cs typeface="Roboto"/>
              </a:rPr>
              <a:t> </a:t>
            </a:r>
            <a:r>
              <a:rPr sz="1800" b="1" spc="-5" dirty="0">
                <a:solidFill>
                  <a:srgbClr val="FFFFFF"/>
                </a:solidFill>
                <a:latin typeface="+mj-lt"/>
                <a:cs typeface="Roboto"/>
              </a:rPr>
              <a:t>Investments</a:t>
            </a:r>
            <a:endParaRPr lang="en-US" sz="1800" b="1" spc="-5" dirty="0">
              <a:solidFill>
                <a:srgbClr val="FFFFFF"/>
              </a:solidFill>
              <a:latin typeface="+mj-lt"/>
              <a:cs typeface="Roboto"/>
            </a:endParaRPr>
          </a:p>
          <a:p>
            <a:pPr marL="89535">
              <a:lnSpc>
                <a:spcPct val="100000"/>
              </a:lnSpc>
              <a:spcBef>
                <a:spcPts val="1130"/>
              </a:spcBef>
            </a:pPr>
            <a:endParaRPr sz="1000" dirty="0">
              <a:latin typeface="+mj-lt"/>
              <a:cs typeface="Roboto"/>
            </a:endParaRPr>
          </a:p>
        </p:txBody>
      </p:sp>
      <p:sp>
        <p:nvSpPr>
          <p:cNvPr id="20" name="object 20"/>
          <p:cNvSpPr txBox="1"/>
          <p:nvPr/>
        </p:nvSpPr>
        <p:spPr>
          <a:xfrm>
            <a:off x="473963" y="2336419"/>
            <a:ext cx="2814320" cy="299720"/>
          </a:xfrm>
          <a:prstGeom prst="rect">
            <a:avLst/>
          </a:prstGeom>
        </p:spPr>
        <p:txBody>
          <a:bodyPr vert="horz" wrap="square" lIns="0" tIns="12700" rIns="0" bIns="0" rtlCol="0">
            <a:spAutoFit/>
          </a:bodyPr>
          <a:lstStyle/>
          <a:p>
            <a:pPr marL="286385" indent="-287020">
              <a:lnSpc>
                <a:spcPct val="100000"/>
              </a:lnSpc>
              <a:spcBef>
                <a:spcPts val="100"/>
              </a:spcBef>
              <a:buFont typeface="Wingdings"/>
              <a:buChar char=""/>
              <a:tabLst>
                <a:tab pos="287020" algn="l"/>
              </a:tabLst>
            </a:pPr>
            <a:r>
              <a:rPr sz="1800" spc="-15" dirty="0">
                <a:latin typeface="+mj-lt"/>
                <a:cs typeface="Roboto"/>
              </a:rPr>
              <a:t>Listed</a:t>
            </a:r>
            <a:r>
              <a:rPr sz="1800" spc="-30" dirty="0">
                <a:latin typeface="+mj-lt"/>
                <a:cs typeface="Roboto"/>
              </a:rPr>
              <a:t> </a:t>
            </a:r>
            <a:r>
              <a:rPr sz="1800" spc="-20" dirty="0">
                <a:latin typeface="+mj-lt"/>
                <a:cs typeface="Roboto"/>
              </a:rPr>
              <a:t>Indian </a:t>
            </a:r>
            <a:r>
              <a:rPr sz="1800" spc="-5" dirty="0">
                <a:latin typeface="+mj-lt"/>
                <a:cs typeface="Roboto"/>
              </a:rPr>
              <a:t>Companies</a:t>
            </a:r>
            <a:endParaRPr sz="1800">
              <a:latin typeface="+mj-lt"/>
              <a:cs typeface="Roboto"/>
            </a:endParaRPr>
          </a:p>
        </p:txBody>
      </p:sp>
      <p:sp>
        <p:nvSpPr>
          <p:cNvPr id="21" name="object 21"/>
          <p:cNvSpPr txBox="1"/>
          <p:nvPr/>
        </p:nvSpPr>
        <p:spPr>
          <a:xfrm>
            <a:off x="473963" y="2885059"/>
            <a:ext cx="3454400" cy="299720"/>
          </a:xfrm>
          <a:prstGeom prst="rect">
            <a:avLst/>
          </a:prstGeom>
        </p:spPr>
        <p:txBody>
          <a:bodyPr vert="horz" wrap="square" lIns="0" tIns="12700" rIns="0" bIns="0" rtlCol="0">
            <a:spAutoFit/>
          </a:bodyPr>
          <a:lstStyle/>
          <a:p>
            <a:pPr marL="286385" indent="-287020">
              <a:lnSpc>
                <a:spcPct val="100000"/>
              </a:lnSpc>
              <a:spcBef>
                <a:spcPts val="100"/>
              </a:spcBef>
              <a:buFont typeface="Wingdings"/>
              <a:buChar char=""/>
              <a:tabLst>
                <a:tab pos="287020" algn="l"/>
              </a:tabLst>
            </a:pPr>
            <a:r>
              <a:rPr sz="1800" spc="-10" dirty="0">
                <a:latin typeface="+mj-lt"/>
                <a:cs typeface="Roboto"/>
              </a:rPr>
              <a:t>Exchange</a:t>
            </a:r>
            <a:r>
              <a:rPr sz="1800" spc="-50" dirty="0">
                <a:latin typeface="+mj-lt"/>
                <a:cs typeface="Roboto"/>
              </a:rPr>
              <a:t> </a:t>
            </a:r>
            <a:r>
              <a:rPr sz="1800" spc="10" dirty="0">
                <a:latin typeface="+mj-lt"/>
                <a:cs typeface="Roboto"/>
              </a:rPr>
              <a:t>t</a:t>
            </a:r>
            <a:r>
              <a:rPr lang="en-IN" sz="1800" spc="10" dirty="0">
                <a:latin typeface="+mj-lt"/>
                <a:cs typeface="Roboto"/>
              </a:rPr>
              <a:t>r</a:t>
            </a:r>
            <a:r>
              <a:rPr sz="1800" spc="10" dirty="0" err="1">
                <a:latin typeface="+mj-lt"/>
                <a:cs typeface="Roboto"/>
              </a:rPr>
              <a:t>adeable</a:t>
            </a:r>
            <a:r>
              <a:rPr sz="1800" spc="-55" dirty="0">
                <a:latin typeface="+mj-lt"/>
                <a:cs typeface="Roboto"/>
              </a:rPr>
              <a:t> </a:t>
            </a:r>
            <a:r>
              <a:rPr sz="1800" dirty="0">
                <a:latin typeface="+mj-lt"/>
                <a:cs typeface="Roboto"/>
              </a:rPr>
              <a:t>de</a:t>
            </a:r>
            <a:r>
              <a:rPr lang="en-IN" sz="1800" dirty="0">
                <a:latin typeface="+mj-lt"/>
                <a:cs typeface="Roboto"/>
              </a:rPr>
              <a:t>r</a:t>
            </a:r>
            <a:r>
              <a:rPr sz="1800" dirty="0" err="1">
                <a:latin typeface="+mj-lt"/>
                <a:cs typeface="Roboto"/>
              </a:rPr>
              <a:t>ivatives</a:t>
            </a:r>
            <a:endParaRPr sz="1800" dirty="0">
              <a:latin typeface="+mj-lt"/>
              <a:cs typeface="Roboto"/>
            </a:endParaRPr>
          </a:p>
        </p:txBody>
      </p:sp>
      <p:sp>
        <p:nvSpPr>
          <p:cNvPr id="22" name="object 22"/>
          <p:cNvSpPr txBox="1"/>
          <p:nvPr/>
        </p:nvSpPr>
        <p:spPr>
          <a:xfrm>
            <a:off x="473963" y="3433953"/>
            <a:ext cx="4296410" cy="574040"/>
          </a:xfrm>
          <a:prstGeom prst="rect">
            <a:avLst/>
          </a:prstGeom>
        </p:spPr>
        <p:txBody>
          <a:bodyPr vert="horz" wrap="square" lIns="0" tIns="12700" rIns="0" bIns="0" rtlCol="0">
            <a:spAutoFit/>
          </a:bodyPr>
          <a:lstStyle/>
          <a:p>
            <a:pPr marL="286385" marR="5080" indent="-287020">
              <a:lnSpc>
                <a:spcPct val="100000"/>
              </a:lnSpc>
              <a:spcBef>
                <a:spcPts val="100"/>
              </a:spcBef>
              <a:buFont typeface="Wingdings"/>
              <a:buChar char=""/>
              <a:tabLst>
                <a:tab pos="287020" algn="l"/>
              </a:tabLst>
            </a:pPr>
            <a:r>
              <a:rPr sz="1800" spc="-20" dirty="0">
                <a:latin typeface="+mj-lt"/>
                <a:cs typeface="Roboto"/>
              </a:rPr>
              <a:t>Mutual </a:t>
            </a:r>
            <a:r>
              <a:rPr sz="1800" spc="-10" dirty="0">
                <a:latin typeface="+mj-lt"/>
                <a:cs typeface="Roboto"/>
              </a:rPr>
              <a:t>funds </a:t>
            </a:r>
            <a:r>
              <a:rPr sz="1800" spc="-25" dirty="0">
                <a:latin typeface="+mj-lt"/>
                <a:cs typeface="Roboto"/>
              </a:rPr>
              <a:t>with </a:t>
            </a:r>
            <a:r>
              <a:rPr sz="1800" spc="-15" dirty="0">
                <a:latin typeface="+mj-lt"/>
                <a:cs typeface="Roboto"/>
              </a:rPr>
              <a:t>minimum </a:t>
            </a:r>
            <a:r>
              <a:rPr sz="1800" spc="-5" dirty="0">
                <a:latin typeface="+mj-lt"/>
                <a:cs typeface="Roboto"/>
              </a:rPr>
              <a:t>50% </a:t>
            </a:r>
            <a:r>
              <a:rPr sz="1800" spc="-25" dirty="0">
                <a:latin typeface="+mj-lt"/>
                <a:cs typeface="Roboto"/>
              </a:rPr>
              <a:t>equity </a:t>
            </a:r>
            <a:r>
              <a:rPr sz="1800" spc="-434" dirty="0">
                <a:latin typeface="+mj-lt"/>
                <a:cs typeface="Roboto"/>
              </a:rPr>
              <a:t> </a:t>
            </a:r>
            <a:r>
              <a:rPr sz="1800" spc="-20" dirty="0">
                <a:latin typeface="+mj-lt"/>
                <a:cs typeface="Roboto"/>
              </a:rPr>
              <a:t>investments</a:t>
            </a:r>
            <a:endParaRPr sz="1800">
              <a:latin typeface="+mj-lt"/>
              <a:cs typeface="Roboto"/>
            </a:endParaRPr>
          </a:p>
        </p:txBody>
      </p:sp>
      <p:grpSp>
        <p:nvGrpSpPr>
          <p:cNvPr id="23" name="object 23"/>
          <p:cNvGrpSpPr/>
          <p:nvPr/>
        </p:nvGrpSpPr>
        <p:grpSpPr>
          <a:xfrm>
            <a:off x="216408" y="1272539"/>
            <a:ext cx="719455" cy="74930"/>
            <a:chOff x="216408" y="1272539"/>
            <a:chExt cx="719455" cy="74930"/>
          </a:xfrm>
        </p:grpSpPr>
        <p:sp>
          <p:nvSpPr>
            <p:cNvPr id="24" name="object 24"/>
            <p:cNvSpPr/>
            <p:nvPr/>
          </p:nvSpPr>
          <p:spPr>
            <a:xfrm>
              <a:off x="216408" y="1272539"/>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25" name="object 25"/>
            <p:cNvSpPr/>
            <p:nvPr/>
          </p:nvSpPr>
          <p:spPr>
            <a:xfrm>
              <a:off x="460248" y="1272539"/>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26" name="object 26"/>
            <p:cNvSpPr/>
            <p:nvPr/>
          </p:nvSpPr>
          <p:spPr>
            <a:xfrm>
              <a:off x="714756" y="1272539"/>
              <a:ext cx="220979" cy="74930"/>
            </a:xfrm>
            <a:custGeom>
              <a:avLst/>
              <a:gdLst/>
              <a:ahLst/>
              <a:cxnLst/>
              <a:rect l="l" t="t" r="r" b="b"/>
              <a:pathLst>
                <a:path w="220980" h="74930">
                  <a:moveTo>
                    <a:pt x="220980" y="0"/>
                  </a:moveTo>
                  <a:lnTo>
                    <a:pt x="0" y="0"/>
                  </a:lnTo>
                  <a:lnTo>
                    <a:pt x="0" y="74675"/>
                  </a:lnTo>
                  <a:lnTo>
                    <a:pt x="220980" y="74675"/>
                  </a:lnTo>
                  <a:lnTo>
                    <a:pt x="220980" y="0"/>
                  </a:lnTo>
                  <a:close/>
                </a:path>
              </a:pathLst>
            </a:custGeom>
            <a:solidFill>
              <a:srgbClr val="000000"/>
            </a:solidFill>
          </p:spPr>
          <p:txBody>
            <a:bodyPr wrap="square" lIns="0" tIns="0" rIns="0" bIns="0" rtlCol="0"/>
            <a:lstStyle/>
            <a:p>
              <a:endParaRPr>
                <a:latin typeface="+mj-lt"/>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1445132"/>
            <a:ext cx="3437254" cy="275075"/>
          </a:xfrm>
          <a:prstGeom prst="rect">
            <a:avLst/>
          </a:prstGeom>
        </p:spPr>
        <p:txBody>
          <a:bodyPr vert="horz" wrap="square" lIns="0" tIns="13335" rIns="0" bIns="0" rtlCol="0">
            <a:spAutoFit/>
          </a:bodyPr>
          <a:lstStyle/>
          <a:p>
            <a:pPr marL="12700">
              <a:lnSpc>
                <a:spcPct val="100000"/>
              </a:lnSpc>
              <a:spcBef>
                <a:spcPts val="105"/>
              </a:spcBef>
            </a:pPr>
            <a:r>
              <a:rPr lang="en-IN" sz="1700" b="1" spc="135" dirty="0">
                <a:latin typeface="+mj-lt"/>
                <a:cs typeface="Arial" panose="020B0604020202020204" pitchFamily="34" charset="0"/>
              </a:rPr>
              <a:t>Tr</a:t>
            </a:r>
            <a:r>
              <a:rPr sz="1700" b="1" spc="135" dirty="0" err="1">
                <a:latin typeface="+mj-lt"/>
                <a:cs typeface="Arial" panose="020B0604020202020204" pitchFamily="34" charset="0"/>
              </a:rPr>
              <a:t>ansfe</a:t>
            </a:r>
            <a:r>
              <a:rPr lang="en-IN" sz="1700" b="1" spc="135" dirty="0">
                <a:latin typeface="+mj-lt"/>
                <a:cs typeface="Arial" panose="020B0604020202020204" pitchFamily="34" charset="0"/>
              </a:rPr>
              <a:t>r</a:t>
            </a:r>
            <a:r>
              <a:rPr sz="1700" b="1" spc="-25" dirty="0">
                <a:latin typeface="+mj-lt"/>
                <a:cs typeface="Arial" panose="020B0604020202020204" pitchFamily="34" charset="0"/>
              </a:rPr>
              <a:t> </a:t>
            </a:r>
            <a:r>
              <a:rPr sz="1700" b="1" spc="20" dirty="0" err="1">
                <a:latin typeface="+mj-lt"/>
                <a:cs typeface="Arial" panose="020B0604020202020204" pitchFamily="34" charset="0"/>
              </a:rPr>
              <a:t>th</a:t>
            </a:r>
            <a:r>
              <a:rPr lang="en-IN" sz="1700" b="1" spc="20" dirty="0">
                <a:latin typeface="+mj-lt"/>
                <a:cs typeface="Arial" panose="020B0604020202020204" pitchFamily="34" charset="0"/>
              </a:rPr>
              <a:t>r</a:t>
            </a:r>
            <a:r>
              <a:rPr sz="1700" b="1" spc="20" dirty="0" err="1">
                <a:latin typeface="+mj-lt"/>
                <a:cs typeface="Arial" panose="020B0604020202020204" pitchFamily="34" charset="0"/>
              </a:rPr>
              <a:t>ough</a:t>
            </a:r>
            <a:r>
              <a:rPr sz="1700" b="1" spc="-20" dirty="0">
                <a:latin typeface="+mj-lt"/>
                <a:cs typeface="Arial" panose="020B0604020202020204" pitchFamily="34" charset="0"/>
              </a:rPr>
              <a:t> </a:t>
            </a:r>
            <a:r>
              <a:rPr sz="1700" b="1" dirty="0">
                <a:latin typeface="+mj-lt"/>
                <a:cs typeface="Arial" panose="020B0604020202020204" pitchFamily="34" charset="0"/>
              </a:rPr>
              <a:t>Sales</a:t>
            </a:r>
            <a:r>
              <a:rPr sz="1700" b="1" spc="-25" dirty="0">
                <a:latin typeface="+mj-lt"/>
                <a:cs typeface="Arial" panose="020B0604020202020204" pitchFamily="34" charset="0"/>
              </a:rPr>
              <a:t> </a:t>
            </a:r>
            <a:r>
              <a:rPr sz="1700" b="1" spc="90" dirty="0">
                <a:latin typeface="+mj-lt"/>
                <a:cs typeface="Arial" panose="020B0604020202020204" pitchFamily="34" charset="0"/>
              </a:rPr>
              <a:t>o</a:t>
            </a:r>
            <a:r>
              <a:rPr lang="en-IN" sz="1700" b="1" spc="90" dirty="0">
                <a:latin typeface="+mj-lt"/>
                <a:cs typeface="Arial" panose="020B0604020202020204" pitchFamily="34" charset="0"/>
              </a:rPr>
              <a:t>r</a:t>
            </a:r>
            <a:r>
              <a:rPr sz="1700" b="1" spc="-15" dirty="0">
                <a:latin typeface="+mj-lt"/>
                <a:cs typeface="Arial" panose="020B0604020202020204" pitchFamily="34" charset="0"/>
              </a:rPr>
              <a:t> </a:t>
            </a:r>
            <a:r>
              <a:rPr sz="1700" b="1" spc="5" dirty="0">
                <a:latin typeface="+mj-lt"/>
                <a:cs typeface="Arial" panose="020B0604020202020204" pitchFamily="34" charset="0"/>
              </a:rPr>
              <a:t>Gift</a:t>
            </a:r>
            <a:endParaRPr sz="1700" dirty="0">
              <a:latin typeface="+mj-lt"/>
              <a:cs typeface="Arial" panose="020B0604020202020204" pitchFamily="34" charset="0"/>
            </a:endParaRPr>
          </a:p>
        </p:txBody>
      </p:sp>
      <p:sp>
        <p:nvSpPr>
          <p:cNvPr id="5" name="object 5"/>
          <p:cNvSpPr/>
          <p:nvPr/>
        </p:nvSpPr>
        <p:spPr>
          <a:xfrm>
            <a:off x="217170" y="2113026"/>
            <a:ext cx="2973705" cy="585470"/>
          </a:xfrm>
          <a:custGeom>
            <a:avLst/>
            <a:gdLst/>
            <a:ahLst/>
            <a:cxnLst/>
            <a:rect l="l" t="t" r="r" b="b"/>
            <a:pathLst>
              <a:path w="2973705" h="585469">
                <a:moveTo>
                  <a:pt x="0" y="69723"/>
                </a:moveTo>
                <a:lnTo>
                  <a:pt x="5477" y="42594"/>
                </a:lnTo>
                <a:lnTo>
                  <a:pt x="20413" y="20431"/>
                </a:lnTo>
                <a:lnTo>
                  <a:pt x="42567" y="5482"/>
                </a:lnTo>
                <a:lnTo>
                  <a:pt x="69697" y="0"/>
                </a:lnTo>
                <a:lnTo>
                  <a:pt x="2903601" y="0"/>
                </a:lnTo>
                <a:lnTo>
                  <a:pt x="2930729" y="5482"/>
                </a:lnTo>
                <a:lnTo>
                  <a:pt x="2952892" y="20431"/>
                </a:lnTo>
                <a:lnTo>
                  <a:pt x="2967841" y="42594"/>
                </a:lnTo>
                <a:lnTo>
                  <a:pt x="2973324" y="69723"/>
                </a:lnTo>
                <a:lnTo>
                  <a:pt x="2973324" y="515493"/>
                </a:lnTo>
                <a:lnTo>
                  <a:pt x="2967841" y="542621"/>
                </a:lnTo>
                <a:lnTo>
                  <a:pt x="2952892" y="564784"/>
                </a:lnTo>
                <a:lnTo>
                  <a:pt x="2930729" y="579733"/>
                </a:lnTo>
                <a:lnTo>
                  <a:pt x="2903601" y="585215"/>
                </a:lnTo>
                <a:lnTo>
                  <a:pt x="69697" y="585215"/>
                </a:lnTo>
                <a:lnTo>
                  <a:pt x="42567" y="579733"/>
                </a:lnTo>
                <a:lnTo>
                  <a:pt x="20413" y="564784"/>
                </a:lnTo>
                <a:lnTo>
                  <a:pt x="5477" y="542621"/>
                </a:lnTo>
                <a:lnTo>
                  <a:pt x="0" y="515493"/>
                </a:lnTo>
                <a:lnTo>
                  <a:pt x="0" y="69723"/>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sp>
        <p:nvSpPr>
          <p:cNvPr id="6" name="object 6"/>
          <p:cNvSpPr txBox="1"/>
          <p:nvPr/>
        </p:nvSpPr>
        <p:spPr>
          <a:xfrm>
            <a:off x="1041298" y="2244978"/>
            <a:ext cx="1711950" cy="274434"/>
          </a:xfrm>
          <a:prstGeom prst="rect">
            <a:avLst/>
          </a:prstGeom>
        </p:spPr>
        <p:txBody>
          <a:bodyPr vert="horz" wrap="square" lIns="0" tIns="12700" rIns="0" bIns="0" rtlCol="0">
            <a:spAutoFit/>
          </a:bodyPr>
          <a:lstStyle/>
          <a:p>
            <a:pPr marL="12700">
              <a:lnSpc>
                <a:spcPct val="100000"/>
              </a:lnSpc>
              <a:spcBef>
                <a:spcPts val="100"/>
              </a:spcBef>
            </a:pPr>
            <a:r>
              <a:rPr lang="en-IN" sz="1700" b="1" spc="315" dirty="0">
                <a:solidFill>
                  <a:schemeClr val="accent3"/>
                </a:solidFill>
                <a:latin typeface="+mj-lt"/>
                <a:cs typeface="Arial" panose="020B0604020202020204" pitchFamily="34" charset="0"/>
              </a:rPr>
              <a:t>T</a:t>
            </a:r>
            <a:r>
              <a:rPr sz="1700" b="1" spc="315" dirty="0">
                <a:solidFill>
                  <a:schemeClr val="accent3"/>
                </a:solidFill>
                <a:latin typeface="+mj-lt"/>
                <a:cs typeface="Arial" panose="020B0604020202020204" pitchFamily="34" charset="0"/>
              </a:rPr>
              <a:t>o</a:t>
            </a:r>
            <a:r>
              <a:rPr sz="1700" b="1" spc="-40" dirty="0">
                <a:solidFill>
                  <a:schemeClr val="accent3"/>
                </a:solidFill>
                <a:latin typeface="+mj-lt"/>
                <a:cs typeface="Arial" panose="020B0604020202020204" pitchFamily="34" charset="0"/>
              </a:rPr>
              <a:t> </a:t>
            </a:r>
            <a:r>
              <a:rPr sz="1700" b="1" spc="10" dirty="0">
                <a:solidFill>
                  <a:schemeClr val="accent3"/>
                </a:solidFill>
                <a:latin typeface="+mj-lt"/>
                <a:cs typeface="Arial" panose="020B0604020202020204" pitchFamily="34" charset="0"/>
              </a:rPr>
              <a:t>Any</a:t>
            </a:r>
            <a:r>
              <a:rPr sz="1700" b="1" spc="-50" dirty="0">
                <a:solidFill>
                  <a:schemeClr val="accent3"/>
                </a:solidFill>
                <a:latin typeface="+mj-lt"/>
                <a:cs typeface="Arial" panose="020B0604020202020204" pitchFamily="34" charset="0"/>
              </a:rPr>
              <a:t> </a:t>
            </a:r>
            <a:r>
              <a:rPr sz="1700" b="1" spc="5" dirty="0">
                <a:solidFill>
                  <a:schemeClr val="accent3"/>
                </a:solidFill>
                <a:latin typeface="+mj-lt"/>
                <a:cs typeface="Arial" panose="020B0604020202020204" pitchFamily="34" charset="0"/>
              </a:rPr>
              <a:t>PROI</a:t>
            </a:r>
            <a:endParaRPr sz="1700" dirty="0">
              <a:solidFill>
                <a:schemeClr val="accent3"/>
              </a:solidFill>
              <a:latin typeface="+mj-lt"/>
              <a:cs typeface="Arial" panose="020B0604020202020204" pitchFamily="34" charset="0"/>
            </a:endParaRPr>
          </a:p>
        </p:txBody>
      </p:sp>
      <p:sp>
        <p:nvSpPr>
          <p:cNvPr id="7" name="object 7"/>
          <p:cNvSpPr/>
          <p:nvPr/>
        </p:nvSpPr>
        <p:spPr>
          <a:xfrm>
            <a:off x="6019038" y="2113026"/>
            <a:ext cx="2974975" cy="585470"/>
          </a:xfrm>
          <a:custGeom>
            <a:avLst/>
            <a:gdLst/>
            <a:ahLst/>
            <a:cxnLst/>
            <a:rect l="l" t="t" r="r" b="b"/>
            <a:pathLst>
              <a:path w="2974975" h="585469">
                <a:moveTo>
                  <a:pt x="0" y="69723"/>
                </a:moveTo>
                <a:lnTo>
                  <a:pt x="5482" y="42594"/>
                </a:lnTo>
                <a:lnTo>
                  <a:pt x="20431" y="20431"/>
                </a:lnTo>
                <a:lnTo>
                  <a:pt x="42594" y="5482"/>
                </a:lnTo>
                <a:lnTo>
                  <a:pt x="69723" y="0"/>
                </a:lnTo>
                <a:lnTo>
                  <a:pt x="2905125" y="0"/>
                </a:lnTo>
                <a:lnTo>
                  <a:pt x="2932253" y="5482"/>
                </a:lnTo>
                <a:lnTo>
                  <a:pt x="2954416" y="20431"/>
                </a:lnTo>
                <a:lnTo>
                  <a:pt x="2969365" y="42594"/>
                </a:lnTo>
                <a:lnTo>
                  <a:pt x="2974847" y="69723"/>
                </a:lnTo>
                <a:lnTo>
                  <a:pt x="2974847" y="515493"/>
                </a:lnTo>
                <a:lnTo>
                  <a:pt x="2969365" y="542621"/>
                </a:lnTo>
                <a:lnTo>
                  <a:pt x="2954416" y="564784"/>
                </a:lnTo>
                <a:lnTo>
                  <a:pt x="2932253" y="579733"/>
                </a:lnTo>
                <a:lnTo>
                  <a:pt x="2905125" y="585215"/>
                </a:lnTo>
                <a:lnTo>
                  <a:pt x="69723" y="585215"/>
                </a:lnTo>
                <a:lnTo>
                  <a:pt x="42594" y="579733"/>
                </a:lnTo>
                <a:lnTo>
                  <a:pt x="20431" y="564784"/>
                </a:lnTo>
                <a:lnTo>
                  <a:pt x="5482" y="542621"/>
                </a:lnTo>
                <a:lnTo>
                  <a:pt x="0" y="515493"/>
                </a:lnTo>
                <a:lnTo>
                  <a:pt x="0" y="69723"/>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sp>
        <p:nvSpPr>
          <p:cNvPr id="8" name="object 8"/>
          <p:cNvSpPr txBox="1"/>
          <p:nvPr/>
        </p:nvSpPr>
        <p:spPr>
          <a:xfrm>
            <a:off x="7081266" y="2244978"/>
            <a:ext cx="850265" cy="274434"/>
          </a:xfrm>
          <a:prstGeom prst="rect">
            <a:avLst/>
          </a:prstGeom>
        </p:spPr>
        <p:txBody>
          <a:bodyPr vert="horz" wrap="square" lIns="0" tIns="12700" rIns="0" bIns="0" rtlCol="0">
            <a:spAutoFit/>
          </a:bodyPr>
          <a:lstStyle/>
          <a:p>
            <a:pPr marL="12700">
              <a:lnSpc>
                <a:spcPct val="100000"/>
              </a:lnSpc>
              <a:spcBef>
                <a:spcPts val="100"/>
              </a:spcBef>
            </a:pPr>
            <a:r>
              <a:rPr sz="1700" b="1" spc="25" dirty="0">
                <a:solidFill>
                  <a:schemeClr val="accent3"/>
                </a:solidFill>
                <a:latin typeface="+mj-lt"/>
                <a:cs typeface="Arial" panose="020B0604020202020204" pitchFamily="34" charset="0"/>
              </a:rPr>
              <a:t>Al</a:t>
            </a:r>
            <a:r>
              <a:rPr sz="1700" b="1" spc="-5" dirty="0">
                <a:solidFill>
                  <a:schemeClr val="accent3"/>
                </a:solidFill>
                <a:latin typeface="+mj-lt"/>
                <a:cs typeface="Arial" panose="020B0604020202020204" pitchFamily="34" charset="0"/>
              </a:rPr>
              <a:t>l</a:t>
            </a:r>
            <a:r>
              <a:rPr sz="1700" b="1" dirty="0">
                <a:solidFill>
                  <a:schemeClr val="accent3"/>
                </a:solidFill>
                <a:latin typeface="+mj-lt"/>
                <a:cs typeface="Arial" panose="020B0604020202020204" pitchFamily="34" charset="0"/>
              </a:rPr>
              <a:t>owed</a:t>
            </a:r>
            <a:endParaRPr sz="1700">
              <a:solidFill>
                <a:schemeClr val="accent3"/>
              </a:solidFill>
              <a:latin typeface="+mj-lt"/>
              <a:cs typeface="Arial" panose="020B0604020202020204" pitchFamily="34" charset="0"/>
            </a:endParaRPr>
          </a:p>
        </p:txBody>
      </p:sp>
      <p:sp>
        <p:nvSpPr>
          <p:cNvPr id="9" name="object 9"/>
          <p:cNvSpPr/>
          <p:nvPr/>
        </p:nvSpPr>
        <p:spPr>
          <a:xfrm>
            <a:off x="217170" y="3022854"/>
            <a:ext cx="2973705" cy="585470"/>
          </a:xfrm>
          <a:custGeom>
            <a:avLst/>
            <a:gdLst/>
            <a:ahLst/>
            <a:cxnLst/>
            <a:rect l="l" t="t" r="r" b="b"/>
            <a:pathLst>
              <a:path w="2973705" h="585470">
                <a:moveTo>
                  <a:pt x="0" y="69723"/>
                </a:moveTo>
                <a:lnTo>
                  <a:pt x="5477" y="42594"/>
                </a:lnTo>
                <a:lnTo>
                  <a:pt x="20413" y="20431"/>
                </a:lnTo>
                <a:lnTo>
                  <a:pt x="42567" y="5482"/>
                </a:lnTo>
                <a:lnTo>
                  <a:pt x="69697" y="0"/>
                </a:lnTo>
                <a:lnTo>
                  <a:pt x="2903601" y="0"/>
                </a:lnTo>
                <a:lnTo>
                  <a:pt x="2930729" y="5482"/>
                </a:lnTo>
                <a:lnTo>
                  <a:pt x="2952892" y="20431"/>
                </a:lnTo>
                <a:lnTo>
                  <a:pt x="2967841" y="42594"/>
                </a:lnTo>
                <a:lnTo>
                  <a:pt x="2973324" y="69723"/>
                </a:lnTo>
                <a:lnTo>
                  <a:pt x="2973324" y="515493"/>
                </a:lnTo>
                <a:lnTo>
                  <a:pt x="2967841" y="542621"/>
                </a:lnTo>
                <a:lnTo>
                  <a:pt x="2952892" y="564784"/>
                </a:lnTo>
                <a:lnTo>
                  <a:pt x="2930729" y="579733"/>
                </a:lnTo>
                <a:lnTo>
                  <a:pt x="2903601" y="585216"/>
                </a:lnTo>
                <a:lnTo>
                  <a:pt x="69697" y="585216"/>
                </a:lnTo>
                <a:lnTo>
                  <a:pt x="42567" y="579733"/>
                </a:lnTo>
                <a:lnTo>
                  <a:pt x="20413" y="564784"/>
                </a:lnTo>
                <a:lnTo>
                  <a:pt x="5477" y="542621"/>
                </a:lnTo>
                <a:lnTo>
                  <a:pt x="0" y="515493"/>
                </a:lnTo>
                <a:lnTo>
                  <a:pt x="0" y="69723"/>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sp>
        <p:nvSpPr>
          <p:cNvPr id="10" name="object 10"/>
          <p:cNvSpPr txBox="1"/>
          <p:nvPr/>
        </p:nvSpPr>
        <p:spPr>
          <a:xfrm>
            <a:off x="1085494" y="3155441"/>
            <a:ext cx="1416546" cy="274434"/>
          </a:xfrm>
          <a:prstGeom prst="rect">
            <a:avLst/>
          </a:prstGeom>
        </p:spPr>
        <p:txBody>
          <a:bodyPr vert="horz" wrap="square" lIns="0" tIns="12700" rIns="0" bIns="0" rtlCol="0">
            <a:spAutoFit/>
          </a:bodyPr>
          <a:lstStyle/>
          <a:p>
            <a:pPr marL="12700">
              <a:lnSpc>
                <a:spcPct val="100000"/>
              </a:lnSpc>
              <a:spcBef>
                <a:spcPts val="100"/>
              </a:spcBef>
            </a:pPr>
            <a:r>
              <a:rPr lang="en-IN" sz="1700" b="1" spc="315" dirty="0">
                <a:solidFill>
                  <a:schemeClr val="accent3"/>
                </a:solidFill>
                <a:latin typeface="+mj-lt"/>
                <a:cs typeface="Arial" panose="020B0604020202020204" pitchFamily="34" charset="0"/>
              </a:rPr>
              <a:t>T</a:t>
            </a:r>
            <a:r>
              <a:rPr sz="1700" b="1" spc="315" dirty="0">
                <a:solidFill>
                  <a:schemeClr val="accent3"/>
                </a:solidFill>
                <a:latin typeface="+mj-lt"/>
                <a:cs typeface="Arial" panose="020B0604020202020204" pitchFamily="34" charset="0"/>
              </a:rPr>
              <a:t>o</a:t>
            </a:r>
            <a:r>
              <a:rPr sz="1700" b="1" spc="-30" dirty="0">
                <a:solidFill>
                  <a:schemeClr val="accent3"/>
                </a:solidFill>
                <a:latin typeface="+mj-lt"/>
                <a:cs typeface="Arial" panose="020B0604020202020204" pitchFamily="34" charset="0"/>
              </a:rPr>
              <a:t> </a:t>
            </a:r>
            <a:r>
              <a:rPr sz="1700" b="1" spc="10" dirty="0">
                <a:solidFill>
                  <a:schemeClr val="accent3"/>
                </a:solidFill>
                <a:latin typeface="+mj-lt"/>
                <a:cs typeface="Arial" panose="020B0604020202020204" pitchFamily="34" charset="0"/>
              </a:rPr>
              <a:t>Any</a:t>
            </a:r>
            <a:r>
              <a:rPr sz="1700" b="1" spc="-45" dirty="0">
                <a:solidFill>
                  <a:schemeClr val="accent3"/>
                </a:solidFill>
                <a:latin typeface="+mj-lt"/>
                <a:cs typeface="Arial" panose="020B0604020202020204" pitchFamily="34" charset="0"/>
              </a:rPr>
              <a:t> </a:t>
            </a:r>
            <a:r>
              <a:rPr sz="1700" b="1" dirty="0">
                <a:solidFill>
                  <a:schemeClr val="accent3"/>
                </a:solidFill>
                <a:latin typeface="+mj-lt"/>
                <a:cs typeface="Arial" panose="020B0604020202020204" pitchFamily="34" charset="0"/>
              </a:rPr>
              <a:t>PRII</a:t>
            </a:r>
            <a:endParaRPr sz="1700" dirty="0">
              <a:solidFill>
                <a:schemeClr val="accent3"/>
              </a:solidFill>
              <a:latin typeface="+mj-lt"/>
              <a:cs typeface="Arial" panose="020B0604020202020204" pitchFamily="34" charset="0"/>
            </a:endParaRPr>
          </a:p>
        </p:txBody>
      </p:sp>
      <p:sp>
        <p:nvSpPr>
          <p:cNvPr id="11" name="object 11"/>
          <p:cNvSpPr/>
          <p:nvPr/>
        </p:nvSpPr>
        <p:spPr>
          <a:xfrm>
            <a:off x="6019038" y="3022854"/>
            <a:ext cx="2974975" cy="585470"/>
          </a:xfrm>
          <a:custGeom>
            <a:avLst/>
            <a:gdLst/>
            <a:ahLst/>
            <a:cxnLst/>
            <a:rect l="l" t="t" r="r" b="b"/>
            <a:pathLst>
              <a:path w="2974975" h="585470">
                <a:moveTo>
                  <a:pt x="0" y="69723"/>
                </a:moveTo>
                <a:lnTo>
                  <a:pt x="5482" y="42594"/>
                </a:lnTo>
                <a:lnTo>
                  <a:pt x="20431" y="20431"/>
                </a:lnTo>
                <a:lnTo>
                  <a:pt x="42594" y="5482"/>
                </a:lnTo>
                <a:lnTo>
                  <a:pt x="69723" y="0"/>
                </a:lnTo>
                <a:lnTo>
                  <a:pt x="2905125" y="0"/>
                </a:lnTo>
                <a:lnTo>
                  <a:pt x="2932253" y="5482"/>
                </a:lnTo>
                <a:lnTo>
                  <a:pt x="2954416" y="20431"/>
                </a:lnTo>
                <a:lnTo>
                  <a:pt x="2969365" y="42594"/>
                </a:lnTo>
                <a:lnTo>
                  <a:pt x="2974847" y="69723"/>
                </a:lnTo>
                <a:lnTo>
                  <a:pt x="2974847" y="515493"/>
                </a:lnTo>
                <a:lnTo>
                  <a:pt x="2969365" y="542621"/>
                </a:lnTo>
                <a:lnTo>
                  <a:pt x="2954416" y="564784"/>
                </a:lnTo>
                <a:lnTo>
                  <a:pt x="2932253" y="579733"/>
                </a:lnTo>
                <a:lnTo>
                  <a:pt x="2905125" y="585216"/>
                </a:lnTo>
                <a:lnTo>
                  <a:pt x="69723" y="585216"/>
                </a:lnTo>
                <a:lnTo>
                  <a:pt x="42594" y="579733"/>
                </a:lnTo>
                <a:lnTo>
                  <a:pt x="20431" y="564784"/>
                </a:lnTo>
                <a:lnTo>
                  <a:pt x="5482" y="542621"/>
                </a:lnTo>
                <a:lnTo>
                  <a:pt x="0" y="515493"/>
                </a:lnTo>
                <a:lnTo>
                  <a:pt x="0" y="69723"/>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sp>
        <p:nvSpPr>
          <p:cNvPr id="12" name="object 12"/>
          <p:cNvSpPr txBox="1"/>
          <p:nvPr/>
        </p:nvSpPr>
        <p:spPr>
          <a:xfrm>
            <a:off x="7081266" y="3155441"/>
            <a:ext cx="850265" cy="274434"/>
          </a:xfrm>
          <a:prstGeom prst="rect">
            <a:avLst/>
          </a:prstGeom>
        </p:spPr>
        <p:txBody>
          <a:bodyPr vert="horz" wrap="square" lIns="0" tIns="12700" rIns="0" bIns="0" rtlCol="0">
            <a:spAutoFit/>
          </a:bodyPr>
          <a:lstStyle/>
          <a:p>
            <a:pPr marL="12700">
              <a:lnSpc>
                <a:spcPct val="100000"/>
              </a:lnSpc>
              <a:spcBef>
                <a:spcPts val="100"/>
              </a:spcBef>
            </a:pPr>
            <a:r>
              <a:rPr sz="1700" b="1" spc="25" dirty="0">
                <a:solidFill>
                  <a:schemeClr val="accent3"/>
                </a:solidFill>
                <a:latin typeface="+mj-lt"/>
                <a:cs typeface="Arial" panose="020B0604020202020204" pitchFamily="34" charset="0"/>
              </a:rPr>
              <a:t>Al</a:t>
            </a:r>
            <a:r>
              <a:rPr sz="1700" b="1" spc="-5" dirty="0">
                <a:solidFill>
                  <a:schemeClr val="accent3"/>
                </a:solidFill>
                <a:latin typeface="+mj-lt"/>
                <a:cs typeface="Arial" panose="020B0604020202020204" pitchFamily="34" charset="0"/>
              </a:rPr>
              <a:t>l</a:t>
            </a:r>
            <a:r>
              <a:rPr sz="1700" b="1" dirty="0">
                <a:solidFill>
                  <a:schemeClr val="accent3"/>
                </a:solidFill>
                <a:latin typeface="+mj-lt"/>
                <a:cs typeface="Arial" panose="020B0604020202020204" pitchFamily="34" charset="0"/>
              </a:rPr>
              <a:t>owed</a:t>
            </a:r>
            <a:endParaRPr sz="1700">
              <a:solidFill>
                <a:schemeClr val="accent3"/>
              </a:solidFill>
              <a:latin typeface="+mj-lt"/>
              <a:cs typeface="Arial" panose="020B0604020202020204" pitchFamily="34" charset="0"/>
            </a:endParaRPr>
          </a:p>
        </p:txBody>
      </p:sp>
      <p:sp>
        <p:nvSpPr>
          <p:cNvPr id="13" name="object 13"/>
          <p:cNvSpPr/>
          <p:nvPr/>
        </p:nvSpPr>
        <p:spPr>
          <a:xfrm>
            <a:off x="3685794" y="2348483"/>
            <a:ext cx="1847214" cy="114300"/>
          </a:xfrm>
          <a:custGeom>
            <a:avLst/>
            <a:gdLst/>
            <a:ahLst/>
            <a:cxnLst/>
            <a:rect l="l" t="t" r="r" b="b"/>
            <a:pathLst>
              <a:path w="1847214" h="114300">
                <a:moveTo>
                  <a:pt x="1732660" y="0"/>
                </a:moveTo>
                <a:lnTo>
                  <a:pt x="1732660" y="114300"/>
                </a:lnTo>
                <a:lnTo>
                  <a:pt x="1808860" y="76200"/>
                </a:lnTo>
                <a:lnTo>
                  <a:pt x="1751710" y="76200"/>
                </a:lnTo>
                <a:lnTo>
                  <a:pt x="1751710" y="38100"/>
                </a:lnTo>
                <a:lnTo>
                  <a:pt x="1808860" y="38100"/>
                </a:lnTo>
                <a:lnTo>
                  <a:pt x="1732660" y="0"/>
                </a:lnTo>
                <a:close/>
              </a:path>
              <a:path w="1847214" h="114300">
                <a:moveTo>
                  <a:pt x="1732660" y="38100"/>
                </a:moveTo>
                <a:lnTo>
                  <a:pt x="0" y="38100"/>
                </a:lnTo>
                <a:lnTo>
                  <a:pt x="0" y="76200"/>
                </a:lnTo>
                <a:lnTo>
                  <a:pt x="1732660" y="76200"/>
                </a:lnTo>
                <a:lnTo>
                  <a:pt x="1732660" y="38100"/>
                </a:lnTo>
                <a:close/>
              </a:path>
              <a:path w="1847214" h="114300">
                <a:moveTo>
                  <a:pt x="1808860" y="38100"/>
                </a:moveTo>
                <a:lnTo>
                  <a:pt x="1751710" y="38100"/>
                </a:lnTo>
                <a:lnTo>
                  <a:pt x="1751710" y="76200"/>
                </a:lnTo>
                <a:lnTo>
                  <a:pt x="1808860" y="76200"/>
                </a:lnTo>
                <a:lnTo>
                  <a:pt x="1846960" y="57150"/>
                </a:lnTo>
                <a:lnTo>
                  <a:pt x="1808860" y="38100"/>
                </a:lnTo>
                <a:close/>
              </a:path>
            </a:pathLst>
          </a:custGeom>
          <a:solidFill>
            <a:schemeClr val="accent1">
              <a:lumMod val="60000"/>
              <a:lumOff val="40000"/>
            </a:schemeClr>
          </a:solidFill>
        </p:spPr>
        <p:txBody>
          <a:bodyPr wrap="square" lIns="0" tIns="0" rIns="0" bIns="0" rtlCol="0"/>
          <a:lstStyle/>
          <a:p>
            <a:endParaRPr sz="1700">
              <a:latin typeface="+mj-lt"/>
              <a:cs typeface="Arial" panose="020B0604020202020204" pitchFamily="34" charset="0"/>
            </a:endParaRPr>
          </a:p>
        </p:txBody>
      </p:sp>
      <p:sp>
        <p:nvSpPr>
          <p:cNvPr id="14" name="object 14"/>
          <p:cNvSpPr/>
          <p:nvPr/>
        </p:nvSpPr>
        <p:spPr>
          <a:xfrm>
            <a:off x="3679697" y="3276600"/>
            <a:ext cx="1847214" cy="114300"/>
          </a:xfrm>
          <a:custGeom>
            <a:avLst/>
            <a:gdLst/>
            <a:ahLst/>
            <a:cxnLst/>
            <a:rect l="l" t="t" r="r" b="b"/>
            <a:pathLst>
              <a:path w="1847214" h="114300">
                <a:moveTo>
                  <a:pt x="1732661" y="0"/>
                </a:moveTo>
                <a:lnTo>
                  <a:pt x="1732661" y="114300"/>
                </a:lnTo>
                <a:lnTo>
                  <a:pt x="1808861" y="76200"/>
                </a:lnTo>
                <a:lnTo>
                  <a:pt x="1751711" y="76200"/>
                </a:lnTo>
                <a:lnTo>
                  <a:pt x="1751711" y="38100"/>
                </a:lnTo>
                <a:lnTo>
                  <a:pt x="1808861" y="38100"/>
                </a:lnTo>
                <a:lnTo>
                  <a:pt x="1732661" y="0"/>
                </a:lnTo>
                <a:close/>
              </a:path>
              <a:path w="1847214" h="114300">
                <a:moveTo>
                  <a:pt x="1732661" y="38100"/>
                </a:moveTo>
                <a:lnTo>
                  <a:pt x="0" y="38100"/>
                </a:lnTo>
                <a:lnTo>
                  <a:pt x="0" y="76200"/>
                </a:lnTo>
                <a:lnTo>
                  <a:pt x="1732661" y="76200"/>
                </a:lnTo>
                <a:lnTo>
                  <a:pt x="1732661" y="38100"/>
                </a:lnTo>
                <a:close/>
              </a:path>
              <a:path w="1847214" h="114300">
                <a:moveTo>
                  <a:pt x="1808861" y="38100"/>
                </a:moveTo>
                <a:lnTo>
                  <a:pt x="1751711" y="38100"/>
                </a:lnTo>
                <a:lnTo>
                  <a:pt x="1751711" y="76200"/>
                </a:lnTo>
                <a:lnTo>
                  <a:pt x="1808861" y="76200"/>
                </a:lnTo>
                <a:lnTo>
                  <a:pt x="1846961" y="57150"/>
                </a:lnTo>
                <a:lnTo>
                  <a:pt x="1808861" y="38100"/>
                </a:lnTo>
                <a:close/>
              </a:path>
            </a:pathLst>
          </a:custGeom>
          <a:solidFill>
            <a:schemeClr val="accent1">
              <a:lumMod val="60000"/>
              <a:lumOff val="40000"/>
            </a:schemeClr>
          </a:solidFill>
        </p:spPr>
        <p:txBody>
          <a:bodyPr wrap="square" lIns="0" tIns="0" rIns="0" bIns="0" rtlCol="0"/>
          <a:lstStyle/>
          <a:p>
            <a:endParaRPr sz="1700">
              <a:latin typeface="+mj-lt"/>
              <a:cs typeface="Arial" panose="020B0604020202020204" pitchFamily="34" charset="0"/>
            </a:endParaRPr>
          </a:p>
        </p:txBody>
      </p:sp>
      <p:sp>
        <p:nvSpPr>
          <p:cNvPr id="15" name="object 15"/>
          <p:cNvSpPr txBox="1"/>
          <p:nvPr/>
        </p:nvSpPr>
        <p:spPr>
          <a:xfrm>
            <a:off x="249427" y="4081398"/>
            <a:ext cx="7937500" cy="1595309"/>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20" dirty="0">
                <a:latin typeface="+mj-lt"/>
                <a:cs typeface="Arial" panose="020B0604020202020204" pitchFamily="34" charset="0"/>
              </a:rPr>
              <a:t>Subject</a:t>
            </a:r>
            <a:r>
              <a:rPr sz="1700" spc="-3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0" dirty="0" err="1">
                <a:latin typeface="+mj-lt"/>
                <a:cs typeface="Arial" panose="020B0604020202020204" pitchFamily="34" charset="0"/>
              </a:rPr>
              <a:t>Secto</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20" dirty="0">
                <a:latin typeface="+mj-lt"/>
                <a:cs typeface="Arial" panose="020B0604020202020204" pitchFamily="34" charset="0"/>
              </a:rPr>
              <a:t> </a:t>
            </a:r>
            <a:r>
              <a:rPr sz="1700" dirty="0">
                <a:latin typeface="+mj-lt"/>
                <a:cs typeface="Arial" panose="020B0604020202020204" pitchFamily="34" charset="0"/>
              </a:rPr>
              <a:t>Cap,</a:t>
            </a:r>
            <a:r>
              <a:rPr sz="1700" spc="-10" dirty="0">
                <a:latin typeface="+mj-lt"/>
                <a:cs typeface="Arial" panose="020B0604020202020204" pitchFamily="34" charset="0"/>
              </a:rPr>
              <a:t> </a:t>
            </a:r>
            <a:r>
              <a:rPr sz="1700" spc="5" dirty="0">
                <a:latin typeface="+mj-lt"/>
                <a:cs typeface="Arial" panose="020B0604020202020204" pitchFamily="34" charset="0"/>
              </a:rPr>
              <a:t>P</a:t>
            </a:r>
            <a:r>
              <a:rPr lang="en-IN" sz="1700" spc="5" dirty="0">
                <a:latin typeface="+mj-lt"/>
                <a:cs typeface="Arial" panose="020B0604020202020204" pitchFamily="34" charset="0"/>
              </a:rPr>
              <a:t>r</a:t>
            </a:r>
            <a:r>
              <a:rPr sz="1700" spc="5" dirty="0">
                <a:latin typeface="+mj-lt"/>
                <a:cs typeface="Arial" panose="020B0604020202020204" pitchFamily="34" charset="0"/>
              </a:rPr>
              <a:t>icing</a:t>
            </a:r>
            <a:r>
              <a:rPr sz="1700" spc="10" dirty="0">
                <a:latin typeface="+mj-lt"/>
                <a:cs typeface="Arial" panose="020B0604020202020204" pitchFamily="34" charset="0"/>
              </a:rPr>
              <a:t> </a:t>
            </a:r>
            <a:r>
              <a:rPr sz="1700" spc="-15" dirty="0">
                <a:latin typeface="+mj-lt"/>
                <a:cs typeface="Arial" panose="020B0604020202020204" pitchFamily="34" charset="0"/>
              </a:rPr>
              <a:t>Guidelines</a:t>
            </a:r>
            <a:r>
              <a:rPr sz="1700" spc="-25" dirty="0">
                <a:latin typeface="+mj-lt"/>
                <a:cs typeface="Arial" panose="020B0604020202020204" pitchFamily="34" charset="0"/>
              </a:rPr>
              <a:t> </a:t>
            </a:r>
            <a:r>
              <a:rPr sz="1700" spc="-5" dirty="0">
                <a:latin typeface="+mj-lt"/>
                <a:cs typeface="Arial" panose="020B0604020202020204" pitchFamily="34" charset="0"/>
              </a:rPr>
              <a:t>&amp;</a:t>
            </a:r>
            <a:r>
              <a:rPr sz="1700" spc="20" dirty="0">
                <a:latin typeface="+mj-lt"/>
                <a:cs typeface="Arial" panose="020B0604020202020204" pitchFamily="34" charset="0"/>
              </a:rPr>
              <a:t> </a:t>
            </a:r>
            <a:r>
              <a:rPr sz="1700" spc="25" dirty="0" err="1">
                <a:latin typeface="+mj-lt"/>
                <a:cs typeface="Arial" panose="020B0604020202020204" pitchFamily="34" charset="0"/>
              </a:rPr>
              <a:t>Othe</a:t>
            </a:r>
            <a:r>
              <a:rPr lang="en-IN" sz="1700" spc="25" dirty="0">
                <a:latin typeface="+mj-lt"/>
                <a:cs typeface="Arial" panose="020B0604020202020204" pitchFamily="34" charset="0"/>
              </a:rPr>
              <a:t>r</a:t>
            </a:r>
            <a:r>
              <a:rPr sz="1700" spc="-10" dirty="0">
                <a:latin typeface="+mj-lt"/>
                <a:cs typeface="Arial" panose="020B0604020202020204" pitchFamily="34" charset="0"/>
              </a:rPr>
              <a:t> </a:t>
            </a:r>
            <a:r>
              <a:rPr sz="1700" dirty="0">
                <a:latin typeface="+mj-lt"/>
                <a:cs typeface="Arial" panose="020B0604020202020204" pitchFamily="34" charset="0"/>
              </a:rPr>
              <a:t>Repo</a:t>
            </a:r>
            <a:r>
              <a:rPr lang="en-IN" sz="1700" dirty="0">
                <a:latin typeface="+mj-lt"/>
                <a:cs typeface="Arial" panose="020B0604020202020204" pitchFamily="34" charset="0"/>
              </a:rPr>
              <a:t>r</a:t>
            </a:r>
            <a:r>
              <a:rPr sz="1700" dirty="0">
                <a:latin typeface="+mj-lt"/>
                <a:cs typeface="Arial" panose="020B0604020202020204" pitchFamily="34" charset="0"/>
              </a:rPr>
              <a:t>ting</a:t>
            </a:r>
            <a:r>
              <a:rPr sz="1700" spc="10" dirty="0">
                <a:latin typeface="+mj-lt"/>
                <a:cs typeface="Arial" panose="020B0604020202020204" pitchFamily="34" charset="0"/>
              </a:rPr>
              <a:t> </a:t>
            </a:r>
            <a:r>
              <a:rPr sz="1700" dirty="0" err="1">
                <a:latin typeface="+mj-lt"/>
                <a:cs typeface="Arial" panose="020B0604020202020204" pitchFamily="34" charset="0"/>
              </a:rPr>
              <a:t>Requi</a:t>
            </a:r>
            <a:r>
              <a:rPr lang="en-IN" sz="1700" dirty="0">
                <a:latin typeface="+mj-lt"/>
                <a:cs typeface="Arial" panose="020B0604020202020204" pitchFamily="34" charset="0"/>
              </a:rPr>
              <a:t>r</a:t>
            </a:r>
            <a:r>
              <a:rPr sz="1700" dirty="0" err="1">
                <a:latin typeface="+mj-lt"/>
                <a:cs typeface="Arial" panose="020B0604020202020204" pitchFamily="34" charset="0"/>
              </a:rPr>
              <a:t>ements</a:t>
            </a:r>
            <a:endParaRPr sz="1700" dirty="0">
              <a:latin typeface="+mj-lt"/>
              <a:cs typeface="Arial" panose="020B0604020202020204" pitchFamily="34" charset="0"/>
            </a:endParaRPr>
          </a:p>
          <a:p>
            <a:pPr>
              <a:lnSpc>
                <a:spcPct val="100000"/>
              </a:lnSpc>
              <a:spcBef>
                <a:spcPts val="55"/>
              </a:spcBef>
              <a:buFont typeface="Wingdings"/>
              <a:buChar char=""/>
            </a:pPr>
            <a:endParaRPr sz="1700" dirty="0">
              <a:latin typeface="+mj-lt"/>
              <a:cs typeface="Arial" panose="020B0604020202020204" pitchFamily="34" charset="0"/>
            </a:endParaRPr>
          </a:p>
          <a:p>
            <a:pPr marL="299085" indent="-287020">
              <a:lnSpc>
                <a:spcPct val="100000"/>
              </a:lnSpc>
              <a:spcBef>
                <a:spcPts val="5"/>
              </a:spcBef>
              <a:buFont typeface="Wingdings"/>
              <a:buChar char=""/>
              <a:tabLst>
                <a:tab pos="299720" algn="l"/>
              </a:tabLst>
            </a:pPr>
            <a:r>
              <a:rPr sz="1700" spc="-15" dirty="0">
                <a:latin typeface="+mj-lt"/>
                <a:cs typeface="Arial" panose="020B0604020202020204" pitchFamily="34" charset="0"/>
              </a:rPr>
              <a:t>Remittance</a:t>
            </a:r>
            <a:r>
              <a:rPr sz="1700" spc="-2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20" dirty="0">
                <a:latin typeface="+mj-lt"/>
                <a:cs typeface="Arial" panose="020B0604020202020204" pitchFamily="34" charset="0"/>
              </a:rPr>
              <a:t> </a:t>
            </a:r>
            <a:r>
              <a:rPr sz="1700" spc="-25" dirty="0">
                <a:latin typeface="+mj-lt"/>
                <a:cs typeface="Arial" panose="020B0604020202020204" pitchFamily="34" charset="0"/>
              </a:rPr>
              <a:t>Banking</a:t>
            </a:r>
            <a:r>
              <a:rPr sz="1700" spc="20" dirty="0">
                <a:latin typeface="+mj-lt"/>
                <a:cs typeface="Arial" panose="020B0604020202020204" pitchFamily="34" charset="0"/>
              </a:rPr>
              <a:t> </a:t>
            </a:r>
            <a:r>
              <a:rPr sz="1700" spc="-10" dirty="0">
                <a:latin typeface="+mj-lt"/>
                <a:cs typeface="Arial" panose="020B0604020202020204" pitchFamily="34" charset="0"/>
              </a:rPr>
              <a:t>Channel</a:t>
            </a:r>
            <a:r>
              <a:rPr sz="1700" spc="-20" dirty="0">
                <a:latin typeface="+mj-lt"/>
                <a:cs typeface="Arial" panose="020B0604020202020204" pitchFamily="34" charset="0"/>
              </a:rPr>
              <a:t> out</a:t>
            </a:r>
            <a:r>
              <a:rPr sz="170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India</a:t>
            </a:r>
            <a:r>
              <a:rPr sz="1700" spc="-1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a:t>
            </a:r>
            <a:r>
              <a:rPr sz="1700" spc="-5" dirty="0">
                <a:latin typeface="+mj-lt"/>
                <a:cs typeface="Arial" panose="020B0604020202020204" pitchFamily="34" charset="0"/>
              </a:rPr>
              <a:t> </a:t>
            </a:r>
            <a:r>
              <a:rPr sz="1700" dirty="0">
                <a:latin typeface="+mj-lt"/>
                <a:cs typeface="Arial" panose="020B0604020202020204" pitchFamily="34" charset="0"/>
              </a:rPr>
              <a:t>NRE</a:t>
            </a:r>
            <a:r>
              <a:rPr sz="1700" spc="15" dirty="0">
                <a:latin typeface="+mj-lt"/>
                <a:cs typeface="Arial" panose="020B0604020202020204" pitchFamily="34" charset="0"/>
              </a:rPr>
              <a:t> </a:t>
            </a:r>
            <a:r>
              <a:rPr sz="1700" spc="-10" dirty="0">
                <a:latin typeface="+mj-lt"/>
                <a:cs typeface="Arial" panose="020B0604020202020204" pitchFamily="34" charset="0"/>
              </a:rPr>
              <a:t>Account</a:t>
            </a: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10" dirty="0" err="1">
                <a:latin typeface="+mj-lt"/>
                <a:cs typeface="Arial" panose="020B0604020202020204" pitchFamily="34" charset="0"/>
              </a:rPr>
              <a:t>Sepa</a:t>
            </a:r>
            <a:r>
              <a:rPr lang="en-IN" sz="1700" spc="10" dirty="0">
                <a:latin typeface="+mj-lt"/>
                <a:cs typeface="Arial" panose="020B0604020202020204" pitchFamily="34" charset="0"/>
              </a:rPr>
              <a:t>r</a:t>
            </a:r>
            <a:r>
              <a:rPr sz="1700" spc="10" dirty="0">
                <a:latin typeface="+mj-lt"/>
                <a:cs typeface="Arial" panose="020B0604020202020204" pitchFamily="34" charset="0"/>
              </a:rPr>
              <a:t>ate</a:t>
            </a:r>
            <a:r>
              <a:rPr sz="1700" spc="-15" dirty="0">
                <a:latin typeface="+mj-lt"/>
                <a:cs typeface="Arial" panose="020B0604020202020204" pitchFamily="34" charset="0"/>
              </a:rPr>
              <a:t> </a:t>
            </a:r>
            <a:r>
              <a:rPr sz="1700" dirty="0">
                <a:latin typeface="+mj-lt"/>
                <a:cs typeface="Arial" panose="020B0604020202020204" pitchFamily="34" charset="0"/>
              </a:rPr>
              <a:t>NRE</a:t>
            </a:r>
            <a:r>
              <a:rPr sz="1700" spc="15" dirty="0">
                <a:latin typeface="+mj-lt"/>
                <a:cs typeface="Arial" panose="020B0604020202020204" pitchFamily="34" charset="0"/>
              </a:rPr>
              <a:t> </a:t>
            </a:r>
            <a:r>
              <a:rPr sz="1700" spc="-20" dirty="0">
                <a:latin typeface="+mj-lt"/>
                <a:cs typeface="Arial" panose="020B0604020202020204" pitchFamily="34" charset="0"/>
              </a:rPr>
              <a:t>PIS</a:t>
            </a:r>
            <a:r>
              <a:rPr sz="1700" spc="10" dirty="0">
                <a:latin typeface="+mj-lt"/>
                <a:cs typeface="Arial" panose="020B0604020202020204" pitchFamily="34" charset="0"/>
              </a:rPr>
              <a:t> </a:t>
            </a:r>
            <a:r>
              <a:rPr sz="1700" spc="-15" dirty="0">
                <a:latin typeface="+mj-lt"/>
                <a:cs typeface="Arial" panose="020B0604020202020204" pitchFamily="34" charset="0"/>
              </a:rPr>
              <a:t>account/</a:t>
            </a:r>
            <a:r>
              <a:rPr sz="1700" spc="-40" dirty="0">
                <a:latin typeface="+mj-lt"/>
                <a:cs typeface="Arial" panose="020B0604020202020204" pitchFamily="34" charset="0"/>
              </a:rPr>
              <a:t> </a:t>
            </a:r>
            <a:r>
              <a:rPr sz="1700" spc="150" dirty="0">
                <a:latin typeface="+mj-lt"/>
                <a:cs typeface="Arial" panose="020B0604020202020204" pitchFamily="34" charset="0"/>
              </a:rPr>
              <a:t>DMA</a:t>
            </a:r>
            <a:r>
              <a:rPr lang="en-IN" sz="1700" spc="150" dirty="0">
                <a:latin typeface="+mj-lt"/>
                <a:cs typeface="Arial" panose="020B0604020202020204" pitchFamily="34" charset="0"/>
              </a:rPr>
              <a:t>T</a:t>
            </a:r>
            <a:r>
              <a:rPr sz="1700" spc="15" dirty="0">
                <a:latin typeface="+mj-lt"/>
                <a:cs typeface="Arial" panose="020B0604020202020204" pitchFamily="34" charset="0"/>
              </a:rPr>
              <a:t> </a:t>
            </a:r>
            <a:r>
              <a:rPr sz="1700" spc="-15" dirty="0">
                <a:latin typeface="+mj-lt"/>
                <a:cs typeface="Arial" panose="020B0604020202020204" pitchFamily="34" charset="0"/>
              </a:rPr>
              <a:t>account</a:t>
            </a:r>
            <a:r>
              <a:rPr sz="1700" spc="-35" dirty="0">
                <a:latin typeface="+mj-lt"/>
                <a:cs typeface="Arial" panose="020B0604020202020204" pitchFamily="34" charset="0"/>
              </a:rPr>
              <a:t>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such</a:t>
            </a:r>
            <a:r>
              <a:rPr sz="1700" spc="-10" dirty="0">
                <a:latin typeface="+mj-lt"/>
                <a:cs typeface="Arial" panose="020B0604020202020204" pitchFamily="34" charset="0"/>
              </a:rPr>
              <a:t> </a:t>
            </a:r>
            <a:r>
              <a:rPr sz="1700" spc="-20" dirty="0">
                <a:latin typeface="+mj-lt"/>
                <a:cs typeface="Arial" panose="020B0604020202020204" pitchFamily="34" charset="0"/>
              </a:rPr>
              <a:t>investments</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dirty="0">
                <a:latin typeface="+mj-lt"/>
                <a:cs typeface="Arial" panose="020B0604020202020204" pitchFamily="34" charset="0"/>
              </a:rPr>
              <a:t>Repo</a:t>
            </a:r>
            <a:r>
              <a:rPr lang="en-IN" sz="1700" dirty="0">
                <a:latin typeface="+mj-lt"/>
                <a:cs typeface="Arial" panose="020B0604020202020204" pitchFamily="34" charset="0"/>
              </a:rPr>
              <a:t>r</a:t>
            </a:r>
            <a:r>
              <a:rPr sz="1700" dirty="0">
                <a:latin typeface="+mj-lt"/>
                <a:cs typeface="Arial" panose="020B0604020202020204" pitchFamily="34" charset="0"/>
              </a:rPr>
              <a:t>ting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5" dirty="0">
                <a:latin typeface="+mj-lt"/>
                <a:cs typeface="Arial" panose="020B0604020202020204" pitchFamily="34" charset="0"/>
              </a:rPr>
              <a:t>AD </a:t>
            </a:r>
            <a:r>
              <a:rPr sz="1700" spc="-20" dirty="0">
                <a:latin typeface="+mj-lt"/>
                <a:cs typeface="Arial" panose="020B0604020202020204" pitchFamily="34" charset="0"/>
              </a:rPr>
              <a:t>bank</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dirty="0">
                <a:latin typeface="+mj-lt"/>
                <a:cs typeface="Arial" panose="020B0604020202020204" pitchFamily="34" charset="0"/>
              </a:rPr>
              <a:t> </a:t>
            </a:r>
            <a:r>
              <a:rPr sz="1700" spc="40" dirty="0" err="1">
                <a:latin typeface="+mj-lt"/>
                <a:cs typeface="Arial" panose="020B0604020202020204" pitchFamily="34" charset="0"/>
              </a:rPr>
              <a:t>Fo</a:t>
            </a:r>
            <a:r>
              <a:rPr lang="en-IN" sz="1700" spc="40" dirty="0">
                <a:latin typeface="+mj-lt"/>
                <a:cs typeface="Arial" panose="020B0604020202020204" pitchFamily="34" charset="0"/>
              </a:rPr>
              <a:t>r</a:t>
            </a:r>
            <a:r>
              <a:rPr sz="1700" spc="40" dirty="0">
                <a:latin typeface="+mj-lt"/>
                <a:cs typeface="Arial" panose="020B0604020202020204" pitchFamily="34" charset="0"/>
              </a:rPr>
              <a:t>m</a:t>
            </a:r>
            <a:r>
              <a:rPr sz="1700" spc="10" dirty="0">
                <a:latin typeface="+mj-lt"/>
                <a:cs typeface="Arial" panose="020B0604020202020204" pitchFamily="34" charset="0"/>
              </a:rPr>
              <a:t> </a:t>
            </a:r>
            <a:r>
              <a:rPr sz="1700" spc="-75" dirty="0">
                <a:latin typeface="+mj-lt"/>
                <a:cs typeface="Arial" panose="020B0604020202020204" pitchFamily="34" charset="0"/>
              </a:rPr>
              <a:t>-LEC</a:t>
            </a:r>
            <a:r>
              <a:rPr sz="1700" spc="15" dirty="0">
                <a:latin typeface="+mj-lt"/>
                <a:cs typeface="Arial" panose="020B0604020202020204" pitchFamily="34" charset="0"/>
              </a:rPr>
              <a:t> </a:t>
            </a:r>
            <a:r>
              <a:rPr sz="1700" spc="-5" dirty="0">
                <a:latin typeface="+mj-lt"/>
                <a:cs typeface="Arial" panose="020B0604020202020204" pitchFamily="34" charset="0"/>
              </a:rPr>
              <a:t>(NRI)</a:t>
            </a:r>
            <a:endParaRPr sz="1700" dirty="0">
              <a:latin typeface="+mj-lt"/>
              <a:cs typeface="Arial" panose="020B0604020202020204" pitchFamily="34" charset="0"/>
            </a:endParaRPr>
          </a:p>
        </p:txBody>
      </p:sp>
      <p:sp>
        <p:nvSpPr>
          <p:cNvPr id="16" name="object 16"/>
          <p:cNvSpPr txBox="1">
            <a:spLocks noGrp="1"/>
          </p:cNvSpPr>
          <p:nvPr>
            <p:ph type="title"/>
          </p:nvPr>
        </p:nvSpPr>
        <p:spPr>
          <a:xfrm>
            <a:off x="199440" y="187832"/>
            <a:ext cx="7325995" cy="1002030"/>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5" dirty="0">
                <a:solidFill>
                  <a:srgbClr val="00AFEF"/>
                </a:solidFill>
                <a:cs typeface="Roboto"/>
              </a:rPr>
              <a:t>by</a:t>
            </a:r>
            <a:r>
              <a:rPr sz="3200" spc="-5" dirty="0">
                <a:solidFill>
                  <a:srgbClr val="00AFEF"/>
                </a:solidFill>
                <a:cs typeface="Roboto"/>
              </a:rPr>
              <a:t> NRI/OCI</a:t>
            </a:r>
            <a:r>
              <a:rPr sz="3200" spc="5" dirty="0">
                <a:solidFill>
                  <a:srgbClr val="00AFEF"/>
                </a:solidFill>
                <a:cs typeface="Roboto"/>
              </a:rPr>
              <a:t> </a:t>
            </a:r>
            <a:r>
              <a:rPr sz="3200" spc="-10" dirty="0">
                <a:solidFill>
                  <a:srgbClr val="00AFEF"/>
                </a:solidFill>
                <a:cs typeface="Roboto"/>
              </a:rPr>
              <a:t>on</a:t>
            </a:r>
            <a:r>
              <a:rPr sz="3200" dirty="0">
                <a:solidFill>
                  <a:srgbClr val="00AFEF"/>
                </a:solidFill>
                <a:cs typeface="Roboto"/>
              </a:rPr>
              <a:t> </a:t>
            </a:r>
            <a:r>
              <a:rPr sz="3200" spc="20" dirty="0">
                <a:solidFill>
                  <a:srgbClr val="00AFEF"/>
                </a:solidFill>
                <a:cs typeface="Roboto"/>
              </a:rPr>
              <a:t>Repat</a:t>
            </a:r>
            <a:r>
              <a:rPr lang="en-IN" sz="3200" spc="20" dirty="0">
                <a:solidFill>
                  <a:srgbClr val="00AFEF"/>
                </a:solidFill>
                <a:cs typeface="Roboto"/>
              </a:rPr>
              <a:t>r</a:t>
            </a:r>
            <a:r>
              <a:rPr sz="3200" spc="20" dirty="0" err="1">
                <a:solidFill>
                  <a:srgbClr val="00AFEF"/>
                </a:solidFill>
                <a:cs typeface="Roboto"/>
              </a:rPr>
              <a:t>iation</a:t>
            </a:r>
            <a:r>
              <a:rPr sz="3200" spc="20" dirty="0">
                <a:solidFill>
                  <a:srgbClr val="00AFEF"/>
                </a:solidFill>
                <a:cs typeface="Roboto"/>
              </a:rPr>
              <a:t> </a:t>
            </a:r>
            <a:r>
              <a:rPr sz="3200" spc="-780" dirty="0">
                <a:solidFill>
                  <a:srgbClr val="00AFEF"/>
                </a:solidFill>
                <a:cs typeface="Roboto"/>
              </a:rPr>
              <a:t> </a:t>
            </a:r>
            <a:r>
              <a:rPr sz="3200" spc="-10" dirty="0">
                <a:solidFill>
                  <a:srgbClr val="00AFEF"/>
                </a:solidFill>
                <a:cs typeface="Roboto"/>
              </a:rPr>
              <a:t>Basis</a:t>
            </a:r>
            <a:endParaRPr sz="3200" dirty="0">
              <a:cs typeface="Roboto"/>
            </a:endParaRPr>
          </a:p>
        </p:txBody>
      </p:sp>
      <p:grpSp>
        <p:nvGrpSpPr>
          <p:cNvPr id="17" name="object 17"/>
          <p:cNvGrpSpPr/>
          <p:nvPr/>
        </p:nvGrpSpPr>
        <p:grpSpPr>
          <a:xfrm>
            <a:off x="216408" y="1272539"/>
            <a:ext cx="719455" cy="74930"/>
            <a:chOff x="216408" y="1272539"/>
            <a:chExt cx="719455" cy="74930"/>
          </a:xfrm>
        </p:grpSpPr>
        <p:sp>
          <p:nvSpPr>
            <p:cNvPr id="18" name="object 18"/>
            <p:cNvSpPr/>
            <p:nvPr/>
          </p:nvSpPr>
          <p:spPr>
            <a:xfrm>
              <a:off x="216408" y="1272539"/>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19" name="object 19"/>
            <p:cNvSpPr/>
            <p:nvPr/>
          </p:nvSpPr>
          <p:spPr>
            <a:xfrm>
              <a:off x="460248" y="1272539"/>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20" name="object 20"/>
            <p:cNvSpPr/>
            <p:nvPr/>
          </p:nvSpPr>
          <p:spPr>
            <a:xfrm>
              <a:off x="714756" y="1272539"/>
              <a:ext cx="220979" cy="74930"/>
            </a:xfrm>
            <a:custGeom>
              <a:avLst/>
              <a:gdLst/>
              <a:ahLst/>
              <a:cxnLst/>
              <a:rect l="l" t="t" r="r" b="b"/>
              <a:pathLst>
                <a:path w="220980" h="74930">
                  <a:moveTo>
                    <a:pt x="220980" y="0"/>
                  </a:moveTo>
                  <a:lnTo>
                    <a:pt x="0" y="0"/>
                  </a:lnTo>
                  <a:lnTo>
                    <a:pt x="0" y="74675"/>
                  </a:lnTo>
                  <a:lnTo>
                    <a:pt x="220980" y="74675"/>
                  </a:lnTo>
                  <a:lnTo>
                    <a:pt x="220980"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
        <p:nvSpPr>
          <p:cNvPr id="21" name="object 21"/>
          <p:cNvSpPr txBox="1">
            <a:spLocks noGrp="1"/>
          </p:cNvSpPr>
          <p:nvPr>
            <p:ph type="sldNum" sz="quarter" idx="7"/>
          </p:nvPr>
        </p:nvSpPr>
        <p:spPr>
          <a:xfrm>
            <a:off x="10119359" y="6562293"/>
            <a:ext cx="265429" cy="204671"/>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z="1700" spc="5" smtClean="0">
                <a:latin typeface="+mj-lt"/>
                <a:cs typeface="Arial" panose="020B0604020202020204" pitchFamily="34" charset="0"/>
              </a:rPr>
              <a:pPr marL="38100">
                <a:lnSpc>
                  <a:spcPts val="1490"/>
                </a:lnSpc>
              </a:pPr>
              <a:t>59</a:t>
            </a:fld>
            <a:endParaRPr sz="1700" spc="5" dirty="0">
              <a:latin typeface="+mj-lt"/>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00AFEF"/>
                </a:solidFill>
              </a:rPr>
              <a:t>Statistics - ODI</a:t>
            </a:r>
            <a:endParaRPr spc="5" dirty="0"/>
          </a:p>
        </p:txBody>
      </p:sp>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6</a:t>
            </a:fld>
            <a:endParaRPr spc="5" dirty="0"/>
          </a:p>
        </p:txBody>
      </p:sp>
      <p:pic>
        <p:nvPicPr>
          <p:cNvPr id="1026" name="Picture 2">
            <a:extLst>
              <a:ext uri="{FF2B5EF4-FFF2-40B4-BE49-F238E27FC236}">
                <a16:creationId xmlns:a16="http://schemas.microsoft.com/office/drawing/2014/main" id="{55103094-2A04-6D02-3588-F3D0E0C4B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81" y="1384143"/>
            <a:ext cx="9785193" cy="500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7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87832"/>
            <a:ext cx="9335135"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5" dirty="0">
                <a:solidFill>
                  <a:srgbClr val="000000"/>
                </a:solidFill>
                <a:cs typeface="Roboto"/>
              </a:rPr>
              <a:t>by</a:t>
            </a:r>
            <a:r>
              <a:rPr sz="3200" spc="5" dirty="0">
                <a:solidFill>
                  <a:srgbClr val="000000"/>
                </a:solidFill>
                <a:cs typeface="Roboto"/>
              </a:rPr>
              <a:t> </a:t>
            </a:r>
            <a:r>
              <a:rPr sz="3200" spc="-5" dirty="0">
                <a:solidFill>
                  <a:srgbClr val="00AFEF"/>
                </a:solidFill>
                <a:cs typeface="Roboto"/>
              </a:rPr>
              <a:t>NRI/OCI</a:t>
            </a:r>
            <a:r>
              <a:rPr sz="3200" spc="15" dirty="0">
                <a:solidFill>
                  <a:srgbClr val="00AFEF"/>
                </a:solidFill>
                <a:cs typeface="Roboto"/>
              </a:rPr>
              <a:t> </a:t>
            </a:r>
            <a:r>
              <a:rPr sz="3200" spc="-10" dirty="0">
                <a:solidFill>
                  <a:srgbClr val="00AFEF"/>
                </a:solidFill>
                <a:cs typeface="Roboto"/>
              </a:rPr>
              <a:t>on</a:t>
            </a:r>
            <a:r>
              <a:rPr sz="3200" spc="10" dirty="0">
                <a:solidFill>
                  <a:srgbClr val="00AFEF"/>
                </a:solidFill>
                <a:cs typeface="Roboto"/>
              </a:rPr>
              <a:t> </a:t>
            </a:r>
            <a:r>
              <a:rPr sz="3200" spc="5" dirty="0">
                <a:solidFill>
                  <a:srgbClr val="00AFEF"/>
                </a:solidFill>
                <a:cs typeface="Roboto"/>
              </a:rPr>
              <a:t>Non-Repat</a:t>
            </a:r>
            <a:r>
              <a:rPr lang="en-IN" sz="3200" spc="5" dirty="0">
                <a:solidFill>
                  <a:srgbClr val="00AFEF"/>
                </a:solidFill>
                <a:cs typeface="Roboto"/>
              </a:rPr>
              <a:t>r</a:t>
            </a:r>
            <a:r>
              <a:rPr sz="3200" spc="5" dirty="0" err="1">
                <a:solidFill>
                  <a:srgbClr val="00AFEF"/>
                </a:solidFill>
                <a:cs typeface="Roboto"/>
              </a:rPr>
              <a:t>iation</a:t>
            </a:r>
            <a:r>
              <a:rPr sz="3200" spc="10" dirty="0">
                <a:solidFill>
                  <a:srgbClr val="00AFEF"/>
                </a:solidFill>
                <a:cs typeface="Roboto"/>
              </a:rPr>
              <a:t> </a:t>
            </a:r>
            <a:r>
              <a:rPr sz="3200" spc="-10" dirty="0">
                <a:solidFill>
                  <a:srgbClr val="00AFEF"/>
                </a:solidFill>
                <a:cs typeface="Roboto"/>
              </a:rPr>
              <a:t>Basis</a:t>
            </a:r>
            <a:endParaRPr sz="3200" dirty="0">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4" name="object 4"/>
          <p:cNvPicPr/>
          <p:nvPr/>
        </p:nvPicPr>
        <p:blipFill>
          <a:blip r:embed="rId2" cstate="print"/>
          <a:stretch>
            <a:fillRect/>
          </a:stretch>
        </p:blipFill>
        <p:spPr>
          <a:xfrm>
            <a:off x="9007629" y="0"/>
            <a:ext cx="3004743" cy="1252727"/>
          </a:xfrm>
          <a:prstGeom prst="rect">
            <a:avLst/>
          </a:prstGeom>
        </p:spPr>
      </p:pic>
      <p:sp>
        <p:nvSpPr>
          <p:cNvPr id="5" name="object 5"/>
          <p:cNvSpPr txBox="1"/>
          <p:nvPr/>
        </p:nvSpPr>
        <p:spPr>
          <a:xfrm>
            <a:off x="248513" y="1191259"/>
            <a:ext cx="4551680" cy="2858924"/>
          </a:xfrm>
          <a:prstGeom prst="rect">
            <a:avLst/>
          </a:prstGeom>
        </p:spPr>
        <p:txBody>
          <a:bodyPr vert="horz" wrap="square" lIns="0" tIns="134620" rIns="0" bIns="0" rtlCol="0">
            <a:spAutoFit/>
          </a:bodyPr>
          <a:lstStyle/>
          <a:p>
            <a:pPr marL="12700">
              <a:lnSpc>
                <a:spcPct val="100000"/>
              </a:lnSpc>
              <a:spcBef>
                <a:spcPts val="1060"/>
              </a:spcBef>
            </a:pPr>
            <a:r>
              <a:rPr sz="1700" b="1" spc="-5" dirty="0">
                <a:solidFill>
                  <a:schemeClr val="accent1">
                    <a:lumMod val="60000"/>
                    <a:lumOff val="40000"/>
                  </a:schemeClr>
                </a:solidFill>
                <a:latin typeface="+mj-lt"/>
                <a:cs typeface="Arial" panose="020B0604020202020204" pitchFamily="34" charset="0"/>
              </a:rPr>
              <a:t>Eligibility</a:t>
            </a:r>
            <a:r>
              <a:rPr sz="1700" b="1" spc="-50" dirty="0">
                <a:solidFill>
                  <a:schemeClr val="accent1">
                    <a:lumMod val="60000"/>
                    <a:lumOff val="40000"/>
                  </a:schemeClr>
                </a:solidFill>
                <a:latin typeface="+mj-lt"/>
                <a:cs typeface="Arial" panose="020B0604020202020204" pitchFamily="34" charset="0"/>
              </a:rPr>
              <a:t> </a:t>
            </a:r>
            <a:r>
              <a:rPr sz="1700" b="1" dirty="0">
                <a:solidFill>
                  <a:schemeClr val="accent1">
                    <a:lumMod val="60000"/>
                    <a:lumOff val="40000"/>
                  </a:schemeClr>
                </a:solidFill>
                <a:latin typeface="+mj-lt"/>
                <a:cs typeface="Arial" panose="020B0604020202020204" pitchFamily="34" charset="0"/>
              </a:rPr>
              <a:t>&amp;</a:t>
            </a:r>
            <a:r>
              <a:rPr sz="1700" b="1" spc="-5" dirty="0">
                <a:solidFill>
                  <a:schemeClr val="accent1">
                    <a:lumMod val="60000"/>
                    <a:lumOff val="40000"/>
                  </a:schemeClr>
                </a:solidFill>
                <a:latin typeface="+mj-lt"/>
                <a:cs typeface="Arial" panose="020B0604020202020204" pitchFamily="34" charset="0"/>
              </a:rPr>
              <a:t> Special</a:t>
            </a:r>
            <a:r>
              <a:rPr sz="1700" b="1" spc="-10" dirty="0">
                <a:solidFill>
                  <a:schemeClr val="accent1">
                    <a:lumMod val="60000"/>
                    <a:lumOff val="40000"/>
                  </a:schemeClr>
                </a:solidFill>
                <a:latin typeface="+mj-lt"/>
                <a:cs typeface="Arial" panose="020B0604020202020204" pitchFamily="34" charset="0"/>
              </a:rPr>
              <a:t> </a:t>
            </a:r>
            <a:r>
              <a:rPr lang="en-IN" sz="1700" b="1" spc="75" dirty="0">
                <a:solidFill>
                  <a:schemeClr val="accent1">
                    <a:lumMod val="60000"/>
                    <a:lumOff val="40000"/>
                  </a:schemeClr>
                </a:solidFill>
                <a:latin typeface="+mj-lt"/>
                <a:cs typeface="Arial" panose="020B0604020202020204" pitchFamily="34" charset="0"/>
              </a:rPr>
              <a:t>F</a:t>
            </a:r>
            <a:r>
              <a:rPr sz="1700" b="1" spc="75" dirty="0" err="1">
                <a:solidFill>
                  <a:schemeClr val="accent1">
                    <a:lumMod val="60000"/>
                    <a:lumOff val="40000"/>
                  </a:schemeClr>
                </a:solidFill>
                <a:latin typeface="+mj-lt"/>
                <a:cs typeface="Arial" panose="020B0604020202020204" pitchFamily="34" charset="0"/>
              </a:rPr>
              <a:t>eatu</a:t>
            </a:r>
            <a:r>
              <a:rPr lang="en-IN" sz="1700" b="1" spc="75" dirty="0">
                <a:solidFill>
                  <a:schemeClr val="accent1">
                    <a:lumMod val="60000"/>
                    <a:lumOff val="40000"/>
                  </a:schemeClr>
                </a:solidFill>
                <a:latin typeface="+mj-lt"/>
                <a:cs typeface="Arial" panose="020B0604020202020204" pitchFamily="34" charset="0"/>
              </a:rPr>
              <a:t>r</a:t>
            </a:r>
            <a:r>
              <a:rPr sz="1700" b="1" spc="75" dirty="0">
                <a:solidFill>
                  <a:schemeClr val="accent1">
                    <a:lumMod val="60000"/>
                    <a:lumOff val="40000"/>
                  </a:schemeClr>
                </a:solidFill>
                <a:latin typeface="+mj-lt"/>
                <a:cs typeface="Arial" panose="020B0604020202020204" pitchFamily="34" charset="0"/>
              </a:rPr>
              <a:t>es</a:t>
            </a:r>
            <a:endParaRPr sz="1700" dirty="0">
              <a:solidFill>
                <a:schemeClr val="accent1">
                  <a:lumMod val="60000"/>
                  <a:lumOff val="40000"/>
                </a:schemeClr>
              </a:solidFill>
              <a:latin typeface="+mj-lt"/>
              <a:cs typeface="Arial" panose="020B0604020202020204" pitchFamily="34" charset="0"/>
            </a:endParaRPr>
          </a:p>
          <a:p>
            <a:pPr marL="299085" indent="-287020">
              <a:lnSpc>
                <a:spcPct val="100000"/>
              </a:lnSpc>
              <a:spcBef>
                <a:spcPts val="960"/>
              </a:spcBef>
              <a:buFont typeface="Wingdings"/>
              <a:buChar char=""/>
              <a:tabLst>
                <a:tab pos="299720" algn="l"/>
              </a:tabLst>
            </a:pPr>
            <a:r>
              <a:rPr sz="1700" spc="-15" dirty="0">
                <a:latin typeface="+mj-lt"/>
                <a:cs typeface="Arial" panose="020B0604020202020204" pitchFamily="34" charset="0"/>
              </a:rPr>
              <a:t>NRI/</a:t>
            </a:r>
            <a:r>
              <a:rPr sz="1700" spc="-40" dirty="0">
                <a:latin typeface="+mj-lt"/>
                <a:cs typeface="Arial" panose="020B0604020202020204" pitchFamily="34" charset="0"/>
              </a:rPr>
              <a:t> </a:t>
            </a:r>
            <a:r>
              <a:rPr sz="1700" spc="5" dirty="0">
                <a:latin typeface="+mj-lt"/>
                <a:cs typeface="Arial" panose="020B0604020202020204" pitchFamily="34" charset="0"/>
              </a:rPr>
              <a:t>OCI</a:t>
            </a:r>
            <a:endParaRPr sz="1700" dirty="0">
              <a:latin typeface="+mj-lt"/>
              <a:cs typeface="Arial" panose="020B0604020202020204" pitchFamily="34" charset="0"/>
            </a:endParaRPr>
          </a:p>
          <a:p>
            <a:pPr marL="299085" marR="478790" indent="-287020">
              <a:lnSpc>
                <a:spcPct val="107200"/>
              </a:lnSpc>
              <a:spcBef>
                <a:spcPts val="795"/>
              </a:spcBef>
              <a:buFont typeface="Wingdings"/>
              <a:buChar char=""/>
              <a:tabLst>
                <a:tab pos="299720" algn="l"/>
              </a:tabLst>
            </a:pPr>
            <a:r>
              <a:rPr sz="1700" spc="25" dirty="0">
                <a:latin typeface="+mj-lt"/>
                <a:cs typeface="Arial" panose="020B0604020202020204" pitchFamily="34" charset="0"/>
              </a:rPr>
              <a:t>Fi</a:t>
            </a:r>
            <a:r>
              <a:rPr lang="en-IN" sz="1700" spc="25" dirty="0">
                <a:latin typeface="+mj-lt"/>
                <a:cs typeface="Arial" panose="020B0604020202020204" pitchFamily="34" charset="0"/>
              </a:rPr>
              <a:t>r</a:t>
            </a:r>
            <a:r>
              <a:rPr sz="1700" spc="25" dirty="0">
                <a:latin typeface="+mj-lt"/>
                <a:cs typeface="Arial" panose="020B0604020202020204" pitchFamily="34" charset="0"/>
              </a:rPr>
              <a:t>m/</a:t>
            </a:r>
            <a:r>
              <a:rPr sz="1700" spc="-10" dirty="0">
                <a:latin typeface="+mj-lt"/>
                <a:cs typeface="Arial" panose="020B0604020202020204" pitchFamily="34" charset="0"/>
              </a:rPr>
              <a:t> </a:t>
            </a:r>
            <a:r>
              <a:rPr sz="1700" spc="-15" dirty="0">
                <a:latin typeface="+mj-lt"/>
                <a:cs typeface="Arial" panose="020B0604020202020204" pitchFamily="34" charset="0"/>
              </a:rPr>
              <a:t>LLP/</a:t>
            </a:r>
            <a:r>
              <a:rPr sz="1700" spc="-5" dirty="0">
                <a:latin typeface="+mj-lt"/>
                <a:cs typeface="Arial" panose="020B0604020202020204" pitchFamily="34" charset="0"/>
              </a:rPr>
              <a:t> </a:t>
            </a:r>
            <a:r>
              <a:rPr sz="1700" spc="-10" dirty="0">
                <a:latin typeface="+mj-lt"/>
                <a:cs typeface="Arial" panose="020B0604020202020204" pitchFamily="34" charset="0"/>
              </a:rPr>
              <a:t>Company/</a:t>
            </a:r>
            <a:r>
              <a:rPr sz="1700" spc="-15" dirty="0">
                <a:latin typeface="+mj-lt"/>
                <a:cs typeface="Arial" panose="020B0604020202020204" pitchFamily="34" charset="0"/>
              </a:rPr>
              <a:t> </a:t>
            </a:r>
            <a:r>
              <a:rPr lang="en-IN" sz="1700" spc="140" dirty="0">
                <a:latin typeface="+mj-lt"/>
                <a:cs typeface="Arial" panose="020B0604020202020204" pitchFamily="34" charset="0"/>
              </a:rPr>
              <a:t>Tr</a:t>
            </a:r>
            <a:r>
              <a:rPr sz="1700" spc="140" dirty="0" err="1">
                <a:latin typeface="+mj-lt"/>
                <a:cs typeface="Arial" panose="020B0604020202020204" pitchFamily="34" charset="0"/>
              </a:rPr>
              <a:t>ust</a:t>
            </a:r>
            <a:r>
              <a:rPr sz="1700" spc="-30" dirty="0">
                <a:latin typeface="+mj-lt"/>
                <a:cs typeface="Arial" panose="020B0604020202020204" pitchFamily="34" charset="0"/>
              </a:rPr>
              <a:t> </a:t>
            </a:r>
            <a:r>
              <a:rPr sz="1700" spc="-5" dirty="0">
                <a:latin typeface="+mj-lt"/>
                <a:cs typeface="Arial" panose="020B0604020202020204" pitchFamily="34" charset="0"/>
              </a:rPr>
              <a:t>Owned</a:t>
            </a:r>
            <a:r>
              <a:rPr sz="1700" spc="-20" dirty="0">
                <a:latin typeface="+mj-lt"/>
                <a:cs typeface="Arial" panose="020B0604020202020204" pitchFamily="34" charset="0"/>
              </a:rPr>
              <a:t> </a:t>
            </a:r>
            <a:r>
              <a:rPr sz="1700" spc="-5" dirty="0">
                <a:latin typeface="+mj-lt"/>
                <a:cs typeface="Arial" panose="020B0604020202020204" pitchFamily="34" charset="0"/>
              </a:rPr>
              <a:t>&amp; </a:t>
            </a:r>
            <a:r>
              <a:rPr sz="1700" spc="-430" dirty="0">
                <a:latin typeface="+mj-lt"/>
                <a:cs typeface="Arial" panose="020B0604020202020204" pitchFamily="34" charset="0"/>
              </a:rPr>
              <a:t> </a:t>
            </a: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olled</a:t>
            </a:r>
            <a:r>
              <a:rPr sz="1700" spc="-1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5" dirty="0">
                <a:latin typeface="+mj-lt"/>
                <a:cs typeface="Arial" panose="020B0604020202020204" pitchFamily="34" charset="0"/>
              </a:rPr>
              <a:t>NRI/</a:t>
            </a:r>
            <a:r>
              <a:rPr sz="1700" spc="-5" dirty="0">
                <a:latin typeface="+mj-lt"/>
                <a:cs typeface="Arial" panose="020B0604020202020204" pitchFamily="34" charset="0"/>
              </a:rPr>
              <a:t> </a:t>
            </a:r>
            <a:r>
              <a:rPr sz="1700" dirty="0">
                <a:latin typeface="+mj-lt"/>
                <a:cs typeface="Arial" panose="020B0604020202020204" pitchFamily="34" charset="0"/>
              </a:rPr>
              <a:t>OCI</a:t>
            </a:r>
          </a:p>
          <a:p>
            <a:pPr marL="299085" indent="-287020">
              <a:lnSpc>
                <a:spcPct val="100000"/>
              </a:lnSpc>
              <a:spcBef>
                <a:spcPts val="944"/>
              </a:spcBef>
              <a:buFont typeface="Wingdings"/>
              <a:buChar char=""/>
              <a:tabLst>
                <a:tab pos="299720" algn="l"/>
              </a:tabLst>
            </a:pPr>
            <a:r>
              <a:rPr lang="en-IN" sz="1700" spc="110" dirty="0">
                <a:latin typeface="+mj-lt"/>
                <a:cs typeface="Arial" panose="020B0604020202020204" pitchFamily="34" charset="0"/>
              </a:rPr>
              <a:t>Tr</a:t>
            </a:r>
            <a:r>
              <a:rPr sz="1700" spc="110" dirty="0" err="1">
                <a:latin typeface="+mj-lt"/>
                <a:cs typeface="Arial" panose="020B0604020202020204" pitchFamily="34" charset="0"/>
              </a:rPr>
              <a:t>eated</a:t>
            </a:r>
            <a:r>
              <a:rPr sz="1700" spc="-40" dirty="0">
                <a:latin typeface="+mj-lt"/>
                <a:cs typeface="Arial" panose="020B0604020202020204" pitchFamily="34" charset="0"/>
              </a:rPr>
              <a:t> </a:t>
            </a:r>
            <a:r>
              <a:rPr sz="1700" spc="-15" dirty="0">
                <a:latin typeface="+mj-lt"/>
                <a:cs typeface="Arial" panose="020B0604020202020204" pitchFamily="34" charset="0"/>
              </a:rPr>
              <a:t>as</a:t>
            </a:r>
            <a:r>
              <a:rPr sz="1700" spc="-5" dirty="0">
                <a:latin typeface="+mj-lt"/>
                <a:cs typeface="Arial" panose="020B0604020202020204" pitchFamily="34" charset="0"/>
              </a:rPr>
              <a:t> </a:t>
            </a:r>
            <a:r>
              <a:rPr sz="1700" spc="-15" dirty="0">
                <a:latin typeface="+mj-lt"/>
                <a:cs typeface="Arial" panose="020B0604020202020204" pitchFamily="34" charset="0"/>
              </a:rPr>
              <a:t>Domestic</a:t>
            </a:r>
            <a:r>
              <a:rPr sz="1700" spc="-20" dirty="0">
                <a:latin typeface="+mj-lt"/>
                <a:cs typeface="Arial" panose="020B0604020202020204" pitchFamily="34" charset="0"/>
              </a:rPr>
              <a:t> Investments</a:t>
            </a:r>
            <a:endParaRPr sz="1700" dirty="0">
              <a:latin typeface="+mj-lt"/>
              <a:cs typeface="Arial" panose="020B0604020202020204" pitchFamily="34" charset="0"/>
            </a:endParaRPr>
          </a:p>
          <a:p>
            <a:pPr marL="299085" indent="-287020">
              <a:lnSpc>
                <a:spcPct val="100000"/>
              </a:lnSpc>
              <a:spcBef>
                <a:spcPts val="950"/>
              </a:spcBef>
              <a:buFont typeface="Wingdings"/>
              <a:buChar char=""/>
              <a:tabLst>
                <a:tab pos="299720" algn="l"/>
              </a:tabLst>
            </a:pPr>
            <a:r>
              <a:rPr sz="1700" spc="5" dirty="0">
                <a:latin typeface="+mj-lt"/>
                <a:cs typeface="Arial" panose="020B0604020202020204" pitchFamily="34" charset="0"/>
              </a:rPr>
              <a:t>No</a:t>
            </a:r>
            <a:r>
              <a:rPr sz="1700" spc="-5" dirty="0">
                <a:latin typeface="+mj-lt"/>
                <a:cs typeface="Arial" panose="020B0604020202020204" pitchFamily="34" charset="0"/>
              </a:rPr>
              <a:t> </a:t>
            </a:r>
            <a:r>
              <a:rPr sz="1700" spc="10" dirty="0" err="1">
                <a:latin typeface="+mj-lt"/>
                <a:cs typeface="Arial" panose="020B0604020202020204" pitchFamily="34" charset="0"/>
              </a:rPr>
              <a:t>Secto</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20" dirty="0">
                <a:latin typeface="+mj-lt"/>
                <a:cs typeface="Arial" panose="020B0604020202020204" pitchFamily="34" charset="0"/>
              </a:rPr>
              <a:t> </a:t>
            </a:r>
            <a:r>
              <a:rPr sz="1700" dirty="0">
                <a:latin typeface="+mj-lt"/>
                <a:cs typeface="Arial" panose="020B0604020202020204" pitchFamily="34" charset="0"/>
              </a:rPr>
              <a:t>Caps</a:t>
            </a:r>
            <a:r>
              <a:rPr sz="1700" spc="-10" dirty="0">
                <a:latin typeface="+mj-lt"/>
                <a:cs typeface="Arial" panose="020B0604020202020204" pitchFamily="34" charset="0"/>
              </a:rPr>
              <a:t> </a:t>
            </a:r>
            <a:r>
              <a:rPr sz="1700" spc="-5" dirty="0">
                <a:latin typeface="+mj-lt"/>
                <a:cs typeface="Arial" panose="020B0604020202020204" pitchFamily="34" charset="0"/>
              </a:rPr>
              <a:t>&amp; </a:t>
            </a:r>
            <a:r>
              <a:rPr sz="1700" spc="-15" dirty="0">
                <a:latin typeface="+mj-lt"/>
                <a:cs typeface="Arial" panose="020B0604020202020204" pitchFamily="34" charset="0"/>
              </a:rPr>
              <a:t>Conditions</a:t>
            </a:r>
            <a:r>
              <a:rPr sz="1700" spc="-5" dirty="0">
                <a:latin typeface="+mj-lt"/>
                <a:cs typeface="Arial" panose="020B0604020202020204" pitchFamily="34" charset="0"/>
              </a:rPr>
              <a:t> </a:t>
            </a:r>
            <a:r>
              <a:rPr sz="1700" spc="-10" dirty="0">
                <a:latin typeface="+mj-lt"/>
                <a:cs typeface="Arial" panose="020B0604020202020204" pitchFamily="34" charset="0"/>
              </a:rPr>
              <a:t>Applicable</a:t>
            </a:r>
            <a:endParaRPr sz="1700" dirty="0">
              <a:latin typeface="+mj-lt"/>
              <a:cs typeface="Arial" panose="020B0604020202020204" pitchFamily="34" charset="0"/>
            </a:endParaRPr>
          </a:p>
          <a:p>
            <a:pPr marL="299085" marR="407670" indent="-287020">
              <a:lnSpc>
                <a:spcPct val="107200"/>
              </a:lnSpc>
              <a:spcBef>
                <a:spcPts val="795"/>
              </a:spcBef>
              <a:buFont typeface="Wingdings"/>
              <a:buChar char=""/>
              <a:tabLst>
                <a:tab pos="299720" algn="l"/>
              </a:tabLst>
            </a:pPr>
            <a:r>
              <a:rPr sz="1700" spc="5" dirty="0">
                <a:latin typeface="+mj-lt"/>
                <a:cs typeface="Arial" panose="020B0604020202020204" pitchFamily="34" charset="0"/>
              </a:rPr>
              <a:t>No</a:t>
            </a:r>
            <a:r>
              <a:rPr sz="1700" spc="-10" dirty="0">
                <a:latin typeface="+mj-lt"/>
                <a:cs typeface="Arial" panose="020B0604020202020204" pitchFamily="34" charset="0"/>
              </a:rPr>
              <a:t> </a:t>
            </a:r>
            <a:r>
              <a:rPr sz="1700" spc="10" dirty="0">
                <a:latin typeface="+mj-lt"/>
                <a:cs typeface="Arial" panose="020B0604020202020204" pitchFamily="34" charset="0"/>
              </a:rPr>
              <a:t>P</a:t>
            </a:r>
            <a:r>
              <a:rPr lang="en-IN" sz="1700" spc="10" dirty="0">
                <a:latin typeface="+mj-lt"/>
                <a:cs typeface="Arial" panose="020B0604020202020204" pitchFamily="34" charset="0"/>
              </a:rPr>
              <a:t>r</a:t>
            </a:r>
            <a:r>
              <a:rPr sz="1700" spc="10" dirty="0">
                <a:latin typeface="+mj-lt"/>
                <a:cs typeface="Arial" panose="020B0604020202020204" pitchFamily="34" charset="0"/>
              </a:rPr>
              <a:t>icing</a:t>
            </a:r>
            <a:r>
              <a:rPr sz="1700" spc="-1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10" dirty="0">
                <a:latin typeface="+mj-lt"/>
                <a:cs typeface="Arial" panose="020B0604020202020204" pitchFamily="34" charset="0"/>
              </a:rPr>
              <a:t> </a:t>
            </a:r>
            <a:r>
              <a:rPr sz="1700" dirty="0">
                <a:latin typeface="+mj-lt"/>
                <a:cs typeface="Arial" panose="020B0604020202020204" pitchFamily="34" charset="0"/>
              </a:rPr>
              <a:t>Repo</a:t>
            </a:r>
            <a:r>
              <a:rPr lang="en-IN" sz="1700" dirty="0">
                <a:latin typeface="+mj-lt"/>
                <a:cs typeface="Arial" panose="020B0604020202020204" pitchFamily="34" charset="0"/>
              </a:rPr>
              <a:t>r</a:t>
            </a:r>
            <a:r>
              <a:rPr sz="1700" dirty="0">
                <a:latin typeface="+mj-lt"/>
                <a:cs typeface="Arial" panose="020B0604020202020204" pitchFamily="34" charset="0"/>
              </a:rPr>
              <a:t>ting </a:t>
            </a:r>
            <a:r>
              <a:rPr sz="1700" dirty="0" err="1">
                <a:latin typeface="+mj-lt"/>
                <a:cs typeface="Arial" panose="020B0604020202020204" pitchFamily="34" charset="0"/>
              </a:rPr>
              <a:t>Requi</a:t>
            </a:r>
            <a:r>
              <a:rPr lang="en-IN" sz="1700" dirty="0">
                <a:latin typeface="+mj-lt"/>
                <a:cs typeface="Arial" panose="020B0604020202020204" pitchFamily="34" charset="0"/>
              </a:rPr>
              <a:t>r</a:t>
            </a:r>
            <a:r>
              <a:rPr sz="1700" dirty="0" err="1">
                <a:latin typeface="+mj-lt"/>
                <a:cs typeface="Arial" panose="020B0604020202020204" pitchFamily="34" charset="0"/>
              </a:rPr>
              <a:t>ements</a:t>
            </a:r>
            <a:r>
              <a:rPr sz="1700" dirty="0">
                <a:latin typeface="+mj-lt"/>
                <a:cs typeface="Arial" panose="020B0604020202020204" pitchFamily="34" charset="0"/>
              </a:rPr>
              <a:t> </a:t>
            </a:r>
            <a:r>
              <a:rPr sz="1700" spc="-434" dirty="0">
                <a:latin typeface="+mj-lt"/>
                <a:cs typeface="Arial" panose="020B0604020202020204" pitchFamily="34" charset="0"/>
              </a:rPr>
              <a:t> </a:t>
            </a:r>
            <a:r>
              <a:rPr sz="1700" spc="-10" dirty="0">
                <a:latin typeface="+mj-lt"/>
                <a:cs typeface="Arial" panose="020B0604020202020204" pitchFamily="34" charset="0"/>
              </a:rPr>
              <a:t>Applicable.</a:t>
            </a:r>
            <a:endParaRPr sz="1700" dirty="0">
              <a:latin typeface="+mj-lt"/>
              <a:cs typeface="Arial" panose="020B0604020202020204" pitchFamily="34" charset="0"/>
            </a:endParaRPr>
          </a:p>
        </p:txBody>
      </p:sp>
      <p:sp>
        <p:nvSpPr>
          <p:cNvPr id="6" name="object 6"/>
          <p:cNvSpPr txBox="1"/>
          <p:nvPr/>
        </p:nvSpPr>
        <p:spPr>
          <a:xfrm>
            <a:off x="179628" y="793496"/>
            <a:ext cx="4683760" cy="274434"/>
          </a:xfrm>
          <a:prstGeom prst="rect">
            <a:avLst/>
          </a:prstGeom>
        </p:spPr>
        <p:txBody>
          <a:bodyPr vert="horz" wrap="square" lIns="0" tIns="12700" rIns="0" bIns="0" rtlCol="0">
            <a:spAutoFit/>
          </a:bodyPr>
          <a:lstStyle/>
          <a:p>
            <a:pPr marL="12700">
              <a:lnSpc>
                <a:spcPct val="100000"/>
              </a:lnSpc>
              <a:spcBef>
                <a:spcPts val="100"/>
              </a:spcBef>
            </a:pPr>
            <a:r>
              <a:rPr sz="1700" b="1" dirty="0">
                <a:latin typeface="+mj-lt"/>
                <a:cs typeface="Arial" panose="020B0604020202020204" pitchFamily="34" charset="0"/>
              </a:rPr>
              <a:t>(Rule </a:t>
            </a:r>
            <a:r>
              <a:rPr sz="1700" b="1" spc="-5" dirty="0">
                <a:latin typeface="+mj-lt"/>
                <a:cs typeface="Arial" panose="020B0604020202020204" pitchFamily="34" charset="0"/>
              </a:rPr>
              <a:t>12.2</a:t>
            </a:r>
            <a:r>
              <a:rPr sz="1700" b="1" dirty="0">
                <a:latin typeface="+mj-lt"/>
                <a:cs typeface="Arial" panose="020B0604020202020204" pitchFamily="34" charset="0"/>
              </a:rPr>
              <a:t> </a:t>
            </a:r>
            <a:r>
              <a:rPr sz="1700" b="1" spc="-10" dirty="0">
                <a:latin typeface="+mj-lt"/>
                <a:cs typeface="Arial" panose="020B0604020202020204" pitchFamily="34" charset="0"/>
              </a:rPr>
              <a:t>and</a:t>
            </a:r>
            <a:r>
              <a:rPr sz="1700" b="1" spc="5" dirty="0">
                <a:latin typeface="+mj-lt"/>
                <a:cs typeface="Arial" panose="020B0604020202020204" pitchFamily="34" charset="0"/>
              </a:rPr>
              <a:t> </a:t>
            </a:r>
            <a:r>
              <a:rPr sz="1700" b="1" dirty="0">
                <a:latin typeface="+mj-lt"/>
                <a:cs typeface="Arial" panose="020B0604020202020204" pitchFamily="34" charset="0"/>
              </a:rPr>
              <a:t>Schedule</a:t>
            </a:r>
            <a:r>
              <a:rPr sz="1700" b="1" spc="15" dirty="0">
                <a:latin typeface="+mj-lt"/>
                <a:cs typeface="Arial" panose="020B0604020202020204" pitchFamily="34" charset="0"/>
              </a:rPr>
              <a:t> </a:t>
            </a:r>
            <a:r>
              <a:rPr sz="1700" b="1" spc="10" dirty="0">
                <a:latin typeface="+mj-lt"/>
                <a:cs typeface="Arial" panose="020B0604020202020204" pitchFamily="34" charset="0"/>
              </a:rPr>
              <a:t>IV</a:t>
            </a:r>
            <a:r>
              <a:rPr sz="1700" b="1" spc="-5" dirty="0">
                <a:latin typeface="+mj-lt"/>
                <a:cs typeface="Arial" panose="020B0604020202020204" pitchFamily="34" charset="0"/>
              </a:rPr>
              <a:t> </a:t>
            </a:r>
            <a:r>
              <a:rPr sz="1700" b="1" spc="5" dirty="0">
                <a:latin typeface="+mj-lt"/>
                <a:cs typeface="Arial" panose="020B0604020202020204" pitchFamily="34" charset="0"/>
              </a:rPr>
              <a:t>of</a:t>
            </a:r>
            <a:r>
              <a:rPr sz="1700" b="1" spc="-5" dirty="0">
                <a:latin typeface="+mj-lt"/>
                <a:cs typeface="Arial" panose="020B0604020202020204" pitchFamily="34" charset="0"/>
              </a:rPr>
              <a:t> </a:t>
            </a:r>
            <a:r>
              <a:rPr sz="1700" b="1" spc="-15" dirty="0">
                <a:latin typeface="+mj-lt"/>
                <a:cs typeface="Arial" panose="020B0604020202020204" pitchFamily="34" charset="0"/>
              </a:rPr>
              <a:t>NDI</a:t>
            </a:r>
            <a:r>
              <a:rPr sz="1700" b="1" spc="10" dirty="0">
                <a:latin typeface="+mj-lt"/>
                <a:cs typeface="Arial" panose="020B0604020202020204" pitchFamily="34" charset="0"/>
              </a:rPr>
              <a:t> </a:t>
            </a:r>
            <a:r>
              <a:rPr sz="1700" b="1" spc="5" dirty="0">
                <a:latin typeface="+mj-lt"/>
                <a:cs typeface="Arial" panose="020B0604020202020204" pitchFamily="34" charset="0"/>
              </a:rPr>
              <a:t>Rule</a:t>
            </a:r>
            <a:r>
              <a:rPr sz="1700" b="1" dirty="0">
                <a:latin typeface="+mj-lt"/>
                <a:cs typeface="Arial" panose="020B0604020202020204" pitchFamily="34" charset="0"/>
              </a:rPr>
              <a:t> 2019)</a:t>
            </a:r>
            <a:endParaRPr sz="1700">
              <a:latin typeface="+mj-lt"/>
              <a:cs typeface="Arial" panose="020B0604020202020204" pitchFamily="34" charset="0"/>
            </a:endParaRPr>
          </a:p>
        </p:txBody>
      </p:sp>
      <p:sp>
        <p:nvSpPr>
          <p:cNvPr id="7" name="object 7"/>
          <p:cNvSpPr txBox="1"/>
          <p:nvPr/>
        </p:nvSpPr>
        <p:spPr>
          <a:xfrm>
            <a:off x="5563361" y="1311655"/>
            <a:ext cx="4150360" cy="274434"/>
          </a:xfrm>
          <a:prstGeom prst="rect">
            <a:avLst/>
          </a:prstGeom>
        </p:spPr>
        <p:txBody>
          <a:bodyPr vert="horz" wrap="square" lIns="0" tIns="12700" rIns="0" bIns="0" rtlCol="0">
            <a:spAutoFit/>
          </a:bodyPr>
          <a:lstStyle/>
          <a:p>
            <a:pPr marL="12700">
              <a:lnSpc>
                <a:spcPct val="100000"/>
              </a:lnSpc>
              <a:spcBef>
                <a:spcPts val="100"/>
              </a:spcBef>
            </a:pPr>
            <a:r>
              <a:rPr sz="1700" b="1" dirty="0">
                <a:solidFill>
                  <a:schemeClr val="accent1">
                    <a:lumMod val="60000"/>
                    <a:lumOff val="40000"/>
                  </a:schemeClr>
                </a:solidFill>
                <a:latin typeface="+mj-lt"/>
                <a:cs typeface="Arial" panose="020B0604020202020204" pitchFamily="34" charset="0"/>
              </a:rPr>
              <a:t>Eligible</a:t>
            </a:r>
            <a:r>
              <a:rPr sz="1700" b="1" spc="-15" dirty="0">
                <a:solidFill>
                  <a:schemeClr val="accent1">
                    <a:lumMod val="60000"/>
                    <a:lumOff val="40000"/>
                  </a:schemeClr>
                </a:solidFill>
                <a:latin typeface="+mj-lt"/>
                <a:cs typeface="Arial" panose="020B0604020202020204" pitchFamily="34" charset="0"/>
              </a:rPr>
              <a:t> </a:t>
            </a:r>
            <a:r>
              <a:rPr sz="1700" b="1" spc="-5" dirty="0">
                <a:solidFill>
                  <a:schemeClr val="accent1">
                    <a:lumMod val="60000"/>
                    <a:lumOff val="40000"/>
                  </a:schemeClr>
                </a:solidFill>
                <a:latin typeface="+mj-lt"/>
                <a:cs typeface="Arial" panose="020B0604020202020204" pitchFamily="34" charset="0"/>
              </a:rPr>
              <a:t>Investments</a:t>
            </a:r>
            <a:r>
              <a:rPr sz="1700" b="1" spc="15" dirty="0">
                <a:solidFill>
                  <a:schemeClr val="accent1">
                    <a:lumMod val="60000"/>
                    <a:lumOff val="40000"/>
                  </a:schemeClr>
                </a:solidFill>
                <a:latin typeface="+mj-lt"/>
                <a:cs typeface="Arial" panose="020B0604020202020204" pitchFamily="34" charset="0"/>
              </a:rPr>
              <a:t> </a:t>
            </a:r>
            <a:r>
              <a:rPr sz="1700" b="1" spc="-15" dirty="0">
                <a:solidFill>
                  <a:schemeClr val="accent1">
                    <a:lumMod val="60000"/>
                    <a:lumOff val="40000"/>
                  </a:schemeClr>
                </a:solidFill>
                <a:latin typeface="+mj-lt"/>
                <a:cs typeface="Arial" panose="020B0604020202020204" pitchFamily="34" charset="0"/>
              </a:rPr>
              <a:t>(without</a:t>
            </a:r>
            <a:r>
              <a:rPr sz="1700" b="1" spc="10" dirty="0">
                <a:solidFill>
                  <a:schemeClr val="accent1">
                    <a:lumMod val="60000"/>
                    <a:lumOff val="40000"/>
                  </a:schemeClr>
                </a:solidFill>
                <a:latin typeface="+mj-lt"/>
                <a:cs typeface="Arial" panose="020B0604020202020204" pitchFamily="34" charset="0"/>
              </a:rPr>
              <a:t> </a:t>
            </a:r>
            <a:r>
              <a:rPr sz="1700" b="1" spc="-15" dirty="0">
                <a:solidFill>
                  <a:schemeClr val="accent1">
                    <a:lumMod val="60000"/>
                    <a:lumOff val="40000"/>
                  </a:schemeClr>
                </a:solidFill>
                <a:latin typeface="+mj-lt"/>
                <a:cs typeface="Arial" panose="020B0604020202020204" pitchFamily="34" charset="0"/>
              </a:rPr>
              <a:t>any</a:t>
            </a:r>
            <a:r>
              <a:rPr sz="1700" b="1" dirty="0">
                <a:solidFill>
                  <a:schemeClr val="accent1">
                    <a:lumMod val="60000"/>
                    <a:lumOff val="40000"/>
                  </a:schemeClr>
                </a:solidFill>
                <a:latin typeface="+mj-lt"/>
                <a:cs typeface="Arial" panose="020B0604020202020204" pitchFamily="34" charset="0"/>
              </a:rPr>
              <a:t> </a:t>
            </a:r>
            <a:r>
              <a:rPr sz="1700" b="1" spc="-10" dirty="0">
                <a:solidFill>
                  <a:schemeClr val="accent1">
                    <a:lumMod val="60000"/>
                    <a:lumOff val="40000"/>
                  </a:schemeClr>
                </a:solidFill>
                <a:latin typeface="+mj-lt"/>
                <a:cs typeface="Arial" panose="020B0604020202020204" pitchFamily="34" charset="0"/>
              </a:rPr>
              <a:t>limits)</a:t>
            </a:r>
            <a:endParaRPr sz="1700" dirty="0">
              <a:solidFill>
                <a:schemeClr val="accent1">
                  <a:lumMod val="60000"/>
                  <a:lumOff val="40000"/>
                </a:schemeClr>
              </a:solidFill>
              <a:latin typeface="+mj-lt"/>
              <a:cs typeface="Arial" panose="020B0604020202020204" pitchFamily="34" charset="0"/>
            </a:endParaRPr>
          </a:p>
        </p:txBody>
      </p:sp>
      <p:sp>
        <p:nvSpPr>
          <p:cNvPr id="8" name="object 8"/>
          <p:cNvSpPr txBox="1"/>
          <p:nvPr/>
        </p:nvSpPr>
        <p:spPr>
          <a:xfrm>
            <a:off x="5563361" y="1859991"/>
            <a:ext cx="3502025" cy="27443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20" dirty="0">
                <a:latin typeface="+mj-lt"/>
                <a:cs typeface="Arial" panose="020B0604020202020204" pitchFamily="34" charset="0"/>
              </a:rPr>
              <a:t>Equity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35" dirty="0">
                <a:latin typeface="+mj-lt"/>
                <a:cs typeface="Arial" panose="020B0604020202020204" pitchFamily="34" charset="0"/>
              </a:rPr>
              <a:t> </a:t>
            </a:r>
            <a:r>
              <a:rPr sz="1700" spc="15" dirty="0">
                <a:latin typeface="+mj-lt"/>
                <a:cs typeface="Arial" panose="020B0604020202020204" pitchFamily="34" charset="0"/>
              </a:rPr>
              <a:t>of</a:t>
            </a:r>
            <a:r>
              <a:rPr sz="1700" spc="-15" dirty="0">
                <a:latin typeface="+mj-lt"/>
                <a:cs typeface="Arial" panose="020B0604020202020204" pitchFamily="34" charset="0"/>
              </a:rPr>
              <a:t> </a:t>
            </a:r>
            <a:r>
              <a:rPr sz="1700" spc="-10" dirty="0">
                <a:latin typeface="+mj-lt"/>
                <a:cs typeface="Arial" panose="020B0604020202020204" pitchFamily="34" charset="0"/>
              </a:rPr>
              <a:t>Company</a:t>
            </a:r>
            <a:endParaRPr sz="1700" dirty="0">
              <a:latin typeface="+mj-lt"/>
              <a:cs typeface="Arial" panose="020B0604020202020204" pitchFamily="34" charset="0"/>
            </a:endParaRPr>
          </a:p>
        </p:txBody>
      </p:sp>
      <p:sp>
        <p:nvSpPr>
          <p:cNvPr id="9" name="object 9"/>
          <p:cNvSpPr txBox="1"/>
          <p:nvPr/>
        </p:nvSpPr>
        <p:spPr>
          <a:xfrm>
            <a:off x="5563361" y="2409190"/>
            <a:ext cx="5633720" cy="53604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700" spc="-10" dirty="0">
                <a:latin typeface="+mj-lt"/>
                <a:cs typeface="Arial" panose="020B0604020202020204" pitchFamily="34" charset="0"/>
              </a:rPr>
              <a:t>Capital </a:t>
            </a: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ibution</a:t>
            </a:r>
            <a:r>
              <a:rPr sz="1700" spc="-5"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err="1">
                <a:latin typeface="+mj-lt"/>
                <a:cs typeface="Arial" panose="020B0604020202020204" pitchFamily="34" charset="0"/>
              </a:rPr>
              <a:t>ofit</a:t>
            </a:r>
            <a:r>
              <a:rPr sz="1700" spc="20" dirty="0">
                <a:latin typeface="+mj-lt"/>
                <a:cs typeface="Arial" panose="020B0604020202020204" pitchFamily="34" charset="0"/>
              </a:rPr>
              <a:t> </a:t>
            </a:r>
            <a:r>
              <a:rPr sz="1700" spc="10" dirty="0">
                <a:latin typeface="+mj-lt"/>
                <a:cs typeface="Arial" panose="020B0604020202020204" pitchFamily="34" charset="0"/>
              </a:rPr>
              <a:t>sha</a:t>
            </a:r>
            <a:r>
              <a:rPr lang="en-IN" sz="1700" spc="10" dirty="0">
                <a:latin typeface="+mj-lt"/>
                <a:cs typeface="Arial" panose="020B0604020202020204" pitchFamily="34" charset="0"/>
              </a:rPr>
              <a:t>r</a:t>
            </a:r>
            <a:r>
              <a:rPr sz="1700" spc="10" dirty="0">
                <a:latin typeface="+mj-lt"/>
                <a:cs typeface="Arial" panose="020B0604020202020204" pitchFamily="34" charset="0"/>
              </a:rPr>
              <a:t>es </a:t>
            </a:r>
            <a:r>
              <a:rPr sz="1700" spc="-30" dirty="0">
                <a:latin typeface="+mj-lt"/>
                <a:cs typeface="Arial" panose="020B0604020202020204" pitchFamily="34" charset="0"/>
              </a:rPr>
              <a:t>in </a:t>
            </a:r>
            <a:r>
              <a:rPr sz="1700" spc="-10" dirty="0">
                <a:latin typeface="+mj-lt"/>
                <a:cs typeface="Arial" panose="020B0604020202020204" pitchFamily="34" charset="0"/>
              </a:rPr>
              <a:t>Limited </a:t>
            </a:r>
            <a:r>
              <a:rPr sz="1700" spc="-25" dirty="0">
                <a:latin typeface="+mj-lt"/>
                <a:cs typeface="Arial" panose="020B0604020202020204" pitchFamily="34" charset="0"/>
              </a:rPr>
              <a:t>Liability </a:t>
            </a:r>
            <a:r>
              <a:rPr sz="1700" spc="-434" dirty="0">
                <a:latin typeface="+mj-lt"/>
                <a:cs typeface="Arial" panose="020B0604020202020204" pitchFamily="34" charset="0"/>
              </a:rPr>
              <a:t> </a:t>
            </a:r>
            <a:r>
              <a:rPr sz="1700" spc="15" dirty="0">
                <a:latin typeface="+mj-lt"/>
                <a:cs typeface="Arial" panose="020B0604020202020204" pitchFamily="34" charset="0"/>
              </a:rPr>
              <a:t>Pa</a:t>
            </a:r>
            <a:r>
              <a:rPr lang="en-IN" sz="1700" spc="15" dirty="0">
                <a:latin typeface="+mj-lt"/>
                <a:cs typeface="Arial" panose="020B0604020202020204" pitchFamily="34" charset="0"/>
              </a:rPr>
              <a:t>r</a:t>
            </a:r>
            <a:r>
              <a:rPr sz="1700" spc="15" dirty="0" err="1">
                <a:latin typeface="+mj-lt"/>
                <a:cs typeface="Arial" panose="020B0604020202020204" pitchFamily="34" charset="0"/>
              </a:rPr>
              <a:t>tne</a:t>
            </a:r>
            <a:r>
              <a:rPr lang="en-IN" sz="1700" spc="15" dirty="0">
                <a:latin typeface="+mj-lt"/>
                <a:cs typeface="Arial" panose="020B0604020202020204" pitchFamily="34" charset="0"/>
              </a:rPr>
              <a:t>r</a:t>
            </a:r>
            <a:r>
              <a:rPr sz="1700" spc="15" dirty="0">
                <a:latin typeface="+mj-lt"/>
                <a:cs typeface="Arial" panose="020B0604020202020204" pitchFamily="34" charset="0"/>
              </a:rPr>
              <a:t>ship</a:t>
            </a:r>
            <a:endParaRPr sz="1700" dirty="0">
              <a:latin typeface="+mj-lt"/>
              <a:cs typeface="Arial" panose="020B0604020202020204" pitchFamily="34" charset="0"/>
            </a:endParaRPr>
          </a:p>
        </p:txBody>
      </p:sp>
      <p:sp>
        <p:nvSpPr>
          <p:cNvPr id="10" name="object 10"/>
          <p:cNvSpPr txBox="1"/>
          <p:nvPr/>
        </p:nvSpPr>
        <p:spPr>
          <a:xfrm>
            <a:off x="5563361" y="3232530"/>
            <a:ext cx="5734050" cy="53604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40" dirty="0">
                <a:latin typeface="+mj-lt"/>
                <a:cs typeface="Arial" panose="020B0604020202020204" pitchFamily="34" charset="0"/>
              </a:rPr>
              <a:t>Units'</a:t>
            </a:r>
            <a:r>
              <a:rPr sz="1700" spc="-5" dirty="0">
                <a:latin typeface="+mj-lt"/>
                <a:cs typeface="Arial" panose="020B0604020202020204" pitchFamily="34" charset="0"/>
              </a:rPr>
              <a:t> </a:t>
            </a:r>
            <a:r>
              <a:rPr sz="1700" spc="-20" dirty="0">
                <a:latin typeface="+mj-lt"/>
                <a:cs typeface="Arial" panose="020B0604020202020204" pitchFamily="34" charset="0"/>
              </a:rPr>
              <a:t>issues</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30" dirty="0">
                <a:latin typeface="+mj-lt"/>
                <a:cs typeface="Arial" panose="020B0604020202020204" pitchFamily="34" charset="0"/>
              </a:rPr>
              <a:t>any</a:t>
            </a:r>
            <a:r>
              <a:rPr sz="1700" dirty="0">
                <a:latin typeface="+mj-lt"/>
                <a:cs typeface="Arial" panose="020B0604020202020204" pitchFamily="34" charset="0"/>
              </a:rPr>
              <a:t> </a:t>
            </a:r>
            <a:r>
              <a:rPr sz="1700" spc="-20" dirty="0">
                <a:latin typeface="+mj-lt"/>
                <a:cs typeface="Arial" panose="020B0604020202020204" pitchFamily="34" charset="0"/>
              </a:rPr>
              <a:t>investment</a:t>
            </a:r>
            <a:r>
              <a:rPr sz="1700" spc="-15" dirty="0">
                <a:latin typeface="+mj-lt"/>
                <a:cs typeface="Arial" panose="020B0604020202020204" pitchFamily="34" charset="0"/>
              </a:rPr>
              <a:t> vehicles</a:t>
            </a: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20" dirty="0">
                <a:latin typeface="+mj-lt"/>
                <a:cs typeface="Arial" panose="020B0604020202020204" pitchFamily="34" charset="0"/>
              </a:rPr>
              <a:t>investment</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dirty="0" err="1">
                <a:latin typeface="+mj-lt"/>
                <a:cs typeface="Arial" panose="020B0604020202020204" pitchFamily="34" charset="0"/>
              </a:rPr>
              <a:t>conve</a:t>
            </a:r>
            <a:r>
              <a:rPr lang="en-IN" sz="1700" dirty="0">
                <a:latin typeface="+mj-lt"/>
                <a:cs typeface="Arial" panose="020B0604020202020204" pitchFamily="34" charset="0"/>
              </a:rPr>
              <a:t>r</a:t>
            </a:r>
            <a:r>
              <a:rPr sz="1700" dirty="0" err="1">
                <a:latin typeface="+mj-lt"/>
                <a:cs typeface="Arial" panose="020B0604020202020204" pitchFamily="34" charset="0"/>
              </a:rPr>
              <a:t>tible</a:t>
            </a:r>
            <a:r>
              <a:rPr sz="1700" spc="-10" dirty="0">
                <a:latin typeface="+mj-lt"/>
                <a:cs typeface="Arial" panose="020B0604020202020204" pitchFamily="34" charset="0"/>
              </a:rPr>
              <a:t> notes</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dirty="0" err="1">
                <a:latin typeface="+mj-lt"/>
                <a:cs typeface="Arial" panose="020B0604020202020204" pitchFamily="34" charset="0"/>
              </a:rPr>
              <a:t>sta</a:t>
            </a:r>
            <a:r>
              <a:rPr lang="en-IN" sz="1700" dirty="0">
                <a:latin typeface="+mj-lt"/>
                <a:cs typeface="Arial" panose="020B0604020202020204" pitchFamily="34" charset="0"/>
              </a:rPr>
              <a:t>r</a:t>
            </a:r>
            <a:r>
              <a:rPr sz="1700" dirty="0">
                <a:latin typeface="+mj-lt"/>
                <a:cs typeface="Arial" panose="020B0604020202020204" pitchFamily="34" charset="0"/>
              </a:rPr>
              <a:t>tup </a:t>
            </a:r>
            <a:r>
              <a:rPr sz="1700" spc="-15" dirty="0">
                <a:latin typeface="+mj-lt"/>
                <a:cs typeface="Arial" panose="020B0604020202020204" pitchFamily="34" charset="0"/>
              </a:rPr>
              <a:t>company</a:t>
            </a:r>
            <a:endParaRPr sz="1700" dirty="0">
              <a:latin typeface="+mj-lt"/>
              <a:cs typeface="Arial" panose="020B0604020202020204" pitchFamily="34" charset="0"/>
            </a:endParaRPr>
          </a:p>
        </p:txBody>
      </p:sp>
      <p:sp>
        <p:nvSpPr>
          <p:cNvPr id="11" name="object 11"/>
          <p:cNvSpPr txBox="1"/>
          <p:nvPr/>
        </p:nvSpPr>
        <p:spPr>
          <a:xfrm>
            <a:off x="5563361" y="4055491"/>
            <a:ext cx="6205220" cy="79765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35" dirty="0">
                <a:latin typeface="+mj-lt"/>
                <a:cs typeface="Arial" panose="020B0604020202020204" pitchFamily="34" charset="0"/>
              </a:rPr>
              <a:t>Units</a:t>
            </a:r>
            <a:r>
              <a:rPr sz="1700" spc="-5"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mutual</a:t>
            </a:r>
            <a:r>
              <a:rPr sz="1700" spc="-30" dirty="0">
                <a:latin typeface="+mj-lt"/>
                <a:cs typeface="Arial" panose="020B0604020202020204" pitchFamily="34" charset="0"/>
              </a:rPr>
              <a:t> </a:t>
            </a:r>
            <a:r>
              <a:rPr sz="1700" spc="-10" dirty="0">
                <a:latin typeface="+mj-lt"/>
                <a:cs typeface="Arial" panose="020B0604020202020204" pitchFamily="34" charset="0"/>
              </a:rPr>
              <a:t>funds </a:t>
            </a:r>
            <a:r>
              <a:rPr sz="1700" spc="5" dirty="0">
                <a:latin typeface="+mj-lt"/>
                <a:cs typeface="Arial" panose="020B0604020202020204" pitchFamily="34" charset="0"/>
              </a:rPr>
              <a:t>(MF</a:t>
            </a:r>
            <a:r>
              <a:rPr sz="1700" dirty="0">
                <a:latin typeface="+mj-lt"/>
                <a:cs typeface="Arial" panose="020B0604020202020204" pitchFamily="34" charset="0"/>
              </a:rPr>
              <a:t> </a:t>
            </a:r>
            <a:r>
              <a:rPr sz="1700" spc="-20" dirty="0">
                <a:latin typeface="+mj-lt"/>
                <a:cs typeface="Arial" panose="020B0604020202020204" pitchFamily="34" charset="0"/>
              </a:rPr>
              <a:t>which invests</a:t>
            </a:r>
            <a:r>
              <a:rPr sz="1700" spc="-5" dirty="0">
                <a:latin typeface="+mj-lt"/>
                <a:cs typeface="Arial" panose="020B0604020202020204" pitchFamily="34" charset="0"/>
              </a:rPr>
              <a:t> </a:t>
            </a:r>
            <a:r>
              <a:rPr sz="1700" spc="40" dirty="0" err="1">
                <a:latin typeface="+mj-lt"/>
                <a:cs typeface="Arial" panose="020B0604020202020204" pitchFamily="34" charset="0"/>
              </a:rPr>
              <a:t>mo</a:t>
            </a:r>
            <a:r>
              <a:rPr lang="en-IN" sz="1700" spc="40" dirty="0">
                <a:latin typeface="+mj-lt"/>
                <a:cs typeface="Arial" panose="020B0604020202020204" pitchFamily="34" charset="0"/>
              </a:rPr>
              <a:t>r</a:t>
            </a:r>
            <a:r>
              <a:rPr sz="1700" spc="40" dirty="0">
                <a:latin typeface="+mj-lt"/>
                <a:cs typeface="Arial" panose="020B0604020202020204" pitchFamily="34" charset="0"/>
              </a:rPr>
              <a:t>e</a:t>
            </a:r>
            <a:r>
              <a:rPr sz="1700" spc="-25" dirty="0">
                <a:latin typeface="+mj-lt"/>
                <a:cs typeface="Arial" panose="020B0604020202020204" pitchFamily="34" charset="0"/>
              </a:rPr>
              <a:t> than</a:t>
            </a:r>
            <a:r>
              <a:rPr sz="1700" spc="-15" dirty="0">
                <a:latin typeface="+mj-lt"/>
                <a:cs typeface="Arial" panose="020B0604020202020204" pitchFamily="34" charset="0"/>
              </a:rPr>
              <a:t> </a:t>
            </a:r>
            <a:r>
              <a:rPr sz="1700" spc="-5" dirty="0">
                <a:latin typeface="+mj-lt"/>
                <a:cs typeface="Arial" panose="020B0604020202020204" pitchFamily="34" charset="0"/>
              </a:rPr>
              <a:t>50%</a:t>
            </a:r>
            <a:r>
              <a:rPr sz="1700" spc="5" dirty="0">
                <a:latin typeface="+mj-lt"/>
                <a:cs typeface="Arial" panose="020B0604020202020204" pitchFamily="34" charset="0"/>
              </a:rPr>
              <a:t> </a:t>
            </a:r>
            <a:r>
              <a:rPr sz="1700" spc="-30" dirty="0">
                <a:latin typeface="+mj-lt"/>
                <a:cs typeface="Arial" panose="020B0604020202020204" pitchFamily="34" charset="0"/>
              </a:rPr>
              <a:t>in</a:t>
            </a:r>
            <a:endParaRPr sz="1700" dirty="0">
              <a:latin typeface="+mj-lt"/>
              <a:cs typeface="Arial" panose="020B0604020202020204" pitchFamily="34" charset="0"/>
            </a:endParaRPr>
          </a:p>
          <a:p>
            <a:pPr marL="299085">
              <a:lnSpc>
                <a:spcPct val="100000"/>
              </a:lnSpc>
            </a:pPr>
            <a:r>
              <a:rPr sz="1700" spc="-10" dirty="0">
                <a:latin typeface="+mj-lt"/>
                <a:cs typeface="Arial" panose="020B0604020202020204" pitchFamily="34" charset="0"/>
              </a:rPr>
              <a:t>equities)</a:t>
            </a: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op</a:t>
            </a:r>
            <a:r>
              <a:rPr lang="en-IN" sz="1700" spc="25" dirty="0">
                <a:latin typeface="+mj-lt"/>
                <a:cs typeface="Arial" panose="020B0604020202020204" pitchFamily="34" charset="0"/>
              </a:rPr>
              <a:t>r</a:t>
            </a:r>
            <a:r>
              <a:rPr sz="1700" spc="25" dirty="0" err="1">
                <a:latin typeface="+mj-lt"/>
                <a:cs typeface="Arial" panose="020B0604020202020204" pitchFamily="34" charset="0"/>
              </a:rPr>
              <a:t>ieto</a:t>
            </a:r>
            <a:r>
              <a:rPr lang="en-IN" sz="1700" spc="25" dirty="0">
                <a:latin typeface="+mj-lt"/>
                <a:cs typeface="Arial" panose="020B0604020202020204" pitchFamily="34" charset="0"/>
              </a:rPr>
              <a:t>r</a:t>
            </a:r>
            <a:r>
              <a:rPr sz="1700" spc="25" dirty="0">
                <a:latin typeface="+mj-lt"/>
                <a:cs typeface="Arial" panose="020B0604020202020204" pitchFamily="34" charset="0"/>
              </a:rPr>
              <a:t>ship</a:t>
            </a:r>
            <a:r>
              <a:rPr sz="1700" spc="-65" dirty="0">
                <a:latin typeface="+mj-lt"/>
                <a:cs typeface="Arial" panose="020B0604020202020204" pitchFamily="34" charset="0"/>
              </a:rPr>
              <a:t> </a:t>
            </a:r>
            <a:r>
              <a:rPr sz="1700" spc="35" dirty="0">
                <a:latin typeface="+mj-lt"/>
                <a:cs typeface="Arial" panose="020B0604020202020204" pitchFamily="34" charset="0"/>
              </a:rPr>
              <a:t>Fi</a:t>
            </a:r>
            <a:r>
              <a:rPr lang="en-IN" sz="1700" spc="35" dirty="0">
                <a:latin typeface="+mj-lt"/>
                <a:cs typeface="Arial" panose="020B0604020202020204" pitchFamily="34" charset="0"/>
              </a:rPr>
              <a:t>r</a:t>
            </a:r>
            <a:r>
              <a:rPr sz="1700" spc="35" dirty="0">
                <a:latin typeface="+mj-lt"/>
                <a:cs typeface="Arial" panose="020B0604020202020204" pitchFamily="34" charset="0"/>
              </a:rPr>
              <a:t>m</a:t>
            </a:r>
            <a:endParaRPr sz="1700" dirty="0">
              <a:latin typeface="+mj-lt"/>
              <a:cs typeface="Arial" panose="020B0604020202020204" pitchFamily="34" charset="0"/>
            </a:endParaRPr>
          </a:p>
        </p:txBody>
      </p:sp>
      <p:sp>
        <p:nvSpPr>
          <p:cNvPr id="12" name="object 12"/>
          <p:cNvSpPr txBox="1"/>
          <p:nvPr/>
        </p:nvSpPr>
        <p:spPr>
          <a:xfrm>
            <a:off x="199440" y="4800345"/>
            <a:ext cx="9865995" cy="158248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chemeClr val="accent1">
                    <a:lumMod val="60000"/>
                    <a:lumOff val="40000"/>
                  </a:schemeClr>
                </a:solidFill>
                <a:latin typeface="+mj-lt"/>
                <a:cs typeface="Arial" panose="020B0604020202020204" pitchFamily="34" charset="0"/>
              </a:rPr>
              <a:t>P</a:t>
            </a:r>
            <a:r>
              <a:rPr lang="en-IN" sz="1700" b="1" spc="10" dirty="0">
                <a:solidFill>
                  <a:schemeClr val="accent1">
                    <a:lumMod val="60000"/>
                    <a:lumOff val="40000"/>
                  </a:schemeClr>
                </a:solidFill>
                <a:latin typeface="+mj-lt"/>
                <a:cs typeface="Arial" panose="020B0604020202020204" pitchFamily="34" charset="0"/>
              </a:rPr>
              <a:t>r</a:t>
            </a:r>
            <a:r>
              <a:rPr sz="1700" b="1" spc="10" dirty="0" err="1">
                <a:solidFill>
                  <a:schemeClr val="accent1">
                    <a:lumMod val="60000"/>
                    <a:lumOff val="40000"/>
                  </a:schemeClr>
                </a:solidFill>
                <a:latin typeface="+mj-lt"/>
                <a:cs typeface="Arial" panose="020B0604020202020204" pitchFamily="34" charset="0"/>
              </a:rPr>
              <a:t>ohibited</a:t>
            </a:r>
            <a:r>
              <a:rPr sz="1700" b="1" spc="-10" dirty="0">
                <a:solidFill>
                  <a:schemeClr val="accent1">
                    <a:lumMod val="60000"/>
                    <a:lumOff val="40000"/>
                  </a:schemeClr>
                </a:solidFill>
                <a:latin typeface="+mj-lt"/>
                <a:cs typeface="Arial" panose="020B0604020202020204" pitchFamily="34" charset="0"/>
              </a:rPr>
              <a:t> </a:t>
            </a:r>
            <a:r>
              <a:rPr sz="1700" b="1" spc="15" dirty="0" err="1">
                <a:solidFill>
                  <a:schemeClr val="accent1">
                    <a:lumMod val="60000"/>
                    <a:lumOff val="40000"/>
                  </a:schemeClr>
                </a:solidFill>
                <a:latin typeface="+mj-lt"/>
                <a:cs typeface="Arial" panose="020B0604020202020204" pitchFamily="34" charset="0"/>
              </a:rPr>
              <a:t>Secto</a:t>
            </a:r>
            <a:r>
              <a:rPr lang="en-IN" sz="1700" b="1" spc="15" dirty="0">
                <a:solidFill>
                  <a:schemeClr val="accent1">
                    <a:lumMod val="60000"/>
                    <a:lumOff val="40000"/>
                  </a:schemeClr>
                </a:solidFill>
                <a:latin typeface="+mj-lt"/>
                <a:cs typeface="Arial" panose="020B0604020202020204" pitchFamily="34" charset="0"/>
              </a:rPr>
              <a:t>r</a:t>
            </a:r>
            <a:r>
              <a:rPr sz="1700" b="1" spc="15" dirty="0">
                <a:solidFill>
                  <a:schemeClr val="accent1">
                    <a:lumMod val="60000"/>
                    <a:lumOff val="40000"/>
                  </a:schemeClr>
                </a:solidFill>
                <a:latin typeface="+mj-lt"/>
                <a:cs typeface="Arial" panose="020B0604020202020204" pitchFamily="34" charset="0"/>
              </a:rPr>
              <a:t>s:</a:t>
            </a:r>
            <a:endParaRPr sz="1700" dirty="0">
              <a:solidFill>
                <a:schemeClr val="accent1">
                  <a:lumMod val="60000"/>
                  <a:lumOff val="40000"/>
                </a:schemeClr>
              </a:solidFill>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5080">
              <a:lnSpc>
                <a:spcPct val="100000"/>
              </a:lnSpc>
            </a:pPr>
            <a:r>
              <a:rPr sz="1700" spc="-15" dirty="0">
                <a:latin typeface="+mj-lt"/>
                <a:cs typeface="Arial" panose="020B0604020202020204" pitchFamily="34" charset="0"/>
              </a:rPr>
              <a:t>Nidhi </a:t>
            </a:r>
            <a:r>
              <a:rPr sz="1700" spc="-5" dirty="0">
                <a:latin typeface="+mj-lt"/>
                <a:cs typeface="Arial" panose="020B0604020202020204" pitchFamily="34" charset="0"/>
              </a:rPr>
              <a:t>Companies/ </a:t>
            </a:r>
            <a:r>
              <a:rPr sz="1700" spc="15" dirty="0">
                <a:latin typeface="+mj-lt"/>
                <a:cs typeface="Arial" panose="020B0604020202020204" pitchFamily="34" charset="0"/>
              </a:rPr>
              <a:t>Ag</a:t>
            </a:r>
            <a:r>
              <a:rPr lang="en-IN" sz="1700" spc="15" dirty="0">
                <a:latin typeface="+mj-lt"/>
                <a:cs typeface="Arial" panose="020B0604020202020204" pitchFamily="34" charset="0"/>
              </a:rPr>
              <a:t>r</a:t>
            </a:r>
            <a:r>
              <a:rPr sz="1700" spc="15" dirty="0" err="1">
                <a:latin typeface="+mj-lt"/>
                <a:cs typeface="Arial" panose="020B0604020202020204" pitchFamily="34" charset="0"/>
              </a:rPr>
              <a:t>icultu</a:t>
            </a:r>
            <a:r>
              <a:rPr lang="en-IN" sz="1700" spc="15" dirty="0">
                <a:latin typeface="+mj-lt"/>
                <a:cs typeface="Arial" panose="020B0604020202020204" pitchFamily="34" charset="0"/>
              </a:rPr>
              <a:t>r</a:t>
            </a:r>
            <a:r>
              <a:rPr sz="1700" spc="15" dirty="0">
                <a:latin typeface="+mj-lt"/>
                <a:cs typeface="Arial" panose="020B0604020202020204" pitchFamily="34" charset="0"/>
              </a:rPr>
              <a:t>e/ </a:t>
            </a:r>
            <a:r>
              <a:rPr sz="1700" spc="-20" dirty="0">
                <a:latin typeface="+mj-lt"/>
                <a:cs typeface="Arial" panose="020B0604020202020204" pitchFamily="34" charset="0"/>
              </a:rPr>
              <a:t>plantation, </a:t>
            </a:r>
            <a:r>
              <a:rPr sz="1700" spc="-15" dirty="0">
                <a:latin typeface="+mj-lt"/>
                <a:cs typeface="Arial" panose="020B0604020202020204" pitchFamily="34" charset="0"/>
              </a:rPr>
              <a:t>Real </a:t>
            </a:r>
            <a:r>
              <a:rPr sz="1700" spc="-10" dirty="0">
                <a:latin typeface="+mj-lt"/>
                <a:cs typeface="Arial" panose="020B0604020202020204" pitchFamily="34" charset="0"/>
              </a:rPr>
              <a:t>estate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5" dirty="0">
                <a:latin typeface="+mj-lt"/>
                <a:cs typeface="Arial" panose="020B0604020202020204" pitchFamily="34" charset="0"/>
              </a:rPr>
              <a:t>const</a:t>
            </a:r>
            <a:r>
              <a:rPr lang="en-IN" sz="1700" spc="-5" dirty="0">
                <a:latin typeface="+mj-lt"/>
                <a:cs typeface="Arial" panose="020B0604020202020204" pitchFamily="34" charset="0"/>
              </a:rPr>
              <a:t>r</a:t>
            </a:r>
            <a:r>
              <a:rPr sz="1700" spc="-5" dirty="0" err="1">
                <a:latin typeface="+mj-lt"/>
                <a:cs typeface="Arial" panose="020B0604020202020204" pitchFamily="34" charset="0"/>
              </a:rPr>
              <a:t>uction</a:t>
            </a:r>
            <a:r>
              <a:rPr sz="1700" spc="-5" dirty="0">
                <a:latin typeface="+mj-lt"/>
                <a:cs typeface="Arial" panose="020B0604020202020204" pitchFamily="34" charset="0"/>
              </a:rPr>
              <a:t> </a:t>
            </a:r>
            <a:r>
              <a:rPr sz="1700" spc="15" dirty="0">
                <a:latin typeface="+mj-lt"/>
                <a:cs typeface="Arial" panose="020B0604020202020204" pitchFamily="34" charset="0"/>
              </a:rPr>
              <a:t>of </a:t>
            </a:r>
            <a:r>
              <a:rPr sz="1700" spc="5" dirty="0">
                <a:latin typeface="+mj-lt"/>
                <a:cs typeface="Arial" panose="020B0604020202020204" pitchFamily="34" charset="0"/>
              </a:rPr>
              <a:t>fa</a:t>
            </a:r>
            <a:r>
              <a:rPr lang="en-IN" sz="1700" spc="5" dirty="0">
                <a:latin typeface="+mj-lt"/>
                <a:cs typeface="Arial" panose="020B0604020202020204" pitchFamily="34" charset="0"/>
              </a:rPr>
              <a:t>r</a:t>
            </a:r>
            <a:r>
              <a:rPr sz="1700" spc="5" dirty="0" err="1">
                <a:latin typeface="+mj-lt"/>
                <a:cs typeface="Arial" panose="020B0604020202020204" pitchFamily="34" charset="0"/>
              </a:rPr>
              <a:t>mhouses</a:t>
            </a:r>
            <a:r>
              <a:rPr sz="1700" spc="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5" dirty="0">
                <a:latin typeface="+mj-lt"/>
                <a:cs typeface="Arial" panose="020B0604020202020204" pitchFamily="34" charset="0"/>
              </a:rPr>
              <a:t>dealing </a:t>
            </a:r>
            <a:r>
              <a:rPr sz="1700" spc="-30" dirty="0">
                <a:latin typeface="+mj-lt"/>
                <a:cs typeface="Arial" panose="020B0604020202020204" pitchFamily="34" charset="0"/>
              </a:rPr>
              <a:t>in </a:t>
            </a:r>
            <a:r>
              <a:rPr sz="1700" spc="-434" dirty="0">
                <a:latin typeface="+mj-lt"/>
                <a:cs typeface="Arial" panose="020B0604020202020204" pitchFamily="34" charset="0"/>
              </a:rPr>
              <a:t> </a:t>
            </a:r>
            <a:r>
              <a:rPr sz="1700" spc="25" dirty="0">
                <a:latin typeface="+mj-lt"/>
                <a:cs typeface="Arial" panose="020B0604020202020204" pitchFamily="34" charset="0"/>
              </a:rPr>
              <a:t>t</a:t>
            </a:r>
            <a:r>
              <a:rPr lang="en-IN" sz="1700" spc="25" dirty="0">
                <a:latin typeface="+mj-lt"/>
                <a:cs typeface="Arial" panose="020B0604020202020204" pitchFamily="34" charset="0"/>
              </a:rPr>
              <a:t>r</a:t>
            </a:r>
            <a:r>
              <a:rPr sz="1700" spc="25" dirty="0" err="1">
                <a:latin typeface="+mj-lt"/>
                <a:cs typeface="Arial" panose="020B0604020202020204" pitchFamily="34" charset="0"/>
              </a:rPr>
              <a:t>ansfe</a:t>
            </a:r>
            <a:r>
              <a:rPr lang="en-IN" sz="1700" spc="25" dirty="0" err="1">
                <a:latin typeface="+mj-lt"/>
                <a:cs typeface="Arial" panose="020B0604020202020204" pitchFamily="34" charset="0"/>
              </a:rPr>
              <a:t>rr</a:t>
            </a:r>
            <a:r>
              <a:rPr sz="1700" spc="25" dirty="0">
                <a:latin typeface="+mj-lt"/>
                <a:cs typeface="Arial" panose="020B0604020202020204" pitchFamily="34" charset="0"/>
              </a:rPr>
              <a:t>able</a:t>
            </a:r>
            <a:r>
              <a:rPr sz="1700" spc="-15" dirty="0">
                <a:latin typeface="+mj-lt"/>
                <a:cs typeface="Arial" panose="020B0604020202020204" pitchFamily="34" charset="0"/>
              </a:rPr>
              <a:t> </a:t>
            </a:r>
            <a:r>
              <a:rPr sz="1700" spc="-10" dirty="0">
                <a:latin typeface="+mj-lt"/>
                <a:cs typeface="Arial" panose="020B0604020202020204" pitchFamily="34" charset="0"/>
              </a:rPr>
              <a:t>development</a:t>
            </a:r>
            <a:r>
              <a:rPr sz="1700" spc="-30"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ights</a:t>
            </a:r>
            <a:r>
              <a:rPr sz="1700" spc="5" dirty="0">
                <a:latin typeface="+mj-lt"/>
                <a:cs typeface="Arial" panose="020B0604020202020204" pitchFamily="34" charset="0"/>
              </a:rPr>
              <a: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a:lnSpc>
                <a:spcPct val="100000"/>
              </a:lnSpc>
            </a:pP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op</a:t>
            </a:r>
            <a:r>
              <a:rPr lang="en-IN" sz="1700" spc="25" dirty="0">
                <a:latin typeface="+mj-lt"/>
                <a:cs typeface="Arial" panose="020B0604020202020204" pitchFamily="34" charset="0"/>
              </a:rPr>
              <a:t>r</a:t>
            </a:r>
            <a:r>
              <a:rPr sz="1700" spc="25" dirty="0" err="1">
                <a:latin typeface="+mj-lt"/>
                <a:cs typeface="Arial" panose="020B0604020202020204" pitchFamily="34" charset="0"/>
              </a:rPr>
              <a:t>ieto</a:t>
            </a:r>
            <a:r>
              <a:rPr lang="en-IN" sz="1700" spc="25" dirty="0">
                <a:latin typeface="+mj-lt"/>
                <a:cs typeface="Arial" panose="020B0604020202020204" pitchFamily="34" charset="0"/>
              </a:rPr>
              <a:t>r</a:t>
            </a:r>
            <a:r>
              <a:rPr sz="1700" spc="25" dirty="0">
                <a:latin typeface="+mj-lt"/>
                <a:cs typeface="Arial" panose="020B0604020202020204" pitchFamily="34" charset="0"/>
              </a:rPr>
              <a:t>ship</a:t>
            </a:r>
            <a:r>
              <a:rPr sz="1700" spc="-30" dirty="0">
                <a:latin typeface="+mj-lt"/>
                <a:cs typeface="Arial" panose="020B0604020202020204" pitchFamily="34" charset="0"/>
              </a:rPr>
              <a:t> </a:t>
            </a:r>
            <a:r>
              <a:rPr sz="1700" spc="35" dirty="0">
                <a:latin typeface="+mj-lt"/>
                <a:cs typeface="Arial" panose="020B0604020202020204" pitchFamily="34" charset="0"/>
              </a:rPr>
              <a:t>Fi</a:t>
            </a:r>
            <a:r>
              <a:rPr lang="en-IN" sz="1700" spc="35" dirty="0">
                <a:latin typeface="+mj-lt"/>
                <a:cs typeface="Arial" panose="020B0604020202020204" pitchFamily="34" charset="0"/>
              </a:rPr>
              <a:t>r</a:t>
            </a:r>
            <a:r>
              <a:rPr sz="1700" spc="35" dirty="0">
                <a:latin typeface="+mj-lt"/>
                <a:cs typeface="Arial" panose="020B0604020202020204" pitchFamily="34" charset="0"/>
              </a:rPr>
              <a:t>m</a:t>
            </a:r>
            <a:r>
              <a:rPr sz="1700" spc="5" dirty="0">
                <a:latin typeface="+mj-lt"/>
                <a:cs typeface="Arial" panose="020B0604020202020204" pitchFamily="34" charset="0"/>
              </a:rPr>
              <a:t> </a:t>
            </a:r>
            <a:r>
              <a:rPr sz="1700" spc="10" dirty="0">
                <a:latin typeface="+mj-lt"/>
                <a:cs typeface="Arial" panose="020B0604020202020204" pitchFamily="34" charset="0"/>
              </a:rPr>
              <a:t>(P</a:t>
            </a:r>
            <a:r>
              <a:rPr lang="en-IN" sz="1700" spc="10" dirty="0">
                <a:latin typeface="+mj-lt"/>
                <a:cs typeface="Arial" panose="020B0604020202020204" pitchFamily="34" charset="0"/>
              </a:rPr>
              <a:t>r</a:t>
            </a:r>
            <a:r>
              <a:rPr sz="1700" spc="10" dirty="0">
                <a:latin typeface="+mj-lt"/>
                <a:cs typeface="Arial" panose="020B0604020202020204" pitchFamily="34" charset="0"/>
              </a:rPr>
              <a:t>int</a:t>
            </a:r>
            <a:r>
              <a:rPr sz="1700" dirty="0">
                <a:latin typeface="+mj-lt"/>
                <a:cs typeface="Arial" panose="020B0604020202020204" pitchFamily="34" charset="0"/>
              </a:rPr>
              <a:t> </a:t>
            </a:r>
            <a:r>
              <a:rPr sz="1700" spc="-5" dirty="0">
                <a:latin typeface="+mj-lt"/>
                <a:cs typeface="Arial" panose="020B0604020202020204" pitchFamily="34" charset="0"/>
              </a:rPr>
              <a:t>Media</a:t>
            </a:r>
            <a:r>
              <a:rPr sz="1700" spc="-15" dirty="0">
                <a:latin typeface="+mj-lt"/>
                <a:cs typeface="Arial" panose="020B0604020202020204" pitchFamily="34" charset="0"/>
              </a:rPr>
              <a:t> </a:t>
            </a:r>
            <a:r>
              <a:rPr sz="1700" spc="-20" dirty="0">
                <a:latin typeface="+mj-lt"/>
                <a:cs typeface="Arial" panose="020B0604020202020204" pitchFamily="34" charset="0"/>
              </a:rPr>
              <a:t>is</a:t>
            </a:r>
            <a:r>
              <a:rPr sz="1700" spc="-10" dirty="0">
                <a:latin typeface="+mj-lt"/>
                <a:cs typeface="Arial" panose="020B0604020202020204" pitchFamily="34" charset="0"/>
              </a:rPr>
              <a:t> </a:t>
            </a:r>
            <a:r>
              <a:rPr sz="1700" spc="-15" dirty="0">
                <a:latin typeface="+mj-lt"/>
                <a:cs typeface="Arial" panose="020B0604020202020204" pitchFamily="34" charset="0"/>
              </a:rPr>
              <a:t>also</a:t>
            </a:r>
            <a:r>
              <a:rPr sz="1700" spc="-10" dirty="0">
                <a:latin typeface="+mj-lt"/>
                <a:cs typeface="Arial" panose="020B0604020202020204" pitchFamily="34" charset="0"/>
              </a:rPr>
              <a:t> </a:t>
            </a:r>
            <a:r>
              <a:rPr sz="1700" spc="5" dirty="0">
                <a:latin typeface="+mj-lt"/>
                <a:cs typeface="Arial" panose="020B0604020202020204" pitchFamily="34" charset="0"/>
              </a:rPr>
              <a:t>P</a:t>
            </a:r>
            <a:r>
              <a:rPr lang="en-IN" sz="1700" spc="5" dirty="0">
                <a:latin typeface="+mj-lt"/>
                <a:cs typeface="Arial" panose="020B0604020202020204" pitchFamily="34" charset="0"/>
              </a:rPr>
              <a:t>r</a:t>
            </a:r>
            <a:r>
              <a:rPr sz="1700" spc="5" dirty="0" err="1">
                <a:latin typeface="+mj-lt"/>
                <a:cs typeface="Arial" panose="020B0604020202020204" pitchFamily="34" charset="0"/>
              </a:rPr>
              <a:t>ohibited</a:t>
            </a:r>
            <a:r>
              <a:rPr sz="1700" spc="5" dirty="0">
                <a:latin typeface="+mj-lt"/>
                <a:cs typeface="Arial" panose="020B0604020202020204" pitchFamily="34" charset="0"/>
              </a:rPr>
              <a:t>)</a:t>
            </a:r>
            <a:endParaRPr sz="1700" dirty="0">
              <a:latin typeface="+mj-lt"/>
              <a:cs typeface="Arial" panose="020B0604020202020204" pitchFamily="34" charset="0"/>
            </a:endParaRPr>
          </a:p>
        </p:txBody>
      </p:sp>
      <p:grpSp>
        <p:nvGrpSpPr>
          <p:cNvPr id="13" name="object 13"/>
          <p:cNvGrpSpPr/>
          <p:nvPr/>
        </p:nvGrpSpPr>
        <p:grpSpPr>
          <a:xfrm>
            <a:off x="216408" y="1182624"/>
            <a:ext cx="719455" cy="74930"/>
            <a:chOff x="216408" y="1182624"/>
            <a:chExt cx="719455" cy="74930"/>
          </a:xfrm>
        </p:grpSpPr>
        <p:sp>
          <p:nvSpPr>
            <p:cNvPr id="14" name="object 14"/>
            <p:cNvSpPr/>
            <p:nvPr/>
          </p:nvSpPr>
          <p:spPr>
            <a:xfrm>
              <a:off x="216408" y="1182624"/>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15" name="object 15"/>
            <p:cNvSpPr/>
            <p:nvPr/>
          </p:nvSpPr>
          <p:spPr>
            <a:xfrm>
              <a:off x="460248" y="1182624"/>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16" name="object 16"/>
            <p:cNvSpPr/>
            <p:nvPr/>
          </p:nvSpPr>
          <p:spPr>
            <a:xfrm>
              <a:off x="714756" y="1182624"/>
              <a:ext cx="220979" cy="74930"/>
            </a:xfrm>
            <a:custGeom>
              <a:avLst/>
              <a:gdLst/>
              <a:ahLst/>
              <a:cxnLst/>
              <a:rect l="l" t="t" r="r" b="b"/>
              <a:pathLst>
                <a:path w="220980" h="74930">
                  <a:moveTo>
                    <a:pt x="220980" y="0"/>
                  </a:moveTo>
                  <a:lnTo>
                    <a:pt x="0" y="0"/>
                  </a:lnTo>
                  <a:lnTo>
                    <a:pt x="0" y="74675"/>
                  </a:lnTo>
                  <a:lnTo>
                    <a:pt x="220980" y="74675"/>
                  </a:lnTo>
                  <a:lnTo>
                    <a:pt x="220980"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1421384"/>
            <a:ext cx="3194685" cy="27443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15" dirty="0">
                <a:latin typeface="+mj-lt"/>
                <a:cs typeface="Arial" panose="020B0604020202020204" pitchFamily="34" charset="0"/>
              </a:rPr>
              <a:t>Remittance</a:t>
            </a:r>
            <a:r>
              <a:rPr sz="1700" spc="-60" dirty="0">
                <a:latin typeface="+mj-lt"/>
                <a:cs typeface="Arial" panose="020B0604020202020204" pitchFamily="34" charset="0"/>
              </a:rPr>
              <a:t> </a:t>
            </a:r>
            <a:r>
              <a:rPr sz="1700" spc="-15" dirty="0">
                <a:latin typeface="+mj-lt"/>
                <a:cs typeface="Arial" panose="020B0604020202020204" pitchFamily="34" charset="0"/>
              </a:rPr>
              <a:t>and</a:t>
            </a:r>
            <a:r>
              <a:rPr sz="1700" spc="-45" dirty="0">
                <a:latin typeface="+mj-lt"/>
                <a:cs typeface="Arial" panose="020B0604020202020204" pitchFamily="34" charset="0"/>
              </a:rPr>
              <a:t> </a:t>
            </a:r>
            <a:r>
              <a:rPr sz="1700" spc="-5" dirty="0">
                <a:latin typeface="+mj-lt"/>
                <a:cs typeface="Arial" panose="020B0604020202020204" pitchFamily="34" charset="0"/>
              </a:rPr>
              <a:t>Repat</a:t>
            </a:r>
            <a:r>
              <a:rPr lang="en-IN" sz="1700" spc="-5" dirty="0">
                <a:latin typeface="+mj-lt"/>
                <a:cs typeface="Arial" panose="020B0604020202020204" pitchFamily="34" charset="0"/>
              </a:rPr>
              <a:t>r</a:t>
            </a:r>
            <a:r>
              <a:rPr sz="1700" spc="-5" dirty="0" err="1">
                <a:latin typeface="+mj-lt"/>
                <a:cs typeface="Arial" panose="020B0604020202020204" pitchFamily="34" charset="0"/>
              </a:rPr>
              <a:t>iation</a:t>
            </a:r>
            <a:endParaRPr sz="1700" dirty="0">
              <a:latin typeface="+mj-lt"/>
              <a:cs typeface="Arial" panose="020B0604020202020204" pitchFamily="34" charset="0"/>
            </a:endParaRPr>
          </a:p>
        </p:txBody>
      </p:sp>
      <p:sp>
        <p:nvSpPr>
          <p:cNvPr id="5" name="object 5"/>
          <p:cNvSpPr txBox="1"/>
          <p:nvPr/>
        </p:nvSpPr>
        <p:spPr>
          <a:xfrm>
            <a:off x="199440" y="1970278"/>
            <a:ext cx="5612130" cy="53604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700" spc="-15" dirty="0">
                <a:latin typeface="+mj-lt"/>
                <a:cs typeface="Arial" panose="020B0604020202020204" pitchFamily="34" charset="0"/>
              </a:rPr>
              <a:t>Remittance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investments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 </a:t>
            </a:r>
            <a:r>
              <a:rPr sz="1700" spc="-20" dirty="0">
                <a:latin typeface="+mj-lt"/>
                <a:cs typeface="Arial" panose="020B0604020202020204" pitchFamily="34" charset="0"/>
              </a:rPr>
              <a:t>out </a:t>
            </a:r>
            <a:r>
              <a:rPr sz="1700" spc="15" dirty="0">
                <a:latin typeface="+mj-lt"/>
                <a:cs typeface="Arial" panose="020B0604020202020204" pitchFamily="34" charset="0"/>
              </a:rPr>
              <a:t>of </a:t>
            </a:r>
            <a:r>
              <a:rPr sz="1700" spc="-20" dirty="0">
                <a:latin typeface="+mj-lt"/>
                <a:cs typeface="Arial" panose="020B0604020202020204" pitchFamily="34" charset="0"/>
              </a:rPr>
              <a:t>India </a:t>
            </a:r>
            <a:r>
              <a:rPr sz="1700" spc="-1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dirty="0">
                <a:latin typeface="+mj-lt"/>
                <a:cs typeface="Arial" panose="020B0604020202020204" pitchFamily="34" charset="0"/>
              </a:rPr>
              <a:t> </a:t>
            </a:r>
            <a:r>
              <a:rPr sz="1700" spc="-20" dirty="0">
                <a:latin typeface="+mj-lt"/>
                <a:cs typeface="Arial" panose="020B0604020202020204" pitchFamily="34" charset="0"/>
              </a:rPr>
              <a:t>banking </a:t>
            </a:r>
            <a:r>
              <a:rPr sz="1700" spc="-15" dirty="0">
                <a:latin typeface="+mj-lt"/>
                <a:cs typeface="Arial" panose="020B0604020202020204" pitchFamily="34" charset="0"/>
              </a:rPr>
              <a:t>channel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 </a:t>
            </a:r>
            <a:r>
              <a:rPr sz="1700" spc="-5" dirty="0">
                <a:latin typeface="+mj-lt"/>
                <a:cs typeface="Arial" panose="020B0604020202020204" pitchFamily="34" charset="0"/>
              </a:rPr>
              <a:t>NRE/ </a:t>
            </a:r>
            <a:r>
              <a:rPr sz="1700" spc="-10" dirty="0">
                <a:latin typeface="+mj-lt"/>
                <a:cs typeface="Arial" panose="020B0604020202020204" pitchFamily="34" charset="0"/>
              </a:rPr>
              <a:t>NRO </a:t>
            </a:r>
            <a:r>
              <a:rPr sz="1700" spc="-15" dirty="0">
                <a:latin typeface="+mj-lt"/>
                <a:cs typeface="Arial" panose="020B0604020202020204" pitchFamily="34" charset="0"/>
              </a:rPr>
              <a:t>account </a:t>
            </a:r>
            <a:r>
              <a:rPr sz="1700" spc="-440" dirty="0">
                <a:latin typeface="+mj-lt"/>
                <a:cs typeface="Arial" panose="020B0604020202020204" pitchFamily="34" charset="0"/>
              </a:rPr>
              <a:t> </a:t>
            </a:r>
            <a:r>
              <a:rPr sz="1700" spc="-15" dirty="0">
                <a:latin typeface="+mj-lt"/>
                <a:cs typeface="Arial" panose="020B0604020202020204" pitchFamily="34" charset="0"/>
              </a:rPr>
              <a:t>maintained</a:t>
            </a:r>
            <a:r>
              <a:rPr sz="1700" spc="-30" dirty="0">
                <a:latin typeface="+mj-lt"/>
                <a:cs typeface="Arial" panose="020B0604020202020204" pitchFamily="34" charset="0"/>
              </a:rPr>
              <a:t> in</a:t>
            </a:r>
            <a:r>
              <a:rPr sz="1700" spc="15" dirty="0">
                <a:latin typeface="+mj-lt"/>
                <a:cs typeface="Arial" panose="020B0604020202020204" pitchFamily="34" charset="0"/>
              </a:rPr>
              <a:t> </a:t>
            </a:r>
            <a:r>
              <a:rPr sz="1700" spc="-20" dirty="0">
                <a:latin typeface="+mj-lt"/>
                <a:cs typeface="Arial" panose="020B0604020202020204" pitchFamily="34" charset="0"/>
              </a:rPr>
              <a:t>India.</a:t>
            </a:r>
            <a:endParaRPr sz="1700" dirty="0">
              <a:latin typeface="+mj-lt"/>
              <a:cs typeface="Arial" panose="020B0604020202020204" pitchFamily="34" charset="0"/>
            </a:endParaRPr>
          </a:p>
        </p:txBody>
      </p:sp>
      <p:sp>
        <p:nvSpPr>
          <p:cNvPr id="6" name="object 6"/>
          <p:cNvSpPr txBox="1"/>
          <p:nvPr/>
        </p:nvSpPr>
        <p:spPr>
          <a:xfrm>
            <a:off x="199440" y="3067253"/>
            <a:ext cx="4806315" cy="27443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15" dirty="0">
                <a:latin typeface="+mj-lt"/>
                <a:cs typeface="Arial" panose="020B0604020202020204" pitchFamily="34" charset="0"/>
              </a:rPr>
              <a:t>Sale</a:t>
            </a:r>
            <a:r>
              <a:rPr sz="1700" spc="-5" dirty="0">
                <a:latin typeface="+mj-lt"/>
                <a:cs typeface="Arial" panose="020B0604020202020204" pitchFamily="34" charset="0"/>
              </a:rPr>
              <a:t> /</a:t>
            </a:r>
            <a:r>
              <a:rPr sz="1700" spc="-10" dirty="0">
                <a:latin typeface="+mj-lt"/>
                <a:cs typeface="Arial" panose="020B0604020202020204" pitchFamily="34" charset="0"/>
              </a:rPr>
              <a:t> </a:t>
            </a:r>
            <a:r>
              <a:rPr sz="1700" spc="30" dirty="0">
                <a:latin typeface="+mj-lt"/>
                <a:cs typeface="Arial" panose="020B0604020202020204" pitchFamily="34" charset="0"/>
              </a:rPr>
              <a:t>t</a:t>
            </a:r>
            <a:r>
              <a:rPr lang="en-IN" sz="1700" spc="30" dirty="0">
                <a:latin typeface="+mj-lt"/>
                <a:cs typeface="Arial" panose="020B0604020202020204" pitchFamily="34" charset="0"/>
              </a:rPr>
              <a:t>r</a:t>
            </a:r>
            <a:r>
              <a:rPr sz="1700" spc="30" dirty="0" err="1">
                <a:latin typeface="+mj-lt"/>
                <a:cs typeface="Arial" panose="020B0604020202020204" pitchFamily="34" charset="0"/>
              </a:rPr>
              <a:t>ansfe</a:t>
            </a:r>
            <a:r>
              <a:rPr lang="en-IN" sz="1700" spc="30" dirty="0">
                <a:latin typeface="+mj-lt"/>
                <a:cs typeface="Arial" panose="020B0604020202020204" pitchFamily="34" charset="0"/>
              </a:rPr>
              <a:t>r</a:t>
            </a:r>
            <a:r>
              <a:rPr sz="1700" spc="-20"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err="1">
                <a:latin typeface="+mj-lt"/>
                <a:cs typeface="Arial" panose="020B0604020202020204" pitchFamily="34" charset="0"/>
              </a:rPr>
              <a:t>oceeds</a:t>
            </a:r>
            <a:r>
              <a:rPr sz="1700" spc="-30" dirty="0">
                <a:latin typeface="+mj-lt"/>
                <a:cs typeface="Arial" panose="020B0604020202020204" pitchFamily="34" charset="0"/>
              </a:rPr>
              <a:t> </a:t>
            </a:r>
            <a:r>
              <a:rPr sz="1700" i="1" u="sng" spc="-55" dirty="0">
                <a:uFill>
                  <a:solidFill>
                    <a:srgbClr val="000000"/>
                  </a:solidFill>
                </a:uFill>
                <a:latin typeface="+mj-lt"/>
                <a:cs typeface="Arial" panose="020B0604020202020204" pitchFamily="34" charset="0"/>
              </a:rPr>
              <a:t>only</a:t>
            </a:r>
            <a:r>
              <a:rPr sz="1700" i="1" u="sng" spc="-5" dirty="0">
                <a:uFill>
                  <a:solidFill>
                    <a:srgbClr val="000000"/>
                  </a:solidFill>
                </a:uFill>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in</a:t>
            </a:r>
            <a:r>
              <a:rPr sz="1700" i="1" u="sng" spc="-10" dirty="0">
                <a:uFill>
                  <a:solidFill>
                    <a:srgbClr val="000000"/>
                  </a:solidFill>
                </a:uFill>
                <a:latin typeface="+mj-lt"/>
                <a:cs typeface="Arial" panose="020B0604020202020204" pitchFamily="34" charset="0"/>
              </a:rPr>
              <a:t> </a:t>
            </a:r>
            <a:r>
              <a:rPr sz="1700" i="1" u="sng" spc="-40" dirty="0">
                <a:uFill>
                  <a:solidFill>
                    <a:srgbClr val="000000"/>
                  </a:solidFill>
                </a:uFill>
                <a:latin typeface="+mj-lt"/>
                <a:cs typeface="Arial" panose="020B0604020202020204" pitchFamily="34" charset="0"/>
              </a:rPr>
              <a:t>NRO</a:t>
            </a:r>
            <a:r>
              <a:rPr sz="1700" i="1" u="sng" spc="-15" dirty="0">
                <a:uFill>
                  <a:solidFill>
                    <a:srgbClr val="000000"/>
                  </a:solidFill>
                </a:uFill>
                <a:latin typeface="+mj-lt"/>
                <a:cs typeface="Arial" panose="020B0604020202020204" pitchFamily="34" charset="0"/>
              </a:rPr>
              <a:t> </a:t>
            </a:r>
            <a:r>
              <a:rPr sz="1700" i="1" u="sng" spc="-45" dirty="0">
                <a:uFill>
                  <a:solidFill>
                    <a:srgbClr val="000000"/>
                  </a:solidFill>
                </a:uFill>
                <a:latin typeface="+mj-lt"/>
                <a:cs typeface="Arial" panose="020B0604020202020204" pitchFamily="34" charset="0"/>
              </a:rPr>
              <a:t>account</a:t>
            </a:r>
            <a:endParaRPr sz="1700" dirty="0">
              <a:latin typeface="+mj-lt"/>
              <a:cs typeface="Arial" panose="020B0604020202020204" pitchFamily="34" charset="0"/>
            </a:endParaRPr>
          </a:p>
        </p:txBody>
      </p:sp>
      <p:sp>
        <p:nvSpPr>
          <p:cNvPr id="7" name="object 7"/>
          <p:cNvSpPr txBox="1"/>
          <p:nvPr/>
        </p:nvSpPr>
        <p:spPr>
          <a:xfrm>
            <a:off x="199440" y="3572713"/>
            <a:ext cx="6463665" cy="536044"/>
          </a:xfrm>
          <a:prstGeom prst="rect">
            <a:avLst/>
          </a:prstGeom>
        </p:spPr>
        <p:txBody>
          <a:bodyPr vert="horz" wrap="square" lIns="0" tIns="12700" rIns="0" bIns="0" rtlCol="0">
            <a:spAutoFit/>
          </a:bodyPr>
          <a:lstStyle/>
          <a:p>
            <a:pPr marL="12700">
              <a:lnSpc>
                <a:spcPct val="100000"/>
              </a:lnSpc>
              <a:spcBef>
                <a:spcPts val="100"/>
              </a:spcBef>
            </a:pPr>
            <a:r>
              <a:rPr lang="en-IN" sz="1700" b="1" spc="120" dirty="0">
                <a:latin typeface="+mj-lt"/>
                <a:cs typeface="Arial" panose="020B0604020202020204" pitchFamily="34" charset="0"/>
              </a:rPr>
              <a:t>Tr</a:t>
            </a:r>
            <a:r>
              <a:rPr sz="1700" b="1" spc="120" dirty="0" err="1">
                <a:latin typeface="+mj-lt"/>
                <a:cs typeface="Arial" panose="020B0604020202020204" pitchFamily="34" charset="0"/>
              </a:rPr>
              <a:t>ansfe</a:t>
            </a:r>
            <a:r>
              <a:rPr lang="en-IN" sz="1700" b="1" spc="120" dirty="0">
                <a:latin typeface="+mj-lt"/>
                <a:cs typeface="Arial" panose="020B0604020202020204" pitchFamily="34" charset="0"/>
              </a:rPr>
              <a:t>r</a:t>
            </a:r>
            <a:r>
              <a:rPr sz="1700" b="1" dirty="0">
                <a:latin typeface="+mj-lt"/>
                <a:cs typeface="Arial" panose="020B0604020202020204" pitchFamily="34" charset="0"/>
              </a:rPr>
              <a:t> </a:t>
            </a:r>
            <a:r>
              <a:rPr sz="1700" b="1" spc="-10" dirty="0">
                <a:latin typeface="+mj-lt"/>
                <a:cs typeface="Arial" panose="020B0604020202020204" pitchFamily="34" charset="0"/>
              </a:rPr>
              <a:t>and</a:t>
            </a:r>
            <a:r>
              <a:rPr sz="1700" b="1" spc="-15" dirty="0">
                <a:latin typeface="+mj-lt"/>
                <a:cs typeface="Arial" panose="020B0604020202020204" pitchFamily="34" charset="0"/>
              </a:rPr>
              <a:t> </a:t>
            </a:r>
            <a:r>
              <a:rPr sz="1700" b="1" spc="5" dirty="0">
                <a:latin typeface="+mj-lt"/>
                <a:cs typeface="Arial" panose="020B0604020202020204" pitchFamily="34" charset="0"/>
              </a:rPr>
              <a:t>Gift</a:t>
            </a:r>
            <a:endParaRPr sz="1700" dirty="0">
              <a:latin typeface="+mj-lt"/>
              <a:cs typeface="Arial" panose="020B0604020202020204" pitchFamily="34" charset="0"/>
            </a:endParaRPr>
          </a:p>
          <a:p>
            <a:pPr marL="12700">
              <a:lnSpc>
                <a:spcPct val="100000"/>
              </a:lnSpc>
              <a:spcBef>
                <a:spcPts val="5"/>
              </a:spcBef>
            </a:pPr>
            <a:r>
              <a:rPr sz="1700" spc="-5" dirty="0">
                <a:latin typeface="+mj-lt"/>
                <a:cs typeface="Arial" panose="020B0604020202020204" pitchFamily="34" charset="0"/>
              </a:rPr>
              <a:t>Gift</a:t>
            </a:r>
            <a:r>
              <a:rPr sz="1700" spc="5"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15" dirty="0">
                <a:latin typeface="+mj-lt"/>
                <a:cs typeface="Arial" panose="020B0604020202020204" pitchFamily="34" charset="0"/>
              </a:rPr>
              <a:t>sha</a:t>
            </a:r>
            <a:r>
              <a:rPr lang="en-IN" sz="1700" spc="15" dirty="0">
                <a:latin typeface="+mj-lt"/>
                <a:cs typeface="Arial" panose="020B0604020202020204" pitchFamily="34" charset="0"/>
              </a:rPr>
              <a:t>r</a:t>
            </a:r>
            <a:r>
              <a:rPr sz="1700" spc="15" dirty="0">
                <a:latin typeface="+mj-lt"/>
                <a:cs typeface="Arial" panose="020B0604020202020204" pitchFamily="34" charset="0"/>
              </a:rPr>
              <a:t>es</a:t>
            </a:r>
            <a:r>
              <a:rPr sz="1700" spc="-35" dirty="0">
                <a:latin typeface="+mj-lt"/>
                <a:cs typeface="Arial" panose="020B0604020202020204" pitchFamily="34" charset="0"/>
              </a:rPr>
              <a:t> </a:t>
            </a:r>
            <a:r>
              <a:rPr sz="1700" spc="-15" dirty="0">
                <a:latin typeface="+mj-lt"/>
                <a:cs typeface="Arial" panose="020B0604020202020204" pitchFamily="34" charset="0"/>
              </a:rPr>
              <a:t>held</a:t>
            </a:r>
            <a:r>
              <a:rPr sz="1700" spc="-10" dirty="0">
                <a:latin typeface="+mj-lt"/>
                <a:cs typeface="Arial" panose="020B0604020202020204" pitchFamily="34" charset="0"/>
              </a:rPr>
              <a:t> to</a:t>
            </a:r>
            <a:r>
              <a:rPr sz="1700"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15" dirty="0">
                <a:latin typeface="+mj-lt"/>
                <a:cs typeface="Arial" panose="020B0604020202020204" pitchFamily="34" charset="0"/>
              </a:rPr>
              <a:t> NRI/</a:t>
            </a:r>
            <a:r>
              <a:rPr sz="1700" spc="-5" dirty="0">
                <a:latin typeface="+mj-lt"/>
                <a:cs typeface="Arial" panose="020B0604020202020204" pitchFamily="34" charset="0"/>
              </a:rPr>
              <a:t> </a:t>
            </a:r>
            <a:r>
              <a:rPr sz="1700" dirty="0">
                <a:latin typeface="+mj-lt"/>
                <a:cs typeface="Arial" panose="020B0604020202020204" pitchFamily="34" charset="0"/>
              </a:rPr>
              <a:t>OCI/ </a:t>
            </a:r>
            <a:r>
              <a:rPr sz="1700" spc="-15" dirty="0">
                <a:latin typeface="+mj-lt"/>
                <a:cs typeface="Arial" panose="020B0604020202020204" pitchFamily="34" charset="0"/>
              </a:rPr>
              <a:t>PROI</a:t>
            </a:r>
            <a:r>
              <a:rPr sz="1700" dirty="0">
                <a:latin typeface="+mj-lt"/>
                <a:cs typeface="Arial" panose="020B0604020202020204" pitchFamily="34" charset="0"/>
              </a:rPr>
              <a:t> </a:t>
            </a:r>
            <a:r>
              <a:rPr sz="1700" spc="20" dirty="0">
                <a:latin typeface="+mj-lt"/>
                <a:cs typeface="Arial" panose="020B0604020202020204" pitchFamily="34" charset="0"/>
              </a:rPr>
              <a:t>(</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30" dirty="0">
                <a:latin typeface="+mj-lt"/>
                <a:cs typeface="Arial" panose="020B0604020202020204" pitchFamily="34" charset="0"/>
              </a:rPr>
              <a:t> </a:t>
            </a:r>
            <a:r>
              <a:rPr sz="1700" spc="-25" dirty="0">
                <a:latin typeface="+mj-lt"/>
                <a:cs typeface="Arial" panose="020B0604020202020204" pitchFamily="34" charset="0"/>
              </a:rPr>
              <a:t>than</a:t>
            </a:r>
            <a:r>
              <a:rPr sz="1700" spc="-15" dirty="0">
                <a:latin typeface="+mj-lt"/>
                <a:cs typeface="Arial" panose="020B0604020202020204" pitchFamily="34" charset="0"/>
              </a:rPr>
              <a:t> </a:t>
            </a:r>
            <a:r>
              <a:rPr sz="1700" spc="-5" dirty="0">
                <a:latin typeface="+mj-lt"/>
                <a:cs typeface="Arial" panose="020B0604020202020204" pitchFamily="34" charset="0"/>
              </a:rPr>
              <a:t>NRI/OCI)</a:t>
            </a:r>
            <a:endParaRPr sz="1700" dirty="0">
              <a:latin typeface="+mj-lt"/>
              <a:cs typeface="Arial" panose="020B0604020202020204" pitchFamily="34" charset="0"/>
            </a:endParaRPr>
          </a:p>
        </p:txBody>
      </p:sp>
      <p:grpSp>
        <p:nvGrpSpPr>
          <p:cNvPr id="8" name="object 8"/>
          <p:cNvGrpSpPr/>
          <p:nvPr/>
        </p:nvGrpSpPr>
        <p:grpSpPr>
          <a:xfrm>
            <a:off x="225742" y="4308538"/>
            <a:ext cx="4035425" cy="781685"/>
            <a:chOff x="225742" y="4308538"/>
            <a:chExt cx="4035425" cy="781685"/>
          </a:xfrm>
        </p:grpSpPr>
        <p:sp>
          <p:nvSpPr>
            <p:cNvPr id="9" name="object 9"/>
            <p:cNvSpPr/>
            <p:nvPr/>
          </p:nvSpPr>
          <p:spPr>
            <a:xfrm>
              <a:off x="240029" y="4322826"/>
              <a:ext cx="4006850" cy="753110"/>
            </a:xfrm>
            <a:custGeom>
              <a:avLst/>
              <a:gdLst/>
              <a:ahLst/>
              <a:cxnLst/>
              <a:rect l="l" t="t" r="r" b="b"/>
              <a:pathLst>
                <a:path w="4006850" h="753110">
                  <a:moveTo>
                    <a:pt x="3916934" y="0"/>
                  </a:moveTo>
                  <a:lnTo>
                    <a:pt x="89662" y="0"/>
                  </a:lnTo>
                  <a:lnTo>
                    <a:pt x="54762" y="7044"/>
                  </a:lnTo>
                  <a:lnTo>
                    <a:pt x="26262" y="26257"/>
                  </a:lnTo>
                  <a:lnTo>
                    <a:pt x="7046" y="54756"/>
                  </a:lnTo>
                  <a:lnTo>
                    <a:pt x="0" y="89662"/>
                  </a:lnTo>
                  <a:lnTo>
                    <a:pt x="0" y="663194"/>
                  </a:lnTo>
                  <a:lnTo>
                    <a:pt x="7046" y="698099"/>
                  </a:lnTo>
                  <a:lnTo>
                    <a:pt x="26262" y="726598"/>
                  </a:lnTo>
                  <a:lnTo>
                    <a:pt x="54762" y="745811"/>
                  </a:lnTo>
                  <a:lnTo>
                    <a:pt x="89662" y="752856"/>
                  </a:lnTo>
                  <a:lnTo>
                    <a:pt x="3916934" y="752856"/>
                  </a:lnTo>
                  <a:lnTo>
                    <a:pt x="3951839" y="745811"/>
                  </a:lnTo>
                  <a:lnTo>
                    <a:pt x="3980338" y="726598"/>
                  </a:lnTo>
                  <a:lnTo>
                    <a:pt x="3999551" y="698099"/>
                  </a:lnTo>
                  <a:lnTo>
                    <a:pt x="4006596" y="663194"/>
                  </a:lnTo>
                  <a:lnTo>
                    <a:pt x="4006596" y="89662"/>
                  </a:lnTo>
                  <a:lnTo>
                    <a:pt x="3999551" y="54756"/>
                  </a:lnTo>
                  <a:lnTo>
                    <a:pt x="3980338" y="26257"/>
                  </a:lnTo>
                  <a:lnTo>
                    <a:pt x="3951839" y="7044"/>
                  </a:lnTo>
                  <a:lnTo>
                    <a:pt x="3916934"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10" name="object 10"/>
            <p:cNvSpPr/>
            <p:nvPr/>
          </p:nvSpPr>
          <p:spPr>
            <a:xfrm>
              <a:off x="240029" y="4322826"/>
              <a:ext cx="4006850" cy="753110"/>
            </a:xfrm>
            <a:custGeom>
              <a:avLst/>
              <a:gdLst/>
              <a:ahLst/>
              <a:cxnLst/>
              <a:rect l="l" t="t" r="r" b="b"/>
              <a:pathLst>
                <a:path w="4006850" h="753110">
                  <a:moveTo>
                    <a:pt x="0" y="89662"/>
                  </a:moveTo>
                  <a:lnTo>
                    <a:pt x="7046" y="54756"/>
                  </a:lnTo>
                  <a:lnTo>
                    <a:pt x="26262" y="26257"/>
                  </a:lnTo>
                  <a:lnTo>
                    <a:pt x="54762" y="7044"/>
                  </a:lnTo>
                  <a:lnTo>
                    <a:pt x="89662" y="0"/>
                  </a:lnTo>
                  <a:lnTo>
                    <a:pt x="3916934" y="0"/>
                  </a:lnTo>
                  <a:lnTo>
                    <a:pt x="3951839" y="7044"/>
                  </a:lnTo>
                  <a:lnTo>
                    <a:pt x="3980338" y="26257"/>
                  </a:lnTo>
                  <a:lnTo>
                    <a:pt x="3999551" y="54756"/>
                  </a:lnTo>
                  <a:lnTo>
                    <a:pt x="4006596" y="89662"/>
                  </a:lnTo>
                  <a:lnTo>
                    <a:pt x="4006596" y="663194"/>
                  </a:lnTo>
                  <a:lnTo>
                    <a:pt x="3999551" y="698099"/>
                  </a:lnTo>
                  <a:lnTo>
                    <a:pt x="3980338" y="726598"/>
                  </a:lnTo>
                  <a:lnTo>
                    <a:pt x="3951839" y="745811"/>
                  </a:lnTo>
                  <a:lnTo>
                    <a:pt x="3916934" y="752856"/>
                  </a:lnTo>
                  <a:lnTo>
                    <a:pt x="89662" y="752856"/>
                  </a:lnTo>
                  <a:lnTo>
                    <a:pt x="54762" y="745811"/>
                  </a:lnTo>
                  <a:lnTo>
                    <a:pt x="26262" y="726598"/>
                  </a:lnTo>
                  <a:lnTo>
                    <a:pt x="7046" y="698099"/>
                  </a:lnTo>
                  <a:lnTo>
                    <a:pt x="0" y="663194"/>
                  </a:lnTo>
                  <a:lnTo>
                    <a:pt x="0" y="89662"/>
                  </a:lnTo>
                  <a:close/>
                </a:path>
              </a:pathLst>
            </a:custGeom>
            <a:ln w="28574">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11" name="object 11"/>
          <p:cNvSpPr txBox="1"/>
          <p:nvPr/>
        </p:nvSpPr>
        <p:spPr>
          <a:xfrm>
            <a:off x="802640" y="4402328"/>
            <a:ext cx="2881630" cy="536044"/>
          </a:xfrm>
          <a:prstGeom prst="rect">
            <a:avLst/>
          </a:prstGeom>
        </p:spPr>
        <p:txBody>
          <a:bodyPr vert="horz" wrap="square" lIns="0" tIns="12700" rIns="0" bIns="0" rtlCol="0">
            <a:spAutoFit/>
          </a:bodyPr>
          <a:lstStyle/>
          <a:p>
            <a:pPr marL="539750" marR="5080" indent="-527685">
              <a:lnSpc>
                <a:spcPct val="100000"/>
              </a:lnSpc>
              <a:spcBef>
                <a:spcPts val="100"/>
              </a:spcBef>
            </a:pPr>
            <a:r>
              <a:rPr sz="1700" b="1" spc="-15" dirty="0">
                <a:solidFill>
                  <a:srgbClr val="FFFFFF"/>
                </a:solidFill>
                <a:latin typeface="+mj-lt"/>
                <a:cs typeface="Arial" panose="020B0604020202020204" pitchFamily="34" charset="0"/>
              </a:rPr>
              <a:t>NRI/ </a:t>
            </a:r>
            <a:r>
              <a:rPr sz="1700" b="1" spc="5" dirty="0">
                <a:solidFill>
                  <a:srgbClr val="FFFFFF"/>
                </a:solidFill>
                <a:latin typeface="+mj-lt"/>
                <a:cs typeface="Arial" panose="020B0604020202020204" pitchFamily="34" charset="0"/>
              </a:rPr>
              <a:t>OCI </a:t>
            </a:r>
            <a:r>
              <a:rPr sz="1700" b="1" spc="-15" dirty="0">
                <a:solidFill>
                  <a:srgbClr val="FFFFFF"/>
                </a:solidFill>
                <a:latin typeface="+mj-lt"/>
                <a:cs typeface="Arial" panose="020B0604020202020204" pitchFamily="34" charset="0"/>
              </a:rPr>
              <a:t>to NRI/ </a:t>
            </a:r>
            <a:r>
              <a:rPr sz="1700" b="1" spc="5" dirty="0">
                <a:solidFill>
                  <a:srgbClr val="FFFFFF"/>
                </a:solidFill>
                <a:latin typeface="+mj-lt"/>
                <a:cs typeface="Arial" panose="020B0604020202020204" pitchFamily="34" charset="0"/>
              </a:rPr>
              <a:t>OCI </a:t>
            </a:r>
            <a:r>
              <a:rPr sz="1700" b="1" spc="-10" dirty="0">
                <a:solidFill>
                  <a:srgbClr val="FFFFFF"/>
                </a:solidFill>
                <a:latin typeface="+mj-lt"/>
                <a:cs typeface="Arial" panose="020B0604020202020204" pitchFamily="34" charset="0"/>
              </a:rPr>
              <a:t>on </a:t>
            </a:r>
            <a:r>
              <a:rPr sz="1700" b="1" spc="-5" dirty="0">
                <a:solidFill>
                  <a:srgbClr val="FFFFFF"/>
                </a:solidFill>
                <a:latin typeface="+mj-lt"/>
                <a:cs typeface="Arial" panose="020B0604020202020204" pitchFamily="34" charset="0"/>
              </a:rPr>
              <a:t>non </a:t>
            </a:r>
            <a:r>
              <a:rPr sz="1700" b="1" spc="-434" dirty="0">
                <a:solidFill>
                  <a:srgbClr val="FFFFFF"/>
                </a:solidFill>
                <a:latin typeface="+mj-lt"/>
                <a:cs typeface="Arial" panose="020B0604020202020204" pitchFamily="34" charset="0"/>
              </a:rPr>
              <a:t> </a:t>
            </a:r>
            <a:r>
              <a:rPr lang="en-IN" sz="1700" b="1" spc="20" dirty="0">
                <a:solidFill>
                  <a:srgbClr val="FFFFFF"/>
                </a:solidFill>
                <a:latin typeface="+mj-lt"/>
                <a:cs typeface="Arial" panose="020B0604020202020204" pitchFamily="34" charset="0"/>
              </a:rPr>
              <a:t>r</a:t>
            </a:r>
            <a:r>
              <a:rPr sz="1700" b="1" spc="20" dirty="0" err="1">
                <a:solidFill>
                  <a:srgbClr val="FFFFFF"/>
                </a:solidFill>
                <a:latin typeface="+mj-lt"/>
                <a:cs typeface="Arial" panose="020B0604020202020204" pitchFamily="34" charset="0"/>
              </a:rPr>
              <a:t>epat</a:t>
            </a:r>
            <a:r>
              <a:rPr lang="en-IN" sz="1700" b="1" spc="20" dirty="0">
                <a:solidFill>
                  <a:srgbClr val="FFFFFF"/>
                </a:solidFill>
                <a:latin typeface="+mj-lt"/>
                <a:cs typeface="Arial" panose="020B0604020202020204" pitchFamily="34" charset="0"/>
              </a:rPr>
              <a:t>r</a:t>
            </a:r>
            <a:r>
              <a:rPr sz="1700" b="1" spc="20" dirty="0" err="1">
                <a:solidFill>
                  <a:srgbClr val="FFFFFF"/>
                </a:solidFill>
                <a:latin typeface="+mj-lt"/>
                <a:cs typeface="Arial" panose="020B0604020202020204" pitchFamily="34" charset="0"/>
              </a:rPr>
              <a:t>iation</a:t>
            </a:r>
            <a:r>
              <a:rPr sz="1700" b="1" spc="-5" dirty="0">
                <a:solidFill>
                  <a:srgbClr val="FFFFFF"/>
                </a:solidFill>
                <a:latin typeface="+mj-lt"/>
                <a:cs typeface="Arial" panose="020B0604020202020204" pitchFamily="34" charset="0"/>
              </a:rPr>
              <a:t> </a:t>
            </a:r>
            <a:r>
              <a:rPr sz="1700" b="1" spc="-10" dirty="0">
                <a:solidFill>
                  <a:srgbClr val="FFFFFF"/>
                </a:solidFill>
                <a:latin typeface="+mj-lt"/>
                <a:cs typeface="Arial" panose="020B0604020202020204" pitchFamily="34" charset="0"/>
              </a:rPr>
              <a:t>basis</a:t>
            </a:r>
            <a:endParaRPr sz="1700" dirty="0">
              <a:latin typeface="+mj-lt"/>
              <a:cs typeface="Arial" panose="020B0604020202020204" pitchFamily="34" charset="0"/>
            </a:endParaRPr>
          </a:p>
        </p:txBody>
      </p:sp>
      <p:grpSp>
        <p:nvGrpSpPr>
          <p:cNvPr id="12" name="object 12"/>
          <p:cNvGrpSpPr/>
          <p:nvPr/>
        </p:nvGrpSpPr>
        <p:grpSpPr>
          <a:xfrm>
            <a:off x="6920674" y="4305490"/>
            <a:ext cx="4035425" cy="781685"/>
            <a:chOff x="6920674" y="4305490"/>
            <a:chExt cx="4035425" cy="781685"/>
          </a:xfrm>
          <a:solidFill>
            <a:schemeClr val="accent3">
              <a:lumMod val="60000"/>
              <a:lumOff val="40000"/>
            </a:schemeClr>
          </a:solidFill>
        </p:grpSpPr>
        <p:sp>
          <p:nvSpPr>
            <p:cNvPr id="13" name="object 13"/>
            <p:cNvSpPr/>
            <p:nvPr/>
          </p:nvSpPr>
          <p:spPr>
            <a:xfrm>
              <a:off x="6934961" y="4319778"/>
              <a:ext cx="4006850" cy="753110"/>
            </a:xfrm>
            <a:custGeom>
              <a:avLst/>
              <a:gdLst/>
              <a:ahLst/>
              <a:cxnLst/>
              <a:rect l="l" t="t" r="r" b="b"/>
              <a:pathLst>
                <a:path w="4006850" h="753110">
                  <a:moveTo>
                    <a:pt x="3916934" y="0"/>
                  </a:moveTo>
                  <a:lnTo>
                    <a:pt x="89662" y="0"/>
                  </a:lnTo>
                  <a:lnTo>
                    <a:pt x="54756" y="7044"/>
                  </a:lnTo>
                  <a:lnTo>
                    <a:pt x="26257" y="26257"/>
                  </a:lnTo>
                  <a:lnTo>
                    <a:pt x="7044" y="54756"/>
                  </a:lnTo>
                  <a:lnTo>
                    <a:pt x="0" y="89662"/>
                  </a:lnTo>
                  <a:lnTo>
                    <a:pt x="0" y="663194"/>
                  </a:lnTo>
                  <a:lnTo>
                    <a:pt x="7044" y="698099"/>
                  </a:lnTo>
                  <a:lnTo>
                    <a:pt x="26257" y="726598"/>
                  </a:lnTo>
                  <a:lnTo>
                    <a:pt x="54756" y="745811"/>
                  </a:lnTo>
                  <a:lnTo>
                    <a:pt x="89662" y="752856"/>
                  </a:lnTo>
                  <a:lnTo>
                    <a:pt x="3916934" y="752856"/>
                  </a:lnTo>
                  <a:lnTo>
                    <a:pt x="3951839" y="745811"/>
                  </a:lnTo>
                  <a:lnTo>
                    <a:pt x="3980338" y="726598"/>
                  </a:lnTo>
                  <a:lnTo>
                    <a:pt x="3999551" y="698099"/>
                  </a:lnTo>
                  <a:lnTo>
                    <a:pt x="4006596" y="663194"/>
                  </a:lnTo>
                  <a:lnTo>
                    <a:pt x="4006596" y="89662"/>
                  </a:lnTo>
                  <a:lnTo>
                    <a:pt x="3999551" y="54756"/>
                  </a:lnTo>
                  <a:lnTo>
                    <a:pt x="3980338" y="26257"/>
                  </a:lnTo>
                  <a:lnTo>
                    <a:pt x="3951839" y="7044"/>
                  </a:lnTo>
                  <a:lnTo>
                    <a:pt x="3916934" y="0"/>
                  </a:lnTo>
                  <a:close/>
                </a:path>
              </a:pathLst>
            </a:custGeom>
            <a:grpFill/>
          </p:spPr>
          <p:txBody>
            <a:bodyPr wrap="square" lIns="0" tIns="0" rIns="0" bIns="0" rtlCol="0"/>
            <a:lstStyle/>
            <a:p>
              <a:endParaRPr sz="1700">
                <a:latin typeface="+mj-lt"/>
                <a:cs typeface="Arial" panose="020B0604020202020204" pitchFamily="34" charset="0"/>
              </a:endParaRPr>
            </a:p>
          </p:txBody>
        </p:sp>
        <p:sp>
          <p:nvSpPr>
            <p:cNvPr id="14" name="object 14"/>
            <p:cNvSpPr/>
            <p:nvPr/>
          </p:nvSpPr>
          <p:spPr>
            <a:xfrm>
              <a:off x="6934961" y="4319778"/>
              <a:ext cx="4006850" cy="753110"/>
            </a:xfrm>
            <a:custGeom>
              <a:avLst/>
              <a:gdLst/>
              <a:ahLst/>
              <a:cxnLst/>
              <a:rect l="l" t="t" r="r" b="b"/>
              <a:pathLst>
                <a:path w="4006850" h="753110">
                  <a:moveTo>
                    <a:pt x="0" y="89662"/>
                  </a:moveTo>
                  <a:lnTo>
                    <a:pt x="7044" y="54756"/>
                  </a:lnTo>
                  <a:lnTo>
                    <a:pt x="26257" y="26257"/>
                  </a:lnTo>
                  <a:lnTo>
                    <a:pt x="54756" y="7044"/>
                  </a:lnTo>
                  <a:lnTo>
                    <a:pt x="89662" y="0"/>
                  </a:lnTo>
                  <a:lnTo>
                    <a:pt x="3916934" y="0"/>
                  </a:lnTo>
                  <a:lnTo>
                    <a:pt x="3951839" y="7044"/>
                  </a:lnTo>
                  <a:lnTo>
                    <a:pt x="3980338" y="26257"/>
                  </a:lnTo>
                  <a:lnTo>
                    <a:pt x="3999551" y="54756"/>
                  </a:lnTo>
                  <a:lnTo>
                    <a:pt x="4006596" y="89662"/>
                  </a:lnTo>
                  <a:lnTo>
                    <a:pt x="4006596" y="663194"/>
                  </a:lnTo>
                  <a:lnTo>
                    <a:pt x="3999551" y="698099"/>
                  </a:lnTo>
                  <a:lnTo>
                    <a:pt x="3980338" y="726598"/>
                  </a:lnTo>
                  <a:lnTo>
                    <a:pt x="3951839" y="745811"/>
                  </a:lnTo>
                  <a:lnTo>
                    <a:pt x="3916934" y="752856"/>
                  </a:lnTo>
                  <a:lnTo>
                    <a:pt x="89662" y="752856"/>
                  </a:lnTo>
                  <a:lnTo>
                    <a:pt x="54756" y="745811"/>
                  </a:lnTo>
                  <a:lnTo>
                    <a:pt x="26257" y="726598"/>
                  </a:lnTo>
                  <a:lnTo>
                    <a:pt x="7044" y="698099"/>
                  </a:lnTo>
                  <a:lnTo>
                    <a:pt x="0" y="663194"/>
                  </a:lnTo>
                  <a:lnTo>
                    <a:pt x="0" y="89662"/>
                  </a:lnTo>
                  <a:close/>
                </a:path>
              </a:pathLst>
            </a:custGeom>
            <a:grpFill/>
            <a:ln w="28574">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15" name="object 15"/>
          <p:cNvSpPr txBox="1"/>
          <p:nvPr/>
        </p:nvSpPr>
        <p:spPr>
          <a:xfrm>
            <a:off x="7365872" y="4536185"/>
            <a:ext cx="3146425" cy="274434"/>
          </a:xfrm>
          <a:prstGeom prst="rect">
            <a:avLst/>
          </a:prstGeom>
        </p:spPr>
        <p:txBody>
          <a:bodyPr vert="horz" wrap="square" lIns="0" tIns="12700" rIns="0" bIns="0" rtlCol="0">
            <a:spAutoFit/>
          </a:bodyPr>
          <a:lstStyle/>
          <a:p>
            <a:pPr marL="12700">
              <a:lnSpc>
                <a:spcPct val="100000"/>
              </a:lnSpc>
              <a:spcBef>
                <a:spcPts val="100"/>
              </a:spcBef>
            </a:pPr>
            <a:r>
              <a:rPr sz="1700" b="1" spc="5" dirty="0">
                <a:solidFill>
                  <a:srgbClr val="FFFFFF"/>
                </a:solidFill>
                <a:latin typeface="+mj-lt"/>
                <a:cs typeface="Arial" panose="020B0604020202020204" pitchFamily="34" charset="0"/>
              </a:rPr>
              <a:t>Gift</a:t>
            </a:r>
            <a:r>
              <a:rPr sz="1700" b="1" spc="-5" dirty="0">
                <a:solidFill>
                  <a:srgbClr val="FFFFFF"/>
                </a:solidFill>
                <a:latin typeface="+mj-lt"/>
                <a:cs typeface="Arial" panose="020B0604020202020204" pitchFamily="34" charset="0"/>
              </a:rPr>
              <a:t> </a:t>
            </a:r>
            <a:r>
              <a:rPr sz="1700" b="1" spc="-15" dirty="0">
                <a:solidFill>
                  <a:srgbClr val="FFFFFF"/>
                </a:solidFill>
                <a:latin typeface="+mj-lt"/>
                <a:cs typeface="Arial" panose="020B0604020202020204" pitchFamily="34" charset="0"/>
              </a:rPr>
              <a:t>to </a:t>
            </a:r>
            <a:r>
              <a:rPr sz="1700" b="1" spc="-5" dirty="0">
                <a:solidFill>
                  <a:srgbClr val="FFFFFF"/>
                </a:solidFill>
                <a:latin typeface="+mj-lt"/>
                <a:cs typeface="Arial" panose="020B0604020202020204" pitchFamily="34" charset="0"/>
              </a:rPr>
              <a:t>NRI/OCI</a:t>
            </a:r>
            <a:r>
              <a:rPr sz="1700" b="1" spc="-15" dirty="0">
                <a:solidFill>
                  <a:srgbClr val="FFFFFF"/>
                </a:solidFill>
                <a:latin typeface="+mj-lt"/>
                <a:cs typeface="Arial" panose="020B0604020202020204" pitchFamily="34" charset="0"/>
              </a:rPr>
              <a:t> </a:t>
            </a:r>
            <a:r>
              <a:rPr sz="1700" b="1" spc="80" dirty="0">
                <a:solidFill>
                  <a:srgbClr val="FFFFFF"/>
                </a:solidFill>
                <a:latin typeface="+mj-lt"/>
                <a:cs typeface="Arial" panose="020B0604020202020204" pitchFamily="34" charset="0"/>
              </a:rPr>
              <a:t>o</a:t>
            </a:r>
            <a:r>
              <a:rPr lang="en-IN" sz="1700" b="1" spc="80" dirty="0">
                <a:solidFill>
                  <a:srgbClr val="FFFFFF"/>
                </a:solidFill>
                <a:latin typeface="+mj-lt"/>
                <a:cs typeface="Arial" panose="020B0604020202020204" pitchFamily="34" charset="0"/>
              </a:rPr>
              <a:t>r</a:t>
            </a:r>
            <a:r>
              <a:rPr sz="1700" b="1" spc="-10" dirty="0">
                <a:solidFill>
                  <a:srgbClr val="FFFFFF"/>
                </a:solidFill>
                <a:latin typeface="+mj-lt"/>
                <a:cs typeface="Arial" panose="020B0604020202020204" pitchFamily="34" charset="0"/>
              </a:rPr>
              <a:t> </a:t>
            </a:r>
            <a:r>
              <a:rPr sz="1700" b="1" dirty="0">
                <a:solidFill>
                  <a:srgbClr val="FFFFFF"/>
                </a:solidFill>
                <a:latin typeface="+mj-lt"/>
                <a:cs typeface="Arial" panose="020B0604020202020204" pitchFamily="34" charset="0"/>
              </a:rPr>
              <a:t>PRII</a:t>
            </a:r>
            <a:r>
              <a:rPr sz="1700" b="1" spc="-25" dirty="0">
                <a:solidFill>
                  <a:srgbClr val="FFFFFF"/>
                </a:solidFill>
                <a:latin typeface="+mj-lt"/>
                <a:cs typeface="Arial" panose="020B0604020202020204" pitchFamily="34" charset="0"/>
              </a:rPr>
              <a:t> </a:t>
            </a:r>
            <a:r>
              <a:rPr sz="1700" b="1" spc="-15" dirty="0">
                <a:solidFill>
                  <a:srgbClr val="FFFFFF"/>
                </a:solidFill>
                <a:latin typeface="+mj-lt"/>
                <a:cs typeface="Arial" panose="020B0604020202020204" pitchFamily="34" charset="0"/>
              </a:rPr>
              <a:t>to</a:t>
            </a:r>
            <a:r>
              <a:rPr sz="1700" b="1" spc="-5" dirty="0">
                <a:solidFill>
                  <a:srgbClr val="FFFFFF"/>
                </a:solidFill>
                <a:latin typeface="+mj-lt"/>
                <a:cs typeface="Arial" panose="020B0604020202020204" pitchFamily="34" charset="0"/>
              </a:rPr>
              <a:t> </a:t>
            </a:r>
            <a:r>
              <a:rPr sz="1700" b="1" dirty="0">
                <a:solidFill>
                  <a:srgbClr val="FFFFFF"/>
                </a:solidFill>
                <a:latin typeface="+mj-lt"/>
                <a:cs typeface="Arial" panose="020B0604020202020204" pitchFamily="34" charset="0"/>
              </a:rPr>
              <a:t>PROI</a:t>
            </a:r>
            <a:endParaRPr sz="1700" dirty="0">
              <a:latin typeface="+mj-lt"/>
              <a:cs typeface="Arial" panose="020B0604020202020204" pitchFamily="34" charset="0"/>
            </a:endParaRPr>
          </a:p>
        </p:txBody>
      </p:sp>
      <p:sp>
        <p:nvSpPr>
          <p:cNvPr id="16" name="object 16"/>
          <p:cNvSpPr txBox="1"/>
          <p:nvPr/>
        </p:nvSpPr>
        <p:spPr>
          <a:xfrm>
            <a:off x="7433818" y="5237810"/>
            <a:ext cx="3053080" cy="274434"/>
          </a:xfrm>
          <a:prstGeom prst="rect">
            <a:avLst/>
          </a:prstGeom>
        </p:spPr>
        <p:txBody>
          <a:bodyPr vert="horz" wrap="square" lIns="0" tIns="12700" rIns="0" bIns="0" rtlCol="0">
            <a:spAutoFit/>
          </a:bodyPr>
          <a:lstStyle/>
          <a:p>
            <a:pPr marL="12700">
              <a:lnSpc>
                <a:spcPct val="100000"/>
              </a:lnSpc>
              <a:spcBef>
                <a:spcPts val="100"/>
              </a:spcBef>
            </a:pPr>
            <a:r>
              <a:rPr sz="1700" b="1" spc="-10" dirty="0">
                <a:latin typeface="+mj-lt"/>
                <a:cs typeface="Arial" panose="020B0604020202020204" pitchFamily="34" charset="0"/>
              </a:rPr>
              <a:t>With </a:t>
            </a:r>
            <a:r>
              <a:rPr sz="1700" b="1" spc="60" dirty="0">
                <a:latin typeface="+mj-lt"/>
                <a:cs typeface="Arial" panose="020B0604020202020204" pitchFamily="34" charset="0"/>
              </a:rPr>
              <a:t>p</a:t>
            </a:r>
            <a:r>
              <a:rPr lang="en-IN" sz="1700" b="1" spc="60" dirty="0">
                <a:latin typeface="+mj-lt"/>
                <a:cs typeface="Arial" panose="020B0604020202020204" pitchFamily="34" charset="0"/>
              </a:rPr>
              <a:t>r</a:t>
            </a:r>
            <a:r>
              <a:rPr sz="1700" b="1" spc="60" dirty="0">
                <a:latin typeface="+mj-lt"/>
                <a:cs typeface="Arial" panose="020B0604020202020204" pitchFamily="34" charset="0"/>
              </a:rPr>
              <a:t>io</a:t>
            </a:r>
            <a:r>
              <a:rPr lang="en-IN" sz="1700" b="1" spc="60" dirty="0">
                <a:latin typeface="+mj-lt"/>
                <a:cs typeface="Arial" panose="020B0604020202020204" pitchFamily="34" charset="0"/>
              </a:rPr>
              <a:t>r</a:t>
            </a:r>
            <a:r>
              <a:rPr sz="1700" b="1" spc="-15" dirty="0">
                <a:latin typeface="+mj-lt"/>
                <a:cs typeface="Arial" panose="020B0604020202020204" pitchFamily="34" charset="0"/>
              </a:rPr>
              <a:t> </a:t>
            </a:r>
            <a:r>
              <a:rPr sz="1700" b="1" spc="10" dirty="0">
                <a:latin typeface="+mj-lt"/>
                <a:cs typeface="Arial" panose="020B0604020202020204" pitchFamily="34" charset="0"/>
              </a:rPr>
              <a:t>app</a:t>
            </a:r>
            <a:r>
              <a:rPr lang="en-IN" sz="1700" b="1" spc="10" dirty="0">
                <a:latin typeface="+mj-lt"/>
                <a:cs typeface="Arial" panose="020B0604020202020204" pitchFamily="34" charset="0"/>
              </a:rPr>
              <a:t>r</a:t>
            </a:r>
            <a:r>
              <a:rPr sz="1700" b="1" spc="10" dirty="0">
                <a:latin typeface="+mj-lt"/>
                <a:cs typeface="Arial" panose="020B0604020202020204" pitchFamily="34" charset="0"/>
              </a:rPr>
              <a:t>oval</a:t>
            </a:r>
            <a:r>
              <a:rPr sz="1700" b="1" dirty="0">
                <a:latin typeface="+mj-lt"/>
                <a:cs typeface="Arial" panose="020B0604020202020204" pitchFamily="34" charset="0"/>
              </a:rPr>
              <a:t> </a:t>
            </a:r>
            <a:r>
              <a:rPr sz="1700" b="1" spc="5" dirty="0">
                <a:latin typeface="+mj-lt"/>
                <a:cs typeface="Arial" panose="020B0604020202020204" pitchFamily="34" charset="0"/>
              </a:rPr>
              <a:t>of</a:t>
            </a:r>
            <a:r>
              <a:rPr sz="1700" b="1" spc="-10" dirty="0">
                <a:latin typeface="+mj-lt"/>
                <a:cs typeface="Arial" panose="020B0604020202020204" pitchFamily="34" charset="0"/>
              </a:rPr>
              <a:t> </a:t>
            </a:r>
            <a:r>
              <a:rPr sz="1700" b="1" spc="-5" dirty="0">
                <a:latin typeface="+mj-lt"/>
                <a:cs typeface="Arial" panose="020B0604020202020204" pitchFamily="34" charset="0"/>
              </a:rPr>
              <a:t>the</a:t>
            </a:r>
            <a:r>
              <a:rPr sz="1700" b="1" spc="-10" dirty="0">
                <a:latin typeface="+mj-lt"/>
                <a:cs typeface="Arial" panose="020B0604020202020204" pitchFamily="34" charset="0"/>
              </a:rPr>
              <a:t> </a:t>
            </a:r>
            <a:r>
              <a:rPr sz="1700" b="1" dirty="0">
                <a:latin typeface="+mj-lt"/>
                <a:cs typeface="Arial" panose="020B0604020202020204" pitchFamily="34" charset="0"/>
              </a:rPr>
              <a:t>RBI</a:t>
            </a:r>
            <a:endParaRPr sz="1700" dirty="0">
              <a:latin typeface="+mj-lt"/>
              <a:cs typeface="Arial" panose="020B0604020202020204" pitchFamily="34" charset="0"/>
            </a:endParaRPr>
          </a:p>
        </p:txBody>
      </p:sp>
      <p:sp>
        <p:nvSpPr>
          <p:cNvPr id="17" name="object 17"/>
          <p:cNvSpPr txBox="1"/>
          <p:nvPr/>
        </p:nvSpPr>
        <p:spPr>
          <a:xfrm>
            <a:off x="7433818" y="5787034"/>
            <a:ext cx="3421760" cy="536044"/>
          </a:xfrm>
          <a:prstGeom prst="rect">
            <a:avLst/>
          </a:prstGeom>
        </p:spPr>
        <p:txBody>
          <a:bodyPr vert="horz" wrap="square" lIns="0" tIns="12700" rIns="0" bIns="0" rtlCol="0">
            <a:spAutoFit/>
          </a:bodyPr>
          <a:lstStyle/>
          <a:p>
            <a:pPr marL="96520" marR="5080" indent="-83820" algn="ctr">
              <a:lnSpc>
                <a:spcPct val="100000"/>
              </a:lnSpc>
              <a:spcBef>
                <a:spcPts val="100"/>
              </a:spcBef>
            </a:pPr>
            <a:r>
              <a:rPr sz="1700" i="1" spc="-40" dirty="0">
                <a:latin typeface="+mj-lt"/>
                <a:cs typeface="Arial" panose="020B0604020202020204" pitchFamily="34" charset="0"/>
              </a:rPr>
              <a:t>With</a:t>
            </a:r>
            <a:r>
              <a:rPr sz="1700" i="1" spc="-10" dirty="0">
                <a:latin typeface="+mj-lt"/>
                <a:cs typeface="Arial" panose="020B0604020202020204" pitchFamily="34" charset="0"/>
              </a:rPr>
              <a:t> </a:t>
            </a:r>
            <a:r>
              <a:rPr sz="1700" i="1" spc="-45" dirty="0">
                <a:latin typeface="+mj-lt"/>
                <a:cs typeface="Arial" panose="020B0604020202020204" pitchFamily="34" charset="0"/>
              </a:rPr>
              <a:t>conditions</a:t>
            </a:r>
            <a:r>
              <a:rPr sz="1700" i="1" spc="15" dirty="0">
                <a:latin typeface="+mj-lt"/>
                <a:cs typeface="Arial" panose="020B0604020202020204" pitchFamily="34" charset="0"/>
              </a:rPr>
              <a:t> </a:t>
            </a:r>
            <a:r>
              <a:rPr sz="1700" i="1" spc="-35" dirty="0">
                <a:latin typeface="+mj-lt"/>
                <a:cs typeface="Arial" panose="020B0604020202020204" pitchFamily="34" charset="0"/>
              </a:rPr>
              <a:t>like</a:t>
            </a:r>
            <a:r>
              <a:rPr sz="1700" i="1" dirty="0">
                <a:latin typeface="+mj-lt"/>
                <a:cs typeface="Arial" panose="020B0604020202020204" pitchFamily="34" charset="0"/>
              </a:rPr>
              <a:t> </a:t>
            </a:r>
            <a:r>
              <a:rPr sz="1700" i="1" spc="-30" dirty="0">
                <a:latin typeface="+mj-lt"/>
                <a:cs typeface="Arial" panose="020B0604020202020204" pitchFamily="34" charset="0"/>
              </a:rPr>
              <a:t>Eligible</a:t>
            </a:r>
            <a:r>
              <a:rPr sz="1700" i="1" spc="-5" dirty="0">
                <a:latin typeface="+mj-lt"/>
                <a:cs typeface="Arial" panose="020B0604020202020204" pitchFamily="34" charset="0"/>
              </a:rPr>
              <a:t> </a:t>
            </a:r>
            <a:r>
              <a:rPr sz="1700" i="1" spc="-40" dirty="0" err="1">
                <a:latin typeface="+mj-lt"/>
                <a:cs typeface="Arial" panose="020B0604020202020204" pitchFamily="34" charset="0"/>
              </a:rPr>
              <a:t>Donee</a:t>
            </a:r>
            <a:r>
              <a:rPr sz="1700" i="1" spc="-40" dirty="0">
                <a:latin typeface="+mj-lt"/>
                <a:cs typeface="Arial" panose="020B0604020202020204" pitchFamily="34" charset="0"/>
              </a:rPr>
              <a:t>,</a:t>
            </a:r>
            <a:r>
              <a:rPr lang="en-IN" sz="1700" i="1" spc="-10" dirty="0">
                <a:latin typeface="+mj-lt"/>
                <a:cs typeface="Arial" panose="020B0604020202020204" pitchFamily="34" charset="0"/>
              </a:rPr>
              <a:t> </a:t>
            </a:r>
            <a:r>
              <a:rPr sz="1700" i="1" spc="-40" dirty="0">
                <a:latin typeface="+mj-lt"/>
                <a:cs typeface="Arial" panose="020B0604020202020204" pitchFamily="34" charset="0"/>
              </a:rPr>
              <a:t>5% </a:t>
            </a:r>
            <a:r>
              <a:rPr sz="1700" i="1" spc="-434" dirty="0">
                <a:latin typeface="+mj-lt"/>
                <a:cs typeface="Arial" panose="020B0604020202020204" pitchFamily="34" charset="0"/>
              </a:rPr>
              <a:t> </a:t>
            </a:r>
            <a:r>
              <a:rPr sz="1700" i="1" spc="-40" dirty="0">
                <a:latin typeface="+mj-lt"/>
                <a:cs typeface="Arial" panose="020B0604020202020204" pitchFamily="34" charset="0"/>
              </a:rPr>
              <a:t>paid</a:t>
            </a:r>
            <a:r>
              <a:rPr sz="1700" i="1" spc="-15" dirty="0">
                <a:latin typeface="+mj-lt"/>
                <a:cs typeface="Arial" panose="020B0604020202020204" pitchFamily="34" charset="0"/>
              </a:rPr>
              <a:t> </a:t>
            </a:r>
            <a:r>
              <a:rPr sz="1700" i="1" spc="-35" dirty="0">
                <a:latin typeface="+mj-lt"/>
                <a:cs typeface="Arial" panose="020B0604020202020204" pitchFamily="34" charset="0"/>
              </a:rPr>
              <a:t>capital,</a:t>
            </a:r>
            <a:r>
              <a:rPr sz="1700" i="1" spc="-20" dirty="0">
                <a:latin typeface="+mj-lt"/>
                <a:cs typeface="Arial" panose="020B0604020202020204" pitchFamily="34" charset="0"/>
              </a:rPr>
              <a:t> </a:t>
            </a:r>
            <a:r>
              <a:rPr sz="1700" i="1" spc="-75" dirty="0">
                <a:latin typeface="+mj-lt"/>
                <a:cs typeface="Arial" panose="020B0604020202020204" pitchFamily="34" charset="0"/>
              </a:rPr>
              <a:t>USD</a:t>
            </a:r>
            <a:r>
              <a:rPr sz="1700" i="1" spc="-5" dirty="0">
                <a:latin typeface="+mj-lt"/>
                <a:cs typeface="Arial" panose="020B0604020202020204" pitchFamily="34" charset="0"/>
              </a:rPr>
              <a:t> </a:t>
            </a:r>
            <a:r>
              <a:rPr sz="1700" i="1" spc="-20" dirty="0">
                <a:latin typeface="+mj-lt"/>
                <a:cs typeface="Arial" panose="020B0604020202020204" pitchFamily="34" charset="0"/>
              </a:rPr>
              <a:t>50K,</a:t>
            </a:r>
            <a:r>
              <a:rPr sz="1700" i="1" spc="-40" dirty="0">
                <a:latin typeface="+mj-lt"/>
                <a:cs typeface="Arial" panose="020B0604020202020204" pitchFamily="34" charset="0"/>
              </a:rPr>
              <a:t> </a:t>
            </a:r>
            <a:r>
              <a:rPr sz="1700" i="1" spc="-30" dirty="0">
                <a:latin typeface="+mj-lt"/>
                <a:cs typeface="Arial" panose="020B0604020202020204" pitchFamily="34" charset="0"/>
              </a:rPr>
              <a:t>Close</a:t>
            </a:r>
            <a:r>
              <a:rPr sz="1700" i="1" spc="-15" dirty="0">
                <a:latin typeface="+mj-lt"/>
                <a:cs typeface="Arial" panose="020B0604020202020204" pitchFamily="34" charset="0"/>
              </a:rPr>
              <a:t> </a:t>
            </a:r>
            <a:r>
              <a:rPr sz="1700" i="1" spc="-40" dirty="0">
                <a:latin typeface="+mj-lt"/>
                <a:cs typeface="Arial" panose="020B0604020202020204" pitchFamily="34" charset="0"/>
              </a:rPr>
              <a:t>Relative</a:t>
            </a:r>
            <a:endParaRPr sz="1700" dirty="0">
              <a:latin typeface="+mj-lt"/>
              <a:cs typeface="Arial" panose="020B0604020202020204" pitchFamily="34" charset="0"/>
            </a:endParaRPr>
          </a:p>
        </p:txBody>
      </p:sp>
      <p:sp>
        <p:nvSpPr>
          <p:cNvPr id="18" name="object 18"/>
          <p:cNvSpPr txBox="1"/>
          <p:nvPr/>
        </p:nvSpPr>
        <p:spPr>
          <a:xfrm>
            <a:off x="6532880" y="1493901"/>
            <a:ext cx="4211955" cy="53604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700" spc="-5" dirty="0">
                <a:latin typeface="+mj-lt"/>
                <a:cs typeface="Arial" panose="020B0604020202020204" pitchFamily="34" charset="0"/>
              </a:rPr>
              <a:t>Non </a:t>
            </a:r>
            <a:r>
              <a:rPr lang="en-IN" sz="1700" spc="20" dirty="0">
                <a:latin typeface="+mj-lt"/>
                <a:cs typeface="Arial" panose="020B0604020202020204" pitchFamily="34" charset="0"/>
              </a:rPr>
              <a:t>r</a:t>
            </a:r>
            <a:r>
              <a:rPr sz="1700" spc="20" dirty="0" err="1">
                <a:latin typeface="+mj-lt"/>
                <a:cs typeface="Arial" panose="020B0604020202020204" pitchFamily="34" charset="0"/>
              </a:rPr>
              <a:t>epat</a:t>
            </a:r>
            <a:r>
              <a:rPr lang="en-IN" sz="1700" spc="20" dirty="0">
                <a:latin typeface="+mj-lt"/>
                <a:cs typeface="Arial" panose="020B0604020202020204" pitchFamily="34" charset="0"/>
              </a:rPr>
              <a:t>r</a:t>
            </a:r>
            <a:r>
              <a:rPr sz="1700" spc="20" dirty="0" err="1">
                <a:latin typeface="+mj-lt"/>
                <a:cs typeface="Arial" panose="020B0604020202020204" pitchFamily="34" charset="0"/>
              </a:rPr>
              <a:t>iable</a:t>
            </a:r>
            <a:r>
              <a:rPr sz="1700" spc="-20" dirty="0">
                <a:latin typeface="+mj-lt"/>
                <a:cs typeface="Arial" panose="020B0604020202020204" pitchFamily="34" charset="0"/>
              </a:rPr>
              <a:t> </a:t>
            </a:r>
            <a:r>
              <a:rPr sz="1700" spc="-30" dirty="0">
                <a:latin typeface="+mj-lt"/>
                <a:cs typeface="Arial" panose="020B0604020202020204" pitchFamily="34" charset="0"/>
              </a:rPr>
              <a:t>(USD</a:t>
            </a:r>
            <a:r>
              <a:rPr sz="1700" spc="5" dirty="0">
                <a:latin typeface="+mj-lt"/>
                <a:cs typeface="Arial" panose="020B0604020202020204" pitchFamily="34" charset="0"/>
              </a:rPr>
              <a:t> </a:t>
            </a:r>
            <a:r>
              <a:rPr sz="1700" dirty="0">
                <a:latin typeface="+mj-lt"/>
                <a:cs typeface="Arial" panose="020B0604020202020204" pitchFamily="34" charset="0"/>
              </a:rPr>
              <a:t>1M</a:t>
            </a:r>
            <a:r>
              <a:rPr sz="1700" spc="-10" dirty="0">
                <a:latin typeface="+mj-lt"/>
                <a:cs typeface="Arial" panose="020B0604020202020204" pitchFamily="34" charset="0"/>
              </a:rPr>
              <a:t>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5" dirty="0">
                <a:latin typeface="+mj-lt"/>
                <a:cs typeface="Arial" panose="020B0604020202020204" pitchFamily="34" charset="0"/>
              </a:rPr>
              <a:t> </a:t>
            </a:r>
            <a:r>
              <a:rPr sz="1700" spc="-10" dirty="0">
                <a:latin typeface="+mj-lt"/>
                <a:cs typeface="Arial" panose="020B0604020202020204" pitchFamily="34" charset="0"/>
              </a:rPr>
              <a:t>each</a:t>
            </a:r>
            <a:r>
              <a:rPr sz="1700" spc="-40" dirty="0">
                <a:latin typeface="+mj-lt"/>
                <a:cs typeface="Arial" panose="020B0604020202020204" pitchFamily="34" charset="0"/>
              </a:rPr>
              <a:t> </a:t>
            </a:r>
            <a:r>
              <a:rPr sz="1700" spc="25" dirty="0">
                <a:latin typeface="+mj-lt"/>
                <a:cs typeface="Arial" panose="020B0604020202020204" pitchFamily="34" charset="0"/>
              </a:rPr>
              <a:t>yea</a:t>
            </a:r>
            <a:r>
              <a:rPr lang="en-IN" sz="1700" spc="25" dirty="0">
                <a:latin typeface="+mj-lt"/>
                <a:cs typeface="Arial" panose="020B0604020202020204" pitchFamily="34" charset="0"/>
              </a:rPr>
              <a:t>r</a:t>
            </a:r>
            <a:r>
              <a:rPr sz="1700" spc="25" dirty="0">
                <a:latin typeface="+mj-lt"/>
                <a:cs typeface="Arial" panose="020B0604020202020204" pitchFamily="34" charset="0"/>
              </a:rPr>
              <a:t> </a:t>
            </a:r>
            <a:r>
              <a:rPr sz="1700" spc="-434" dirty="0">
                <a:latin typeface="+mj-lt"/>
                <a:cs typeface="Arial" panose="020B0604020202020204" pitchFamily="34" charset="0"/>
              </a:rPr>
              <a:t> </a:t>
            </a:r>
            <a:r>
              <a:rPr sz="1700" spc="-10" dirty="0">
                <a:latin typeface="+mj-lt"/>
                <a:cs typeface="Arial" panose="020B0604020202020204" pitchFamily="34" charset="0"/>
              </a:rPr>
              <a:t>available)</a:t>
            </a:r>
            <a:endParaRPr sz="1700" dirty="0">
              <a:latin typeface="+mj-lt"/>
              <a:cs typeface="Arial" panose="020B0604020202020204" pitchFamily="34" charset="0"/>
            </a:endParaRPr>
          </a:p>
        </p:txBody>
      </p:sp>
      <p:sp>
        <p:nvSpPr>
          <p:cNvPr id="19" name="object 19"/>
          <p:cNvSpPr txBox="1"/>
          <p:nvPr/>
        </p:nvSpPr>
        <p:spPr>
          <a:xfrm>
            <a:off x="6532880" y="2317241"/>
            <a:ext cx="2952115" cy="27443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700" spc="-30" dirty="0">
                <a:latin typeface="+mj-lt"/>
                <a:cs typeface="Arial" panose="020B0604020202020204" pitchFamily="34" charset="0"/>
              </a:rPr>
              <a:t>Right</a:t>
            </a:r>
            <a:r>
              <a:rPr sz="1700" spc="-5" dirty="0">
                <a:latin typeface="+mj-lt"/>
                <a:cs typeface="Arial" panose="020B0604020202020204" pitchFamily="34" charset="0"/>
              </a:rPr>
              <a:t> </a:t>
            </a:r>
            <a:r>
              <a:rPr sz="1700" spc="-20" dirty="0">
                <a:latin typeface="+mj-lt"/>
                <a:cs typeface="Arial" panose="020B0604020202020204" pitchFamily="34" charset="0"/>
              </a:rPr>
              <a:t>issues/</a:t>
            </a:r>
            <a:r>
              <a:rPr sz="1700" spc="-25" dirty="0">
                <a:latin typeface="+mj-lt"/>
                <a:cs typeface="Arial" panose="020B0604020202020204" pitchFamily="34" charset="0"/>
              </a:rPr>
              <a:t> </a:t>
            </a:r>
            <a:r>
              <a:rPr sz="1700" spc="-20" dirty="0">
                <a:latin typeface="+mj-lt"/>
                <a:cs typeface="Arial" panose="020B0604020202020204" pitchFamily="34" charset="0"/>
              </a:rPr>
              <a:t>bonus </a:t>
            </a:r>
            <a:r>
              <a:rPr sz="1700" spc="20" dirty="0">
                <a:latin typeface="+mj-lt"/>
                <a:cs typeface="Arial" panose="020B0604020202020204" pitchFamily="34" charset="0"/>
              </a:rPr>
              <a:t>sha</a:t>
            </a:r>
            <a:r>
              <a:rPr lang="en-IN" sz="1700" spc="20" dirty="0">
                <a:latin typeface="+mj-lt"/>
                <a:cs typeface="Arial" panose="020B0604020202020204" pitchFamily="34" charset="0"/>
              </a:rPr>
              <a:t>r</a:t>
            </a:r>
            <a:r>
              <a:rPr sz="1700" spc="20" dirty="0">
                <a:latin typeface="+mj-lt"/>
                <a:cs typeface="Arial" panose="020B0604020202020204" pitchFamily="34" charset="0"/>
              </a:rPr>
              <a:t>e</a:t>
            </a:r>
            <a:endParaRPr sz="1700" dirty="0">
              <a:latin typeface="+mj-lt"/>
              <a:cs typeface="Arial" panose="020B0604020202020204" pitchFamily="34" charset="0"/>
            </a:endParaRPr>
          </a:p>
        </p:txBody>
      </p:sp>
      <p:sp>
        <p:nvSpPr>
          <p:cNvPr id="20" name="object 20"/>
          <p:cNvSpPr txBox="1"/>
          <p:nvPr/>
        </p:nvSpPr>
        <p:spPr>
          <a:xfrm>
            <a:off x="6532880" y="2865882"/>
            <a:ext cx="4321810" cy="53604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700" spc="-25" dirty="0">
                <a:latin typeface="+mj-lt"/>
                <a:cs typeface="Arial" panose="020B0604020202020204" pitchFamily="34" charset="0"/>
              </a:rPr>
              <a:t>Dividend </a:t>
            </a:r>
            <a:r>
              <a:rPr sz="1700" spc="-10" dirty="0">
                <a:latin typeface="+mj-lt"/>
                <a:cs typeface="Arial" panose="020B0604020202020204" pitchFamily="34" charset="0"/>
              </a:rPr>
              <a:t>incomes </a:t>
            </a:r>
            <a:r>
              <a:rPr lang="en-IN" sz="1700" spc="20" dirty="0">
                <a:latin typeface="+mj-lt"/>
                <a:cs typeface="Arial" panose="020B0604020202020204" pitchFamily="34" charset="0"/>
              </a:rPr>
              <a:t>r</a:t>
            </a:r>
            <a:r>
              <a:rPr sz="1700" spc="20" dirty="0" err="1">
                <a:latin typeface="+mj-lt"/>
                <a:cs typeface="Arial" panose="020B0604020202020204" pitchFamily="34" charset="0"/>
              </a:rPr>
              <a:t>epat</a:t>
            </a:r>
            <a:r>
              <a:rPr lang="en-IN" sz="1700" spc="20" dirty="0">
                <a:latin typeface="+mj-lt"/>
                <a:cs typeface="Arial" panose="020B0604020202020204" pitchFamily="34" charset="0"/>
              </a:rPr>
              <a:t>r</a:t>
            </a:r>
            <a:r>
              <a:rPr sz="1700" spc="20" dirty="0" err="1">
                <a:latin typeface="+mj-lt"/>
                <a:cs typeface="Arial" panose="020B0604020202020204" pitchFamily="34" charset="0"/>
              </a:rPr>
              <a:t>iable</a:t>
            </a:r>
            <a:r>
              <a:rPr sz="1700" spc="20"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 </a:t>
            </a:r>
            <a:r>
              <a:rPr sz="1700" spc="-10" dirty="0">
                <a:latin typeface="+mj-lt"/>
                <a:cs typeface="Arial" panose="020B0604020202020204" pitchFamily="34" charset="0"/>
              </a:rPr>
              <a:t>NRO </a:t>
            </a:r>
            <a:r>
              <a:rPr sz="1700" spc="-440" dirty="0">
                <a:latin typeface="+mj-lt"/>
                <a:cs typeface="Arial" panose="020B0604020202020204" pitchFamily="34" charset="0"/>
              </a:rPr>
              <a:t> </a:t>
            </a:r>
            <a:r>
              <a:rPr sz="1700" spc="-15" dirty="0">
                <a:latin typeface="+mj-lt"/>
                <a:cs typeface="Arial" panose="020B0604020202020204" pitchFamily="34" charset="0"/>
              </a:rPr>
              <a:t>account</a:t>
            </a:r>
            <a:r>
              <a:rPr sz="1700" spc="-35" dirty="0">
                <a:latin typeface="+mj-lt"/>
                <a:cs typeface="Arial" panose="020B0604020202020204" pitchFamily="34" charset="0"/>
              </a:rPr>
              <a:t> </a:t>
            </a:r>
            <a:r>
              <a:rPr sz="1700" spc="-20" dirty="0">
                <a:latin typeface="+mj-lt"/>
                <a:cs typeface="Arial" panose="020B0604020202020204" pitchFamily="34" charset="0"/>
              </a:rPr>
              <a:t>without</a:t>
            </a:r>
            <a:r>
              <a:rPr sz="1700" spc="-35" dirty="0">
                <a:latin typeface="+mj-lt"/>
                <a:cs typeface="Arial" panose="020B0604020202020204" pitchFamily="34" charset="0"/>
              </a:rPr>
              <a:t> </a:t>
            </a:r>
            <a:r>
              <a:rPr sz="1700" spc="-30" dirty="0">
                <a:latin typeface="+mj-lt"/>
                <a:cs typeface="Arial" panose="020B0604020202020204" pitchFamily="34" charset="0"/>
              </a:rPr>
              <a:t>any</a:t>
            </a:r>
            <a:r>
              <a:rPr sz="1700" spc="-5" dirty="0">
                <a:latin typeface="+mj-lt"/>
                <a:cs typeface="Arial" panose="020B0604020202020204" pitchFamily="34" charset="0"/>
              </a:rPr>
              <a:t> </a:t>
            </a:r>
            <a:r>
              <a:rPr sz="1700" spc="-20" dirty="0">
                <a:latin typeface="+mj-lt"/>
                <a:cs typeface="Arial" panose="020B0604020202020204" pitchFamily="34" charset="0"/>
              </a:rPr>
              <a:t>limits</a:t>
            </a:r>
            <a:endParaRPr sz="1700" dirty="0">
              <a:latin typeface="+mj-lt"/>
              <a:cs typeface="Arial" panose="020B0604020202020204" pitchFamily="34" charset="0"/>
            </a:endParaRPr>
          </a:p>
        </p:txBody>
      </p:sp>
      <p:sp>
        <p:nvSpPr>
          <p:cNvPr id="21" name="object 21"/>
          <p:cNvSpPr txBox="1"/>
          <p:nvPr/>
        </p:nvSpPr>
        <p:spPr>
          <a:xfrm>
            <a:off x="1665858" y="5616955"/>
            <a:ext cx="850265" cy="274434"/>
          </a:xfrm>
          <a:prstGeom prst="rect">
            <a:avLst/>
          </a:prstGeom>
        </p:spPr>
        <p:txBody>
          <a:bodyPr vert="horz" wrap="square" lIns="0" tIns="12700" rIns="0" bIns="0" rtlCol="0">
            <a:spAutoFit/>
          </a:bodyPr>
          <a:lstStyle/>
          <a:p>
            <a:pPr marL="12700">
              <a:lnSpc>
                <a:spcPct val="100000"/>
              </a:lnSpc>
              <a:spcBef>
                <a:spcPts val="100"/>
              </a:spcBef>
            </a:pPr>
            <a:r>
              <a:rPr sz="1700" b="1" spc="25" dirty="0">
                <a:latin typeface="+mj-lt"/>
                <a:cs typeface="Arial" panose="020B0604020202020204" pitchFamily="34" charset="0"/>
              </a:rPr>
              <a:t>Al</a:t>
            </a:r>
            <a:r>
              <a:rPr sz="1700" b="1" spc="-5" dirty="0">
                <a:latin typeface="+mj-lt"/>
                <a:cs typeface="Arial" panose="020B0604020202020204" pitchFamily="34" charset="0"/>
              </a:rPr>
              <a:t>l</a:t>
            </a:r>
            <a:r>
              <a:rPr sz="1700" b="1" dirty="0">
                <a:latin typeface="+mj-lt"/>
                <a:cs typeface="Arial" panose="020B0604020202020204" pitchFamily="34" charset="0"/>
              </a:rPr>
              <a:t>owed</a:t>
            </a:r>
            <a:endParaRPr sz="1700">
              <a:latin typeface="+mj-lt"/>
              <a:cs typeface="Arial" panose="020B0604020202020204" pitchFamily="34" charset="0"/>
            </a:endParaRPr>
          </a:p>
        </p:txBody>
      </p:sp>
      <p:sp>
        <p:nvSpPr>
          <p:cNvPr id="22" name="object 22"/>
          <p:cNvSpPr txBox="1">
            <a:spLocks noGrp="1"/>
          </p:cNvSpPr>
          <p:nvPr>
            <p:ph type="title"/>
          </p:nvPr>
        </p:nvSpPr>
        <p:spPr>
          <a:xfrm>
            <a:off x="199440" y="187832"/>
            <a:ext cx="9335135"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5" dirty="0">
                <a:solidFill>
                  <a:srgbClr val="000000"/>
                </a:solidFill>
                <a:cs typeface="Roboto"/>
              </a:rPr>
              <a:t>by</a:t>
            </a:r>
            <a:r>
              <a:rPr sz="3200" spc="5" dirty="0">
                <a:solidFill>
                  <a:srgbClr val="000000"/>
                </a:solidFill>
                <a:cs typeface="Roboto"/>
              </a:rPr>
              <a:t> </a:t>
            </a:r>
            <a:r>
              <a:rPr sz="3200" spc="-5" dirty="0">
                <a:solidFill>
                  <a:srgbClr val="00AFEF"/>
                </a:solidFill>
                <a:cs typeface="Roboto"/>
              </a:rPr>
              <a:t>NRI/OCI</a:t>
            </a:r>
            <a:r>
              <a:rPr sz="3200" spc="15" dirty="0">
                <a:solidFill>
                  <a:srgbClr val="00AFEF"/>
                </a:solidFill>
                <a:cs typeface="Roboto"/>
              </a:rPr>
              <a:t> </a:t>
            </a:r>
            <a:r>
              <a:rPr sz="3200" spc="-10" dirty="0">
                <a:solidFill>
                  <a:srgbClr val="00AFEF"/>
                </a:solidFill>
                <a:cs typeface="Roboto"/>
              </a:rPr>
              <a:t>on</a:t>
            </a:r>
            <a:r>
              <a:rPr sz="3200" spc="5" dirty="0">
                <a:solidFill>
                  <a:srgbClr val="00AFEF"/>
                </a:solidFill>
                <a:cs typeface="Roboto"/>
              </a:rPr>
              <a:t> Non-Repat</a:t>
            </a:r>
            <a:r>
              <a:rPr lang="en-IN" sz="3200" spc="5" dirty="0">
                <a:solidFill>
                  <a:srgbClr val="00AFEF"/>
                </a:solidFill>
                <a:cs typeface="Roboto"/>
              </a:rPr>
              <a:t>r</a:t>
            </a:r>
            <a:r>
              <a:rPr sz="3200" spc="5" dirty="0" err="1">
                <a:solidFill>
                  <a:srgbClr val="00AFEF"/>
                </a:solidFill>
                <a:cs typeface="Roboto"/>
              </a:rPr>
              <a:t>iation</a:t>
            </a:r>
            <a:r>
              <a:rPr sz="3200" spc="15" dirty="0">
                <a:solidFill>
                  <a:srgbClr val="00AFEF"/>
                </a:solidFill>
                <a:cs typeface="Roboto"/>
              </a:rPr>
              <a:t> </a:t>
            </a:r>
            <a:r>
              <a:rPr sz="3200" spc="-10" dirty="0">
                <a:solidFill>
                  <a:srgbClr val="00AFEF"/>
                </a:solidFill>
                <a:cs typeface="Roboto"/>
              </a:rPr>
              <a:t>Basis</a:t>
            </a:r>
            <a:endParaRPr sz="3200" dirty="0">
              <a:cs typeface="Roboto"/>
            </a:endParaRPr>
          </a:p>
        </p:txBody>
      </p:sp>
      <p:sp>
        <p:nvSpPr>
          <p:cNvPr id="23" name="object 23"/>
          <p:cNvSpPr txBox="1"/>
          <p:nvPr/>
        </p:nvSpPr>
        <p:spPr>
          <a:xfrm>
            <a:off x="179628" y="793496"/>
            <a:ext cx="4683760" cy="274434"/>
          </a:xfrm>
          <a:prstGeom prst="rect">
            <a:avLst/>
          </a:prstGeom>
        </p:spPr>
        <p:txBody>
          <a:bodyPr vert="horz" wrap="square" lIns="0" tIns="12700" rIns="0" bIns="0" rtlCol="0">
            <a:spAutoFit/>
          </a:bodyPr>
          <a:lstStyle/>
          <a:p>
            <a:pPr marL="12700">
              <a:lnSpc>
                <a:spcPct val="100000"/>
              </a:lnSpc>
              <a:spcBef>
                <a:spcPts val="100"/>
              </a:spcBef>
            </a:pPr>
            <a:r>
              <a:rPr sz="1700" b="1" dirty="0">
                <a:latin typeface="+mj-lt"/>
                <a:cs typeface="Arial" panose="020B0604020202020204" pitchFamily="34" charset="0"/>
              </a:rPr>
              <a:t>(Rule </a:t>
            </a:r>
            <a:r>
              <a:rPr sz="1700" b="1" spc="-5" dirty="0">
                <a:latin typeface="+mj-lt"/>
                <a:cs typeface="Arial" panose="020B0604020202020204" pitchFamily="34" charset="0"/>
              </a:rPr>
              <a:t>12.2</a:t>
            </a:r>
            <a:r>
              <a:rPr sz="1700" b="1" dirty="0">
                <a:latin typeface="+mj-lt"/>
                <a:cs typeface="Arial" panose="020B0604020202020204" pitchFamily="34" charset="0"/>
              </a:rPr>
              <a:t> </a:t>
            </a:r>
            <a:r>
              <a:rPr sz="1700" b="1" spc="-10" dirty="0">
                <a:latin typeface="+mj-lt"/>
                <a:cs typeface="Arial" panose="020B0604020202020204" pitchFamily="34" charset="0"/>
              </a:rPr>
              <a:t>and</a:t>
            </a:r>
            <a:r>
              <a:rPr sz="1700" b="1" spc="5" dirty="0">
                <a:latin typeface="+mj-lt"/>
                <a:cs typeface="Arial" panose="020B0604020202020204" pitchFamily="34" charset="0"/>
              </a:rPr>
              <a:t> </a:t>
            </a:r>
            <a:r>
              <a:rPr sz="1700" b="1" dirty="0">
                <a:latin typeface="+mj-lt"/>
                <a:cs typeface="Arial" panose="020B0604020202020204" pitchFamily="34" charset="0"/>
              </a:rPr>
              <a:t>Schedule</a:t>
            </a:r>
            <a:r>
              <a:rPr sz="1700" b="1" spc="15" dirty="0">
                <a:latin typeface="+mj-lt"/>
                <a:cs typeface="Arial" panose="020B0604020202020204" pitchFamily="34" charset="0"/>
              </a:rPr>
              <a:t> </a:t>
            </a:r>
            <a:r>
              <a:rPr sz="1700" b="1" spc="10" dirty="0">
                <a:latin typeface="+mj-lt"/>
                <a:cs typeface="Arial" panose="020B0604020202020204" pitchFamily="34" charset="0"/>
              </a:rPr>
              <a:t>IV</a:t>
            </a:r>
            <a:r>
              <a:rPr sz="1700" b="1" spc="-5" dirty="0">
                <a:latin typeface="+mj-lt"/>
                <a:cs typeface="Arial" panose="020B0604020202020204" pitchFamily="34" charset="0"/>
              </a:rPr>
              <a:t> </a:t>
            </a:r>
            <a:r>
              <a:rPr sz="1700" b="1" spc="5" dirty="0">
                <a:latin typeface="+mj-lt"/>
                <a:cs typeface="Arial" panose="020B0604020202020204" pitchFamily="34" charset="0"/>
              </a:rPr>
              <a:t>of</a:t>
            </a:r>
            <a:r>
              <a:rPr sz="1700" b="1" spc="-5" dirty="0">
                <a:latin typeface="+mj-lt"/>
                <a:cs typeface="Arial" panose="020B0604020202020204" pitchFamily="34" charset="0"/>
              </a:rPr>
              <a:t> </a:t>
            </a:r>
            <a:r>
              <a:rPr sz="1700" b="1" spc="-15" dirty="0">
                <a:latin typeface="+mj-lt"/>
                <a:cs typeface="Arial" panose="020B0604020202020204" pitchFamily="34" charset="0"/>
              </a:rPr>
              <a:t>NDI</a:t>
            </a:r>
            <a:r>
              <a:rPr sz="1700" b="1" spc="10" dirty="0">
                <a:latin typeface="+mj-lt"/>
                <a:cs typeface="Arial" panose="020B0604020202020204" pitchFamily="34" charset="0"/>
              </a:rPr>
              <a:t> </a:t>
            </a:r>
            <a:r>
              <a:rPr sz="1700" b="1" spc="5" dirty="0">
                <a:latin typeface="+mj-lt"/>
                <a:cs typeface="Arial" panose="020B0604020202020204" pitchFamily="34" charset="0"/>
              </a:rPr>
              <a:t>Rule</a:t>
            </a:r>
            <a:r>
              <a:rPr sz="1700" b="1" dirty="0">
                <a:latin typeface="+mj-lt"/>
                <a:cs typeface="Arial" panose="020B0604020202020204" pitchFamily="34" charset="0"/>
              </a:rPr>
              <a:t> 2019)</a:t>
            </a:r>
            <a:endParaRPr sz="1700">
              <a:latin typeface="+mj-lt"/>
              <a:cs typeface="Arial" panose="020B0604020202020204" pitchFamily="34" charset="0"/>
            </a:endParaRPr>
          </a:p>
        </p:txBody>
      </p:sp>
      <p:grpSp>
        <p:nvGrpSpPr>
          <p:cNvPr id="24" name="object 24"/>
          <p:cNvGrpSpPr/>
          <p:nvPr/>
        </p:nvGrpSpPr>
        <p:grpSpPr>
          <a:xfrm>
            <a:off x="216408" y="1171955"/>
            <a:ext cx="719455" cy="76200"/>
            <a:chOff x="216408" y="1171955"/>
            <a:chExt cx="719455" cy="76200"/>
          </a:xfrm>
        </p:grpSpPr>
        <p:sp>
          <p:nvSpPr>
            <p:cNvPr id="25" name="object 25"/>
            <p:cNvSpPr/>
            <p:nvPr/>
          </p:nvSpPr>
          <p:spPr>
            <a:xfrm>
              <a:off x="216408" y="1171955"/>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26" name="object 26"/>
            <p:cNvSpPr/>
            <p:nvPr/>
          </p:nvSpPr>
          <p:spPr>
            <a:xfrm>
              <a:off x="460248" y="1171955"/>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27" name="object 27"/>
            <p:cNvSpPr/>
            <p:nvPr/>
          </p:nvSpPr>
          <p:spPr>
            <a:xfrm>
              <a:off x="714756" y="1171955"/>
              <a:ext cx="220979" cy="76200"/>
            </a:xfrm>
            <a:custGeom>
              <a:avLst/>
              <a:gdLst/>
              <a:ahLst/>
              <a:cxnLst/>
              <a:rect l="l" t="t" r="r" b="b"/>
              <a:pathLst>
                <a:path w="220980" h="76200">
                  <a:moveTo>
                    <a:pt x="220980" y="0"/>
                  </a:moveTo>
                  <a:lnTo>
                    <a:pt x="0" y="0"/>
                  </a:lnTo>
                  <a:lnTo>
                    <a:pt x="0" y="76200"/>
                  </a:lnTo>
                  <a:lnTo>
                    <a:pt x="220980" y="76200"/>
                  </a:lnTo>
                  <a:lnTo>
                    <a:pt x="220980"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
        <p:nvSpPr>
          <p:cNvPr id="28" name="object 28"/>
          <p:cNvSpPr txBox="1">
            <a:spLocks noGrp="1"/>
          </p:cNvSpPr>
          <p:nvPr>
            <p:ph type="sldNum" sz="quarter" idx="7"/>
          </p:nvPr>
        </p:nvSpPr>
        <p:spPr>
          <a:xfrm>
            <a:off x="10119359" y="6562293"/>
            <a:ext cx="265429" cy="204671"/>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z="1700" spc="5" smtClean="0">
                <a:latin typeface="+mj-lt"/>
                <a:cs typeface="Arial" panose="020B0604020202020204" pitchFamily="34" charset="0"/>
              </a:rPr>
              <a:pPr marL="38100">
                <a:lnSpc>
                  <a:spcPts val="1490"/>
                </a:lnSpc>
              </a:pPr>
              <a:t>61</a:t>
            </a:fld>
            <a:endParaRPr sz="1700" spc="5" dirty="0">
              <a:latin typeface="+mj-lt"/>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144759" y="6515811"/>
            <a:ext cx="214629" cy="537968"/>
          </a:xfrm>
          <a:prstGeom prst="rect">
            <a:avLst/>
          </a:prstGeom>
        </p:spPr>
        <p:txBody>
          <a:bodyPr vert="horz" wrap="square" lIns="0" tIns="14605" rIns="0" bIns="0" rtlCol="0">
            <a:spAutoFit/>
          </a:bodyPr>
          <a:lstStyle/>
          <a:p>
            <a:pPr marL="12700">
              <a:lnSpc>
                <a:spcPct val="100000"/>
              </a:lnSpc>
              <a:spcBef>
                <a:spcPts val="115"/>
              </a:spcBef>
            </a:pPr>
            <a:r>
              <a:rPr sz="1700" spc="5" dirty="0">
                <a:solidFill>
                  <a:srgbClr val="FFFFFF"/>
                </a:solidFill>
                <a:latin typeface="+mj-lt"/>
                <a:cs typeface="Arial" panose="020B0604020202020204" pitchFamily="34" charset="0"/>
              </a:rPr>
              <a:t>13</a:t>
            </a:r>
            <a:endParaRPr sz="1700">
              <a:latin typeface="+mj-lt"/>
              <a:cs typeface="Arial" panose="020B0604020202020204" pitchFamily="34" charset="0"/>
            </a:endParaRPr>
          </a:p>
        </p:txBody>
      </p:sp>
      <p:sp>
        <p:nvSpPr>
          <p:cNvPr id="7" name="object 7"/>
          <p:cNvSpPr txBox="1">
            <a:spLocks noGrp="1"/>
          </p:cNvSpPr>
          <p:nvPr>
            <p:ph type="title"/>
          </p:nvPr>
        </p:nvSpPr>
        <p:spPr>
          <a:xfrm>
            <a:off x="199440" y="187832"/>
            <a:ext cx="7992109"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0" dirty="0">
                <a:solidFill>
                  <a:srgbClr val="000000"/>
                </a:solidFill>
                <a:cs typeface="Roboto"/>
              </a:rPr>
              <a:t>in</a:t>
            </a:r>
            <a:r>
              <a:rPr sz="3200" spc="10" dirty="0">
                <a:solidFill>
                  <a:srgbClr val="000000"/>
                </a:solidFill>
                <a:cs typeface="Roboto"/>
              </a:rPr>
              <a:t> </a:t>
            </a:r>
            <a:r>
              <a:rPr sz="3200" spc="-10" dirty="0">
                <a:solidFill>
                  <a:srgbClr val="000000"/>
                </a:solidFill>
                <a:cs typeface="Roboto"/>
              </a:rPr>
              <a:t>Limited</a:t>
            </a:r>
            <a:r>
              <a:rPr sz="3200" spc="-5" dirty="0">
                <a:solidFill>
                  <a:srgbClr val="000000"/>
                </a:solidFill>
                <a:cs typeface="Roboto"/>
              </a:rPr>
              <a:t> </a:t>
            </a:r>
            <a:r>
              <a:rPr sz="3200" spc="-20" dirty="0">
                <a:solidFill>
                  <a:srgbClr val="000000"/>
                </a:solidFill>
                <a:cs typeface="Roboto"/>
              </a:rPr>
              <a:t>Liability</a:t>
            </a:r>
            <a:r>
              <a:rPr sz="3200" spc="5" dirty="0">
                <a:solidFill>
                  <a:srgbClr val="000000"/>
                </a:solidFill>
                <a:cs typeface="Roboto"/>
              </a:rPr>
              <a:t> </a:t>
            </a:r>
            <a:r>
              <a:rPr sz="3200" spc="50" dirty="0">
                <a:solidFill>
                  <a:srgbClr val="000000"/>
                </a:solidFill>
                <a:cs typeface="Roboto"/>
              </a:rPr>
              <a:t>Pa</a:t>
            </a:r>
            <a:r>
              <a:rPr lang="en-IN" sz="3200" spc="50" dirty="0">
                <a:solidFill>
                  <a:srgbClr val="000000"/>
                </a:solidFill>
                <a:cs typeface="Roboto"/>
              </a:rPr>
              <a:t>r</a:t>
            </a:r>
            <a:r>
              <a:rPr sz="3200" spc="50" dirty="0" err="1">
                <a:solidFill>
                  <a:srgbClr val="000000"/>
                </a:solidFill>
                <a:cs typeface="Roboto"/>
              </a:rPr>
              <a:t>tne</a:t>
            </a:r>
            <a:r>
              <a:rPr lang="en-IN" sz="3200" spc="50" dirty="0">
                <a:solidFill>
                  <a:srgbClr val="000000"/>
                </a:solidFill>
                <a:cs typeface="Roboto"/>
              </a:rPr>
              <a:t>r</a:t>
            </a:r>
            <a:r>
              <a:rPr sz="3200" spc="50" dirty="0">
                <a:solidFill>
                  <a:srgbClr val="000000"/>
                </a:solidFill>
                <a:cs typeface="Roboto"/>
              </a:rPr>
              <a:t>ship</a:t>
            </a:r>
            <a:endParaRPr sz="3200" dirty="0">
              <a:cs typeface="Roboto"/>
            </a:endParaRPr>
          </a:p>
        </p:txBody>
      </p:sp>
      <p:sp>
        <p:nvSpPr>
          <p:cNvPr id="8" name="object 8"/>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9" name="object 9"/>
          <p:cNvPicPr/>
          <p:nvPr/>
        </p:nvPicPr>
        <p:blipFill>
          <a:blip r:embed="rId2" cstate="print"/>
          <a:stretch>
            <a:fillRect/>
          </a:stretch>
        </p:blipFill>
        <p:spPr>
          <a:xfrm>
            <a:off x="8580704" y="0"/>
            <a:ext cx="3004743" cy="1252727"/>
          </a:xfrm>
          <a:prstGeom prst="rect">
            <a:avLst/>
          </a:prstGeom>
        </p:spPr>
      </p:pic>
      <p:sp>
        <p:nvSpPr>
          <p:cNvPr id="10" name="object 10"/>
          <p:cNvSpPr txBox="1"/>
          <p:nvPr/>
        </p:nvSpPr>
        <p:spPr>
          <a:xfrm>
            <a:off x="199440" y="783463"/>
            <a:ext cx="5083507" cy="741229"/>
          </a:xfrm>
          <a:prstGeom prst="rect">
            <a:avLst/>
          </a:prstGeom>
        </p:spPr>
        <p:txBody>
          <a:bodyPr vert="horz" wrap="square" lIns="0" tIns="12700" rIns="0" bIns="0" rtlCol="0">
            <a:spAutoFit/>
          </a:bodyPr>
          <a:lstStyle/>
          <a:p>
            <a:pPr marL="12700">
              <a:lnSpc>
                <a:spcPct val="100000"/>
              </a:lnSpc>
              <a:spcBef>
                <a:spcPts val="100"/>
              </a:spcBef>
            </a:pPr>
            <a:r>
              <a:rPr sz="1700" b="1" spc="5" dirty="0">
                <a:latin typeface="+mj-lt"/>
                <a:cs typeface="Arial" panose="020B0604020202020204" pitchFamily="34" charset="0"/>
              </a:rPr>
              <a:t>Rule</a:t>
            </a:r>
            <a:r>
              <a:rPr sz="1700" b="1" dirty="0">
                <a:latin typeface="+mj-lt"/>
                <a:cs typeface="Arial" panose="020B0604020202020204" pitchFamily="34" charset="0"/>
              </a:rPr>
              <a:t> </a:t>
            </a:r>
            <a:r>
              <a:rPr sz="1700" b="1" spc="-5" dirty="0">
                <a:latin typeface="+mj-lt"/>
                <a:cs typeface="Arial" panose="020B0604020202020204" pitchFamily="34" charset="0"/>
              </a:rPr>
              <a:t>6(b)</a:t>
            </a:r>
            <a:r>
              <a:rPr sz="1700" b="1" spc="10" dirty="0">
                <a:latin typeface="+mj-lt"/>
                <a:cs typeface="Arial" panose="020B0604020202020204" pitchFamily="34" charset="0"/>
              </a:rPr>
              <a:t> </a:t>
            </a:r>
            <a:r>
              <a:rPr sz="1700" b="1" spc="-10" dirty="0">
                <a:latin typeface="+mj-lt"/>
                <a:cs typeface="Arial" panose="020B0604020202020204" pitchFamily="34" charset="0"/>
              </a:rPr>
              <a:t>and</a:t>
            </a:r>
            <a:r>
              <a:rPr sz="1700" b="1" dirty="0">
                <a:latin typeface="+mj-lt"/>
                <a:cs typeface="Arial" panose="020B0604020202020204" pitchFamily="34" charset="0"/>
              </a:rPr>
              <a:t> Schedule</a:t>
            </a:r>
            <a:r>
              <a:rPr sz="1700" b="1" spc="20" dirty="0">
                <a:latin typeface="+mj-lt"/>
                <a:cs typeface="Arial" panose="020B0604020202020204" pitchFamily="34" charset="0"/>
              </a:rPr>
              <a:t> </a:t>
            </a:r>
            <a:r>
              <a:rPr sz="1700" b="1" spc="10" dirty="0">
                <a:latin typeface="+mj-lt"/>
                <a:cs typeface="Arial" panose="020B0604020202020204" pitchFamily="34" charset="0"/>
              </a:rPr>
              <a:t>VI</a:t>
            </a:r>
            <a:r>
              <a:rPr sz="1700" b="1" spc="-10" dirty="0">
                <a:latin typeface="+mj-lt"/>
                <a:cs typeface="Arial" panose="020B0604020202020204" pitchFamily="34" charset="0"/>
              </a:rPr>
              <a:t> </a:t>
            </a:r>
            <a:r>
              <a:rPr sz="1700" b="1" spc="5" dirty="0">
                <a:latin typeface="+mj-lt"/>
                <a:cs typeface="Arial" panose="020B0604020202020204" pitchFamily="34" charset="0"/>
              </a:rPr>
              <a:t>of</a:t>
            </a:r>
            <a:r>
              <a:rPr sz="1700" b="1" dirty="0">
                <a:latin typeface="+mj-lt"/>
                <a:cs typeface="Arial" panose="020B0604020202020204" pitchFamily="34" charset="0"/>
              </a:rPr>
              <a:t> </a:t>
            </a:r>
            <a:r>
              <a:rPr sz="1700" b="1" spc="-15" dirty="0">
                <a:latin typeface="+mj-lt"/>
                <a:cs typeface="Arial" panose="020B0604020202020204" pitchFamily="34" charset="0"/>
              </a:rPr>
              <a:t>NDI</a:t>
            </a:r>
            <a:r>
              <a:rPr sz="1700" b="1" spc="10" dirty="0">
                <a:latin typeface="+mj-lt"/>
                <a:cs typeface="Arial" panose="020B0604020202020204" pitchFamily="34" charset="0"/>
              </a:rPr>
              <a:t> </a:t>
            </a:r>
            <a:r>
              <a:rPr sz="1700" b="1" dirty="0">
                <a:latin typeface="+mj-lt"/>
                <a:cs typeface="Arial" panose="020B0604020202020204" pitchFamily="34" charset="0"/>
              </a:rPr>
              <a:t>Rules </a:t>
            </a:r>
            <a:r>
              <a:rPr sz="1700" b="1" spc="-5" dirty="0">
                <a:latin typeface="+mj-lt"/>
                <a:cs typeface="Arial" panose="020B0604020202020204" pitchFamily="34" charset="0"/>
              </a:rPr>
              <a:t>2019</a:t>
            </a:r>
            <a:endParaRPr sz="1700" dirty="0">
              <a:latin typeface="+mj-lt"/>
              <a:cs typeface="Arial" panose="020B0604020202020204" pitchFamily="34" charset="0"/>
            </a:endParaRPr>
          </a:p>
          <a:p>
            <a:pPr marL="12700">
              <a:lnSpc>
                <a:spcPct val="100000"/>
              </a:lnSpc>
              <a:spcBef>
                <a:spcPts val="1570"/>
              </a:spcBef>
            </a:pPr>
            <a:r>
              <a:rPr sz="1700" b="1" spc="30" dirty="0">
                <a:latin typeface="+mj-lt"/>
                <a:cs typeface="Arial" panose="020B0604020202020204" pitchFamily="34" charset="0"/>
              </a:rPr>
              <a:t>Pe</a:t>
            </a:r>
            <a:r>
              <a:rPr lang="en-IN" sz="1700" b="1" spc="30" dirty="0">
                <a:latin typeface="+mj-lt"/>
                <a:cs typeface="Arial" panose="020B0604020202020204" pitchFamily="34" charset="0"/>
              </a:rPr>
              <a:t>r</a:t>
            </a:r>
            <a:r>
              <a:rPr sz="1700" b="1" spc="30" dirty="0">
                <a:latin typeface="+mj-lt"/>
                <a:cs typeface="Arial" panose="020B0604020202020204" pitchFamily="34" charset="0"/>
              </a:rPr>
              <a:t>son</a:t>
            </a:r>
            <a:r>
              <a:rPr sz="1700" b="1" spc="5" dirty="0">
                <a:latin typeface="+mj-lt"/>
                <a:cs typeface="Arial" panose="020B0604020202020204" pitchFamily="34" charset="0"/>
              </a:rPr>
              <a:t> </a:t>
            </a:r>
            <a:r>
              <a:rPr sz="1700" b="1" spc="55" dirty="0">
                <a:latin typeface="+mj-lt"/>
                <a:cs typeface="Arial" panose="020B0604020202020204" pitchFamily="34" charset="0"/>
              </a:rPr>
              <a:t>Ba</a:t>
            </a:r>
            <a:r>
              <a:rPr lang="en-IN" sz="1700" b="1" spc="55" dirty="0" err="1">
                <a:latin typeface="+mj-lt"/>
                <a:cs typeface="Arial" panose="020B0604020202020204" pitchFamily="34" charset="0"/>
              </a:rPr>
              <a:t>rr</a:t>
            </a:r>
            <a:r>
              <a:rPr sz="1700" b="1" spc="55" dirty="0">
                <a:latin typeface="+mj-lt"/>
                <a:cs typeface="Arial" panose="020B0604020202020204" pitchFamily="34" charset="0"/>
              </a:rPr>
              <a:t>ed</a:t>
            </a:r>
            <a:r>
              <a:rPr sz="1700" b="1" dirty="0">
                <a:latin typeface="+mj-lt"/>
                <a:cs typeface="Arial" panose="020B0604020202020204" pitchFamily="34" charset="0"/>
              </a:rPr>
              <a:t> </a:t>
            </a:r>
            <a:r>
              <a:rPr sz="1700" b="1" spc="45" dirty="0">
                <a:latin typeface="+mj-lt"/>
                <a:cs typeface="Arial" panose="020B0604020202020204" pitchFamily="34" charset="0"/>
              </a:rPr>
              <a:t>f</a:t>
            </a:r>
            <a:r>
              <a:rPr lang="en-IN" sz="1700" b="1" spc="45" dirty="0">
                <a:latin typeface="+mj-lt"/>
                <a:cs typeface="Arial" panose="020B0604020202020204" pitchFamily="34" charset="0"/>
              </a:rPr>
              <a:t>r</a:t>
            </a:r>
            <a:r>
              <a:rPr sz="1700" b="1" spc="45" dirty="0">
                <a:latin typeface="+mj-lt"/>
                <a:cs typeface="Arial" panose="020B0604020202020204" pitchFamily="34" charset="0"/>
              </a:rPr>
              <a:t>om</a:t>
            </a:r>
            <a:r>
              <a:rPr sz="1700" b="1" spc="5" dirty="0">
                <a:latin typeface="+mj-lt"/>
                <a:cs typeface="Arial" panose="020B0604020202020204" pitchFamily="34" charset="0"/>
              </a:rPr>
              <a:t> </a:t>
            </a:r>
            <a:r>
              <a:rPr sz="1700" b="1" spc="-5" dirty="0">
                <a:latin typeface="+mj-lt"/>
                <a:cs typeface="Arial" panose="020B0604020202020204" pitchFamily="34" charset="0"/>
              </a:rPr>
              <a:t>investing</a:t>
            </a:r>
            <a:r>
              <a:rPr sz="1700" b="1" dirty="0">
                <a:latin typeface="+mj-lt"/>
                <a:cs typeface="Arial" panose="020B0604020202020204" pitchFamily="34" charset="0"/>
              </a:rPr>
              <a:t> </a:t>
            </a:r>
            <a:r>
              <a:rPr sz="1700" b="1" spc="-10" dirty="0">
                <a:latin typeface="+mj-lt"/>
                <a:cs typeface="Arial" panose="020B0604020202020204" pitchFamily="34" charset="0"/>
              </a:rPr>
              <a:t>in</a:t>
            </a:r>
            <a:r>
              <a:rPr sz="1700" b="1" dirty="0">
                <a:latin typeface="+mj-lt"/>
                <a:cs typeface="Arial" panose="020B0604020202020204" pitchFamily="34" charset="0"/>
              </a:rPr>
              <a:t> </a:t>
            </a:r>
            <a:r>
              <a:rPr sz="1700" b="1" spc="-20" dirty="0">
                <a:latin typeface="+mj-lt"/>
                <a:cs typeface="Arial" panose="020B0604020202020204" pitchFamily="34" charset="0"/>
              </a:rPr>
              <a:t>LLP</a:t>
            </a:r>
            <a:r>
              <a:rPr sz="1700" b="1" spc="5" dirty="0">
                <a:latin typeface="+mj-lt"/>
                <a:cs typeface="Arial" panose="020B0604020202020204" pitchFamily="34" charset="0"/>
              </a:rPr>
              <a:t> </a:t>
            </a:r>
            <a:r>
              <a:rPr sz="1700" b="1" spc="-10" dirty="0">
                <a:latin typeface="+mj-lt"/>
                <a:cs typeface="Arial" panose="020B0604020202020204" pitchFamily="34" charset="0"/>
              </a:rPr>
              <a:t>in</a:t>
            </a:r>
            <a:r>
              <a:rPr sz="1700" b="1" spc="5" dirty="0">
                <a:latin typeface="+mj-lt"/>
                <a:cs typeface="Arial" panose="020B0604020202020204" pitchFamily="34" charset="0"/>
              </a:rPr>
              <a:t> </a:t>
            </a:r>
            <a:r>
              <a:rPr sz="1700" b="1" spc="-10" dirty="0">
                <a:latin typeface="+mj-lt"/>
                <a:cs typeface="Arial" panose="020B0604020202020204" pitchFamily="34" charset="0"/>
              </a:rPr>
              <a:t>India</a:t>
            </a:r>
            <a:endParaRPr sz="1700" dirty="0">
              <a:latin typeface="+mj-lt"/>
              <a:cs typeface="Arial" panose="020B0604020202020204" pitchFamily="34" charset="0"/>
            </a:endParaRPr>
          </a:p>
        </p:txBody>
      </p:sp>
      <p:grpSp>
        <p:nvGrpSpPr>
          <p:cNvPr id="12" name="object 12"/>
          <p:cNvGrpSpPr/>
          <p:nvPr/>
        </p:nvGrpSpPr>
        <p:grpSpPr>
          <a:xfrm>
            <a:off x="6894766" y="1739074"/>
            <a:ext cx="3235325" cy="780415"/>
            <a:chOff x="6894766" y="1739074"/>
            <a:chExt cx="3235325" cy="780415"/>
          </a:xfrm>
        </p:grpSpPr>
        <p:sp>
          <p:nvSpPr>
            <p:cNvPr id="13" name="object 13"/>
            <p:cNvSpPr/>
            <p:nvPr/>
          </p:nvSpPr>
          <p:spPr>
            <a:xfrm>
              <a:off x="6909054" y="1753361"/>
              <a:ext cx="3206750" cy="751840"/>
            </a:xfrm>
            <a:custGeom>
              <a:avLst/>
              <a:gdLst/>
              <a:ahLst/>
              <a:cxnLst/>
              <a:rect l="l" t="t" r="r" b="b"/>
              <a:pathLst>
                <a:path w="3206750" h="751839">
                  <a:moveTo>
                    <a:pt x="3116961" y="0"/>
                  </a:moveTo>
                  <a:lnTo>
                    <a:pt x="89535" y="0"/>
                  </a:lnTo>
                  <a:lnTo>
                    <a:pt x="54649" y="7024"/>
                  </a:lnTo>
                  <a:lnTo>
                    <a:pt x="26193" y="26193"/>
                  </a:lnTo>
                  <a:lnTo>
                    <a:pt x="7024" y="54649"/>
                  </a:lnTo>
                  <a:lnTo>
                    <a:pt x="0" y="89535"/>
                  </a:lnTo>
                  <a:lnTo>
                    <a:pt x="0" y="661797"/>
                  </a:lnTo>
                  <a:lnTo>
                    <a:pt x="7024" y="696682"/>
                  </a:lnTo>
                  <a:lnTo>
                    <a:pt x="26193" y="725138"/>
                  </a:lnTo>
                  <a:lnTo>
                    <a:pt x="54649" y="744307"/>
                  </a:lnTo>
                  <a:lnTo>
                    <a:pt x="89535" y="751332"/>
                  </a:lnTo>
                  <a:lnTo>
                    <a:pt x="3116961" y="751332"/>
                  </a:lnTo>
                  <a:lnTo>
                    <a:pt x="3151846" y="744307"/>
                  </a:lnTo>
                  <a:lnTo>
                    <a:pt x="3180302" y="725138"/>
                  </a:lnTo>
                  <a:lnTo>
                    <a:pt x="3199471" y="696682"/>
                  </a:lnTo>
                  <a:lnTo>
                    <a:pt x="3206496" y="661797"/>
                  </a:lnTo>
                  <a:lnTo>
                    <a:pt x="3206496" y="89535"/>
                  </a:lnTo>
                  <a:lnTo>
                    <a:pt x="3199471" y="54649"/>
                  </a:lnTo>
                  <a:lnTo>
                    <a:pt x="3180302" y="26193"/>
                  </a:lnTo>
                  <a:lnTo>
                    <a:pt x="3151846" y="7024"/>
                  </a:lnTo>
                  <a:lnTo>
                    <a:pt x="3116961"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14" name="object 14"/>
            <p:cNvSpPr/>
            <p:nvPr/>
          </p:nvSpPr>
          <p:spPr>
            <a:xfrm>
              <a:off x="6909054" y="1753361"/>
              <a:ext cx="3206750" cy="751840"/>
            </a:xfrm>
            <a:custGeom>
              <a:avLst/>
              <a:gdLst/>
              <a:ahLst/>
              <a:cxnLst/>
              <a:rect l="l" t="t" r="r" b="b"/>
              <a:pathLst>
                <a:path w="3206750" h="751839">
                  <a:moveTo>
                    <a:pt x="0" y="89535"/>
                  </a:moveTo>
                  <a:lnTo>
                    <a:pt x="7024" y="54649"/>
                  </a:lnTo>
                  <a:lnTo>
                    <a:pt x="26193" y="26193"/>
                  </a:lnTo>
                  <a:lnTo>
                    <a:pt x="54649" y="7024"/>
                  </a:lnTo>
                  <a:lnTo>
                    <a:pt x="89535" y="0"/>
                  </a:lnTo>
                  <a:lnTo>
                    <a:pt x="3116961" y="0"/>
                  </a:lnTo>
                  <a:lnTo>
                    <a:pt x="3151846" y="7024"/>
                  </a:lnTo>
                  <a:lnTo>
                    <a:pt x="3180302" y="26193"/>
                  </a:lnTo>
                  <a:lnTo>
                    <a:pt x="3199471" y="54649"/>
                  </a:lnTo>
                  <a:lnTo>
                    <a:pt x="3206496" y="89535"/>
                  </a:lnTo>
                  <a:lnTo>
                    <a:pt x="3206496" y="661797"/>
                  </a:lnTo>
                  <a:lnTo>
                    <a:pt x="3199471" y="696682"/>
                  </a:lnTo>
                  <a:lnTo>
                    <a:pt x="3180302" y="725138"/>
                  </a:lnTo>
                  <a:lnTo>
                    <a:pt x="3151846" y="744307"/>
                  </a:lnTo>
                  <a:lnTo>
                    <a:pt x="3116961" y="751332"/>
                  </a:lnTo>
                  <a:lnTo>
                    <a:pt x="89535" y="751332"/>
                  </a:lnTo>
                  <a:lnTo>
                    <a:pt x="54649" y="744307"/>
                  </a:lnTo>
                  <a:lnTo>
                    <a:pt x="26193" y="725138"/>
                  </a:lnTo>
                  <a:lnTo>
                    <a:pt x="7024" y="696682"/>
                  </a:lnTo>
                  <a:lnTo>
                    <a:pt x="0" y="661797"/>
                  </a:lnTo>
                  <a:lnTo>
                    <a:pt x="0" y="89535"/>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15" name="object 15"/>
          <p:cNvSpPr txBox="1"/>
          <p:nvPr/>
        </p:nvSpPr>
        <p:spPr>
          <a:xfrm>
            <a:off x="7157084" y="1831340"/>
            <a:ext cx="2710815" cy="536044"/>
          </a:xfrm>
          <a:prstGeom prst="rect">
            <a:avLst/>
          </a:prstGeom>
        </p:spPr>
        <p:txBody>
          <a:bodyPr vert="horz" wrap="square" lIns="0" tIns="12700" rIns="0" bIns="0" rtlCol="0">
            <a:spAutoFit/>
          </a:bodyPr>
          <a:lstStyle/>
          <a:p>
            <a:pPr algn="ctr">
              <a:lnSpc>
                <a:spcPct val="100000"/>
              </a:lnSpc>
              <a:spcBef>
                <a:spcPts val="100"/>
              </a:spcBef>
            </a:pPr>
            <a:r>
              <a:rPr sz="1700" b="1" dirty="0">
                <a:solidFill>
                  <a:srgbClr val="FFFFFF"/>
                </a:solidFill>
                <a:latin typeface="+mj-lt"/>
                <a:cs typeface="Arial" panose="020B0604020202020204" pitchFamily="34" charset="0"/>
              </a:rPr>
              <a:t>Citizen</a:t>
            </a:r>
            <a:r>
              <a:rPr sz="1700" b="1" spc="-30"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of</a:t>
            </a:r>
            <a:r>
              <a:rPr sz="1700" b="1" spc="-15"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Bangladesh </a:t>
            </a:r>
            <a:r>
              <a:rPr sz="1700" b="1" spc="-10" dirty="0">
                <a:solidFill>
                  <a:srgbClr val="FFFFFF"/>
                </a:solidFill>
                <a:latin typeface="+mj-lt"/>
                <a:cs typeface="Arial" panose="020B0604020202020204" pitchFamily="34" charset="0"/>
              </a:rPr>
              <a:t>and</a:t>
            </a:r>
            <a:endParaRPr sz="1700">
              <a:latin typeface="+mj-lt"/>
              <a:cs typeface="Arial" panose="020B0604020202020204" pitchFamily="34" charset="0"/>
            </a:endParaRPr>
          </a:p>
          <a:p>
            <a:pPr algn="ctr">
              <a:lnSpc>
                <a:spcPct val="100000"/>
              </a:lnSpc>
            </a:pPr>
            <a:r>
              <a:rPr sz="1700" b="1" spc="-5" dirty="0">
                <a:solidFill>
                  <a:srgbClr val="FFFFFF"/>
                </a:solidFill>
                <a:latin typeface="+mj-lt"/>
                <a:cs typeface="Arial" panose="020B0604020202020204" pitchFamily="34" charset="0"/>
              </a:rPr>
              <a:t>Pakistan</a:t>
            </a:r>
            <a:endParaRPr sz="1700">
              <a:latin typeface="+mj-lt"/>
              <a:cs typeface="Arial" panose="020B0604020202020204" pitchFamily="34" charset="0"/>
            </a:endParaRPr>
          </a:p>
        </p:txBody>
      </p:sp>
      <p:sp>
        <p:nvSpPr>
          <p:cNvPr id="16" name="object 16"/>
          <p:cNvSpPr/>
          <p:nvPr/>
        </p:nvSpPr>
        <p:spPr>
          <a:xfrm>
            <a:off x="240029" y="2681477"/>
            <a:ext cx="9875520" cy="751840"/>
          </a:xfrm>
          <a:custGeom>
            <a:avLst/>
            <a:gdLst/>
            <a:ahLst/>
            <a:cxnLst/>
            <a:rect l="l" t="t" r="r" b="b"/>
            <a:pathLst>
              <a:path w="9875520" h="751839">
                <a:moveTo>
                  <a:pt x="0" y="89535"/>
                </a:moveTo>
                <a:lnTo>
                  <a:pt x="7031" y="54649"/>
                </a:lnTo>
                <a:lnTo>
                  <a:pt x="26206" y="26193"/>
                </a:lnTo>
                <a:lnTo>
                  <a:pt x="54649" y="7024"/>
                </a:lnTo>
                <a:lnTo>
                  <a:pt x="89484" y="0"/>
                </a:lnTo>
                <a:lnTo>
                  <a:pt x="9785985" y="0"/>
                </a:lnTo>
                <a:lnTo>
                  <a:pt x="9820870" y="7024"/>
                </a:lnTo>
                <a:lnTo>
                  <a:pt x="9849326" y="26193"/>
                </a:lnTo>
                <a:lnTo>
                  <a:pt x="9868495" y="54649"/>
                </a:lnTo>
                <a:lnTo>
                  <a:pt x="9875520" y="89535"/>
                </a:lnTo>
                <a:lnTo>
                  <a:pt x="9875520" y="661797"/>
                </a:lnTo>
                <a:lnTo>
                  <a:pt x="9868495" y="696682"/>
                </a:lnTo>
                <a:lnTo>
                  <a:pt x="9849326" y="725138"/>
                </a:lnTo>
                <a:lnTo>
                  <a:pt x="9820870" y="744307"/>
                </a:lnTo>
                <a:lnTo>
                  <a:pt x="9785985" y="751332"/>
                </a:lnTo>
                <a:lnTo>
                  <a:pt x="89484" y="751332"/>
                </a:lnTo>
                <a:lnTo>
                  <a:pt x="54649" y="744307"/>
                </a:lnTo>
                <a:lnTo>
                  <a:pt x="26206" y="725138"/>
                </a:lnTo>
                <a:lnTo>
                  <a:pt x="7031" y="696682"/>
                </a:lnTo>
                <a:lnTo>
                  <a:pt x="0" y="661797"/>
                </a:lnTo>
                <a:lnTo>
                  <a:pt x="0" y="89535"/>
                </a:lnTo>
                <a:close/>
              </a:path>
            </a:pathLst>
          </a:custGeom>
          <a:ln w="28574">
            <a:solidFill>
              <a:srgbClr val="172C51"/>
            </a:solidFill>
          </a:ln>
        </p:spPr>
        <p:txBody>
          <a:bodyPr wrap="square" lIns="0" tIns="0" rIns="0" bIns="0" rtlCol="0"/>
          <a:lstStyle/>
          <a:p>
            <a:endParaRPr sz="1700">
              <a:latin typeface="+mj-lt"/>
              <a:cs typeface="Arial" panose="020B0604020202020204" pitchFamily="34" charset="0"/>
            </a:endParaRPr>
          </a:p>
        </p:txBody>
      </p:sp>
      <p:sp>
        <p:nvSpPr>
          <p:cNvPr id="17" name="object 17"/>
          <p:cNvSpPr txBox="1"/>
          <p:nvPr/>
        </p:nvSpPr>
        <p:spPr>
          <a:xfrm>
            <a:off x="240893" y="2896361"/>
            <a:ext cx="11172190" cy="2782813"/>
          </a:xfrm>
          <a:prstGeom prst="rect">
            <a:avLst/>
          </a:prstGeom>
        </p:spPr>
        <p:txBody>
          <a:bodyPr vert="horz" wrap="square" lIns="0" tIns="12700" rIns="0" bIns="0" rtlCol="0">
            <a:spAutoFit/>
          </a:bodyPr>
          <a:lstStyle/>
          <a:p>
            <a:pPr marL="1814830">
              <a:lnSpc>
                <a:spcPct val="100000"/>
              </a:lnSpc>
              <a:spcBef>
                <a:spcPts val="100"/>
              </a:spcBef>
            </a:pPr>
            <a:r>
              <a:rPr sz="1700" b="1" spc="-5" dirty="0">
                <a:solidFill>
                  <a:srgbClr val="00AFEF"/>
                </a:solidFill>
                <a:latin typeface="+mj-lt"/>
                <a:cs typeface="Arial" panose="020B0604020202020204" pitchFamily="34" charset="0"/>
              </a:rPr>
              <a:t>Entities</a:t>
            </a:r>
            <a:r>
              <a:rPr sz="1700" b="1" spc="5" dirty="0">
                <a:solidFill>
                  <a:srgbClr val="00AFEF"/>
                </a:solidFill>
                <a:latin typeface="+mj-lt"/>
                <a:cs typeface="Arial" panose="020B0604020202020204" pitchFamily="34" charset="0"/>
              </a:rPr>
              <a:t> of</a:t>
            </a:r>
            <a:r>
              <a:rPr sz="1700" b="1" spc="10" dirty="0">
                <a:solidFill>
                  <a:srgbClr val="00AFEF"/>
                </a:solidFill>
                <a:latin typeface="+mj-lt"/>
                <a:cs typeface="Arial" panose="020B0604020202020204" pitchFamily="34" charset="0"/>
              </a:rPr>
              <a:t> </a:t>
            </a:r>
            <a:r>
              <a:rPr sz="1700" b="1" spc="-5" dirty="0">
                <a:solidFill>
                  <a:srgbClr val="00AFEF"/>
                </a:solidFill>
                <a:latin typeface="+mj-lt"/>
                <a:cs typeface="Arial" panose="020B0604020202020204" pitchFamily="34" charset="0"/>
              </a:rPr>
              <a:t>Bangladesh</a:t>
            </a:r>
            <a:r>
              <a:rPr sz="1700" b="1" spc="5" dirty="0">
                <a:solidFill>
                  <a:srgbClr val="00AFEF"/>
                </a:solidFill>
                <a:latin typeface="+mj-lt"/>
                <a:cs typeface="Arial" panose="020B0604020202020204" pitchFamily="34" charset="0"/>
              </a:rPr>
              <a:t> </a:t>
            </a:r>
            <a:r>
              <a:rPr sz="1700" b="1" spc="-10" dirty="0">
                <a:solidFill>
                  <a:srgbClr val="00AFEF"/>
                </a:solidFill>
                <a:latin typeface="+mj-lt"/>
                <a:cs typeface="Arial" panose="020B0604020202020204" pitchFamily="34" charset="0"/>
              </a:rPr>
              <a:t>and</a:t>
            </a:r>
            <a:r>
              <a:rPr sz="1700" b="1" spc="10" dirty="0">
                <a:solidFill>
                  <a:srgbClr val="00AFEF"/>
                </a:solidFill>
                <a:latin typeface="+mj-lt"/>
                <a:cs typeface="Arial" panose="020B0604020202020204" pitchFamily="34" charset="0"/>
              </a:rPr>
              <a:t> </a:t>
            </a:r>
            <a:r>
              <a:rPr sz="1700" b="1" spc="-5" dirty="0">
                <a:solidFill>
                  <a:srgbClr val="00AFEF"/>
                </a:solidFill>
                <a:latin typeface="+mj-lt"/>
                <a:cs typeface="Arial" panose="020B0604020202020204" pitchFamily="34" charset="0"/>
              </a:rPr>
              <a:t>Pakistan</a:t>
            </a:r>
            <a:r>
              <a:rPr sz="1700" b="1" spc="10" dirty="0">
                <a:solidFill>
                  <a:srgbClr val="00AFEF"/>
                </a:solidFill>
                <a:latin typeface="+mj-lt"/>
                <a:cs typeface="Arial" panose="020B0604020202020204" pitchFamily="34" charset="0"/>
              </a:rPr>
              <a:t> </a:t>
            </a:r>
            <a:r>
              <a:rPr sz="1700" b="1" spc="-10" dirty="0">
                <a:solidFill>
                  <a:srgbClr val="00AFEF"/>
                </a:solidFill>
                <a:latin typeface="+mj-lt"/>
                <a:cs typeface="Arial" panose="020B0604020202020204" pitchFamily="34" charset="0"/>
              </a:rPr>
              <a:t>(“entities</a:t>
            </a:r>
            <a:r>
              <a:rPr sz="1700" b="1" dirty="0">
                <a:solidFill>
                  <a:srgbClr val="00AFEF"/>
                </a:solidFill>
                <a:latin typeface="+mj-lt"/>
                <a:cs typeface="Arial" panose="020B0604020202020204" pitchFamily="34" charset="0"/>
              </a:rPr>
              <a:t> </a:t>
            </a:r>
            <a:r>
              <a:rPr sz="1700" b="1" spc="20" dirty="0" err="1">
                <a:solidFill>
                  <a:srgbClr val="00AFEF"/>
                </a:solidFill>
                <a:latin typeface="+mj-lt"/>
                <a:cs typeface="Arial" panose="020B0604020202020204" pitchFamily="34" charset="0"/>
              </a:rPr>
              <a:t>inco</a:t>
            </a:r>
            <a:r>
              <a:rPr lang="en-IN" sz="1700" b="1" spc="20" dirty="0">
                <a:solidFill>
                  <a:srgbClr val="00AFEF"/>
                </a:solidFill>
                <a:latin typeface="+mj-lt"/>
                <a:cs typeface="Arial" panose="020B0604020202020204" pitchFamily="34" charset="0"/>
              </a:rPr>
              <a:t>r</a:t>
            </a:r>
            <a:r>
              <a:rPr sz="1700" b="1" spc="20" dirty="0">
                <a:solidFill>
                  <a:srgbClr val="00AFEF"/>
                </a:solidFill>
                <a:latin typeface="+mj-lt"/>
                <a:cs typeface="Arial" panose="020B0604020202020204" pitchFamily="34" charset="0"/>
              </a:rPr>
              <a:t>po</a:t>
            </a:r>
            <a:r>
              <a:rPr lang="en-IN" sz="1700" b="1" spc="20" dirty="0">
                <a:solidFill>
                  <a:srgbClr val="00AFEF"/>
                </a:solidFill>
                <a:latin typeface="+mj-lt"/>
                <a:cs typeface="Arial" panose="020B0604020202020204" pitchFamily="34" charset="0"/>
              </a:rPr>
              <a:t>r</a:t>
            </a:r>
            <a:r>
              <a:rPr sz="1700" b="1" spc="20" dirty="0" err="1">
                <a:solidFill>
                  <a:srgbClr val="00AFEF"/>
                </a:solidFill>
                <a:latin typeface="+mj-lt"/>
                <a:cs typeface="Arial" panose="020B0604020202020204" pitchFamily="34" charset="0"/>
              </a:rPr>
              <a:t>ated</a:t>
            </a:r>
            <a:r>
              <a:rPr sz="1700" b="1" spc="20" dirty="0">
                <a:solidFill>
                  <a:srgbClr val="00AFEF"/>
                </a:solidFill>
                <a:latin typeface="+mj-lt"/>
                <a:cs typeface="Arial" panose="020B0604020202020204" pitchFamily="34" charset="0"/>
              </a:rPr>
              <a:t>”)</a:t>
            </a:r>
            <a:endParaRPr sz="1700" dirty="0">
              <a:latin typeface="+mj-lt"/>
              <a:cs typeface="Arial" panose="020B0604020202020204" pitchFamily="34" charset="0"/>
            </a:endParaRPr>
          </a:p>
          <a:p>
            <a:pPr>
              <a:lnSpc>
                <a:spcPct val="100000"/>
              </a:lnSpc>
            </a:pPr>
            <a:endParaRPr lang="en-IN"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254000">
              <a:lnSpc>
                <a:spcPct val="100000"/>
              </a:lnSpc>
              <a:spcBef>
                <a:spcPts val="5"/>
              </a:spcBef>
            </a:pPr>
            <a:r>
              <a:rPr sz="1700" spc="-15" dirty="0">
                <a:latin typeface="+mj-lt"/>
                <a:cs typeface="Arial" panose="020B0604020202020204" pitchFamily="34" charset="0"/>
              </a:rPr>
              <a:t>Condition </a:t>
            </a:r>
            <a:r>
              <a:rPr sz="1700" spc="-30" dirty="0">
                <a:latin typeface="+mj-lt"/>
                <a:cs typeface="Arial" panose="020B0604020202020204" pitchFamily="34" charset="0"/>
              </a:rPr>
              <a:t>in </a:t>
            </a:r>
            <a:r>
              <a:rPr sz="1700" spc="5" dirty="0">
                <a:latin typeface="+mj-lt"/>
                <a:cs typeface="Arial" panose="020B0604020202020204" pitchFamily="34" charset="0"/>
              </a:rPr>
              <a:t>6(a)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land </a:t>
            </a:r>
            <a:r>
              <a:rPr sz="1700" spc="50" dirty="0" err="1">
                <a:latin typeface="+mj-lt"/>
                <a:cs typeface="Arial" panose="020B0604020202020204" pitchFamily="34" charset="0"/>
              </a:rPr>
              <a:t>bo</a:t>
            </a:r>
            <a:r>
              <a:rPr lang="en-IN" sz="1700" spc="50" dirty="0">
                <a:latin typeface="+mj-lt"/>
                <a:cs typeface="Arial" panose="020B0604020202020204" pitchFamily="34" charset="0"/>
              </a:rPr>
              <a:t>r</a:t>
            </a:r>
            <a:r>
              <a:rPr sz="1700" spc="50" dirty="0">
                <a:latin typeface="+mj-lt"/>
                <a:cs typeface="Arial" panose="020B0604020202020204" pitchFamily="34" charset="0"/>
              </a:rPr>
              <a:t>de</a:t>
            </a:r>
            <a:r>
              <a:rPr lang="en-IN" sz="1700" spc="50" dirty="0">
                <a:latin typeface="+mj-lt"/>
                <a:cs typeface="Arial" panose="020B0604020202020204" pitchFamily="34" charset="0"/>
              </a:rPr>
              <a:t>r</a:t>
            </a:r>
            <a:r>
              <a:rPr sz="1700" spc="50" dirty="0">
                <a:latin typeface="+mj-lt"/>
                <a:cs typeface="Arial" panose="020B0604020202020204" pitchFamily="34" charset="0"/>
              </a:rPr>
              <a:t> </a:t>
            </a:r>
            <a:r>
              <a:rPr sz="1700" dirty="0">
                <a:latin typeface="+mj-lt"/>
                <a:cs typeface="Arial" panose="020B0604020202020204" pitchFamily="34" charset="0"/>
              </a:rPr>
              <a:t>sha</a:t>
            </a:r>
            <a:r>
              <a:rPr lang="en-IN" sz="1700" dirty="0">
                <a:latin typeface="+mj-lt"/>
                <a:cs typeface="Arial" panose="020B0604020202020204" pitchFamily="34" charset="0"/>
              </a:rPr>
              <a:t>r</a:t>
            </a:r>
            <a:r>
              <a:rPr sz="1700" dirty="0" err="1">
                <a:latin typeface="+mj-lt"/>
                <a:cs typeface="Arial" panose="020B0604020202020204" pitchFamily="34" charset="0"/>
              </a:rPr>
              <a:t>ing</a:t>
            </a:r>
            <a:r>
              <a:rPr sz="1700" dirty="0">
                <a:latin typeface="+mj-lt"/>
                <a:cs typeface="Arial" panose="020B0604020202020204" pitchFamily="34" charset="0"/>
              </a:rPr>
              <a:t> count</a:t>
            </a:r>
            <a:r>
              <a:rPr lang="en-IN" sz="1700" dirty="0">
                <a:latin typeface="+mj-lt"/>
                <a:cs typeface="Arial" panose="020B0604020202020204" pitchFamily="34" charset="0"/>
              </a:rPr>
              <a:t>r</a:t>
            </a:r>
            <a:r>
              <a:rPr sz="1700" dirty="0" err="1">
                <a:latin typeface="+mj-lt"/>
                <a:cs typeface="Arial" panose="020B0604020202020204" pitchFamily="34" charset="0"/>
              </a:rPr>
              <a:t>ies</a:t>
            </a:r>
            <a:r>
              <a:rPr sz="1700" dirty="0">
                <a:latin typeface="+mj-lt"/>
                <a:cs typeface="Arial" panose="020B0604020202020204" pitchFamily="34" charset="0"/>
              </a:rPr>
              <a:t>/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ess </a:t>
            </a:r>
            <a:r>
              <a:rPr sz="1700" dirty="0">
                <a:latin typeface="+mj-lt"/>
                <a:cs typeface="Arial" panose="020B0604020202020204" pitchFamily="34" charset="0"/>
              </a:rPr>
              <a:t>Note </a:t>
            </a:r>
            <a:r>
              <a:rPr sz="1700" spc="-5" dirty="0">
                <a:latin typeface="+mj-lt"/>
                <a:cs typeface="Arial" panose="020B0604020202020204" pitchFamily="34" charset="0"/>
              </a:rPr>
              <a:t>3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5" dirty="0">
                <a:latin typeface="+mj-lt"/>
                <a:cs typeface="Arial" panose="020B0604020202020204" pitchFamily="34" charset="0"/>
              </a:rPr>
              <a:t>app</a:t>
            </a:r>
            <a:r>
              <a:rPr lang="en-IN" sz="1700" spc="5" dirty="0">
                <a:latin typeface="+mj-lt"/>
                <a:cs typeface="Arial" panose="020B0604020202020204" pitchFamily="34" charset="0"/>
              </a:rPr>
              <a:t>r</a:t>
            </a:r>
            <a:r>
              <a:rPr sz="1700" spc="5" dirty="0">
                <a:latin typeface="+mj-lt"/>
                <a:cs typeface="Arial" panose="020B0604020202020204" pitchFamily="34" charset="0"/>
              </a:rPr>
              <a:t>oval </a:t>
            </a:r>
            <a:r>
              <a:rPr sz="1700" spc="15" dirty="0">
                <a:latin typeface="+mj-lt"/>
                <a:cs typeface="Arial" panose="020B0604020202020204" pitchFamily="34" charset="0"/>
              </a:rPr>
              <a:t>of </a:t>
            </a:r>
            <a:r>
              <a:rPr sz="1700" spc="-25" dirty="0">
                <a:latin typeface="+mj-lt"/>
                <a:cs typeface="Arial" panose="020B0604020202020204" pitchFamily="34" charset="0"/>
              </a:rPr>
              <a:t>FDI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Land </a:t>
            </a:r>
            <a:r>
              <a:rPr sz="1700" spc="50" dirty="0" err="1">
                <a:latin typeface="+mj-lt"/>
                <a:cs typeface="Arial" panose="020B0604020202020204" pitchFamily="34" charset="0"/>
              </a:rPr>
              <a:t>bo</a:t>
            </a:r>
            <a:r>
              <a:rPr lang="en-IN" sz="1700" spc="50" dirty="0">
                <a:latin typeface="+mj-lt"/>
                <a:cs typeface="Arial" panose="020B0604020202020204" pitchFamily="34" charset="0"/>
              </a:rPr>
              <a:t>r</a:t>
            </a:r>
            <a:r>
              <a:rPr sz="1700" spc="50" dirty="0">
                <a:latin typeface="+mj-lt"/>
                <a:cs typeface="Arial" panose="020B0604020202020204" pitchFamily="34" charset="0"/>
              </a:rPr>
              <a:t>de</a:t>
            </a:r>
            <a:r>
              <a:rPr lang="en-IN" sz="1700" spc="50" dirty="0">
                <a:latin typeface="+mj-lt"/>
                <a:cs typeface="Arial" panose="020B0604020202020204" pitchFamily="34" charset="0"/>
              </a:rPr>
              <a:t>r</a:t>
            </a:r>
            <a:r>
              <a:rPr sz="1700" spc="50" dirty="0">
                <a:latin typeface="+mj-lt"/>
                <a:cs typeface="Arial" panose="020B0604020202020204" pitchFamily="34" charset="0"/>
              </a:rPr>
              <a:t> </a:t>
            </a:r>
            <a:r>
              <a:rPr sz="1700" dirty="0">
                <a:latin typeface="+mj-lt"/>
                <a:cs typeface="Arial" panose="020B0604020202020204" pitchFamily="34" charset="0"/>
              </a:rPr>
              <a:t>sha</a:t>
            </a:r>
            <a:r>
              <a:rPr lang="en-IN" sz="1700" dirty="0">
                <a:latin typeface="+mj-lt"/>
                <a:cs typeface="Arial" panose="020B0604020202020204" pitchFamily="34" charset="0"/>
              </a:rPr>
              <a:t>r</a:t>
            </a:r>
            <a:r>
              <a:rPr sz="1700" dirty="0" err="1">
                <a:latin typeface="+mj-lt"/>
                <a:cs typeface="Arial" panose="020B0604020202020204" pitchFamily="34" charset="0"/>
              </a:rPr>
              <a:t>ing</a:t>
            </a:r>
            <a:r>
              <a:rPr sz="1700" dirty="0">
                <a:latin typeface="+mj-lt"/>
                <a:cs typeface="Arial" panose="020B0604020202020204" pitchFamily="34" charset="0"/>
              </a:rPr>
              <a:t> </a:t>
            </a:r>
            <a:r>
              <a:rPr sz="1700" spc="-434" dirty="0">
                <a:latin typeface="+mj-lt"/>
                <a:cs typeface="Arial" panose="020B0604020202020204" pitchFamily="34" charset="0"/>
              </a:rPr>
              <a:t> </a:t>
            </a:r>
            <a:r>
              <a:rPr sz="1700" dirty="0">
                <a:latin typeface="+mj-lt"/>
                <a:cs typeface="Arial" panose="020B0604020202020204" pitchFamily="34" charset="0"/>
              </a:rPr>
              <a:t>count</a:t>
            </a:r>
            <a:r>
              <a:rPr lang="en-IN" sz="1700" dirty="0">
                <a:latin typeface="+mj-lt"/>
                <a:cs typeface="Arial" panose="020B0604020202020204" pitchFamily="34" charset="0"/>
              </a:rPr>
              <a:t>r</a:t>
            </a:r>
            <a:r>
              <a:rPr sz="1700" dirty="0" err="1">
                <a:latin typeface="+mj-lt"/>
                <a:cs typeface="Arial" panose="020B0604020202020204" pitchFamily="34" charset="0"/>
              </a:rPr>
              <a:t>ies</a:t>
            </a:r>
            <a:r>
              <a:rPr sz="1700" spc="-25" dirty="0">
                <a:latin typeface="+mj-lt"/>
                <a:cs typeface="Arial" panose="020B0604020202020204" pitchFamily="34" charset="0"/>
              </a:rPr>
              <a:t> </a:t>
            </a:r>
            <a:r>
              <a:rPr sz="1700" spc="-315" dirty="0">
                <a:latin typeface="+mj-lt"/>
                <a:cs typeface="Arial" panose="020B0604020202020204" pitchFamily="34" charset="0"/>
              </a:rPr>
              <a:t>-</a:t>
            </a:r>
            <a:r>
              <a:rPr sz="1700" spc="-245" dirty="0">
                <a:latin typeface="+mj-lt"/>
                <a:cs typeface="Arial" panose="020B0604020202020204" pitchFamily="34" charset="0"/>
              </a:rPr>
              <a:t> </a:t>
            </a:r>
            <a:r>
              <a:rPr sz="1700" spc="-15" dirty="0">
                <a:latin typeface="+mj-lt"/>
                <a:cs typeface="Arial" panose="020B0604020202020204" pitchFamily="34" charset="0"/>
              </a:rPr>
              <a:t>applicable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25" dirty="0">
                <a:latin typeface="+mj-lt"/>
                <a:cs typeface="Arial" panose="020B0604020202020204" pitchFamily="34" charset="0"/>
              </a:rPr>
              <a:t>Rule</a:t>
            </a:r>
            <a:r>
              <a:rPr sz="1700" spc="-5" dirty="0">
                <a:latin typeface="+mj-lt"/>
                <a:cs typeface="Arial" panose="020B0604020202020204" pitchFamily="34" charset="0"/>
              </a:rPr>
              <a:t> </a:t>
            </a:r>
            <a:r>
              <a:rPr sz="1700" dirty="0">
                <a:latin typeface="+mj-lt"/>
                <a:cs typeface="Arial" panose="020B0604020202020204" pitchFamily="34" charset="0"/>
              </a:rPr>
              <a:t>6(b)</a:t>
            </a:r>
            <a:r>
              <a:rPr sz="1700" spc="15" dirty="0">
                <a:latin typeface="+mj-lt"/>
                <a:cs typeface="Arial" panose="020B0604020202020204" pitchFamily="34" charset="0"/>
              </a:rPr>
              <a:t>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LLP?</a:t>
            </a:r>
            <a:endParaRPr sz="1700" dirty="0">
              <a:latin typeface="+mj-lt"/>
              <a:cs typeface="Arial" panose="020B0604020202020204" pitchFamily="34" charset="0"/>
            </a:endParaRPr>
          </a:p>
          <a:p>
            <a:pPr marL="12700" marR="5080">
              <a:lnSpc>
                <a:spcPct val="100000"/>
              </a:lnSpc>
              <a:spcBef>
                <a:spcPts val="1195"/>
              </a:spcBef>
            </a:pPr>
            <a:r>
              <a:rPr sz="1700" b="1" spc="-15" dirty="0">
                <a:latin typeface="+mj-lt"/>
                <a:cs typeface="Arial" panose="020B0604020202020204" pitchFamily="34" charset="0"/>
              </a:rPr>
              <a:t>Conditions-</a:t>
            </a:r>
            <a:r>
              <a:rPr sz="1700" b="1" spc="-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ibution</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capital</a:t>
            </a:r>
            <a:r>
              <a:rPr sz="170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a:t>
            </a:r>
            <a:r>
              <a:rPr sz="1700" spc="-20" dirty="0">
                <a:latin typeface="+mj-lt"/>
                <a:cs typeface="Arial" panose="020B0604020202020204" pitchFamily="34" charset="0"/>
              </a:rPr>
              <a:t>LLP</a:t>
            </a:r>
            <a:r>
              <a:rPr sz="1700" spc="15" dirty="0">
                <a:latin typeface="+mj-lt"/>
                <a:cs typeface="Arial" panose="020B0604020202020204" pitchFamily="34" charset="0"/>
              </a:rPr>
              <a:t> </a:t>
            </a:r>
            <a:r>
              <a:rPr sz="1700" spc="-20" dirty="0">
                <a:latin typeface="+mj-lt"/>
                <a:cs typeface="Arial" panose="020B0604020202020204" pitchFamily="34" charset="0"/>
              </a:rPr>
              <a:t>is</a:t>
            </a:r>
            <a:r>
              <a:rPr sz="1700" spc="5" dirty="0">
                <a:latin typeface="+mj-lt"/>
                <a:cs typeface="Arial" panose="020B0604020202020204" pitchFamily="34" charset="0"/>
              </a:rPr>
              <a:t> </a:t>
            </a:r>
            <a:r>
              <a:rPr sz="1700" spc="-10" dirty="0">
                <a:latin typeface="+mj-lt"/>
                <a:cs typeface="Arial" panose="020B0604020202020204" pitchFamily="34" charset="0"/>
              </a:rPr>
              <a:t>allowed</a:t>
            </a:r>
            <a:r>
              <a:rPr sz="1700" spc="-5" dirty="0">
                <a:latin typeface="+mj-lt"/>
                <a:cs typeface="Arial" panose="020B0604020202020204" pitchFamily="34" charset="0"/>
              </a:rPr>
              <a:t> </a:t>
            </a:r>
            <a:r>
              <a:rPr sz="1700" spc="-30" dirty="0">
                <a:latin typeface="+mj-lt"/>
                <a:cs typeface="Arial" panose="020B0604020202020204" pitchFamily="34" charset="0"/>
              </a:rPr>
              <a:t>only</a:t>
            </a:r>
            <a:r>
              <a:rPr sz="1700" spc="5" dirty="0">
                <a:latin typeface="+mj-lt"/>
                <a:cs typeface="Arial" panose="020B0604020202020204" pitchFamily="34" charset="0"/>
              </a:rPr>
              <a:t> </a:t>
            </a:r>
            <a:r>
              <a:rPr sz="1700" dirty="0">
                <a:latin typeface="+mj-lt"/>
                <a:cs typeface="Arial" panose="020B0604020202020204" pitchFamily="34" charset="0"/>
              </a:rPr>
              <a:t>if</a:t>
            </a:r>
            <a:r>
              <a:rPr sz="1700" spc="15" dirty="0">
                <a:latin typeface="+mj-lt"/>
                <a:cs typeface="Arial" panose="020B0604020202020204" pitchFamily="34" charset="0"/>
              </a:rPr>
              <a:t> </a:t>
            </a:r>
            <a:r>
              <a:rPr sz="1700" spc="-20" dirty="0">
                <a:latin typeface="+mj-lt"/>
                <a:cs typeface="Arial" panose="020B0604020202020204" pitchFamily="34" charset="0"/>
              </a:rPr>
              <a:t>LLP</a:t>
            </a:r>
            <a:r>
              <a:rPr sz="1700" spc="20" dirty="0">
                <a:latin typeface="+mj-lt"/>
                <a:cs typeface="Arial" panose="020B0604020202020204" pitchFamily="34" charset="0"/>
              </a:rPr>
              <a:t> </a:t>
            </a:r>
            <a:r>
              <a:rPr sz="1700" spc="-20" dirty="0">
                <a:latin typeface="+mj-lt"/>
                <a:cs typeface="Arial" panose="020B0604020202020204" pitchFamily="34" charset="0"/>
              </a:rPr>
              <a:t>is</a:t>
            </a:r>
            <a:r>
              <a:rPr sz="1700" dirty="0">
                <a:latin typeface="+mj-lt"/>
                <a:cs typeface="Arial" panose="020B0604020202020204" pitchFamily="34" charset="0"/>
              </a:rPr>
              <a:t> </a:t>
            </a:r>
            <a:r>
              <a:rPr sz="1700" spc="5" dirty="0" err="1">
                <a:latin typeface="+mj-lt"/>
                <a:cs typeface="Arial" panose="020B0604020202020204" pitchFamily="34" charset="0"/>
              </a:rPr>
              <a:t>ope</a:t>
            </a:r>
            <a:r>
              <a:rPr lang="en-IN" sz="1700" spc="5" dirty="0">
                <a:latin typeface="+mj-lt"/>
                <a:cs typeface="Arial" panose="020B0604020202020204" pitchFamily="34" charset="0"/>
              </a:rPr>
              <a:t>r</a:t>
            </a:r>
            <a:r>
              <a:rPr sz="1700" spc="5" dirty="0" err="1">
                <a:latin typeface="+mj-lt"/>
                <a:cs typeface="Arial" panose="020B0604020202020204" pitchFamily="34" charset="0"/>
              </a:rPr>
              <a:t>ating</a:t>
            </a:r>
            <a:r>
              <a:rPr sz="1700" spc="5"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20" dirty="0" err="1">
                <a:latin typeface="+mj-lt"/>
                <a:cs typeface="Arial" panose="020B0604020202020204" pitchFamily="34" charset="0"/>
              </a:rPr>
              <a:t>secto</a:t>
            </a:r>
            <a:r>
              <a:rPr lang="en-IN" sz="1700" spc="20" dirty="0">
                <a:latin typeface="+mj-lt"/>
                <a:cs typeface="Arial" panose="020B0604020202020204" pitchFamily="34" charset="0"/>
              </a:rPr>
              <a:t>r</a:t>
            </a:r>
            <a:r>
              <a:rPr sz="1700" spc="-2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activities </a:t>
            </a:r>
            <a:r>
              <a:rPr sz="1700" spc="-15" dirty="0">
                <a:latin typeface="+mj-lt"/>
                <a:cs typeface="Arial" panose="020B0604020202020204" pitchFamily="34" charset="0"/>
              </a:rPr>
              <a:t> </a:t>
            </a:r>
            <a:r>
              <a:rPr sz="1700" spc="25" dirty="0" err="1">
                <a:latin typeface="+mj-lt"/>
                <a:cs typeface="Arial" panose="020B0604020202020204" pitchFamily="34" charset="0"/>
              </a:rPr>
              <a:t>whe</a:t>
            </a:r>
            <a:r>
              <a:rPr lang="en-IN" sz="1700" spc="25" dirty="0">
                <a:latin typeface="+mj-lt"/>
                <a:cs typeface="Arial" panose="020B0604020202020204" pitchFamily="34" charset="0"/>
              </a:rPr>
              <a:t>r</a:t>
            </a:r>
            <a:r>
              <a:rPr sz="1700" spc="25" dirty="0">
                <a:latin typeface="+mj-lt"/>
                <a:cs typeface="Arial" panose="020B0604020202020204" pitchFamily="34" charset="0"/>
              </a:rPr>
              <a:t>e </a:t>
            </a:r>
            <a:r>
              <a:rPr sz="1700" spc="20" dirty="0" err="1">
                <a:latin typeface="+mj-lt"/>
                <a:cs typeface="Arial" panose="020B0604020202020204" pitchFamily="34" charset="0"/>
              </a:rPr>
              <a:t>fo</a:t>
            </a:r>
            <a:r>
              <a:rPr lang="en-IN" sz="1700" spc="20" dirty="0">
                <a:latin typeface="+mj-lt"/>
                <a:cs typeface="Arial" panose="020B0604020202020204" pitchFamily="34" charset="0"/>
              </a:rPr>
              <a:t>r</a:t>
            </a:r>
            <a:r>
              <a:rPr sz="1700" spc="20" dirty="0" err="1">
                <a:latin typeface="+mj-lt"/>
                <a:cs typeface="Arial" panose="020B0604020202020204" pitchFamily="34" charset="0"/>
              </a:rPr>
              <a:t>eign</a:t>
            </a:r>
            <a:r>
              <a:rPr sz="1700" spc="20" dirty="0">
                <a:latin typeface="+mj-lt"/>
                <a:cs typeface="Arial" panose="020B0604020202020204" pitchFamily="34" charset="0"/>
              </a:rPr>
              <a:t> </a:t>
            </a:r>
            <a:r>
              <a:rPr sz="1700" spc="-15" dirty="0">
                <a:latin typeface="+mj-lt"/>
                <a:cs typeface="Arial" panose="020B0604020202020204" pitchFamily="34" charset="0"/>
              </a:rPr>
              <a:t>investments </a:t>
            </a:r>
            <a:r>
              <a:rPr sz="1700" spc="-20" dirty="0">
                <a:latin typeface="+mj-lt"/>
                <a:cs typeface="Arial" panose="020B0604020202020204" pitchFamily="34" charset="0"/>
              </a:rPr>
              <a:t>upto </a:t>
            </a:r>
            <a:r>
              <a:rPr sz="1700" spc="-5" dirty="0">
                <a:latin typeface="+mj-lt"/>
                <a:cs typeface="Arial" panose="020B0604020202020204" pitchFamily="34" charset="0"/>
              </a:rPr>
              <a:t>100% </a:t>
            </a:r>
            <a:r>
              <a:rPr sz="1700" spc="-20" dirty="0">
                <a:latin typeface="+mj-lt"/>
                <a:cs typeface="Arial" panose="020B0604020202020204" pitchFamily="34" charset="0"/>
              </a:rPr>
              <a:t>is </a:t>
            </a:r>
            <a:r>
              <a:rPr sz="1700" spc="10" dirty="0">
                <a:latin typeface="+mj-lt"/>
                <a:cs typeface="Arial" panose="020B0604020202020204" pitchFamily="34" charset="0"/>
              </a:rPr>
              <a:t>pe</a:t>
            </a:r>
            <a:r>
              <a:rPr lang="en-IN" sz="1700" spc="10" dirty="0">
                <a:latin typeface="+mj-lt"/>
                <a:cs typeface="Arial" panose="020B0604020202020204" pitchFamily="34" charset="0"/>
              </a:rPr>
              <a:t>r</a:t>
            </a:r>
            <a:r>
              <a:rPr sz="1700" spc="10" dirty="0">
                <a:latin typeface="+mj-lt"/>
                <a:cs typeface="Arial" panose="020B0604020202020204" pitchFamily="34" charset="0"/>
              </a:rPr>
              <a:t>mitted </a:t>
            </a:r>
            <a:r>
              <a:rPr sz="1700" spc="15" dirty="0" err="1">
                <a:latin typeface="+mj-lt"/>
                <a:cs typeface="Arial" panose="020B0604020202020204" pitchFamily="34" charset="0"/>
              </a:rPr>
              <a:t>unde</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15" dirty="0">
                <a:latin typeface="+mj-lt"/>
                <a:cs typeface="Arial" panose="020B0604020202020204" pitchFamily="34" charset="0"/>
              </a:rPr>
              <a:t>automatic </a:t>
            </a:r>
            <a:r>
              <a:rPr lang="en-IN" sz="1700" spc="20" dirty="0">
                <a:latin typeface="+mj-lt"/>
                <a:cs typeface="Arial" panose="020B0604020202020204" pitchFamily="34" charset="0"/>
              </a:rPr>
              <a:t>r</a:t>
            </a:r>
            <a:r>
              <a:rPr sz="1700" spc="20" dirty="0" err="1">
                <a:latin typeface="+mj-lt"/>
                <a:cs typeface="Arial" panose="020B0604020202020204" pitchFamily="34" charset="0"/>
              </a:rPr>
              <a:t>oute</a:t>
            </a:r>
            <a:r>
              <a:rPr sz="1700" spc="20" dirty="0">
                <a:latin typeface="+mj-lt"/>
                <a:cs typeface="Arial" panose="020B0604020202020204" pitchFamily="34" charset="0"/>
              </a:rPr>
              <a:t> </a:t>
            </a:r>
            <a:r>
              <a:rPr sz="1700" spc="-15" dirty="0">
                <a:latin typeface="+mj-lt"/>
                <a:cs typeface="Arial" panose="020B0604020202020204" pitchFamily="34" charset="0"/>
              </a:rPr>
              <a:t>and </a:t>
            </a:r>
            <a:r>
              <a:rPr sz="1700" spc="25" dirty="0">
                <a:latin typeface="+mj-lt"/>
                <a:cs typeface="Arial" panose="020B0604020202020204" pitchFamily="34" charset="0"/>
              </a:rPr>
              <a:t>the</a:t>
            </a:r>
            <a:r>
              <a:rPr lang="en-IN" sz="1700" spc="25" dirty="0">
                <a:latin typeface="+mj-lt"/>
                <a:cs typeface="Arial" panose="020B0604020202020204" pitchFamily="34" charset="0"/>
              </a:rPr>
              <a:t>r</a:t>
            </a:r>
            <a:r>
              <a:rPr sz="1700" spc="25" dirty="0">
                <a:latin typeface="+mj-lt"/>
                <a:cs typeface="Arial" panose="020B0604020202020204" pitchFamily="34" charset="0"/>
              </a:rPr>
              <a:t>e </a:t>
            </a:r>
            <a:r>
              <a:rPr sz="1700" spc="-15" dirty="0">
                <a:latin typeface="+mj-lt"/>
                <a:cs typeface="Arial" panose="020B0604020202020204" pitchFamily="34" charset="0"/>
              </a:rPr>
              <a:t>no </a:t>
            </a:r>
            <a:r>
              <a:rPr sz="1700" spc="-25" dirty="0">
                <a:latin typeface="+mj-lt"/>
                <a:cs typeface="Arial" panose="020B0604020202020204" pitchFamily="34" charset="0"/>
              </a:rPr>
              <a:t>FDI </a:t>
            </a:r>
            <a:r>
              <a:rPr sz="1700" spc="-20" dirty="0">
                <a:latin typeface="+mj-lt"/>
                <a:cs typeface="Arial" panose="020B0604020202020204" pitchFamily="34" charset="0"/>
              </a:rPr>
              <a:t>linked </a:t>
            </a:r>
            <a:r>
              <a:rPr sz="1700" spc="30" dirty="0">
                <a:latin typeface="+mj-lt"/>
                <a:cs typeface="Arial" panose="020B0604020202020204" pitchFamily="34" charset="0"/>
              </a:rPr>
              <a:t>pe</a:t>
            </a:r>
            <a:r>
              <a:rPr lang="en-IN" sz="1700" spc="30" dirty="0">
                <a:latin typeface="+mj-lt"/>
                <a:cs typeface="Arial" panose="020B0604020202020204" pitchFamily="34" charset="0"/>
              </a:rPr>
              <a:t>r</a:t>
            </a:r>
            <a:r>
              <a:rPr sz="1700" spc="30" dirty="0" err="1">
                <a:latin typeface="+mj-lt"/>
                <a:cs typeface="Arial" panose="020B0604020202020204" pitchFamily="34" charset="0"/>
              </a:rPr>
              <a:t>fo</a:t>
            </a:r>
            <a:r>
              <a:rPr lang="en-IN" sz="1700" spc="30" dirty="0">
                <a:latin typeface="+mj-lt"/>
                <a:cs typeface="Arial" panose="020B0604020202020204" pitchFamily="34" charset="0"/>
              </a:rPr>
              <a:t>r</a:t>
            </a:r>
            <a:r>
              <a:rPr sz="1700" spc="30" dirty="0" err="1">
                <a:latin typeface="+mj-lt"/>
                <a:cs typeface="Arial" panose="020B0604020202020204" pitchFamily="34" charset="0"/>
              </a:rPr>
              <a:t>mance</a:t>
            </a:r>
            <a:r>
              <a:rPr sz="1700" spc="30" dirty="0">
                <a:latin typeface="+mj-lt"/>
                <a:cs typeface="Arial" panose="020B0604020202020204" pitchFamily="34" charset="0"/>
              </a:rPr>
              <a:t> </a:t>
            </a:r>
            <a:r>
              <a:rPr sz="1700" spc="-434" dirty="0">
                <a:latin typeface="+mj-lt"/>
                <a:cs typeface="Arial" panose="020B0604020202020204" pitchFamily="34" charset="0"/>
              </a:rPr>
              <a:t> </a:t>
            </a:r>
            <a:r>
              <a:rPr sz="1700" spc="-20" dirty="0">
                <a:latin typeface="+mj-lt"/>
                <a:cs typeface="Arial" panose="020B0604020202020204" pitchFamily="34" charset="0"/>
              </a:rPr>
              <a:t>conditions.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a:r>
              <a:rPr sz="1700" spc="35" dirty="0">
                <a:latin typeface="+mj-lt"/>
                <a:cs typeface="Arial" panose="020B0604020202020204" pitchFamily="34" charset="0"/>
              </a:rPr>
              <a:t>A</a:t>
            </a:r>
            <a:r>
              <a:rPr sz="1700" dirty="0">
                <a:latin typeface="+mj-lt"/>
                <a:cs typeface="Arial" panose="020B0604020202020204" pitchFamily="34" charset="0"/>
              </a:rPr>
              <a:t> </a:t>
            </a:r>
            <a:r>
              <a:rPr sz="1700" spc="-10" dirty="0">
                <a:latin typeface="+mj-lt"/>
                <a:cs typeface="Arial" panose="020B0604020202020204" pitchFamily="34" charset="0"/>
              </a:rPr>
              <a:t>Company</a:t>
            </a:r>
            <a:r>
              <a:rPr sz="1700" dirty="0">
                <a:latin typeface="+mj-lt"/>
                <a:cs typeface="Arial" panose="020B0604020202020204" pitchFamily="34" charset="0"/>
              </a:rPr>
              <a:t> </a:t>
            </a:r>
            <a:r>
              <a:rPr sz="1700" spc="20" dirty="0" err="1">
                <a:latin typeface="+mj-lt"/>
                <a:cs typeface="Arial" panose="020B0604020202020204" pitchFamily="34" charset="0"/>
              </a:rPr>
              <a:t>unde</a:t>
            </a:r>
            <a:r>
              <a:rPr lang="en-IN" sz="1700" spc="20" dirty="0">
                <a:latin typeface="+mj-lt"/>
                <a:cs typeface="Arial" panose="020B0604020202020204" pitchFamily="34" charset="0"/>
              </a:rPr>
              <a:t>r</a:t>
            </a:r>
            <a:r>
              <a:rPr sz="1700" spc="-5" dirty="0">
                <a:latin typeface="+mj-lt"/>
                <a:cs typeface="Arial" panose="020B0604020202020204" pitchFamily="34" charset="0"/>
              </a:rPr>
              <a:t> 100%</a:t>
            </a:r>
            <a:r>
              <a:rPr sz="1700" spc="1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5" dirty="0">
                <a:latin typeface="+mj-lt"/>
                <a:cs typeface="Arial" panose="020B0604020202020204" pitchFamily="34" charset="0"/>
              </a:rPr>
              <a:t> </a:t>
            </a:r>
            <a:r>
              <a:rPr sz="1700" spc="-20" dirty="0">
                <a:latin typeface="+mj-lt"/>
                <a:cs typeface="Arial" panose="020B0604020202020204" pitchFamily="34" charset="0"/>
              </a:rPr>
              <a:t>investment</a:t>
            </a:r>
            <a:r>
              <a:rPr sz="1700" spc="5" dirty="0">
                <a:latin typeface="+mj-lt"/>
                <a:cs typeface="Arial" panose="020B0604020202020204" pitchFamily="34" charset="0"/>
              </a:rPr>
              <a:t> </a:t>
            </a:r>
            <a:r>
              <a:rPr sz="1700" spc="-15" dirty="0">
                <a:latin typeface="+mj-lt"/>
                <a:cs typeface="Arial" panose="020B0604020202020204" pitchFamily="34" charset="0"/>
              </a:rPr>
              <a:t>automatic</a:t>
            </a:r>
            <a:r>
              <a:rPr sz="1700" dirty="0">
                <a:latin typeface="+mj-lt"/>
                <a:cs typeface="Arial" panose="020B0604020202020204" pitchFamily="34" charset="0"/>
              </a:rPr>
              <a:t> </a:t>
            </a:r>
            <a:r>
              <a:rPr lang="en-IN" sz="1700" spc="20" dirty="0">
                <a:latin typeface="+mj-lt"/>
                <a:cs typeface="Arial" panose="020B0604020202020204" pitchFamily="34" charset="0"/>
              </a:rPr>
              <a:t>r</a:t>
            </a:r>
            <a:r>
              <a:rPr sz="1700" spc="20" dirty="0" err="1">
                <a:latin typeface="+mj-lt"/>
                <a:cs typeface="Arial" panose="020B0604020202020204" pitchFamily="34" charset="0"/>
              </a:rPr>
              <a:t>oute</a:t>
            </a:r>
            <a:r>
              <a:rPr sz="1700" spc="425" dirty="0">
                <a:latin typeface="+mj-lt"/>
                <a:cs typeface="Arial" panose="020B0604020202020204" pitchFamily="34" charset="0"/>
              </a:rPr>
              <a:t> </a:t>
            </a:r>
            <a:r>
              <a:rPr sz="1700" spc="-20" dirty="0">
                <a:latin typeface="+mj-lt"/>
                <a:cs typeface="Arial" panose="020B0604020202020204" pitchFamily="34" charset="0"/>
              </a:rPr>
              <a:t>without</a:t>
            </a:r>
            <a:r>
              <a:rPr sz="1700" spc="-25" dirty="0">
                <a:latin typeface="+mj-lt"/>
                <a:cs typeface="Arial" panose="020B0604020202020204" pitchFamily="34" charset="0"/>
              </a:rPr>
              <a:t> </a:t>
            </a:r>
            <a:r>
              <a:rPr sz="1700" spc="-30" dirty="0">
                <a:latin typeface="+mj-lt"/>
                <a:cs typeface="Arial" panose="020B0604020202020204" pitchFamily="34" charset="0"/>
              </a:rPr>
              <a:t>any</a:t>
            </a:r>
            <a:r>
              <a:rPr sz="1700" spc="5" dirty="0">
                <a:latin typeface="+mj-lt"/>
                <a:cs typeface="Arial" panose="020B0604020202020204" pitchFamily="34" charset="0"/>
              </a:rPr>
              <a:t> </a:t>
            </a:r>
            <a:r>
              <a:rPr sz="1700" spc="-25" dirty="0">
                <a:latin typeface="+mj-lt"/>
                <a:cs typeface="Arial" panose="020B0604020202020204" pitchFamily="34" charset="0"/>
              </a:rPr>
              <a:t>FDI</a:t>
            </a:r>
            <a:r>
              <a:rPr sz="1700" spc="30" dirty="0">
                <a:latin typeface="+mj-lt"/>
                <a:cs typeface="Arial" panose="020B0604020202020204" pitchFamily="34" charset="0"/>
              </a:rPr>
              <a:t> pe</a:t>
            </a:r>
            <a:r>
              <a:rPr lang="en-IN" sz="1700" spc="30" dirty="0">
                <a:latin typeface="+mj-lt"/>
                <a:cs typeface="Arial" panose="020B0604020202020204" pitchFamily="34" charset="0"/>
              </a:rPr>
              <a:t>r</a:t>
            </a:r>
            <a:r>
              <a:rPr sz="1700" spc="30" dirty="0" err="1">
                <a:latin typeface="+mj-lt"/>
                <a:cs typeface="Arial" panose="020B0604020202020204" pitchFamily="34" charset="0"/>
              </a:rPr>
              <a:t>fo</a:t>
            </a:r>
            <a:r>
              <a:rPr lang="en-IN" sz="1700" spc="30" dirty="0">
                <a:latin typeface="+mj-lt"/>
                <a:cs typeface="Arial" panose="020B0604020202020204" pitchFamily="34" charset="0"/>
              </a:rPr>
              <a:t>r</a:t>
            </a:r>
            <a:r>
              <a:rPr sz="1700" spc="30" dirty="0" err="1">
                <a:latin typeface="+mj-lt"/>
                <a:cs typeface="Arial" panose="020B0604020202020204" pitchFamily="34" charset="0"/>
              </a:rPr>
              <a:t>mance</a:t>
            </a:r>
            <a:r>
              <a:rPr sz="1700" spc="-35" dirty="0">
                <a:latin typeface="+mj-lt"/>
                <a:cs typeface="Arial" panose="020B0604020202020204" pitchFamily="34" charset="0"/>
              </a:rPr>
              <a:t> </a:t>
            </a:r>
            <a:r>
              <a:rPr sz="1700" spc="-20" dirty="0">
                <a:latin typeface="+mj-lt"/>
                <a:cs typeface="Arial" panose="020B0604020202020204" pitchFamily="34" charset="0"/>
              </a:rPr>
              <a:t>linked</a:t>
            </a:r>
            <a:r>
              <a:rPr sz="1700" spc="15" dirty="0">
                <a:latin typeface="+mj-lt"/>
                <a:cs typeface="Arial" panose="020B0604020202020204" pitchFamily="34" charset="0"/>
              </a:rPr>
              <a:t> </a:t>
            </a:r>
            <a:r>
              <a:rPr sz="1700" spc="-20" dirty="0">
                <a:latin typeface="+mj-lt"/>
                <a:cs typeface="Arial" panose="020B0604020202020204" pitchFamily="34" charset="0"/>
              </a:rPr>
              <a:t>conditions</a:t>
            </a:r>
            <a:r>
              <a:rPr lang="en-IN" sz="1700" spc="-20" dirty="0">
                <a:latin typeface="+mj-lt"/>
                <a:cs typeface="Arial" panose="020B0604020202020204" pitchFamily="34" charset="0"/>
              </a:rPr>
              <a:t> </a:t>
            </a:r>
            <a:r>
              <a:rPr lang="en-US" sz="1700" spc="-20" dirty="0">
                <a:latin typeface="+mj-lt"/>
                <a:cs typeface="Arial" panose="020B0604020202020204" pitchFamily="34" charset="0"/>
              </a:rPr>
              <a:t>may</a:t>
            </a:r>
            <a:r>
              <a:rPr lang="en-US" sz="1700" spc="-25" dirty="0">
                <a:latin typeface="+mj-lt"/>
                <a:cs typeface="Arial" panose="020B0604020202020204" pitchFamily="34" charset="0"/>
              </a:rPr>
              <a:t> </a:t>
            </a:r>
            <a:r>
              <a:rPr lang="en-US" sz="1700" spc="10" dirty="0">
                <a:latin typeface="+mj-lt"/>
                <a:cs typeface="Arial" panose="020B0604020202020204" pitchFamily="34" charset="0"/>
              </a:rPr>
              <a:t>converted</a:t>
            </a:r>
            <a:r>
              <a:rPr lang="en-US" sz="1700" spc="-15" dirty="0">
                <a:latin typeface="+mj-lt"/>
                <a:cs typeface="Arial" panose="020B0604020202020204" pitchFamily="34" charset="0"/>
              </a:rPr>
              <a:t> </a:t>
            </a:r>
            <a:r>
              <a:rPr lang="en-US" sz="1700" spc="-20" dirty="0">
                <a:latin typeface="+mj-lt"/>
                <a:cs typeface="Arial" panose="020B0604020202020204" pitchFamily="34" charset="0"/>
              </a:rPr>
              <a:t>into LLP</a:t>
            </a:r>
            <a:r>
              <a:rPr lang="en-US" sz="1700" spc="-5" dirty="0">
                <a:latin typeface="+mj-lt"/>
                <a:cs typeface="Arial" panose="020B0604020202020204" pitchFamily="34" charset="0"/>
              </a:rPr>
              <a:t> </a:t>
            </a:r>
            <a:r>
              <a:rPr lang="en-US" sz="1700" spc="-20" dirty="0">
                <a:latin typeface="+mj-lt"/>
                <a:cs typeface="Arial" panose="020B0604020202020204" pitchFamily="34" charset="0"/>
              </a:rPr>
              <a:t>and</a:t>
            </a:r>
            <a:r>
              <a:rPr lang="en-US" sz="1700" dirty="0">
                <a:latin typeface="+mj-lt"/>
                <a:cs typeface="Arial" panose="020B0604020202020204" pitchFamily="34" charset="0"/>
              </a:rPr>
              <a:t> </a:t>
            </a:r>
            <a:r>
              <a:rPr lang="en-US" sz="1700" spc="-15" dirty="0">
                <a:latin typeface="+mj-lt"/>
                <a:cs typeface="Arial" panose="020B0604020202020204" pitchFamily="34" charset="0"/>
              </a:rPr>
              <a:t>vice </a:t>
            </a:r>
            <a:r>
              <a:rPr lang="en-US" sz="1700" spc="20" dirty="0">
                <a:latin typeface="+mj-lt"/>
                <a:cs typeface="Arial" panose="020B0604020202020204" pitchFamily="34" charset="0"/>
              </a:rPr>
              <a:t>versa</a:t>
            </a:r>
            <a:endParaRPr lang="en-US" sz="1700" dirty="0">
              <a:latin typeface="+mj-lt"/>
              <a:cs typeface="Arial" panose="020B0604020202020204" pitchFamily="34" charset="0"/>
            </a:endParaRPr>
          </a:p>
        </p:txBody>
      </p:sp>
      <p:grpSp>
        <p:nvGrpSpPr>
          <p:cNvPr id="18" name="object 18"/>
          <p:cNvGrpSpPr/>
          <p:nvPr/>
        </p:nvGrpSpPr>
        <p:grpSpPr>
          <a:xfrm>
            <a:off x="3531298" y="1739074"/>
            <a:ext cx="3235325" cy="780415"/>
            <a:chOff x="3531298" y="1739074"/>
            <a:chExt cx="3235325" cy="780415"/>
          </a:xfrm>
          <a:solidFill>
            <a:schemeClr val="accent3">
              <a:lumMod val="60000"/>
              <a:lumOff val="40000"/>
            </a:schemeClr>
          </a:solidFill>
        </p:grpSpPr>
        <p:sp>
          <p:nvSpPr>
            <p:cNvPr id="19" name="object 19"/>
            <p:cNvSpPr/>
            <p:nvPr/>
          </p:nvSpPr>
          <p:spPr>
            <a:xfrm>
              <a:off x="3545585" y="1753361"/>
              <a:ext cx="3206750" cy="751840"/>
            </a:xfrm>
            <a:custGeom>
              <a:avLst/>
              <a:gdLst/>
              <a:ahLst/>
              <a:cxnLst/>
              <a:rect l="l" t="t" r="r" b="b"/>
              <a:pathLst>
                <a:path w="3206750" h="751839">
                  <a:moveTo>
                    <a:pt x="3116961" y="0"/>
                  </a:moveTo>
                  <a:lnTo>
                    <a:pt x="89535" y="0"/>
                  </a:lnTo>
                  <a:lnTo>
                    <a:pt x="54649" y="7024"/>
                  </a:lnTo>
                  <a:lnTo>
                    <a:pt x="26193" y="26193"/>
                  </a:lnTo>
                  <a:lnTo>
                    <a:pt x="7024" y="54649"/>
                  </a:lnTo>
                  <a:lnTo>
                    <a:pt x="0" y="89535"/>
                  </a:lnTo>
                  <a:lnTo>
                    <a:pt x="0" y="661797"/>
                  </a:lnTo>
                  <a:lnTo>
                    <a:pt x="7024" y="696682"/>
                  </a:lnTo>
                  <a:lnTo>
                    <a:pt x="26193" y="725138"/>
                  </a:lnTo>
                  <a:lnTo>
                    <a:pt x="54649" y="744307"/>
                  </a:lnTo>
                  <a:lnTo>
                    <a:pt x="89535" y="751332"/>
                  </a:lnTo>
                  <a:lnTo>
                    <a:pt x="3116961" y="751332"/>
                  </a:lnTo>
                  <a:lnTo>
                    <a:pt x="3151846" y="744307"/>
                  </a:lnTo>
                  <a:lnTo>
                    <a:pt x="3180302" y="725138"/>
                  </a:lnTo>
                  <a:lnTo>
                    <a:pt x="3199471" y="696682"/>
                  </a:lnTo>
                  <a:lnTo>
                    <a:pt x="3206495" y="661797"/>
                  </a:lnTo>
                  <a:lnTo>
                    <a:pt x="3206495" y="89535"/>
                  </a:lnTo>
                  <a:lnTo>
                    <a:pt x="3199471" y="54649"/>
                  </a:lnTo>
                  <a:lnTo>
                    <a:pt x="3180302" y="26193"/>
                  </a:lnTo>
                  <a:lnTo>
                    <a:pt x="3151846" y="7024"/>
                  </a:lnTo>
                  <a:lnTo>
                    <a:pt x="3116961" y="0"/>
                  </a:lnTo>
                  <a:close/>
                </a:path>
              </a:pathLst>
            </a:custGeom>
            <a:grpFill/>
          </p:spPr>
          <p:txBody>
            <a:bodyPr wrap="square" lIns="0" tIns="0" rIns="0" bIns="0" rtlCol="0"/>
            <a:lstStyle/>
            <a:p>
              <a:endParaRPr sz="1700">
                <a:latin typeface="+mj-lt"/>
                <a:cs typeface="Arial" panose="020B0604020202020204" pitchFamily="34" charset="0"/>
              </a:endParaRPr>
            </a:p>
          </p:txBody>
        </p:sp>
        <p:sp>
          <p:nvSpPr>
            <p:cNvPr id="20" name="object 20"/>
            <p:cNvSpPr/>
            <p:nvPr/>
          </p:nvSpPr>
          <p:spPr>
            <a:xfrm>
              <a:off x="3545585" y="1753361"/>
              <a:ext cx="3206750" cy="751840"/>
            </a:xfrm>
            <a:custGeom>
              <a:avLst/>
              <a:gdLst/>
              <a:ahLst/>
              <a:cxnLst/>
              <a:rect l="l" t="t" r="r" b="b"/>
              <a:pathLst>
                <a:path w="3206750" h="751839">
                  <a:moveTo>
                    <a:pt x="0" y="89535"/>
                  </a:moveTo>
                  <a:lnTo>
                    <a:pt x="7024" y="54649"/>
                  </a:lnTo>
                  <a:lnTo>
                    <a:pt x="26193" y="26193"/>
                  </a:lnTo>
                  <a:lnTo>
                    <a:pt x="54649" y="7024"/>
                  </a:lnTo>
                  <a:lnTo>
                    <a:pt x="89535" y="0"/>
                  </a:lnTo>
                  <a:lnTo>
                    <a:pt x="3116961" y="0"/>
                  </a:lnTo>
                  <a:lnTo>
                    <a:pt x="3151846" y="7024"/>
                  </a:lnTo>
                  <a:lnTo>
                    <a:pt x="3180302" y="26193"/>
                  </a:lnTo>
                  <a:lnTo>
                    <a:pt x="3199471" y="54649"/>
                  </a:lnTo>
                  <a:lnTo>
                    <a:pt x="3206495" y="89535"/>
                  </a:lnTo>
                  <a:lnTo>
                    <a:pt x="3206495" y="661797"/>
                  </a:lnTo>
                  <a:lnTo>
                    <a:pt x="3199471" y="696682"/>
                  </a:lnTo>
                  <a:lnTo>
                    <a:pt x="3180302" y="725138"/>
                  </a:lnTo>
                  <a:lnTo>
                    <a:pt x="3151846" y="744307"/>
                  </a:lnTo>
                  <a:lnTo>
                    <a:pt x="3116961" y="751332"/>
                  </a:lnTo>
                  <a:lnTo>
                    <a:pt x="89535" y="751332"/>
                  </a:lnTo>
                  <a:lnTo>
                    <a:pt x="54649" y="744307"/>
                  </a:lnTo>
                  <a:lnTo>
                    <a:pt x="26193" y="725138"/>
                  </a:lnTo>
                  <a:lnTo>
                    <a:pt x="7024" y="696682"/>
                  </a:lnTo>
                  <a:lnTo>
                    <a:pt x="0" y="661797"/>
                  </a:lnTo>
                  <a:lnTo>
                    <a:pt x="0" y="89535"/>
                  </a:lnTo>
                  <a:close/>
                </a:path>
              </a:pathLst>
            </a:custGeom>
            <a:grpFill/>
            <a:ln w="28575">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21" name="object 21"/>
          <p:cNvSpPr txBox="1"/>
          <p:nvPr/>
        </p:nvSpPr>
        <p:spPr>
          <a:xfrm>
            <a:off x="3657447" y="1831340"/>
            <a:ext cx="3038170" cy="536044"/>
          </a:xfrm>
          <a:prstGeom prst="rect">
            <a:avLst/>
          </a:prstGeom>
        </p:spPr>
        <p:txBody>
          <a:bodyPr vert="horz" wrap="square" lIns="0" tIns="12700" rIns="0" bIns="0" rtlCol="0">
            <a:spAutoFit/>
          </a:bodyPr>
          <a:lstStyle/>
          <a:p>
            <a:pPr algn="ctr">
              <a:lnSpc>
                <a:spcPct val="100000"/>
              </a:lnSpc>
              <a:spcBef>
                <a:spcPts val="100"/>
              </a:spcBef>
            </a:pPr>
            <a:r>
              <a:rPr lang="en-IN" sz="1700" b="1" spc="90" dirty="0">
                <a:solidFill>
                  <a:srgbClr val="FFFFFF"/>
                </a:solidFill>
                <a:latin typeface="+mj-lt"/>
                <a:cs typeface="Arial" panose="020B0604020202020204" pitchFamily="34" charset="0"/>
              </a:rPr>
              <a:t>F</a:t>
            </a:r>
            <a:r>
              <a:rPr sz="1700" b="1" spc="90" dirty="0">
                <a:solidFill>
                  <a:srgbClr val="FFFFFF"/>
                </a:solidFill>
                <a:latin typeface="+mj-lt"/>
                <a:cs typeface="Arial" panose="020B0604020202020204" pitchFamily="34" charset="0"/>
              </a:rPr>
              <a:t>o</a:t>
            </a:r>
            <a:r>
              <a:rPr lang="en-IN" sz="1700" b="1" spc="90" dirty="0">
                <a:solidFill>
                  <a:srgbClr val="FFFFFF"/>
                </a:solidFill>
                <a:latin typeface="+mj-lt"/>
                <a:cs typeface="Arial" panose="020B0604020202020204" pitchFamily="34" charset="0"/>
              </a:rPr>
              <a:t>r</a:t>
            </a:r>
            <a:r>
              <a:rPr sz="1700" b="1" spc="90" dirty="0" err="1">
                <a:solidFill>
                  <a:srgbClr val="FFFFFF"/>
                </a:solidFill>
                <a:latin typeface="+mj-lt"/>
                <a:cs typeface="Arial" panose="020B0604020202020204" pitchFamily="34" charset="0"/>
              </a:rPr>
              <a:t>eign</a:t>
            </a:r>
            <a:r>
              <a:rPr sz="1700" b="1" spc="-10" dirty="0">
                <a:solidFill>
                  <a:srgbClr val="FFFFFF"/>
                </a:solidFill>
                <a:latin typeface="+mj-lt"/>
                <a:cs typeface="Arial" panose="020B0604020202020204" pitchFamily="34" charset="0"/>
              </a:rPr>
              <a:t> </a:t>
            </a:r>
            <a:r>
              <a:rPr sz="1700" b="1" spc="15" dirty="0">
                <a:solidFill>
                  <a:srgbClr val="FFFFFF"/>
                </a:solidFill>
                <a:latin typeface="+mj-lt"/>
                <a:cs typeface="Arial" panose="020B0604020202020204" pitchFamily="34" charset="0"/>
              </a:rPr>
              <a:t>Po</a:t>
            </a:r>
            <a:r>
              <a:rPr lang="en-IN" sz="1700" b="1" spc="15" dirty="0">
                <a:solidFill>
                  <a:srgbClr val="FFFFFF"/>
                </a:solidFill>
                <a:latin typeface="+mj-lt"/>
                <a:cs typeface="Arial" panose="020B0604020202020204" pitchFamily="34" charset="0"/>
              </a:rPr>
              <a:t>r</a:t>
            </a:r>
            <a:r>
              <a:rPr sz="1700" b="1" spc="15" dirty="0" err="1">
                <a:solidFill>
                  <a:srgbClr val="FFFFFF"/>
                </a:solidFill>
                <a:latin typeface="+mj-lt"/>
                <a:cs typeface="Arial" panose="020B0604020202020204" pitchFamily="34" charset="0"/>
              </a:rPr>
              <a:t>tfolio</a:t>
            </a:r>
            <a:r>
              <a:rPr sz="1700" b="1" spc="-30" dirty="0">
                <a:solidFill>
                  <a:srgbClr val="FFFFFF"/>
                </a:solidFill>
                <a:latin typeface="+mj-lt"/>
                <a:cs typeface="Arial" panose="020B0604020202020204" pitchFamily="34" charset="0"/>
              </a:rPr>
              <a:t> </a:t>
            </a:r>
            <a:r>
              <a:rPr sz="1700" b="1" spc="10" dirty="0" err="1">
                <a:solidFill>
                  <a:srgbClr val="FFFFFF"/>
                </a:solidFill>
                <a:latin typeface="+mj-lt"/>
                <a:cs typeface="Arial" panose="020B0604020202020204" pitchFamily="34" charset="0"/>
              </a:rPr>
              <a:t>Investo</a:t>
            </a:r>
            <a:r>
              <a:rPr lang="en-IN" sz="1700" b="1" spc="10" dirty="0">
                <a:solidFill>
                  <a:srgbClr val="FFFFFF"/>
                </a:solidFill>
                <a:latin typeface="+mj-lt"/>
                <a:cs typeface="Arial" panose="020B0604020202020204" pitchFamily="34" charset="0"/>
              </a:rPr>
              <a:t>r</a:t>
            </a:r>
            <a:r>
              <a:rPr sz="1700" b="1" spc="10" dirty="0">
                <a:solidFill>
                  <a:srgbClr val="FFFFFF"/>
                </a:solidFill>
                <a:latin typeface="+mj-lt"/>
                <a:cs typeface="Arial" panose="020B0604020202020204" pitchFamily="34" charset="0"/>
              </a:rPr>
              <a:t>s</a:t>
            </a:r>
            <a:endParaRPr sz="1700" dirty="0">
              <a:latin typeface="+mj-lt"/>
              <a:cs typeface="Arial" panose="020B0604020202020204" pitchFamily="34" charset="0"/>
            </a:endParaRPr>
          </a:p>
          <a:p>
            <a:pPr marL="2540" algn="ctr">
              <a:lnSpc>
                <a:spcPct val="100000"/>
              </a:lnSpc>
            </a:pPr>
            <a:r>
              <a:rPr sz="1700" b="1" spc="90" dirty="0">
                <a:solidFill>
                  <a:srgbClr val="FFFFFF"/>
                </a:solidFill>
                <a:latin typeface="+mj-lt"/>
                <a:cs typeface="Arial" panose="020B0604020202020204" pitchFamily="34" charset="0"/>
              </a:rPr>
              <a:t>(</a:t>
            </a:r>
            <a:r>
              <a:rPr lang="en-IN" sz="1700" b="1" spc="90" dirty="0">
                <a:solidFill>
                  <a:srgbClr val="FFFFFF"/>
                </a:solidFill>
                <a:latin typeface="+mj-lt"/>
                <a:cs typeface="Arial" panose="020B0604020202020204" pitchFamily="34" charset="0"/>
              </a:rPr>
              <a:t>F</a:t>
            </a:r>
            <a:r>
              <a:rPr sz="1700" b="1" spc="90" dirty="0">
                <a:solidFill>
                  <a:srgbClr val="FFFFFF"/>
                </a:solidFill>
                <a:latin typeface="+mj-lt"/>
                <a:cs typeface="Arial" panose="020B0604020202020204" pitchFamily="34" charset="0"/>
              </a:rPr>
              <a:t>PI)</a:t>
            </a:r>
            <a:endParaRPr sz="1700" dirty="0">
              <a:latin typeface="+mj-lt"/>
              <a:cs typeface="Arial" panose="020B0604020202020204" pitchFamily="34" charset="0"/>
            </a:endParaRPr>
          </a:p>
        </p:txBody>
      </p:sp>
      <p:grpSp>
        <p:nvGrpSpPr>
          <p:cNvPr id="22" name="object 22"/>
          <p:cNvGrpSpPr/>
          <p:nvPr/>
        </p:nvGrpSpPr>
        <p:grpSpPr>
          <a:xfrm>
            <a:off x="225742" y="1748218"/>
            <a:ext cx="3238500" cy="781685"/>
            <a:chOff x="225742" y="1748218"/>
            <a:chExt cx="3238500" cy="781685"/>
          </a:xfrm>
        </p:grpSpPr>
        <p:sp>
          <p:nvSpPr>
            <p:cNvPr id="23" name="object 23"/>
            <p:cNvSpPr/>
            <p:nvPr/>
          </p:nvSpPr>
          <p:spPr>
            <a:xfrm>
              <a:off x="240029" y="1762505"/>
              <a:ext cx="3209925" cy="753110"/>
            </a:xfrm>
            <a:custGeom>
              <a:avLst/>
              <a:gdLst/>
              <a:ahLst/>
              <a:cxnLst/>
              <a:rect l="l" t="t" r="r" b="b"/>
              <a:pathLst>
                <a:path w="3209925" h="753110">
                  <a:moveTo>
                    <a:pt x="3119882" y="0"/>
                  </a:moveTo>
                  <a:lnTo>
                    <a:pt x="89662" y="0"/>
                  </a:lnTo>
                  <a:lnTo>
                    <a:pt x="54762" y="7044"/>
                  </a:lnTo>
                  <a:lnTo>
                    <a:pt x="26262" y="26257"/>
                  </a:lnTo>
                  <a:lnTo>
                    <a:pt x="7046" y="54756"/>
                  </a:lnTo>
                  <a:lnTo>
                    <a:pt x="0" y="89662"/>
                  </a:lnTo>
                  <a:lnTo>
                    <a:pt x="0" y="663194"/>
                  </a:lnTo>
                  <a:lnTo>
                    <a:pt x="7046" y="698099"/>
                  </a:lnTo>
                  <a:lnTo>
                    <a:pt x="26262" y="726598"/>
                  </a:lnTo>
                  <a:lnTo>
                    <a:pt x="54762" y="745811"/>
                  </a:lnTo>
                  <a:lnTo>
                    <a:pt x="89662" y="752856"/>
                  </a:lnTo>
                  <a:lnTo>
                    <a:pt x="3119882" y="752856"/>
                  </a:lnTo>
                  <a:lnTo>
                    <a:pt x="3154787" y="745811"/>
                  </a:lnTo>
                  <a:lnTo>
                    <a:pt x="3183286" y="726598"/>
                  </a:lnTo>
                  <a:lnTo>
                    <a:pt x="3202499" y="698099"/>
                  </a:lnTo>
                  <a:lnTo>
                    <a:pt x="3209544" y="663194"/>
                  </a:lnTo>
                  <a:lnTo>
                    <a:pt x="3209544" y="89662"/>
                  </a:lnTo>
                  <a:lnTo>
                    <a:pt x="3202499" y="54756"/>
                  </a:lnTo>
                  <a:lnTo>
                    <a:pt x="3183286" y="26257"/>
                  </a:lnTo>
                  <a:lnTo>
                    <a:pt x="3154787" y="7044"/>
                  </a:lnTo>
                  <a:lnTo>
                    <a:pt x="3119882"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24" name="object 24"/>
            <p:cNvSpPr/>
            <p:nvPr/>
          </p:nvSpPr>
          <p:spPr>
            <a:xfrm>
              <a:off x="240029" y="1762505"/>
              <a:ext cx="3209925" cy="753110"/>
            </a:xfrm>
            <a:custGeom>
              <a:avLst/>
              <a:gdLst/>
              <a:ahLst/>
              <a:cxnLst/>
              <a:rect l="l" t="t" r="r" b="b"/>
              <a:pathLst>
                <a:path w="3209925" h="753110">
                  <a:moveTo>
                    <a:pt x="0" y="89662"/>
                  </a:moveTo>
                  <a:lnTo>
                    <a:pt x="7046" y="54756"/>
                  </a:lnTo>
                  <a:lnTo>
                    <a:pt x="26262" y="26257"/>
                  </a:lnTo>
                  <a:lnTo>
                    <a:pt x="54762" y="7044"/>
                  </a:lnTo>
                  <a:lnTo>
                    <a:pt x="89662" y="0"/>
                  </a:lnTo>
                  <a:lnTo>
                    <a:pt x="3119882" y="0"/>
                  </a:lnTo>
                  <a:lnTo>
                    <a:pt x="3154787" y="7044"/>
                  </a:lnTo>
                  <a:lnTo>
                    <a:pt x="3183286" y="26257"/>
                  </a:lnTo>
                  <a:lnTo>
                    <a:pt x="3202499" y="54756"/>
                  </a:lnTo>
                  <a:lnTo>
                    <a:pt x="3209544" y="89662"/>
                  </a:lnTo>
                  <a:lnTo>
                    <a:pt x="3209544" y="663194"/>
                  </a:lnTo>
                  <a:lnTo>
                    <a:pt x="3202499" y="698099"/>
                  </a:lnTo>
                  <a:lnTo>
                    <a:pt x="3183286" y="726598"/>
                  </a:lnTo>
                  <a:lnTo>
                    <a:pt x="3154787" y="745811"/>
                  </a:lnTo>
                  <a:lnTo>
                    <a:pt x="3119882" y="752856"/>
                  </a:lnTo>
                  <a:lnTo>
                    <a:pt x="89662" y="752856"/>
                  </a:lnTo>
                  <a:lnTo>
                    <a:pt x="54762" y="745811"/>
                  </a:lnTo>
                  <a:lnTo>
                    <a:pt x="26262" y="726598"/>
                  </a:lnTo>
                  <a:lnTo>
                    <a:pt x="7046" y="698099"/>
                  </a:lnTo>
                  <a:lnTo>
                    <a:pt x="0" y="663194"/>
                  </a:lnTo>
                  <a:lnTo>
                    <a:pt x="0" y="89662"/>
                  </a:lnTo>
                  <a:close/>
                </a:path>
              </a:pathLst>
            </a:custGeom>
            <a:ln w="28575">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25" name="object 25"/>
          <p:cNvSpPr txBox="1"/>
          <p:nvPr/>
        </p:nvSpPr>
        <p:spPr>
          <a:xfrm>
            <a:off x="614883" y="1840738"/>
            <a:ext cx="2835071" cy="536044"/>
          </a:xfrm>
          <a:prstGeom prst="rect">
            <a:avLst/>
          </a:prstGeom>
        </p:spPr>
        <p:txBody>
          <a:bodyPr vert="horz" wrap="square" lIns="0" tIns="12700" rIns="0" bIns="0" rtlCol="0">
            <a:spAutoFit/>
          </a:bodyPr>
          <a:lstStyle/>
          <a:p>
            <a:pPr marL="452755" marR="5080" indent="-440690">
              <a:lnSpc>
                <a:spcPct val="100000"/>
              </a:lnSpc>
              <a:spcBef>
                <a:spcPts val="100"/>
              </a:spcBef>
            </a:pPr>
            <a:r>
              <a:rPr lang="en-IN" sz="1700" b="1" spc="90" dirty="0">
                <a:solidFill>
                  <a:srgbClr val="FFFFFF"/>
                </a:solidFill>
                <a:latin typeface="+mj-lt"/>
                <a:cs typeface="Arial" panose="020B0604020202020204" pitchFamily="34" charset="0"/>
              </a:rPr>
              <a:t>F</a:t>
            </a:r>
            <a:r>
              <a:rPr sz="1700" b="1" spc="90" dirty="0">
                <a:solidFill>
                  <a:srgbClr val="FFFFFF"/>
                </a:solidFill>
                <a:latin typeface="+mj-lt"/>
                <a:cs typeface="Arial" panose="020B0604020202020204" pitchFamily="34" charset="0"/>
              </a:rPr>
              <a:t>o</a:t>
            </a:r>
            <a:r>
              <a:rPr lang="en-IN" sz="1700" b="1" spc="90" dirty="0">
                <a:solidFill>
                  <a:srgbClr val="FFFFFF"/>
                </a:solidFill>
                <a:latin typeface="+mj-lt"/>
                <a:cs typeface="Arial" panose="020B0604020202020204" pitchFamily="34" charset="0"/>
              </a:rPr>
              <a:t>r</a:t>
            </a:r>
            <a:r>
              <a:rPr sz="1700" b="1" spc="90" dirty="0" err="1">
                <a:solidFill>
                  <a:srgbClr val="FFFFFF"/>
                </a:solidFill>
                <a:latin typeface="+mj-lt"/>
                <a:cs typeface="Arial" panose="020B0604020202020204" pitchFamily="34" charset="0"/>
              </a:rPr>
              <a:t>eign</a:t>
            </a:r>
            <a:r>
              <a:rPr sz="1700" b="1" spc="-25" dirty="0">
                <a:solidFill>
                  <a:srgbClr val="FFFFFF"/>
                </a:solidFill>
                <a:latin typeface="+mj-lt"/>
                <a:cs typeface="Arial" panose="020B0604020202020204" pitchFamily="34" charset="0"/>
              </a:rPr>
              <a:t> </a:t>
            </a:r>
            <a:r>
              <a:rPr sz="1700" b="1" spc="25" dirty="0" err="1">
                <a:solidFill>
                  <a:srgbClr val="FFFFFF"/>
                </a:solidFill>
                <a:latin typeface="+mj-lt"/>
                <a:cs typeface="Arial" panose="020B0604020202020204" pitchFamily="34" charset="0"/>
              </a:rPr>
              <a:t>Ventu</a:t>
            </a:r>
            <a:r>
              <a:rPr lang="en-IN" sz="1700" b="1" spc="25" dirty="0">
                <a:solidFill>
                  <a:srgbClr val="FFFFFF"/>
                </a:solidFill>
                <a:latin typeface="+mj-lt"/>
                <a:cs typeface="Arial" panose="020B0604020202020204" pitchFamily="34" charset="0"/>
              </a:rPr>
              <a:t>r</a:t>
            </a:r>
            <a:r>
              <a:rPr sz="1700" b="1" spc="25" dirty="0">
                <a:solidFill>
                  <a:srgbClr val="FFFFFF"/>
                </a:solidFill>
                <a:latin typeface="+mj-lt"/>
                <a:cs typeface="Arial" panose="020B0604020202020204" pitchFamily="34" charset="0"/>
              </a:rPr>
              <a:t>e</a:t>
            </a:r>
            <a:r>
              <a:rPr sz="1700" b="1"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Capital </a:t>
            </a:r>
            <a:r>
              <a:rPr sz="1700" b="1" spc="-434" dirty="0">
                <a:solidFill>
                  <a:srgbClr val="FFFFFF"/>
                </a:solidFill>
                <a:latin typeface="+mj-lt"/>
                <a:cs typeface="Arial" panose="020B0604020202020204" pitchFamily="34" charset="0"/>
              </a:rPr>
              <a:t> </a:t>
            </a:r>
            <a:r>
              <a:rPr sz="1700" b="1" spc="15" dirty="0" err="1">
                <a:solidFill>
                  <a:srgbClr val="FFFFFF"/>
                </a:solidFill>
                <a:latin typeface="+mj-lt"/>
                <a:cs typeface="Arial" panose="020B0604020202020204" pitchFamily="34" charset="0"/>
              </a:rPr>
              <a:t>Investo</a:t>
            </a:r>
            <a:r>
              <a:rPr lang="en-IN" sz="1700" b="1" spc="15" dirty="0">
                <a:solidFill>
                  <a:srgbClr val="FFFFFF"/>
                </a:solidFill>
                <a:latin typeface="+mj-lt"/>
                <a:cs typeface="Arial" panose="020B0604020202020204" pitchFamily="34" charset="0"/>
              </a:rPr>
              <a:t>r</a:t>
            </a:r>
            <a:r>
              <a:rPr sz="1700" b="1" spc="-5" dirty="0">
                <a:solidFill>
                  <a:srgbClr val="FFFFFF"/>
                </a:solidFill>
                <a:latin typeface="+mj-lt"/>
                <a:cs typeface="Arial" panose="020B0604020202020204" pitchFamily="34" charset="0"/>
              </a:rPr>
              <a:t> </a:t>
            </a:r>
            <a:r>
              <a:rPr sz="1700" b="1" spc="85" dirty="0">
                <a:solidFill>
                  <a:srgbClr val="FFFFFF"/>
                </a:solidFill>
                <a:latin typeface="+mj-lt"/>
                <a:cs typeface="Arial" panose="020B0604020202020204" pitchFamily="34" charset="0"/>
              </a:rPr>
              <a:t>(</a:t>
            </a:r>
            <a:r>
              <a:rPr lang="en-IN" sz="1700" b="1" spc="85" dirty="0">
                <a:solidFill>
                  <a:srgbClr val="FFFFFF"/>
                </a:solidFill>
                <a:latin typeface="+mj-lt"/>
                <a:cs typeface="Arial" panose="020B0604020202020204" pitchFamily="34" charset="0"/>
              </a:rPr>
              <a:t>F</a:t>
            </a:r>
            <a:r>
              <a:rPr sz="1700" b="1" spc="85" dirty="0">
                <a:solidFill>
                  <a:srgbClr val="FFFFFF"/>
                </a:solidFill>
                <a:latin typeface="+mj-lt"/>
                <a:cs typeface="Arial" panose="020B0604020202020204" pitchFamily="34" charset="0"/>
              </a:rPr>
              <a:t>VCI)</a:t>
            </a:r>
            <a:endParaRPr sz="1700" dirty="0">
              <a:latin typeface="+mj-lt"/>
              <a:cs typeface="Arial" panose="020B0604020202020204" pitchFamily="34" charset="0"/>
            </a:endParaRPr>
          </a:p>
        </p:txBody>
      </p:sp>
      <p:grpSp>
        <p:nvGrpSpPr>
          <p:cNvPr id="26" name="object 26"/>
          <p:cNvGrpSpPr/>
          <p:nvPr/>
        </p:nvGrpSpPr>
        <p:grpSpPr>
          <a:xfrm>
            <a:off x="216408" y="1171955"/>
            <a:ext cx="719455" cy="76200"/>
            <a:chOff x="216408" y="1171955"/>
            <a:chExt cx="719455" cy="76200"/>
          </a:xfrm>
        </p:grpSpPr>
        <p:sp>
          <p:nvSpPr>
            <p:cNvPr id="27" name="object 27"/>
            <p:cNvSpPr/>
            <p:nvPr/>
          </p:nvSpPr>
          <p:spPr>
            <a:xfrm>
              <a:off x="216408" y="1171955"/>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28" name="object 28"/>
            <p:cNvSpPr/>
            <p:nvPr/>
          </p:nvSpPr>
          <p:spPr>
            <a:xfrm>
              <a:off x="460248" y="1171955"/>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29" name="object 29"/>
            <p:cNvSpPr/>
            <p:nvPr/>
          </p:nvSpPr>
          <p:spPr>
            <a:xfrm>
              <a:off x="714756" y="1171955"/>
              <a:ext cx="220979" cy="76200"/>
            </a:xfrm>
            <a:custGeom>
              <a:avLst/>
              <a:gdLst/>
              <a:ahLst/>
              <a:cxnLst/>
              <a:rect l="l" t="t" r="r" b="b"/>
              <a:pathLst>
                <a:path w="220980" h="76200">
                  <a:moveTo>
                    <a:pt x="220980" y="0"/>
                  </a:moveTo>
                  <a:lnTo>
                    <a:pt x="0" y="0"/>
                  </a:lnTo>
                  <a:lnTo>
                    <a:pt x="0" y="76200"/>
                  </a:lnTo>
                  <a:lnTo>
                    <a:pt x="220980" y="76200"/>
                  </a:lnTo>
                  <a:lnTo>
                    <a:pt x="220980"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5416092"/>
            <a:ext cx="2994660" cy="797654"/>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4965" algn="l"/>
                <a:tab pos="355600" algn="l"/>
              </a:tabLst>
            </a:pPr>
            <a:r>
              <a:rPr sz="1700" spc="-15" dirty="0">
                <a:latin typeface="+mj-lt"/>
                <a:cs typeface="Arial" panose="020B0604020202020204" pitchFamily="34" charset="0"/>
              </a:rPr>
              <a:t>Investments/Remittances</a:t>
            </a:r>
            <a:endParaRPr sz="1700" dirty="0">
              <a:latin typeface="+mj-lt"/>
              <a:cs typeface="Arial" panose="020B0604020202020204" pitchFamily="34" charset="0"/>
            </a:endParaRPr>
          </a:p>
          <a:p>
            <a:pPr marL="355600" indent="-342900">
              <a:lnSpc>
                <a:spcPct val="100000"/>
              </a:lnSpc>
              <a:spcBef>
                <a:spcPts val="5"/>
              </a:spcBef>
              <a:buFont typeface="Wingdings"/>
              <a:buChar char=""/>
              <a:tabLst>
                <a:tab pos="354965" algn="l"/>
                <a:tab pos="355600" algn="l"/>
              </a:tabLst>
            </a:pPr>
            <a:r>
              <a:rPr sz="1700" spc="25" dirty="0">
                <a:latin typeface="+mj-lt"/>
                <a:cs typeface="Arial" panose="020B0604020202020204" pitchFamily="34" charset="0"/>
              </a:rPr>
              <a:t>Disinvestment/</a:t>
            </a:r>
            <a:r>
              <a:rPr lang="en-IN" sz="1700" spc="25" dirty="0">
                <a:latin typeface="+mj-lt"/>
                <a:cs typeface="Arial" panose="020B0604020202020204" pitchFamily="34" charset="0"/>
              </a:rPr>
              <a:t>Tr</a:t>
            </a:r>
            <a:r>
              <a:rPr sz="1700" spc="25" dirty="0" err="1">
                <a:latin typeface="+mj-lt"/>
                <a:cs typeface="Arial" panose="020B0604020202020204" pitchFamily="34" charset="0"/>
              </a:rPr>
              <a:t>ansfe</a:t>
            </a:r>
            <a:r>
              <a:rPr lang="en-IN" sz="1700" spc="25" dirty="0">
                <a:latin typeface="+mj-lt"/>
                <a:cs typeface="Arial" panose="020B0604020202020204" pitchFamily="34" charset="0"/>
              </a:rPr>
              <a:t>r</a:t>
            </a:r>
            <a:endParaRPr sz="1700" dirty="0">
              <a:latin typeface="+mj-lt"/>
              <a:cs typeface="Arial" panose="020B0604020202020204" pitchFamily="34" charset="0"/>
            </a:endParaRPr>
          </a:p>
          <a:p>
            <a:pPr marL="355600" indent="-342900">
              <a:lnSpc>
                <a:spcPct val="100000"/>
              </a:lnSpc>
              <a:buFont typeface="Wingdings"/>
              <a:buChar char=""/>
              <a:tabLst>
                <a:tab pos="354965" algn="l"/>
                <a:tab pos="355600" algn="l"/>
              </a:tabLst>
            </a:pPr>
            <a:r>
              <a:rPr sz="1700" spc="-15" dirty="0">
                <a:latin typeface="+mj-lt"/>
                <a:cs typeface="Arial" panose="020B0604020202020204" pitchFamily="34" charset="0"/>
              </a:rPr>
              <a:t>Annual</a:t>
            </a:r>
            <a:r>
              <a:rPr sz="1700" spc="-35" dirty="0">
                <a:latin typeface="+mj-lt"/>
                <a:cs typeface="Arial" panose="020B0604020202020204" pitchFamily="34" charset="0"/>
              </a:rPr>
              <a:t> </a:t>
            </a:r>
            <a:r>
              <a:rPr sz="1700" dirty="0">
                <a:latin typeface="+mj-lt"/>
                <a:cs typeface="Arial" panose="020B0604020202020204" pitchFamily="34" charset="0"/>
              </a:rPr>
              <a:t>Repo</a:t>
            </a:r>
            <a:r>
              <a:rPr lang="en-IN" sz="1700" dirty="0">
                <a:latin typeface="+mj-lt"/>
                <a:cs typeface="Arial" panose="020B0604020202020204" pitchFamily="34" charset="0"/>
              </a:rPr>
              <a:t>r</a:t>
            </a:r>
            <a:r>
              <a:rPr sz="1700" dirty="0">
                <a:latin typeface="+mj-lt"/>
                <a:cs typeface="Arial" panose="020B0604020202020204" pitchFamily="34" charset="0"/>
              </a:rPr>
              <a:t>ting</a:t>
            </a:r>
          </a:p>
        </p:txBody>
      </p:sp>
      <p:sp>
        <p:nvSpPr>
          <p:cNvPr id="5" name="object 5"/>
          <p:cNvSpPr txBox="1"/>
          <p:nvPr/>
        </p:nvSpPr>
        <p:spPr>
          <a:xfrm>
            <a:off x="3514471" y="5416092"/>
            <a:ext cx="1557020" cy="797654"/>
          </a:xfrm>
          <a:prstGeom prst="rect">
            <a:avLst/>
          </a:prstGeom>
        </p:spPr>
        <p:txBody>
          <a:bodyPr vert="horz" wrap="square" lIns="0" tIns="12700" rIns="0" bIns="0" rtlCol="0">
            <a:spAutoFit/>
          </a:bodyPr>
          <a:lstStyle/>
          <a:p>
            <a:pPr marL="638810" indent="-578485">
              <a:lnSpc>
                <a:spcPct val="100000"/>
              </a:lnSpc>
              <a:spcBef>
                <a:spcPts val="100"/>
              </a:spcBef>
              <a:buChar char="-"/>
              <a:tabLst>
                <a:tab pos="638810" algn="l"/>
                <a:tab pos="639445" algn="l"/>
              </a:tabLst>
            </a:pPr>
            <a:r>
              <a:rPr sz="1700" spc="-15" dirty="0">
                <a:latin typeface="+mj-lt"/>
                <a:cs typeface="Arial" panose="020B0604020202020204" pitchFamily="34" charset="0"/>
              </a:rPr>
              <a:t>LLP</a:t>
            </a:r>
            <a:r>
              <a:rPr sz="1700" spc="-30" dirty="0">
                <a:latin typeface="+mj-lt"/>
                <a:cs typeface="Arial" panose="020B0604020202020204" pitchFamily="34" charset="0"/>
              </a:rPr>
              <a:t> </a:t>
            </a:r>
            <a:r>
              <a:rPr sz="1700" dirty="0">
                <a:latin typeface="+mj-lt"/>
                <a:cs typeface="Arial" panose="020B0604020202020204" pitchFamily="34" charset="0"/>
              </a:rPr>
              <a:t>(I)</a:t>
            </a:r>
          </a:p>
          <a:p>
            <a:pPr marL="654050" indent="-577850">
              <a:lnSpc>
                <a:spcPct val="100000"/>
              </a:lnSpc>
              <a:spcBef>
                <a:spcPts val="5"/>
              </a:spcBef>
              <a:buChar char="-"/>
              <a:tabLst>
                <a:tab pos="654050" algn="l"/>
                <a:tab pos="654685" algn="l"/>
              </a:tabLst>
            </a:pPr>
            <a:r>
              <a:rPr sz="1700" spc="-20" dirty="0">
                <a:latin typeface="+mj-lt"/>
                <a:cs typeface="Arial" panose="020B0604020202020204" pitchFamily="34" charset="0"/>
              </a:rPr>
              <a:t>LLP</a:t>
            </a:r>
            <a:r>
              <a:rPr sz="1700" spc="-30" dirty="0">
                <a:latin typeface="+mj-lt"/>
                <a:cs typeface="Arial" panose="020B0604020202020204" pitchFamily="34" charset="0"/>
              </a:rPr>
              <a:t> </a:t>
            </a:r>
            <a:r>
              <a:rPr sz="1700" spc="-5" dirty="0">
                <a:latin typeface="+mj-lt"/>
                <a:cs typeface="Arial" panose="020B0604020202020204" pitchFamily="34" charset="0"/>
              </a:rPr>
              <a:t>(II)</a:t>
            </a:r>
            <a:endParaRPr sz="1700" dirty="0">
              <a:latin typeface="+mj-lt"/>
              <a:cs typeface="Arial" panose="020B0604020202020204" pitchFamily="34" charset="0"/>
            </a:endParaRPr>
          </a:p>
          <a:p>
            <a:pPr marL="12700">
              <a:lnSpc>
                <a:spcPct val="100000"/>
              </a:lnSpc>
              <a:tabLst>
                <a:tab pos="419734" algn="l"/>
              </a:tabLst>
            </a:pPr>
            <a:r>
              <a:rPr sz="1700" spc="-315" dirty="0">
                <a:latin typeface="+mj-lt"/>
                <a:cs typeface="Arial" panose="020B0604020202020204" pitchFamily="34" charset="0"/>
              </a:rPr>
              <a:t>-	</a:t>
            </a:r>
            <a:r>
              <a:rPr sz="1700" spc="5" dirty="0">
                <a:latin typeface="+mj-lt"/>
                <a:cs typeface="Arial" panose="020B0604020202020204" pitchFamily="34" charset="0"/>
              </a:rPr>
              <a:t>FLA</a:t>
            </a:r>
            <a:r>
              <a:rPr sz="1700" spc="-60" dirty="0">
                <a:latin typeface="+mj-lt"/>
                <a:cs typeface="Arial" panose="020B0604020202020204" pitchFamily="34" charset="0"/>
              </a:rPr>
              <a:t> </a:t>
            </a:r>
            <a:r>
              <a:rPr sz="1700" spc="5" dirty="0" err="1">
                <a:latin typeface="+mj-lt"/>
                <a:cs typeface="Arial" panose="020B0604020202020204" pitchFamily="34" charset="0"/>
              </a:rPr>
              <a:t>Retu</a:t>
            </a:r>
            <a:r>
              <a:rPr lang="en-IN" sz="1700" spc="5" dirty="0">
                <a:latin typeface="+mj-lt"/>
                <a:cs typeface="Arial" panose="020B0604020202020204" pitchFamily="34" charset="0"/>
              </a:rPr>
              <a:t>r</a:t>
            </a:r>
            <a:r>
              <a:rPr sz="1700" spc="5" dirty="0">
                <a:latin typeface="+mj-lt"/>
                <a:cs typeface="Arial" panose="020B0604020202020204" pitchFamily="34" charset="0"/>
              </a:rPr>
              <a:t>n</a:t>
            </a:r>
            <a:endParaRPr sz="1700" dirty="0">
              <a:latin typeface="+mj-lt"/>
              <a:cs typeface="Arial" panose="020B0604020202020204" pitchFamily="34" charset="0"/>
            </a:endParaRPr>
          </a:p>
        </p:txBody>
      </p:sp>
      <p:sp>
        <p:nvSpPr>
          <p:cNvPr id="6" name="object 6"/>
          <p:cNvSpPr txBox="1"/>
          <p:nvPr/>
        </p:nvSpPr>
        <p:spPr>
          <a:xfrm>
            <a:off x="199440" y="783463"/>
            <a:ext cx="10658475" cy="4416594"/>
          </a:xfrm>
          <a:prstGeom prst="rect">
            <a:avLst/>
          </a:prstGeom>
        </p:spPr>
        <p:txBody>
          <a:bodyPr vert="horz" wrap="square" lIns="0" tIns="12700" rIns="0" bIns="0" rtlCol="0">
            <a:spAutoFit/>
          </a:bodyPr>
          <a:lstStyle/>
          <a:p>
            <a:pPr marL="12700">
              <a:lnSpc>
                <a:spcPct val="100000"/>
              </a:lnSpc>
              <a:spcBef>
                <a:spcPts val="100"/>
              </a:spcBef>
            </a:pPr>
            <a:r>
              <a:rPr sz="1700" b="1" spc="5" dirty="0">
                <a:latin typeface="+mj-lt"/>
                <a:cs typeface="Arial" panose="020B0604020202020204" pitchFamily="34" charset="0"/>
              </a:rPr>
              <a:t>Rule</a:t>
            </a:r>
            <a:r>
              <a:rPr sz="1700" b="1" dirty="0">
                <a:latin typeface="+mj-lt"/>
                <a:cs typeface="Arial" panose="020B0604020202020204" pitchFamily="34" charset="0"/>
              </a:rPr>
              <a:t> </a:t>
            </a:r>
            <a:r>
              <a:rPr sz="1700" b="1" spc="-5" dirty="0">
                <a:latin typeface="+mj-lt"/>
                <a:cs typeface="Arial" panose="020B0604020202020204" pitchFamily="34" charset="0"/>
              </a:rPr>
              <a:t>6(b)</a:t>
            </a:r>
            <a:r>
              <a:rPr sz="1700" b="1" spc="10" dirty="0">
                <a:latin typeface="+mj-lt"/>
                <a:cs typeface="Arial" panose="020B0604020202020204" pitchFamily="34" charset="0"/>
              </a:rPr>
              <a:t> </a:t>
            </a:r>
            <a:r>
              <a:rPr sz="1700" b="1" spc="-10" dirty="0">
                <a:latin typeface="+mj-lt"/>
                <a:cs typeface="Arial" panose="020B0604020202020204" pitchFamily="34" charset="0"/>
              </a:rPr>
              <a:t>and</a:t>
            </a:r>
            <a:r>
              <a:rPr sz="1700" b="1" dirty="0">
                <a:latin typeface="+mj-lt"/>
                <a:cs typeface="Arial" panose="020B0604020202020204" pitchFamily="34" charset="0"/>
              </a:rPr>
              <a:t> Schedule</a:t>
            </a:r>
            <a:r>
              <a:rPr sz="1700" b="1" spc="20" dirty="0">
                <a:latin typeface="+mj-lt"/>
                <a:cs typeface="Arial" panose="020B0604020202020204" pitchFamily="34" charset="0"/>
              </a:rPr>
              <a:t> </a:t>
            </a:r>
            <a:r>
              <a:rPr sz="1700" b="1" spc="10" dirty="0">
                <a:latin typeface="+mj-lt"/>
                <a:cs typeface="Arial" panose="020B0604020202020204" pitchFamily="34" charset="0"/>
              </a:rPr>
              <a:t>VI</a:t>
            </a:r>
            <a:r>
              <a:rPr sz="1700" b="1" spc="-10" dirty="0">
                <a:latin typeface="+mj-lt"/>
                <a:cs typeface="Arial" panose="020B0604020202020204" pitchFamily="34" charset="0"/>
              </a:rPr>
              <a:t> </a:t>
            </a:r>
            <a:r>
              <a:rPr sz="1700" b="1" spc="5" dirty="0">
                <a:latin typeface="+mj-lt"/>
                <a:cs typeface="Arial" panose="020B0604020202020204" pitchFamily="34" charset="0"/>
              </a:rPr>
              <a:t>of</a:t>
            </a:r>
            <a:r>
              <a:rPr sz="1700" b="1" dirty="0">
                <a:latin typeface="+mj-lt"/>
                <a:cs typeface="Arial" panose="020B0604020202020204" pitchFamily="34" charset="0"/>
              </a:rPr>
              <a:t> </a:t>
            </a:r>
            <a:r>
              <a:rPr sz="1700" b="1" spc="-15" dirty="0">
                <a:latin typeface="+mj-lt"/>
                <a:cs typeface="Arial" panose="020B0604020202020204" pitchFamily="34" charset="0"/>
              </a:rPr>
              <a:t>NDI</a:t>
            </a:r>
            <a:r>
              <a:rPr sz="1700" b="1" spc="15" dirty="0">
                <a:latin typeface="+mj-lt"/>
                <a:cs typeface="Arial" panose="020B0604020202020204" pitchFamily="34" charset="0"/>
              </a:rPr>
              <a:t> </a:t>
            </a:r>
            <a:r>
              <a:rPr sz="1700" b="1" dirty="0">
                <a:latin typeface="+mj-lt"/>
                <a:cs typeface="Arial" panose="020B0604020202020204" pitchFamily="34" charset="0"/>
              </a:rPr>
              <a:t>Rules</a:t>
            </a:r>
            <a:r>
              <a:rPr sz="1700" b="1" spc="-5" dirty="0">
                <a:latin typeface="+mj-lt"/>
                <a:cs typeface="Arial" panose="020B0604020202020204" pitchFamily="34" charset="0"/>
              </a:rPr>
              <a:t> 2019</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a:lnSpc>
                <a:spcPct val="100000"/>
              </a:lnSpc>
              <a:spcBef>
                <a:spcPts val="1550"/>
              </a:spcBef>
            </a:pPr>
            <a:r>
              <a:rPr sz="1700" b="1" spc="-10" dirty="0">
                <a:latin typeface="+mj-lt"/>
                <a:cs typeface="Arial" panose="020B0604020202020204" pitchFamily="34" charset="0"/>
              </a:rPr>
              <a:t>Valuation,</a:t>
            </a:r>
            <a:r>
              <a:rPr sz="1700" b="1" dirty="0">
                <a:latin typeface="+mj-lt"/>
                <a:cs typeface="Arial" panose="020B0604020202020204" pitchFamily="34" charset="0"/>
              </a:rPr>
              <a:t> </a:t>
            </a:r>
            <a:r>
              <a:rPr sz="1700" b="1" spc="25" dirty="0">
                <a:latin typeface="+mj-lt"/>
                <a:cs typeface="Arial" panose="020B0604020202020204" pitchFamily="34" charset="0"/>
              </a:rPr>
              <a:t>P</a:t>
            </a:r>
            <a:r>
              <a:rPr lang="en-IN" sz="1700" b="1" spc="25" dirty="0">
                <a:latin typeface="+mj-lt"/>
                <a:cs typeface="Arial" panose="020B0604020202020204" pitchFamily="34" charset="0"/>
              </a:rPr>
              <a:t>r</a:t>
            </a:r>
            <a:r>
              <a:rPr sz="1700" b="1" spc="25" dirty="0">
                <a:latin typeface="+mj-lt"/>
                <a:cs typeface="Arial" panose="020B0604020202020204" pitchFamily="34" charset="0"/>
              </a:rPr>
              <a:t>icing</a:t>
            </a:r>
            <a:r>
              <a:rPr sz="1700" b="1" spc="-10" dirty="0">
                <a:latin typeface="+mj-lt"/>
                <a:cs typeface="Arial" panose="020B0604020202020204" pitchFamily="34" charset="0"/>
              </a:rPr>
              <a:t> </a:t>
            </a:r>
            <a:r>
              <a:rPr sz="1700" b="1" spc="25" dirty="0">
                <a:latin typeface="+mj-lt"/>
                <a:cs typeface="Arial" panose="020B0604020202020204" pitchFamily="34" charset="0"/>
              </a:rPr>
              <a:t>No</a:t>
            </a:r>
            <a:r>
              <a:rPr lang="en-IN" sz="1700" b="1" spc="25" dirty="0">
                <a:latin typeface="+mj-lt"/>
                <a:cs typeface="Arial" panose="020B0604020202020204" pitchFamily="34" charset="0"/>
              </a:rPr>
              <a:t>r</a:t>
            </a:r>
            <a:r>
              <a:rPr sz="1700" b="1" spc="25" dirty="0" err="1">
                <a:latin typeface="+mj-lt"/>
                <a:cs typeface="Arial" panose="020B0604020202020204" pitchFamily="34" charset="0"/>
              </a:rPr>
              <a:t>ms</a:t>
            </a:r>
            <a:r>
              <a:rPr sz="1700" b="1" spc="25" dirty="0">
                <a:latin typeface="+mj-lt"/>
                <a:cs typeface="Arial" panose="020B0604020202020204" pitchFamily="34" charset="0"/>
              </a:rPr>
              <a:t>,</a:t>
            </a:r>
            <a:r>
              <a:rPr sz="1700" b="1" spc="5" dirty="0">
                <a:latin typeface="+mj-lt"/>
                <a:cs typeface="Arial" panose="020B0604020202020204" pitchFamily="34" charset="0"/>
              </a:rPr>
              <a:t> </a:t>
            </a:r>
            <a:r>
              <a:rPr sz="1700" b="1" spc="-5" dirty="0">
                <a:latin typeface="+mj-lt"/>
                <a:cs typeface="Arial" panose="020B0604020202020204" pitchFamily="34" charset="0"/>
              </a:rPr>
              <a:t>Remittance</a:t>
            </a:r>
            <a:r>
              <a:rPr sz="1700" b="1" spc="15" dirty="0">
                <a:latin typeface="+mj-lt"/>
                <a:cs typeface="Arial" panose="020B0604020202020204" pitchFamily="34" charset="0"/>
              </a:rPr>
              <a:t> </a:t>
            </a:r>
            <a:r>
              <a:rPr sz="1700" b="1" dirty="0">
                <a:latin typeface="+mj-lt"/>
                <a:cs typeface="Arial" panose="020B0604020202020204" pitchFamily="34" charset="0"/>
              </a:rPr>
              <a:t>&amp; </a:t>
            </a:r>
            <a:r>
              <a:rPr sz="1700" b="1" spc="15" dirty="0">
                <a:latin typeface="+mj-lt"/>
                <a:cs typeface="Arial" panose="020B0604020202020204" pitchFamily="34" charset="0"/>
              </a:rPr>
              <a:t>Repo</a:t>
            </a:r>
            <a:r>
              <a:rPr lang="en-IN" sz="1700" b="1" spc="15" dirty="0">
                <a:latin typeface="+mj-lt"/>
                <a:cs typeface="Arial" panose="020B0604020202020204" pitchFamily="34" charset="0"/>
              </a:rPr>
              <a:t>r</a:t>
            </a:r>
            <a:r>
              <a:rPr sz="1700" b="1" spc="15" dirty="0">
                <a:latin typeface="+mj-lt"/>
                <a:cs typeface="Arial" panose="020B0604020202020204" pitchFamily="34" charset="0"/>
              </a:rPr>
              <a:t>ting</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355600" marR="5080" indent="-342900">
              <a:lnSpc>
                <a:spcPct val="100000"/>
              </a:lnSpc>
              <a:spcBef>
                <a:spcPts val="5"/>
              </a:spcBef>
              <a:buFont typeface="Wingdings"/>
              <a:buChar char=""/>
              <a:tabLst>
                <a:tab pos="354965" algn="l"/>
                <a:tab pos="355600" algn="l"/>
              </a:tabLst>
            </a:pPr>
            <a:r>
              <a:rPr sz="1700" spc="-20" dirty="0">
                <a:latin typeface="+mj-lt"/>
                <a:cs typeface="Arial" panose="020B0604020202020204" pitchFamily="34" charset="0"/>
              </a:rPr>
              <a:t>Valuation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10" dirty="0">
                <a:latin typeface="+mj-lt"/>
                <a:cs typeface="Arial" panose="020B0604020202020204" pitchFamily="34" charset="0"/>
              </a:rPr>
              <a:t>Capital </a:t>
            </a: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ibution</a:t>
            </a:r>
            <a:r>
              <a:rPr sz="1700" spc="-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err="1">
                <a:latin typeface="+mj-lt"/>
                <a:cs typeface="Arial" panose="020B0604020202020204" pitchFamily="34" charset="0"/>
              </a:rPr>
              <a:t>ofit</a:t>
            </a:r>
            <a:r>
              <a:rPr sz="1700" spc="20" dirty="0">
                <a:latin typeface="+mj-lt"/>
                <a:cs typeface="Arial" panose="020B0604020202020204" pitchFamily="34" charset="0"/>
              </a:rPr>
              <a:t> Sha</a:t>
            </a:r>
            <a:r>
              <a:rPr lang="en-IN" sz="1700" spc="20" dirty="0">
                <a:latin typeface="+mj-lt"/>
                <a:cs typeface="Arial" panose="020B0604020202020204" pitchFamily="34" charset="0"/>
              </a:rPr>
              <a:t>r</a:t>
            </a:r>
            <a:r>
              <a:rPr sz="1700" spc="20" dirty="0">
                <a:latin typeface="+mj-lt"/>
                <a:cs typeface="Arial" panose="020B0604020202020204" pitchFamily="34" charset="0"/>
              </a:rPr>
              <a:t>e </a:t>
            </a:r>
            <a:r>
              <a:rPr sz="1700" spc="-15" dirty="0">
                <a:latin typeface="+mj-lt"/>
                <a:cs typeface="Arial" panose="020B0604020202020204" pitchFamily="34" charset="0"/>
              </a:rPr>
              <a:t>on </a:t>
            </a:r>
            <a:r>
              <a:rPr sz="1700" spc="-5" dirty="0" err="1">
                <a:latin typeface="+mj-lt"/>
                <a:cs typeface="Arial" panose="020B0604020202020204" pitchFamily="34" charset="0"/>
              </a:rPr>
              <a:t>Inte</a:t>
            </a:r>
            <a:r>
              <a:rPr lang="en-IN" sz="1700" spc="-5" dirty="0">
                <a:latin typeface="+mj-lt"/>
                <a:cs typeface="Arial" panose="020B0604020202020204" pitchFamily="34" charset="0"/>
              </a:rPr>
              <a:t>r</a:t>
            </a:r>
            <a:r>
              <a:rPr sz="1700" spc="-5" dirty="0">
                <a:latin typeface="+mj-lt"/>
                <a:cs typeface="Arial" panose="020B0604020202020204" pitchFamily="34" charset="0"/>
              </a:rPr>
              <a:t>national accepted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0" dirty="0">
                <a:latin typeface="+mj-lt"/>
                <a:cs typeface="Arial" panose="020B0604020202020204" pitchFamily="34" charset="0"/>
              </a:rPr>
              <a:t>adopted method </a:t>
            </a:r>
            <a:r>
              <a:rPr sz="1700" spc="-35" dirty="0">
                <a:latin typeface="+mj-lt"/>
                <a:cs typeface="Arial" panose="020B0604020202020204" pitchFamily="34" charset="0"/>
              </a:rPr>
              <a:t>by </a:t>
            </a:r>
            <a:r>
              <a:rPr sz="1700" spc="20" dirty="0">
                <a:latin typeface="+mj-lt"/>
                <a:cs typeface="Arial" panose="020B0604020202020204" pitchFamily="34" charset="0"/>
              </a:rPr>
              <a:t>CA/ </a:t>
            </a:r>
            <a:r>
              <a:rPr sz="1700" spc="-434" dirty="0">
                <a:latin typeface="+mj-lt"/>
                <a:cs typeface="Arial" panose="020B0604020202020204" pitchFamily="34" charset="0"/>
              </a:rPr>
              <a:t> </a:t>
            </a:r>
            <a:r>
              <a:rPr sz="1700" spc="25" dirty="0">
                <a:latin typeface="+mj-lt"/>
                <a:cs typeface="Arial" panose="020B0604020202020204" pitchFamily="34" charset="0"/>
              </a:rPr>
              <a:t>CMA</a:t>
            </a:r>
            <a:r>
              <a:rPr sz="1700" spc="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App</a:t>
            </a:r>
            <a:r>
              <a:rPr lang="en-IN" sz="1700" spc="15" dirty="0">
                <a:latin typeface="+mj-lt"/>
                <a:cs typeface="Arial" panose="020B0604020202020204" pitchFamily="34" charset="0"/>
              </a:rPr>
              <a:t>r</a:t>
            </a:r>
            <a:r>
              <a:rPr sz="1700" spc="15" dirty="0">
                <a:latin typeface="+mj-lt"/>
                <a:cs typeface="Arial" panose="020B0604020202020204" pitchFamily="34" charset="0"/>
              </a:rPr>
              <a:t>oved</a:t>
            </a:r>
            <a:r>
              <a:rPr sz="1700" spc="-10" dirty="0">
                <a:latin typeface="+mj-lt"/>
                <a:cs typeface="Arial" panose="020B0604020202020204" pitchFamily="34" charset="0"/>
              </a:rPr>
              <a:t> </a:t>
            </a:r>
            <a:r>
              <a:rPr sz="1700" spc="10" dirty="0">
                <a:latin typeface="+mj-lt"/>
                <a:cs typeface="Arial" panose="020B0604020202020204" pitchFamily="34" charset="0"/>
              </a:rPr>
              <a:t>Value</a:t>
            </a:r>
            <a:r>
              <a:rPr lang="en-IN" sz="1700" spc="10" dirty="0">
                <a:latin typeface="+mj-lt"/>
                <a:cs typeface="Arial" panose="020B0604020202020204" pitchFamily="34" charset="0"/>
              </a:rPr>
              <a:t>r</a:t>
            </a:r>
            <a:r>
              <a:rPr sz="1700" spc="10" dirty="0">
                <a:latin typeface="+mj-lt"/>
                <a:cs typeface="Arial" panose="020B0604020202020204" pitchFamily="34" charset="0"/>
              </a:rPr>
              <a:t>s</a:t>
            </a:r>
            <a:r>
              <a:rPr sz="1700" spc="-30" dirty="0">
                <a:latin typeface="+mj-lt"/>
                <a:cs typeface="Arial" panose="020B0604020202020204" pitchFamily="34" charset="0"/>
              </a:rPr>
              <a:t> </a:t>
            </a:r>
            <a:r>
              <a:rPr sz="1700" spc="-5" dirty="0">
                <a:latin typeface="+mj-lt"/>
                <a:cs typeface="Arial" panose="020B0604020202020204" pitchFamily="34" charset="0"/>
              </a:rPr>
              <a:t>(RV)</a:t>
            </a:r>
            <a:endParaRPr sz="1700" dirty="0">
              <a:latin typeface="+mj-lt"/>
              <a:cs typeface="Arial" panose="020B0604020202020204" pitchFamily="34" charset="0"/>
            </a:endParaRPr>
          </a:p>
          <a:p>
            <a:pPr>
              <a:lnSpc>
                <a:spcPct val="100000"/>
              </a:lnSpc>
              <a:spcBef>
                <a:spcPts val="55"/>
              </a:spcBef>
              <a:buFont typeface="Wingdings"/>
              <a:buChar char=""/>
            </a:pPr>
            <a:endParaRPr sz="1700" dirty="0">
              <a:latin typeface="+mj-lt"/>
              <a:cs typeface="Arial" panose="020B0604020202020204" pitchFamily="34" charset="0"/>
            </a:endParaRPr>
          </a:p>
          <a:p>
            <a:pPr marL="355600" indent="-342900">
              <a:lnSpc>
                <a:spcPct val="100000"/>
              </a:lnSpc>
              <a:buFont typeface="Wingdings"/>
              <a:buChar char=""/>
              <a:tabLst>
                <a:tab pos="354965" algn="l"/>
                <a:tab pos="355600" algn="l"/>
              </a:tabLst>
            </a:pPr>
            <a:r>
              <a:rPr lang="en-IN" sz="1700" spc="110" dirty="0">
                <a:latin typeface="+mj-lt"/>
                <a:cs typeface="Arial" panose="020B0604020202020204" pitchFamily="34" charset="0"/>
              </a:rPr>
              <a:t>Tr</a:t>
            </a:r>
            <a:r>
              <a:rPr sz="1700" spc="110" dirty="0" err="1">
                <a:latin typeface="+mj-lt"/>
                <a:cs typeface="Arial" panose="020B0604020202020204" pitchFamily="34" charset="0"/>
              </a:rPr>
              <a:t>ansfe</a:t>
            </a:r>
            <a:r>
              <a:rPr lang="en-IN" sz="1700" spc="110" dirty="0">
                <a:latin typeface="+mj-lt"/>
                <a:cs typeface="Arial" panose="020B0604020202020204" pitchFamily="34" charset="0"/>
              </a:rPr>
              <a:t>r</a:t>
            </a:r>
            <a:r>
              <a:rPr sz="1700" spc="-15" dirty="0">
                <a:latin typeface="+mj-lt"/>
                <a:cs typeface="Arial" panose="020B0604020202020204" pitchFamily="34" charset="0"/>
              </a:rPr>
              <a:t> </a:t>
            </a:r>
            <a:r>
              <a:rPr sz="1700" spc="-35" dirty="0">
                <a:latin typeface="+mj-lt"/>
                <a:cs typeface="Arial" panose="020B0604020202020204" pitchFamily="34" charset="0"/>
              </a:rPr>
              <a:t>by</a:t>
            </a:r>
            <a:r>
              <a:rPr sz="1700" dirty="0">
                <a:latin typeface="+mj-lt"/>
                <a:cs typeface="Arial" panose="020B0604020202020204" pitchFamily="34" charset="0"/>
              </a:rPr>
              <a:t> </a:t>
            </a:r>
            <a:r>
              <a:rPr sz="1700" spc="-20" dirty="0">
                <a:latin typeface="+mj-lt"/>
                <a:cs typeface="Arial" panose="020B0604020202020204" pitchFamily="34" charset="0"/>
              </a:rPr>
              <a:t>PRII</a:t>
            </a:r>
            <a:r>
              <a:rPr sz="170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5" dirty="0">
                <a:latin typeface="+mj-lt"/>
                <a:cs typeface="Arial" panose="020B0604020202020204" pitchFamily="34" charset="0"/>
              </a:rPr>
              <a:t>PROI</a:t>
            </a:r>
            <a:r>
              <a:rPr sz="1700" spc="5" dirty="0">
                <a:latin typeface="+mj-lt"/>
                <a:cs typeface="Arial" panose="020B0604020202020204" pitchFamily="34" charset="0"/>
              </a:rPr>
              <a:t> </a:t>
            </a:r>
            <a:r>
              <a:rPr sz="1700" spc="-15" dirty="0">
                <a:latin typeface="+mj-lt"/>
                <a:cs typeface="Arial" panose="020B0604020202020204" pitchFamily="34" charset="0"/>
              </a:rPr>
              <a:t>not</a:t>
            </a:r>
            <a:r>
              <a:rPr sz="1700" spc="-5" dirty="0">
                <a:latin typeface="+mj-lt"/>
                <a:cs typeface="Arial" panose="020B0604020202020204" pitchFamily="34" charset="0"/>
              </a:rPr>
              <a:t> </a:t>
            </a:r>
            <a:r>
              <a:rPr sz="1700" spc="-15" dirty="0">
                <a:latin typeface="+mj-lt"/>
                <a:cs typeface="Arial" panose="020B0604020202020204" pitchFamily="34" charset="0"/>
              </a:rPr>
              <a:t>less</a:t>
            </a:r>
            <a:r>
              <a:rPr sz="1700" spc="-10" dirty="0">
                <a:latin typeface="+mj-lt"/>
                <a:cs typeface="Arial" panose="020B0604020202020204" pitchFamily="34" charset="0"/>
              </a:rPr>
              <a:t> </a:t>
            </a:r>
            <a:r>
              <a:rPr sz="1700" spc="-25" dirty="0">
                <a:latin typeface="+mj-lt"/>
                <a:cs typeface="Arial" panose="020B0604020202020204" pitchFamily="34" charset="0"/>
              </a:rPr>
              <a:t>than</a:t>
            </a:r>
            <a:r>
              <a:rPr sz="1700" spc="-5" dirty="0">
                <a:latin typeface="+mj-lt"/>
                <a:cs typeface="Arial" panose="020B0604020202020204" pitchFamily="34" charset="0"/>
              </a:rPr>
              <a:t> </a:t>
            </a:r>
            <a:r>
              <a:rPr sz="1700" spc="30" dirty="0">
                <a:latin typeface="+mj-lt"/>
                <a:cs typeface="Arial" panose="020B0604020202020204" pitchFamily="34" charset="0"/>
              </a:rPr>
              <a:t>Fai</a:t>
            </a:r>
            <a:r>
              <a:rPr lang="en-IN" sz="1700" spc="30" dirty="0">
                <a:latin typeface="+mj-lt"/>
                <a:cs typeface="Arial" panose="020B0604020202020204" pitchFamily="34" charset="0"/>
              </a:rPr>
              <a:t>r</a:t>
            </a:r>
            <a:r>
              <a:rPr sz="1700" dirty="0">
                <a:latin typeface="+mj-lt"/>
                <a:cs typeface="Arial" panose="020B0604020202020204" pitchFamily="34" charset="0"/>
              </a:rPr>
              <a:t> </a:t>
            </a:r>
            <a:r>
              <a:rPr sz="1700" spc="-10" dirty="0">
                <a:latin typeface="+mj-lt"/>
                <a:cs typeface="Arial" panose="020B0604020202020204" pitchFamily="34" charset="0"/>
              </a:rPr>
              <a:t>Value.</a:t>
            </a:r>
            <a:endParaRPr sz="1700" dirty="0">
              <a:latin typeface="+mj-lt"/>
              <a:cs typeface="Arial" panose="020B0604020202020204" pitchFamily="34" charset="0"/>
            </a:endParaRPr>
          </a:p>
          <a:p>
            <a:pPr>
              <a:lnSpc>
                <a:spcPct val="100000"/>
              </a:lnSpc>
              <a:spcBef>
                <a:spcPts val="5"/>
              </a:spcBef>
              <a:buFont typeface="Wingdings"/>
              <a:buChar char=""/>
            </a:pPr>
            <a:endParaRPr sz="1700" dirty="0">
              <a:latin typeface="+mj-lt"/>
              <a:cs typeface="Arial" panose="020B0604020202020204" pitchFamily="34" charset="0"/>
            </a:endParaRPr>
          </a:p>
          <a:p>
            <a:pPr marL="355600" indent="-342900">
              <a:lnSpc>
                <a:spcPct val="100000"/>
              </a:lnSpc>
              <a:buFont typeface="Wingdings"/>
              <a:buChar char=""/>
              <a:tabLst>
                <a:tab pos="354965" algn="l"/>
                <a:tab pos="355600" algn="l"/>
              </a:tabLst>
            </a:pPr>
            <a:r>
              <a:rPr lang="en-IN" sz="1700" spc="110" dirty="0">
                <a:latin typeface="+mj-lt"/>
                <a:cs typeface="Arial" panose="020B0604020202020204" pitchFamily="34" charset="0"/>
              </a:rPr>
              <a:t>Tr</a:t>
            </a:r>
            <a:r>
              <a:rPr sz="1700" spc="110" dirty="0" err="1">
                <a:latin typeface="+mj-lt"/>
                <a:cs typeface="Arial" panose="020B0604020202020204" pitchFamily="34" charset="0"/>
              </a:rPr>
              <a:t>ansfe</a:t>
            </a:r>
            <a:r>
              <a:rPr lang="en-IN" sz="1700" spc="110" dirty="0">
                <a:latin typeface="+mj-lt"/>
                <a:cs typeface="Arial" panose="020B0604020202020204" pitchFamily="34" charset="0"/>
              </a:rPr>
              <a:t>r</a:t>
            </a:r>
            <a:r>
              <a:rPr sz="1700" spc="-1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5" dirty="0">
                <a:latin typeface="+mj-lt"/>
                <a:cs typeface="Arial" panose="020B0604020202020204" pitchFamily="34" charset="0"/>
              </a:rPr>
              <a:t>PROI</a:t>
            </a:r>
            <a:r>
              <a:rPr sz="1700" spc="5" dirty="0">
                <a:latin typeface="+mj-lt"/>
                <a:cs typeface="Arial" panose="020B0604020202020204" pitchFamily="34" charset="0"/>
              </a:rPr>
              <a:t> </a:t>
            </a:r>
            <a:r>
              <a:rPr sz="1700" spc="-10" dirty="0">
                <a:latin typeface="+mj-lt"/>
                <a:cs typeface="Arial" panose="020B0604020202020204" pitchFamily="34" charset="0"/>
              </a:rPr>
              <a:t>to</a:t>
            </a:r>
            <a:r>
              <a:rPr sz="1700" spc="-15" dirty="0">
                <a:latin typeface="+mj-lt"/>
                <a:cs typeface="Arial" panose="020B0604020202020204" pitchFamily="34" charset="0"/>
              </a:rPr>
              <a:t> </a:t>
            </a:r>
            <a:r>
              <a:rPr sz="1700" spc="-25" dirty="0">
                <a:latin typeface="+mj-lt"/>
                <a:cs typeface="Arial" panose="020B0604020202020204" pitchFamily="34" charset="0"/>
              </a:rPr>
              <a:t>PRII</a:t>
            </a:r>
            <a:r>
              <a:rPr sz="1700" spc="10" dirty="0">
                <a:latin typeface="+mj-lt"/>
                <a:cs typeface="Arial" panose="020B0604020202020204" pitchFamily="34" charset="0"/>
              </a:rPr>
              <a:t> </a:t>
            </a:r>
            <a:r>
              <a:rPr sz="1700" spc="-15" dirty="0">
                <a:latin typeface="+mj-lt"/>
                <a:cs typeface="Arial" panose="020B0604020202020204" pitchFamily="34" charset="0"/>
              </a:rPr>
              <a:t>not</a:t>
            </a:r>
            <a:r>
              <a:rPr sz="1700" spc="-5" dirty="0">
                <a:latin typeface="+mj-lt"/>
                <a:cs typeface="Arial" panose="020B0604020202020204" pitchFamily="34" charset="0"/>
              </a:rPr>
              <a:t> </a:t>
            </a:r>
            <a:r>
              <a:rPr sz="1700" spc="45" dirty="0" err="1">
                <a:latin typeface="+mj-lt"/>
                <a:cs typeface="Arial" panose="020B0604020202020204" pitchFamily="34" charset="0"/>
              </a:rPr>
              <a:t>mo</a:t>
            </a:r>
            <a:r>
              <a:rPr lang="en-IN" sz="1700" spc="45" dirty="0">
                <a:latin typeface="+mj-lt"/>
                <a:cs typeface="Arial" panose="020B0604020202020204" pitchFamily="34" charset="0"/>
              </a:rPr>
              <a:t>r</a:t>
            </a:r>
            <a:r>
              <a:rPr sz="1700" spc="45" dirty="0">
                <a:latin typeface="+mj-lt"/>
                <a:cs typeface="Arial" panose="020B0604020202020204" pitchFamily="34" charset="0"/>
              </a:rPr>
              <a:t>e</a:t>
            </a:r>
            <a:r>
              <a:rPr sz="1700" spc="-25" dirty="0">
                <a:latin typeface="+mj-lt"/>
                <a:cs typeface="Arial" panose="020B0604020202020204" pitchFamily="34" charset="0"/>
              </a:rPr>
              <a:t> than</a:t>
            </a:r>
            <a:r>
              <a:rPr sz="1700" spc="-5" dirty="0">
                <a:latin typeface="+mj-lt"/>
                <a:cs typeface="Arial" panose="020B0604020202020204" pitchFamily="34" charset="0"/>
              </a:rPr>
              <a:t> </a:t>
            </a:r>
            <a:r>
              <a:rPr sz="1700" spc="30" dirty="0">
                <a:latin typeface="+mj-lt"/>
                <a:cs typeface="Arial" panose="020B0604020202020204" pitchFamily="34" charset="0"/>
              </a:rPr>
              <a:t>Fai</a:t>
            </a:r>
            <a:r>
              <a:rPr lang="en-IN" sz="1700" spc="30"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Value</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355600" indent="-342900">
              <a:lnSpc>
                <a:spcPct val="100000"/>
              </a:lnSpc>
              <a:buFont typeface="Wingdings"/>
              <a:buChar char=""/>
              <a:tabLst>
                <a:tab pos="354965" algn="l"/>
                <a:tab pos="355600" algn="l"/>
              </a:tabLst>
            </a:pP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ibution</a:t>
            </a:r>
            <a:r>
              <a:rPr sz="1700" dirty="0">
                <a:latin typeface="+mj-lt"/>
                <a:cs typeface="Arial" panose="020B0604020202020204" pitchFamily="34" charset="0"/>
              </a:rPr>
              <a:t> </a:t>
            </a:r>
            <a:r>
              <a:rPr sz="1700" spc="-30" dirty="0">
                <a:latin typeface="+mj-lt"/>
                <a:cs typeface="Arial" panose="020B0604020202020204" pitchFamily="34" charset="0"/>
              </a:rPr>
              <a:t>in</a:t>
            </a:r>
            <a:r>
              <a:rPr sz="1700" spc="25" dirty="0">
                <a:latin typeface="+mj-lt"/>
                <a:cs typeface="Arial" panose="020B0604020202020204" pitchFamily="34" charset="0"/>
              </a:rPr>
              <a:t> </a:t>
            </a:r>
            <a:r>
              <a:rPr sz="1700" spc="20" dirty="0" err="1">
                <a:latin typeface="+mj-lt"/>
                <a:cs typeface="Arial" panose="020B0604020202020204" pitchFamily="34" charset="0"/>
              </a:rPr>
              <a:t>fo</a:t>
            </a:r>
            <a:r>
              <a:rPr lang="en-IN" sz="1700" spc="20" dirty="0">
                <a:latin typeface="+mj-lt"/>
                <a:cs typeface="Arial" panose="020B0604020202020204" pitchFamily="34" charset="0"/>
              </a:rPr>
              <a:t>r</a:t>
            </a:r>
            <a:r>
              <a:rPr sz="1700" spc="20" dirty="0" err="1">
                <a:latin typeface="+mj-lt"/>
                <a:cs typeface="Arial" panose="020B0604020202020204" pitchFamily="34" charset="0"/>
              </a:rPr>
              <a:t>eign</a:t>
            </a:r>
            <a:r>
              <a:rPr sz="1700" spc="-5" dirty="0">
                <a:latin typeface="+mj-lt"/>
                <a:cs typeface="Arial" panose="020B0604020202020204" pitchFamily="34" charset="0"/>
              </a:rPr>
              <a:t> </a:t>
            </a:r>
            <a:r>
              <a:rPr sz="1700" spc="-10" dirty="0">
                <a:latin typeface="+mj-lt"/>
                <a:cs typeface="Arial" panose="020B0604020202020204" pitchFamily="34" charset="0"/>
              </a:rPr>
              <a:t>exchange</a:t>
            </a:r>
            <a:r>
              <a:rPr sz="1700" spc="-30" dirty="0">
                <a:latin typeface="+mj-lt"/>
                <a:cs typeface="Arial" panose="020B0604020202020204" pitchFamily="34" charset="0"/>
              </a:rPr>
              <a:t> </a:t>
            </a:r>
            <a:r>
              <a:rPr sz="1700" spc="-20" dirty="0">
                <a:latin typeface="+mj-lt"/>
                <a:cs typeface="Arial" panose="020B0604020202020204" pitchFamily="34" charset="0"/>
              </a:rPr>
              <a:t>out</a:t>
            </a:r>
            <a:r>
              <a:rPr sz="1700" spc="-1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India</a:t>
            </a:r>
            <a:r>
              <a:rPr sz="1700" spc="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25" dirty="0">
                <a:latin typeface="+mj-lt"/>
                <a:cs typeface="Arial" panose="020B0604020202020204" pitchFamily="34" charset="0"/>
              </a:rPr>
              <a:t> </a:t>
            </a:r>
            <a:r>
              <a:rPr sz="1700" spc="-20" dirty="0">
                <a:latin typeface="+mj-lt"/>
                <a:cs typeface="Arial" panose="020B0604020202020204" pitchFamily="34" charset="0"/>
              </a:rPr>
              <a:t>Banking</a:t>
            </a:r>
            <a:r>
              <a:rPr sz="1700" spc="20" dirty="0">
                <a:latin typeface="+mj-lt"/>
                <a:cs typeface="Arial" panose="020B0604020202020204" pitchFamily="34" charset="0"/>
              </a:rPr>
              <a:t> </a:t>
            </a:r>
            <a:r>
              <a:rPr sz="1700" spc="-15" dirty="0">
                <a:latin typeface="+mj-lt"/>
                <a:cs typeface="Arial" panose="020B0604020202020204" pitchFamily="34" charset="0"/>
              </a:rPr>
              <a:t>Channel</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355600" indent="-342900">
              <a:lnSpc>
                <a:spcPct val="100000"/>
              </a:lnSpc>
              <a:buFont typeface="Wingdings"/>
              <a:buChar char=""/>
              <a:tabLst>
                <a:tab pos="354965" algn="l"/>
                <a:tab pos="355600" algn="l"/>
              </a:tabLst>
            </a:pPr>
            <a:r>
              <a:rPr sz="1700" spc="-15" dirty="0">
                <a:latin typeface="+mj-lt"/>
                <a:cs typeface="Arial" panose="020B0604020202020204" pitchFamily="34" charset="0"/>
              </a:rPr>
              <a:t>Remittance</a:t>
            </a:r>
            <a:r>
              <a:rPr sz="1700" spc="-20" dirty="0">
                <a:latin typeface="+mj-lt"/>
                <a:cs typeface="Arial" panose="020B0604020202020204" pitchFamily="34" charset="0"/>
              </a:rPr>
              <a:t> </a:t>
            </a:r>
            <a:r>
              <a:rPr sz="1700" spc="30" dirty="0">
                <a:latin typeface="+mj-lt"/>
                <a:cs typeface="Arial" panose="020B0604020202020204" pitchFamily="34" charset="0"/>
              </a:rPr>
              <a:t>P</a:t>
            </a:r>
            <a:r>
              <a:rPr lang="en-IN" sz="1700" spc="30" dirty="0">
                <a:latin typeface="+mj-lt"/>
                <a:cs typeface="Arial" panose="020B0604020202020204" pitchFamily="34" charset="0"/>
              </a:rPr>
              <a:t>r</a:t>
            </a:r>
            <a:r>
              <a:rPr sz="1700" spc="30" dirty="0">
                <a:latin typeface="+mj-lt"/>
                <a:cs typeface="Arial" panose="020B0604020202020204" pitchFamily="34" charset="0"/>
              </a:rPr>
              <a:t>oof,</a:t>
            </a:r>
            <a:r>
              <a:rPr sz="1700" spc="-15" dirty="0">
                <a:latin typeface="+mj-lt"/>
                <a:cs typeface="Arial" panose="020B0604020202020204" pitchFamily="34" charset="0"/>
              </a:rPr>
              <a:t> KYC,</a:t>
            </a:r>
            <a:r>
              <a:rPr sz="1700" spc="-5" dirty="0">
                <a:latin typeface="+mj-lt"/>
                <a:cs typeface="Arial" panose="020B0604020202020204" pitchFamily="34" charset="0"/>
              </a:rPr>
              <a:t> </a:t>
            </a:r>
            <a:r>
              <a:rPr sz="1700" spc="-20" dirty="0">
                <a:latin typeface="+mj-lt"/>
                <a:cs typeface="Arial" panose="020B0604020202020204" pitchFamily="34" charset="0"/>
              </a:rPr>
              <a:t>Valuation</a:t>
            </a:r>
            <a:r>
              <a:rPr sz="1700" spc="-5" dirty="0">
                <a:latin typeface="+mj-lt"/>
                <a:cs typeface="Arial" panose="020B0604020202020204" pitchFamily="34" charset="0"/>
              </a:rPr>
              <a:t> </a:t>
            </a:r>
            <a:r>
              <a:rPr sz="1700" spc="10" dirty="0">
                <a:latin typeface="+mj-lt"/>
                <a:cs typeface="Arial" panose="020B0604020202020204" pitchFamily="34" charset="0"/>
              </a:rPr>
              <a:t>Repo</a:t>
            </a:r>
            <a:r>
              <a:rPr lang="en-IN" sz="1700" spc="10" dirty="0">
                <a:latin typeface="+mj-lt"/>
                <a:cs typeface="Arial" panose="020B0604020202020204" pitchFamily="34" charset="0"/>
              </a:rPr>
              <a:t>r</a:t>
            </a:r>
            <a:r>
              <a:rPr sz="1700" spc="10" dirty="0">
                <a:latin typeface="+mj-lt"/>
                <a:cs typeface="Arial" panose="020B0604020202020204" pitchFamily="34" charset="0"/>
              </a:rPr>
              <a:t>t</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15" dirty="0">
                <a:latin typeface="+mj-lt"/>
                <a:cs typeface="Arial" panose="020B0604020202020204" pitchFamily="34" charset="0"/>
              </a:rPr>
              <a:t> </a:t>
            </a:r>
            <a:r>
              <a:rPr sz="1700" spc="25" dirty="0" err="1">
                <a:latin typeface="+mj-lt"/>
                <a:cs typeface="Arial" panose="020B0604020202020204" pitchFamily="34" charset="0"/>
              </a:rPr>
              <a:t>Othe</a:t>
            </a:r>
            <a:r>
              <a:rPr lang="en-IN" sz="1700" spc="25"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Documentations.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a:lnSpc>
                <a:spcPct val="100000"/>
              </a:lnSpc>
            </a:pPr>
            <a:r>
              <a:rPr sz="1700" b="1" spc="15" dirty="0">
                <a:latin typeface="+mj-lt"/>
                <a:cs typeface="Arial" panose="020B0604020202020204" pitchFamily="34" charset="0"/>
              </a:rPr>
              <a:t>Repo</a:t>
            </a:r>
            <a:r>
              <a:rPr lang="en-IN" sz="1700" b="1" spc="15" dirty="0">
                <a:latin typeface="+mj-lt"/>
                <a:cs typeface="Arial" panose="020B0604020202020204" pitchFamily="34" charset="0"/>
              </a:rPr>
              <a:t>r</a:t>
            </a:r>
            <a:r>
              <a:rPr sz="1700" b="1" spc="15" dirty="0">
                <a:latin typeface="+mj-lt"/>
                <a:cs typeface="Arial" panose="020B0604020202020204" pitchFamily="34" charset="0"/>
              </a:rPr>
              <a:t>ting</a:t>
            </a:r>
            <a:endParaRPr sz="1700" dirty="0">
              <a:latin typeface="+mj-lt"/>
              <a:cs typeface="Arial" panose="020B0604020202020204" pitchFamily="34" charset="0"/>
            </a:endParaRPr>
          </a:p>
        </p:txBody>
      </p:sp>
      <p:sp>
        <p:nvSpPr>
          <p:cNvPr id="7" name="object 7"/>
          <p:cNvSpPr txBox="1">
            <a:spLocks noGrp="1"/>
          </p:cNvSpPr>
          <p:nvPr>
            <p:ph type="title"/>
          </p:nvPr>
        </p:nvSpPr>
        <p:spPr>
          <a:xfrm>
            <a:off x="199440" y="187832"/>
            <a:ext cx="799338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5" dirty="0">
                <a:solidFill>
                  <a:srgbClr val="000000"/>
                </a:solidFill>
                <a:cs typeface="Roboto"/>
              </a:rPr>
              <a:t> </a:t>
            </a:r>
            <a:r>
              <a:rPr sz="3200" spc="-10" dirty="0">
                <a:solidFill>
                  <a:srgbClr val="000000"/>
                </a:solidFill>
                <a:cs typeface="Roboto"/>
              </a:rPr>
              <a:t>in</a:t>
            </a:r>
            <a:r>
              <a:rPr sz="3200" spc="20" dirty="0">
                <a:solidFill>
                  <a:srgbClr val="000000"/>
                </a:solidFill>
                <a:cs typeface="Roboto"/>
              </a:rPr>
              <a:t> </a:t>
            </a:r>
            <a:r>
              <a:rPr sz="3200" spc="-10" dirty="0">
                <a:solidFill>
                  <a:srgbClr val="00AFEF"/>
                </a:solidFill>
                <a:cs typeface="Roboto"/>
              </a:rPr>
              <a:t>Limited</a:t>
            </a:r>
            <a:r>
              <a:rPr sz="3200" spc="-5" dirty="0">
                <a:solidFill>
                  <a:srgbClr val="00AFEF"/>
                </a:solidFill>
                <a:cs typeface="Roboto"/>
              </a:rPr>
              <a:t> </a:t>
            </a:r>
            <a:r>
              <a:rPr sz="3200" spc="-20" dirty="0">
                <a:solidFill>
                  <a:srgbClr val="00AFEF"/>
                </a:solidFill>
                <a:cs typeface="Roboto"/>
              </a:rPr>
              <a:t>Liability</a:t>
            </a:r>
            <a:r>
              <a:rPr sz="3200" spc="5" dirty="0">
                <a:solidFill>
                  <a:srgbClr val="00AFEF"/>
                </a:solidFill>
                <a:cs typeface="Roboto"/>
              </a:rPr>
              <a:t> </a:t>
            </a:r>
            <a:r>
              <a:rPr sz="3200" spc="50" dirty="0">
                <a:solidFill>
                  <a:srgbClr val="00AFEF"/>
                </a:solidFill>
                <a:cs typeface="Roboto"/>
              </a:rPr>
              <a:t>Pa</a:t>
            </a:r>
            <a:r>
              <a:rPr lang="en-IN" sz="3200" spc="50" dirty="0">
                <a:solidFill>
                  <a:srgbClr val="00AFEF"/>
                </a:solidFill>
                <a:cs typeface="Roboto"/>
              </a:rPr>
              <a:t>r</a:t>
            </a:r>
            <a:r>
              <a:rPr sz="3200" spc="50" dirty="0" err="1">
                <a:solidFill>
                  <a:srgbClr val="00AFEF"/>
                </a:solidFill>
                <a:cs typeface="Roboto"/>
              </a:rPr>
              <a:t>tne</a:t>
            </a:r>
            <a:r>
              <a:rPr lang="en-IN" sz="3200" spc="50" dirty="0">
                <a:solidFill>
                  <a:srgbClr val="00AFEF"/>
                </a:solidFill>
                <a:cs typeface="Roboto"/>
              </a:rPr>
              <a:t>r</a:t>
            </a:r>
            <a:r>
              <a:rPr sz="3200" spc="50" dirty="0">
                <a:solidFill>
                  <a:srgbClr val="00AFEF"/>
                </a:solidFill>
                <a:cs typeface="Roboto"/>
              </a:rPr>
              <a:t>ship</a:t>
            </a:r>
            <a:endParaRPr sz="3200" dirty="0">
              <a:cs typeface="Roboto"/>
            </a:endParaRPr>
          </a:p>
        </p:txBody>
      </p:sp>
      <p:grpSp>
        <p:nvGrpSpPr>
          <p:cNvPr id="8" name="object 8"/>
          <p:cNvGrpSpPr/>
          <p:nvPr/>
        </p:nvGrpSpPr>
        <p:grpSpPr>
          <a:xfrm>
            <a:off x="225552" y="1252727"/>
            <a:ext cx="721360" cy="76200"/>
            <a:chOff x="225552" y="1252727"/>
            <a:chExt cx="721360" cy="76200"/>
          </a:xfrm>
        </p:grpSpPr>
        <p:sp>
          <p:nvSpPr>
            <p:cNvPr id="9" name="object 9"/>
            <p:cNvSpPr/>
            <p:nvPr/>
          </p:nvSpPr>
          <p:spPr>
            <a:xfrm>
              <a:off x="225552" y="1252727"/>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10" name="object 10"/>
            <p:cNvSpPr/>
            <p:nvPr/>
          </p:nvSpPr>
          <p:spPr>
            <a:xfrm>
              <a:off x="470915" y="1252727"/>
              <a:ext cx="220979" cy="76200"/>
            </a:xfrm>
            <a:custGeom>
              <a:avLst/>
              <a:gdLst/>
              <a:ahLst/>
              <a:cxnLst/>
              <a:rect l="l" t="t" r="r" b="b"/>
              <a:pathLst>
                <a:path w="220979" h="76200">
                  <a:moveTo>
                    <a:pt x="220979" y="0"/>
                  </a:moveTo>
                  <a:lnTo>
                    <a:pt x="0" y="0"/>
                  </a:lnTo>
                  <a:lnTo>
                    <a:pt x="0" y="76200"/>
                  </a:lnTo>
                  <a:lnTo>
                    <a:pt x="220979" y="76200"/>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11" name="object 11"/>
            <p:cNvSpPr/>
            <p:nvPr/>
          </p:nvSpPr>
          <p:spPr>
            <a:xfrm>
              <a:off x="725424" y="1252727"/>
              <a:ext cx="220979" cy="76200"/>
            </a:xfrm>
            <a:custGeom>
              <a:avLst/>
              <a:gdLst/>
              <a:ahLst/>
              <a:cxnLst/>
              <a:rect l="l" t="t" r="r" b="b"/>
              <a:pathLst>
                <a:path w="220980" h="76200">
                  <a:moveTo>
                    <a:pt x="220979" y="0"/>
                  </a:moveTo>
                  <a:lnTo>
                    <a:pt x="0" y="0"/>
                  </a:lnTo>
                  <a:lnTo>
                    <a:pt x="0" y="76200"/>
                  </a:lnTo>
                  <a:lnTo>
                    <a:pt x="220979" y="76200"/>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211632" y="1795653"/>
            <a:ext cx="9942830" cy="3936975"/>
          </a:xfrm>
          <a:prstGeom prst="rect">
            <a:avLst/>
          </a:prstGeom>
        </p:spPr>
        <p:txBody>
          <a:bodyPr vert="horz" wrap="square" lIns="0" tIns="12700" rIns="0" bIns="0" rtlCol="0">
            <a:spAutoFit/>
          </a:bodyPr>
          <a:lstStyle/>
          <a:p>
            <a:pPr marL="12700">
              <a:lnSpc>
                <a:spcPct val="100000"/>
              </a:lnSpc>
              <a:spcBef>
                <a:spcPts val="100"/>
              </a:spcBef>
            </a:pPr>
            <a:r>
              <a:rPr sz="1700" b="1" dirty="0">
                <a:latin typeface="+mj-lt"/>
                <a:cs typeface="Arial" panose="020B0604020202020204" pitchFamily="34" charset="0"/>
              </a:rPr>
              <a:t>Eligible</a:t>
            </a:r>
            <a:r>
              <a:rPr sz="1700" b="1" spc="-40" dirty="0">
                <a:latin typeface="+mj-lt"/>
                <a:cs typeface="Arial" panose="020B0604020202020204" pitchFamily="34" charset="0"/>
              </a:rPr>
              <a:t> </a:t>
            </a:r>
            <a:r>
              <a:rPr sz="1700" b="1" spc="-10" dirty="0">
                <a:latin typeface="+mj-lt"/>
                <a:cs typeface="Arial" panose="020B0604020202020204" pitchFamily="34" charset="0"/>
              </a:rPr>
              <a:t>Investments: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marR="761365" indent="-287020">
              <a:lnSpc>
                <a:spcPct val="100000"/>
              </a:lnSpc>
              <a:buFont typeface="Wingdings"/>
              <a:buChar char=""/>
              <a:tabLst>
                <a:tab pos="299720" algn="l"/>
              </a:tabLst>
            </a:pPr>
            <a:r>
              <a:rPr sz="1700" spc="10" dirty="0">
                <a:latin typeface="+mj-lt"/>
                <a:cs typeface="Arial" panose="020B0604020202020204" pitchFamily="34" charset="0"/>
              </a:rPr>
              <a:t>Pu</a:t>
            </a:r>
            <a:r>
              <a:rPr lang="en-IN" sz="1700" spc="10" dirty="0">
                <a:latin typeface="+mj-lt"/>
                <a:cs typeface="Arial" panose="020B0604020202020204" pitchFamily="34" charset="0"/>
              </a:rPr>
              <a:t>r</a:t>
            </a:r>
            <a:r>
              <a:rPr sz="1700" spc="10" dirty="0">
                <a:latin typeface="+mj-lt"/>
                <a:cs typeface="Arial" panose="020B0604020202020204" pitchFamily="34" charset="0"/>
              </a:rPr>
              <a:t>chase</a:t>
            </a:r>
            <a:r>
              <a:rPr sz="1700" spc="-15" dirty="0">
                <a:latin typeface="+mj-lt"/>
                <a:cs typeface="Arial" panose="020B0604020202020204" pitchFamily="34" charset="0"/>
              </a:rPr>
              <a:t> </a:t>
            </a:r>
            <a:r>
              <a:rPr sz="1700" spc="-20" dirty="0">
                <a:latin typeface="+mj-lt"/>
                <a:cs typeface="Arial" panose="020B0604020202020204" pitchFamily="34" charset="0"/>
              </a:rPr>
              <a:t>and</a:t>
            </a:r>
            <a:r>
              <a:rPr sz="1700" dirty="0">
                <a:latin typeface="+mj-lt"/>
                <a:cs typeface="Arial" panose="020B0604020202020204" pitchFamily="34" charset="0"/>
              </a:rPr>
              <a:t> </a:t>
            </a:r>
            <a:r>
              <a:rPr sz="1700" spc="-10" dirty="0">
                <a:latin typeface="+mj-lt"/>
                <a:cs typeface="Arial" panose="020B0604020202020204" pitchFamily="34" charset="0"/>
              </a:rPr>
              <a:t>sale</a:t>
            </a:r>
            <a:r>
              <a:rPr sz="1700" spc="-3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5" dirty="0">
                <a:latin typeface="+mj-lt"/>
                <a:cs typeface="Arial" panose="020B0604020202020204" pitchFamily="34" charset="0"/>
              </a:rPr>
              <a:t>equity</a:t>
            </a:r>
            <a:r>
              <a:rPr sz="1700" spc="-5"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5"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an</a:t>
            </a:r>
            <a:r>
              <a:rPr sz="1700" dirty="0">
                <a:latin typeface="+mj-lt"/>
                <a:cs typeface="Arial" panose="020B0604020202020204" pitchFamily="34" charset="0"/>
              </a:rPr>
              <a:t> </a:t>
            </a:r>
            <a:r>
              <a:rPr sz="1700" spc="-20" dirty="0">
                <a:latin typeface="+mj-lt"/>
                <a:cs typeface="Arial" panose="020B0604020202020204" pitchFamily="34" charset="0"/>
              </a:rPr>
              <a:t>Indian</a:t>
            </a:r>
            <a:r>
              <a:rPr sz="1700" dirty="0">
                <a:latin typeface="+mj-lt"/>
                <a:cs typeface="Arial" panose="020B0604020202020204" pitchFamily="34" charset="0"/>
              </a:rPr>
              <a:t> </a:t>
            </a:r>
            <a:r>
              <a:rPr sz="1700" spc="-15" dirty="0">
                <a:latin typeface="+mj-lt"/>
                <a:cs typeface="Arial" panose="020B0604020202020204" pitchFamily="34" charset="0"/>
              </a:rPr>
              <a:t>company</a:t>
            </a:r>
            <a:r>
              <a:rPr sz="1700" spc="-20" dirty="0">
                <a:latin typeface="+mj-lt"/>
                <a:cs typeface="Arial" panose="020B0604020202020204" pitchFamily="34" charset="0"/>
              </a:rPr>
              <a:t> listed</a:t>
            </a:r>
            <a:r>
              <a:rPr sz="1700" spc="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5" dirty="0">
                <a:latin typeface="+mj-lt"/>
                <a:cs typeface="Arial" panose="020B0604020202020204" pitchFamily="34" charset="0"/>
              </a:rPr>
              <a:t> </a:t>
            </a:r>
            <a:r>
              <a:rPr sz="1700" spc="-10" dirty="0">
                <a:latin typeface="+mj-lt"/>
                <a:cs typeface="Arial" panose="020B0604020202020204" pitchFamily="34" charset="0"/>
              </a:rPr>
              <a:t>to </a:t>
            </a:r>
            <a:r>
              <a:rPr sz="1700" dirty="0">
                <a:latin typeface="+mj-lt"/>
                <a:cs typeface="Arial" panose="020B0604020202020204" pitchFamily="34" charset="0"/>
              </a:rPr>
              <a:t>be </a:t>
            </a:r>
            <a:r>
              <a:rPr sz="1700" spc="-20" dirty="0">
                <a:latin typeface="+mj-lt"/>
                <a:cs typeface="Arial" panose="020B0604020202020204" pitchFamily="34" charset="0"/>
              </a:rPr>
              <a:t>listed</a:t>
            </a:r>
            <a:r>
              <a:rPr sz="1700" spc="5" dirty="0">
                <a:latin typeface="+mj-lt"/>
                <a:cs typeface="Arial" panose="020B0604020202020204" pitchFamily="34" charset="0"/>
              </a:rPr>
              <a:t> </a:t>
            </a:r>
            <a:r>
              <a:rPr sz="1700" spc="-20" dirty="0">
                <a:latin typeface="+mj-lt"/>
                <a:cs typeface="Arial" panose="020B0604020202020204" pitchFamily="34" charset="0"/>
              </a:rPr>
              <a:t>on</a:t>
            </a:r>
            <a:r>
              <a:rPr sz="1700" spc="10" dirty="0">
                <a:latin typeface="+mj-lt"/>
                <a:cs typeface="Arial" panose="020B0604020202020204" pitchFamily="34" charset="0"/>
              </a:rPr>
              <a:t> </a:t>
            </a:r>
            <a:r>
              <a:rPr sz="1700" spc="-15" dirty="0">
                <a:latin typeface="+mj-lt"/>
                <a:cs typeface="Arial" panose="020B0604020202020204" pitchFamily="34" charset="0"/>
              </a:rPr>
              <a:t>a </a:t>
            </a:r>
            <a:r>
              <a:rPr sz="1700" spc="-434"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ecognized</a:t>
            </a:r>
            <a:r>
              <a:rPr sz="1700" spc="-30" dirty="0">
                <a:latin typeface="+mj-lt"/>
                <a:cs typeface="Arial" panose="020B0604020202020204" pitchFamily="34" charset="0"/>
              </a:rPr>
              <a:t> </a:t>
            </a:r>
            <a:r>
              <a:rPr sz="1700" spc="-10" dirty="0">
                <a:latin typeface="+mj-lt"/>
                <a:cs typeface="Arial" panose="020B0604020202020204" pitchFamily="34" charset="0"/>
              </a:rPr>
              <a:t>stock</a:t>
            </a:r>
            <a:r>
              <a:rPr sz="1700" spc="-15" dirty="0">
                <a:latin typeface="+mj-lt"/>
                <a:cs typeface="Arial" panose="020B0604020202020204" pitchFamily="34" charset="0"/>
              </a:rPr>
              <a:t> </a:t>
            </a:r>
            <a:r>
              <a:rPr sz="1700" spc="-10" dirty="0">
                <a:latin typeface="+mj-lt"/>
                <a:cs typeface="Arial" panose="020B0604020202020204" pitchFamily="34" charset="0"/>
              </a:rPr>
              <a:t>exchange</a:t>
            </a:r>
            <a:r>
              <a:rPr sz="1700" spc="-40"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20" dirty="0">
                <a:latin typeface="+mj-lt"/>
                <a:cs typeface="Arial" panose="020B0604020202020204" pitchFamily="34" charset="0"/>
              </a:rPr>
              <a:t>India.</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20" dirty="0">
                <a:latin typeface="+mj-lt"/>
                <a:cs typeface="Arial" panose="020B0604020202020204" pitchFamily="34" charset="0"/>
              </a:rPr>
              <a:t>Invest</a:t>
            </a:r>
            <a:r>
              <a:rPr sz="1700" spc="-5"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10" dirty="0">
                <a:latin typeface="+mj-lt"/>
                <a:cs typeface="Arial" panose="020B0604020202020204" pitchFamily="34" charset="0"/>
              </a:rPr>
              <a:t> </a:t>
            </a:r>
            <a:r>
              <a:rPr sz="1700" spc="20" dirty="0">
                <a:latin typeface="+mj-lt"/>
                <a:cs typeface="Arial" panose="020B0604020202020204" pitchFamily="34" charset="0"/>
              </a:rPr>
              <a:t>t</a:t>
            </a:r>
            <a:r>
              <a:rPr lang="en-IN" sz="1700" spc="20" dirty="0">
                <a:latin typeface="+mj-lt"/>
                <a:cs typeface="Arial" panose="020B0604020202020204" pitchFamily="34" charset="0"/>
              </a:rPr>
              <a:t>r</a:t>
            </a:r>
            <a:r>
              <a:rPr sz="1700" spc="20" dirty="0" err="1">
                <a:latin typeface="+mj-lt"/>
                <a:cs typeface="Arial" panose="020B0604020202020204" pitchFamily="34" charset="0"/>
              </a:rPr>
              <a:t>ade</a:t>
            </a:r>
            <a:r>
              <a:rPr sz="1700" spc="-20"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15" dirty="0">
                <a:latin typeface="+mj-lt"/>
                <a:cs typeface="Arial" panose="020B0604020202020204" pitchFamily="34" charset="0"/>
              </a:rPr>
              <a:t>all</a:t>
            </a:r>
            <a:r>
              <a:rPr sz="1700" dirty="0">
                <a:latin typeface="+mj-lt"/>
                <a:cs typeface="Arial" panose="020B0604020202020204" pitchFamily="34" charset="0"/>
              </a:rPr>
              <a:t> </a:t>
            </a:r>
            <a:r>
              <a:rPr sz="1700" spc="-10" dirty="0">
                <a:latin typeface="+mj-lt"/>
                <a:cs typeface="Arial" panose="020B0604020202020204" pitchFamily="34" charset="0"/>
              </a:rPr>
              <a:t>exchange</a:t>
            </a:r>
            <a:r>
              <a:rPr sz="1700" dirty="0">
                <a:latin typeface="+mj-lt"/>
                <a:cs typeface="Arial" panose="020B0604020202020204" pitchFamily="34" charset="0"/>
              </a:rPr>
              <a:t> </a:t>
            </a:r>
            <a:r>
              <a:rPr sz="1700" spc="15" dirty="0">
                <a:latin typeface="+mj-lt"/>
                <a:cs typeface="Arial" panose="020B0604020202020204" pitchFamily="34" charset="0"/>
              </a:rPr>
              <a:t>t</a:t>
            </a:r>
            <a:r>
              <a:rPr lang="en-IN" sz="1700" spc="15" dirty="0">
                <a:latin typeface="+mj-lt"/>
                <a:cs typeface="Arial" panose="020B0604020202020204" pitchFamily="34" charset="0"/>
              </a:rPr>
              <a:t>r</a:t>
            </a:r>
            <a:r>
              <a:rPr sz="1700" spc="15" dirty="0" err="1">
                <a:latin typeface="+mj-lt"/>
                <a:cs typeface="Arial" panose="020B0604020202020204" pitchFamily="34" charset="0"/>
              </a:rPr>
              <a:t>aded</a:t>
            </a:r>
            <a:r>
              <a:rPr sz="1700" spc="-10" dirty="0">
                <a:latin typeface="+mj-lt"/>
                <a:cs typeface="Arial" panose="020B0604020202020204" pitchFamily="34" charset="0"/>
              </a:rPr>
              <a:t> </a:t>
            </a:r>
            <a:r>
              <a:rPr sz="1700" dirty="0">
                <a:latin typeface="+mj-lt"/>
                <a:cs typeface="Arial" panose="020B0604020202020204" pitchFamily="34" charset="0"/>
              </a:rPr>
              <a:t>de</a:t>
            </a:r>
            <a:r>
              <a:rPr lang="en-IN" sz="1700" dirty="0">
                <a:latin typeface="+mj-lt"/>
                <a:cs typeface="Arial" panose="020B0604020202020204" pitchFamily="34" charset="0"/>
              </a:rPr>
              <a:t>r</a:t>
            </a:r>
            <a:r>
              <a:rPr sz="1700" dirty="0" err="1">
                <a:latin typeface="+mj-lt"/>
                <a:cs typeface="Arial" panose="020B0604020202020204" pitchFamily="34" charset="0"/>
              </a:rPr>
              <a:t>ivative</a:t>
            </a:r>
            <a:r>
              <a:rPr sz="1700" dirty="0">
                <a:latin typeface="+mj-lt"/>
                <a:cs typeface="Arial" panose="020B0604020202020204" pitchFamily="34" charset="0"/>
              </a:rPr>
              <a:t> </a:t>
            </a:r>
            <a:r>
              <a:rPr sz="1700" dirty="0" err="1">
                <a:latin typeface="+mj-lt"/>
                <a:cs typeface="Arial" panose="020B0604020202020204" pitchFamily="34" charset="0"/>
              </a:rPr>
              <a:t>cont</a:t>
            </a:r>
            <a:r>
              <a:rPr lang="en-IN" sz="1700" dirty="0">
                <a:latin typeface="+mj-lt"/>
                <a:cs typeface="Arial" panose="020B0604020202020204" pitchFamily="34" charset="0"/>
              </a:rPr>
              <a:t>r</a:t>
            </a:r>
            <a:r>
              <a:rPr sz="1700" dirty="0">
                <a:latin typeface="+mj-lt"/>
                <a:cs typeface="Arial" panose="020B0604020202020204" pitchFamily="34" charset="0"/>
              </a:rPr>
              <a:t>acts</a:t>
            </a:r>
            <a:r>
              <a:rPr sz="1700" spc="-30" dirty="0">
                <a:latin typeface="+mj-lt"/>
                <a:cs typeface="Arial" panose="020B0604020202020204" pitchFamily="34" charset="0"/>
              </a:rPr>
              <a:t> </a:t>
            </a:r>
            <a:r>
              <a:rPr sz="1700" spc="10" dirty="0">
                <a:latin typeface="+mj-lt"/>
                <a:cs typeface="Arial" panose="020B0604020202020204" pitchFamily="34" charset="0"/>
              </a:rPr>
              <a:t>app</a:t>
            </a:r>
            <a:r>
              <a:rPr lang="en-IN" sz="1700" spc="10" dirty="0">
                <a:latin typeface="+mj-lt"/>
                <a:cs typeface="Arial" panose="020B0604020202020204" pitchFamily="34" charset="0"/>
              </a:rPr>
              <a:t>r</a:t>
            </a:r>
            <a:r>
              <a:rPr sz="1700" spc="10" dirty="0">
                <a:latin typeface="+mj-lt"/>
                <a:cs typeface="Arial" panose="020B0604020202020204" pitchFamily="34" charset="0"/>
              </a:rPr>
              <a:t>oved</a:t>
            </a:r>
            <a:r>
              <a:rPr sz="1700" spc="-1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5" dirty="0">
                <a:latin typeface="+mj-lt"/>
                <a:cs typeface="Arial" panose="020B0604020202020204" pitchFamily="34" charset="0"/>
              </a:rPr>
              <a:t>SEBI</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dirty="0">
                <a:latin typeface="+mj-lt"/>
                <a:cs typeface="Arial" panose="020B0604020202020204" pitchFamily="34" charset="0"/>
              </a:rPr>
              <a:t>Deposito</a:t>
            </a:r>
            <a:r>
              <a:rPr lang="en-IN" sz="1700" dirty="0">
                <a:latin typeface="+mj-lt"/>
                <a:cs typeface="Arial" panose="020B0604020202020204" pitchFamily="34" charset="0"/>
              </a:rPr>
              <a:t>r</a:t>
            </a:r>
            <a:r>
              <a:rPr sz="1700" dirty="0">
                <a:latin typeface="+mj-lt"/>
                <a:cs typeface="Arial" panose="020B0604020202020204" pitchFamily="34" charset="0"/>
              </a:rPr>
              <a:t>y</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eceipts</a:t>
            </a:r>
            <a:r>
              <a:rPr sz="1700" spc="-20" dirty="0">
                <a:latin typeface="+mj-lt"/>
                <a:cs typeface="Arial" panose="020B0604020202020204" pitchFamily="34" charset="0"/>
              </a:rPr>
              <a:t> issued</a:t>
            </a:r>
            <a:r>
              <a:rPr sz="1700"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a:t>
            </a:r>
            <a:r>
              <a:rPr sz="1700" spc="-20" dirty="0">
                <a:latin typeface="+mj-lt"/>
                <a:cs typeface="Arial" panose="020B0604020202020204" pitchFamily="34" charset="0"/>
              </a:rPr>
              <a:t>companies’</a:t>
            </a:r>
            <a:r>
              <a:rPr sz="1700" spc="-2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esident</a:t>
            </a:r>
            <a:r>
              <a:rPr sz="1700" spc="-5" dirty="0">
                <a:latin typeface="+mj-lt"/>
                <a:cs typeface="Arial" panose="020B0604020202020204" pitchFamily="34" charset="0"/>
              </a:rPr>
              <a:t> </a:t>
            </a:r>
            <a:r>
              <a:rPr sz="1700" spc="-15" dirty="0">
                <a:latin typeface="+mj-lt"/>
                <a:cs typeface="Arial" panose="020B0604020202020204" pitchFamily="34" charset="0"/>
              </a:rPr>
              <a:t>outside </a:t>
            </a:r>
            <a:r>
              <a:rPr sz="1700" spc="-20" dirty="0">
                <a:latin typeface="+mj-lt"/>
                <a:cs typeface="Arial" panose="020B0604020202020204" pitchFamily="34" charset="0"/>
              </a:rPr>
              <a:t>India</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10" dirty="0">
                <a:latin typeface="+mj-lt"/>
                <a:cs typeface="Arial" panose="020B0604020202020204" pitchFamily="34" charset="0"/>
              </a:rPr>
              <a:t> </a:t>
            </a:r>
            <a:r>
              <a:rPr sz="1700" spc="-20" dirty="0">
                <a:latin typeface="+mj-lt"/>
                <a:cs typeface="Arial" panose="020B0604020202020204" pitchFamily="34" charset="0"/>
              </a:rPr>
              <a:t>listed</a:t>
            </a:r>
            <a:r>
              <a:rPr sz="1700" spc="10" dirty="0">
                <a:latin typeface="+mj-lt"/>
                <a:cs typeface="Arial" panose="020B0604020202020204" pitchFamily="34" charset="0"/>
              </a:rPr>
              <a:t> </a:t>
            </a:r>
            <a:r>
              <a:rPr sz="1700" spc="-20" dirty="0">
                <a:latin typeface="+mj-lt"/>
                <a:cs typeface="Arial" panose="020B0604020202020204" pitchFamily="34" charset="0"/>
              </a:rPr>
              <a:t>on</a:t>
            </a:r>
            <a:r>
              <a:rPr sz="1700" spc="10" dirty="0">
                <a:latin typeface="+mj-lt"/>
                <a:cs typeface="Arial" panose="020B0604020202020204" pitchFamily="34" charset="0"/>
              </a:rPr>
              <a:t> </a:t>
            </a:r>
            <a:r>
              <a:rPr sz="1700" spc="-20" dirty="0">
                <a:latin typeface="+mj-lt"/>
                <a:cs typeface="Arial" panose="020B0604020202020204" pitchFamily="34" charset="0"/>
              </a:rPr>
              <a:t>Indian</a:t>
            </a:r>
            <a:endParaRPr sz="1700" dirty="0">
              <a:latin typeface="+mj-lt"/>
              <a:cs typeface="Arial" panose="020B0604020202020204" pitchFamily="34" charset="0"/>
            </a:endParaRPr>
          </a:p>
          <a:p>
            <a:pPr marL="299085">
              <a:lnSpc>
                <a:spcPct val="100000"/>
              </a:lnSpc>
            </a:pPr>
            <a:r>
              <a:rPr sz="1700" spc="-15" dirty="0">
                <a:latin typeface="+mj-lt"/>
                <a:cs typeface="Arial" panose="020B0604020202020204" pitchFamily="34" charset="0"/>
              </a:rPr>
              <a:t>capital</a:t>
            </a:r>
            <a:r>
              <a:rPr sz="1700" spc="-50" dirty="0">
                <a:latin typeface="+mj-lt"/>
                <a:cs typeface="Arial" panose="020B0604020202020204" pitchFamily="34" charset="0"/>
              </a:rPr>
              <a:t> </a:t>
            </a:r>
            <a:r>
              <a:rPr sz="1700" spc="20" dirty="0">
                <a:latin typeface="+mj-lt"/>
                <a:cs typeface="Arial" panose="020B0604020202020204" pitchFamily="34" charset="0"/>
              </a:rPr>
              <a:t>ma</a:t>
            </a:r>
            <a:r>
              <a:rPr lang="en-IN" sz="1700" spc="20" dirty="0">
                <a:latin typeface="+mj-lt"/>
                <a:cs typeface="Arial" panose="020B0604020202020204" pitchFamily="34" charset="0"/>
              </a:rPr>
              <a:t>r</a:t>
            </a:r>
            <a:r>
              <a:rPr sz="1700" spc="20" dirty="0" err="1">
                <a:latin typeface="+mj-lt"/>
                <a:cs typeface="Arial" panose="020B0604020202020204" pitchFamily="34" charset="0"/>
              </a:rPr>
              <a:t>ket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marR="5080" indent="-287020">
              <a:lnSpc>
                <a:spcPct val="100000"/>
              </a:lnSpc>
              <a:buFont typeface="Wingdings"/>
              <a:buChar char=""/>
              <a:tabLst>
                <a:tab pos="299720" algn="l"/>
              </a:tabLst>
            </a:pPr>
            <a:r>
              <a:rPr sz="1700" spc="35" dirty="0">
                <a:latin typeface="+mj-lt"/>
                <a:cs typeface="Arial" panose="020B0604020202020204" pitchFamily="34" charset="0"/>
              </a:rPr>
              <a:t>A </a:t>
            </a:r>
            <a:r>
              <a:rPr sz="1700" spc="-10" dirty="0">
                <a:latin typeface="+mj-lt"/>
                <a:cs typeface="Arial" panose="020B0604020202020204" pitchFamily="34" charset="0"/>
              </a:rPr>
              <a:t>FPI </a:t>
            </a:r>
            <a:r>
              <a:rPr sz="1700" spc="-20" dirty="0">
                <a:latin typeface="+mj-lt"/>
                <a:cs typeface="Arial" panose="020B0604020202020204" pitchFamily="34" charset="0"/>
              </a:rPr>
              <a:t>may </a:t>
            </a:r>
            <a:r>
              <a:rPr sz="1700" spc="10" dirty="0" err="1">
                <a:latin typeface="+mj-lt"/>
                <a:cs typeface="Arial" panose="020B0604020202020204" pitchFamily="34" charset="0"/>
              </a:rPr>
              <a:t>pu</a:t>
            </a:r>
            <a:r>
              <a:rPr lang="en-IN" sz="1700" spc="10" dirty="0">
                <a:latin typeface="+mj-lt"/>
                <a:cs typeface="Arial" panose="020B0604020202020204" pitchFamily="34" charset="0"/>
              </a:rPr>
              <a:t>r</a:t>
            </a:r>
            <a:r>
              <a:rPr sz="1700" spc="10" dirty="0">
                <a:latin typeface="+mj-lt"/>
                <a:cs typeface="Arial" panose="020B0604020202020204" pitchFamily="34" charset="0"/>
              </a:rPr>
              <a:t>chase </a:t>
            </a:r>
            <a:r>
              <a:rPr sz="1700" spc="-25" dirty="0">
                <a:latin typeface="+mj-lt"/>
                <a:cs typeface="Arial" panose="020B0604020202020204" pitchFamily="34" charset="0"/>
              </a:rPr>
              <a:t>units </a:t>
            </a:r>
            <a:r>
              <a:rPr sz="1700" spc="15" dirty="0">
                <a:latin typeface="+mj-lt"/>
                <a:cs typeface="Arial" panose="020B0604020202020204" pitchFamily="34" charset="0"/>
              </a:rPr>
              <a:t>of </a:t>
            </a:r>
            <a:r>
              <a:rPr sz="1700" spc="-10" dirty="0">
                <a:latin typeface="+mj-lt"/>
                <a:cs typeface="Arial" panose="020B0604020202020204" pitchFamily="34" charset="0"/>
              </a:rPr>
              <a:t>domestic </a:t>
            </a:r>
            <a:r>
              <a:rPr sz="1700" spc="-20" dirty="0">
                <a:latin typeface="+mj-lt"/>
                <a:cs typeface="Arial" panose="020B0604020202020204" pitchFamily="34" charset="0"/>
              </a:rPr>
              <a:t>mutual </a:t>
            </a:r>
            <a:r>
              <a:rPr sz="1700" spc="-10" dirty="0">
                <a:latin typeface="+mj-lt"/>
                <a:cs typeface="Arial" panose="020B0604020202020204" pitchFamily="34" charset="0"/>
              </a:rPr>
              <a:t>funds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spc="15" dirty="0" err="1">
                <a:latin typeface="+mj-lt"/>
                <a:cs typeface="Arial" panose="020B0604020202020204" pitchFamily="34" charset="0"/>
              </a:rPr>
              <a:t>Catego</a:t>
            </a:r>
            <a:r>
              <a:rPr lang="en-IN" sz="1700" spc="15" dirty="0">
                <a:latin typeface="+mj-lt"/>
                <a:cs typeface="Arial" panose="020B0604020202020204" pitchFamily="34" charset="0"/>
              </a:rPr>
              <a:t>r</a:t>
            </a:r>
            <a:r>
              <a:rPr sz="1700" spc="15" dirty="0">
                <a:latin typeface="+mj-lt"/>
                <a:cs typeface="Arial" panose="020B0604020202020204" pitchFamily="34" charset="0"/>
              </a:rPr>
              <a:t>y </a:t>
            </a:r>
            <a:r>
              <a:rPr sz="1700" spc="-20" dirty="0">
                <a:latin typeface="+mj-lt"/>
                <a:cs typeface="Arial" panose="020B0604020202020204" pitchFamily="34" charset="0"/>
              </a:rPr>
              <a:t>III </a:t>
            </a:r>
            <a:r>
              <a:rPr sz="1700" dirty="0">
                <a:latin typeface="+mj-lt"/>
                <a:cs typeface="Arial" panose="020B0604020202020204" pitchFamily="34" charset="0"/>
              </a:rPr>
              <a:t>Alte</a:t>
            </a:r>
            <a:r>
              <a:rPr lang="en-IN" sz="1700" dirty="0">
                <a:latin typeface="+mj-lt"/>
                <a:cs typeface="Arial" panose="020B0604020202020204" pitchFamily="34" charset="0"/>
              </a:rPr>
              <a:t>r</a:t>
            </a:r>
            <a:r>
              <a:rPr sz="1700" dirty="0">
                <a:latin typeface="+mj-lt"/>
                <a:cs typeface="Arial" panose="020B0604020202020204" pitchFamily="34" charset="0"/>
              </a:rPr>
              <a:t>native </a:t>
            </a:r>
            <a:r>
              <a:rPr sz="1700" spc="-15" dirty="0">
                <a:latin typeface="+mj-lt"/>
                <a:cs typeface="Arial" panose="020B0604020202020204" pitchFamily="34" charset="0"/>
              </a:rPr>
              <a:t>Investment </a:t>
            </a:r>
            <a:r>
              <a:rPr sz="1700" spc="-20" dirty="0">
                <a:latin typeface="+mj-lt"/>
                <a:cs typeface="Arial" panose="020B0604020202020204" pitchFamily="34" charset="0"/>
              </a:rPr>
              <a:t>Fund </a:t>
            </a:r>
            <a:r>
              <a:rPr sz="1700" spc="-434"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20" dirty="0" err="1">
                <a:latin typeface="+mj-lt"/>
                <a:cs typeface="Arial" panose="020B0604020202020204" pitchFamily="34" charset="0"/>
              </a:rPr>
              <a:t>offsho</a:t>
            </a:r>
            <a:r>
              <a:rPr lang="en-IN" sz="1700" spc="20" dirty="0">
                <a:latin typeface="+mj-lt"/>
                <a:cs typeface="Arial" panose="020B0604020202020204" pitchFamily="34" charset="0"/>
              </a:rPr>
              <a:t>r</a:t>
            </a:r>
            <a:r>
              <a:rPr sz="1700" spc="20" dirty="0">
                <a:latin typeface="+mj-lt"/>
                <a:cs typeface="Arial" panose="020B0604020202020204" pitchFamily="34" charset="0"/>
              </a:rPr>
              <a:t>e </a:t>
            </a:r>
            <a:r>
              <a:rPr sz="1700" spc="-10" dirty="0">
                <a:latin typeface="+mj-lt"/>
                <a:cs typeface="Arial" panose="020B0604020202020204" pitchFamily="34" charset="0"/>
              </a:rPr>
              <a:t>fund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20" dirty="0">
                <a:latin typeface="+mj-lt"/>
                <a:cs typeface="Arial" panose="020B0604020202020204" pitchFamily="34" charset="0"/>
              </a:rPr>
              <a:t>which no </a:t>
            </a:r>
            <a:r>
              <a:rPr sz="1700" spc="-15" dirty="0">
                <a:latin typeface="+mj-lt"/>
                <a:cs typeface="Arial" panose="020B0604020202020204" pitchFamily="34" charset="0"/>
              </a:rPr>
              <a:t>objection </a:t>
            </a:r>
            <a:r>
              <a:rPr sz="1700" spc="-20" dirty="0">
                <a:latin typeface="+mj-lt"/>
                <a:cs typeface="Arial" panose="020B0604020202020204" pitchFamily="34" charset="0"/>
              </a:rPr>
              <a:t>is issued </a:t>
            </a:r>
            <a:r>
              <a:rPr sz="1700" spc="-30" dirty="0">
                <a:latin typeface="+mj-lt"/>
                <a:cs typeface="Arial" panose="020B0604020202020204" pitchFamily="34" charset="0"/>
              </a:rPr>
              <a:t>in </a:t>
            </a:r>
            <a:r>
              <a:rPr sz="1700" spc="10" dirty="0" err="1">
                <a:latin typeface="+mj-lt"/>
                <a:cs typeface="Arial" panose="020B0604020202020204" pitchFamily="34" charset="0"/>
              </a:rPr>
              <a:t>acco</a:t>
            </a:r>
            <a:r>
              <a:rPr lang="en-IN" sz="1700" spc="10" dirty="0">
                <a:latin typeface="+mj-lt"/>
                <a:cs typeface="Arial" panose="020B0604020202020204" pitchFamily="34" charset="0"/>
              </a:rPr>
              <a:t>r</a:t>
            </a:r>
            <a:r>
              <a:rPr sz="1700" spc="10" dirty="0">
                <a:latin typeface="+mj-lt"/>
                <a:cs typeface="Arial" panose="020B0604020202020204" pitchFamily="34" charset="0"/>
              </a:rPr>
              <a:t>dance </a:t>
            </a:r>
            <a:r>
              <a:rPr sz="1700" spc="-25" dirty="0">
                <a:latin typeface="+mj-lt"/>
                <a:cs typeface="Arial" panose="020B0604020202020204" pitchFamily="34" charset="0"/>
              </a:rPr>
              <a:t>with </a:t>
            </a:r>
            <a:r>
              <a:rPr sz="1700" spc="-20" dirty="0">
                <a:latin typeface="+mj-lt"/>
                <a:cs typeface="Arial" panose="020B0604020202020204" pitchFamily="34" charset="0"/>
              </a:rPr>
              <a:t>the </a:t>
            </a:r>
            <a:r>
              <a:rPr sz="1700" spc="-15" dirty="0">
                <a:latin typeface="+mj-lt"/>
                <a:cs typeface="Arial" panose="020B0604020202020204" pitchFamily="34" charset="0"/>
              </a:rPr>
              <a:t>SEBI (Mutual </a:t>
            </a:r>
            <a:r>
              <a:rPr sz="1700" spc="-10" dirty="0">
                <a:latin typeface="+mj-lt"/>
                <a:cs typeface="Arial" panose="020B0604020202020204" pitchFamily="34" charset="0"/>
              </a:rPr>
              <a:t>Fund) </a:t>
            </a:r>
            <a:r>
              <a:rPr sz="1700" spc="-5" dirty="0">
                <a:latin typeface="+mj-lt"/>
                <a:cs typeface="Arial" panose="020B0604020202020204" pitchFamily="34" charset="0"/>
              </a:rPr>
              <a:t> </a:t>
            </a:r>
            <a:r>
              <a:rPr sz="1700" spc="-20" dirty="0">
                <a:latin typeface="+mj-lt"/>
                <a:cs typeface="Arial" panose="020B0604020202020204" pitchFamily="34" charset="0"/>
              </a:rPr>
              <a:t>Regulations,</a:t>
            </a:r>
            <a:r>
              <a:rPr sz="1700" spc="-15" dirty="0">
                <a:latin typeface="+mj-lt"/>
                <a:cs typeface="Arial" panose="020B0604020202020204" pitchFamily="34" charset="0"/>
              </a:rPr>
              <a:t> </a:t>
            </a:r>
            <a:r>
              <a:rPr sz="1700" spc="-10" dirty="0">
                <a:latin typeface="+mj-lt"/>
                <a:cs typeface="Arial" panose="020B0604020202020204" pitchFamily="34" charset="0"/>
              </a:rPr>
              <a:t>1996,</a:t>
            </a:r>
            <a:r>
              <a:rPr sz="1700" spc="10" dirty="0">
                <a:latin typeface="+mj-lt"/>
                <a:cs typeface="Arial" panose="020B0604020202020204" pitchFamily="34" charset="0"/>
              </a:rPr>
              <a:t> </a:t>
            </a:r>
            <a:r>
              <a:rPr sz="1700" spc="-20" dirty="0">
                <a:latin typeface="+mj-lt"/>
                <a:cs typeface="Arial" panose="020B0604020202020204" pitchFamily="34" charset="0"/>
              </a:rPr>
              <a:t>which</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15" dirty="0" err="1">
                <a:latin typeface="+mj-lt"/>
                <a:cs typeface="Arial" panose="020B0604020202020204" pitchFamily="34" charset="0"/>
              </a:rPr>
              <a:t>tu</a:t>
            </a:r>
            <a:r>
              <a:rPr lang="en-IN" sz="1700" spc="15" dirty="0">
                <a:latin typeface="+mj-lt"/>
                <a:cs typeface="Arial" panose="020B0604020202020204" pitchFamily="34" charset="0"/>
              </a:rPr>
              <a:t>r</a:t>
            </a:r>
            <a:r>
              <a:rPr sz="1700" spc="15" dirty="0">
                <a:latin typeface="+mj-lt"/>
                <a:cs typeface="Arial" panose="020B0604020202020204" pitchFamily="34" charset="0"/>
              </a:rPr>
              <a:t>n</a:t>
            </a:r>
            <a:r>
              <a:rPr sz="1700" dirty="0">
                <a:latin typeface="+mj-lt"/>
                <a:cs typeface="Arial" panose="020B0604020202020204" pitchFamily="34" charset="0"/>
              </a:rPr>
              <a:t> </a:t>
            </a:r>
            <a:r>
              <a:rPr sz="1700" spc="-20" dirty="0">
                <a:latin typeface="+mj-lt"/>
                <a:cs typeface="Arial" panose="020B0604020202020204" pitchFamily="34" charset="0"/>
              </a:rPr>
              <a:t>invest</a:t>
            </a:r>
            <a:r>
              <a:rPr sz="1700" spc="-10" dirty="0">
                <a:latin typeface="+mj-lt"/>
                <a:cs typeface="Arial" panose="020B0604020202020204" pitchFamily="34" charset="0"/>
              </a:rPr>
              <a:t> </a:t>
            </a:r>
            <a:r>
              <a:rPr sz="1700" spc="40" dirty="0" err="1">
                <a:latin typeface="+mj-lt"/>
                <a:cs typeface="Arial" panose="020B0604020202020204" pitchFamily="34" charset="0"/>
              </a:rPr>
              <a:t>mo</a:t>
            </a:r>
            <a:r>
              <a:rPr lang="en-IN" sz="1700" spc="40" dirty="0">
                <a:latin typeface="+mj-lt"/>
                <a:cs typeface="Arial" panose="020B0604020202020204" pitchFamily="34" charset="0"/>
              </a:rPr>
              <a:t>r</a:t>
            </a:r>
            <a:r>
              <a:rPr sz="1700" spc="40" dirty="0">
                <a:latin typeface="+mj-lt"/>
                <a:cs typeface="Arial" panose="020B0604020202020204" pitchFamily="34" charset="0"/>
              </a:rPr>
              <a:t>e</a:t>
            </a:r>
            <a:r>
              <a:rPr sz="1700" spc="-5" dirty="0">
                <a:latin typeface="+mj-lt"/>
                <a:cs typeface="Arial" panose="020B0604020202020204" pitchFamily="34" charset="0"/>
              </a:rPr>
              <a:t> </a:t>
            </a:r>
            <a:r>
              <a:rPr sz="1700" spc="-25" dirty="0">
                <a:latin typeface="+mj-lt"/>
                <a:cs typeface="Arial" panose="020B0604020202020204" pitchFamily="34" charset="0"/>
              </a:rPr>
              <a:t>than</a:t>
            </a:r>
            <a:r>
              <a:rPr sz="1700" spc="-15" dirty="0">
                <a:latin typeface="+mj-lt"/>
                <a:cs typeface="Arial" panose="020B0604020202020204" pitchFamily="34" charset="0"/>
              </a:rPr>
              <a:t> </a:t>
            </a:r>
            <a:r>
              <a:rPr sz="1700" spc="-5" dirty="0">
                <a:latin typeface="+mj-lt"/>
                <a:cs typeface="Arial" panose="020B0604020202020204" pitchFamily="34" charset="0"/>
              </a:rPr>
              <a:t>50</a:t>
            </a:r>
            <a:r>
              <a:rPr sz="1700"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cent</a:t>
            </a:r>
            <a:r>
              <a:rPr sz="1700" spc="-15"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25" dirty="0">
                <a:latin typeface="+mj-lt"/>
                <a:cs typeface="Arial" panose="020B0604020202020204" pitchFamily="34" charset="0"/>
              </a:rPr>
              <a:t>equity</a:t>
            </a:r>
            <a:r>
              <a:rPr sz="1700" spc="-1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15" dirty="0">
                <a:latin typeface="+mj-lt"/>
                <a:cs typeface="Arial" panose="020B0604020202020204" pitchFamily="34" charset="0"/>
              </a:rPr>
              <a:t> on </a:t>
            </a:r>
            <a:r>
              <a:rPr sz="1700" spc="-10" dirty="0">
                <a:latin typeface="+mj-lt"/>
                <a:cs typeface="Arial" panose="020B0604020202020204" pitchFamily="34" charset="0"/>
              </a:rPr>
              <a:t> </a:t>
            </a:r>
            <a:r>
              <a:rPr lang="en-IN" sz="1700" spc="15" dirty="0">
                <a:latin typeface="+mj-lt"/>
                <a:cs typeface="Arial" panose="020B0604020202020204" pitchFamily="34" charset="0"/>
              </a:rPr>
              <a:t>r</a:t>
            </a:r>
            <a:r>
              <a:rPr sz="1700" spc="15" dirty="0" err="1">
                <a:latin typeface="+mj-lt"/>
                <a:cs typeface="Arial" panose="020B0604020202020204" pitchFamily="34" charset="0"/>
              </a:rPr>
              <a:t>epat</a:t>
            </a:r>
            <a:r>
              <a:rPr lang="en-IN" sz="1700" spc="15" dirty="0">
                <a:latin typeface="+mj-lt"/>
                <a:cs typeface="Arial" panose="020B0604020202020204" pitchFamily="34" charset="0"/>
              </a:rPr>
              <a:t>r</a:t>
            </a:r>
            <a:r>
              <a:rPr sz="1700" spc="15" dirty="0" err="1">
                <a:latin typeface="+mj-lt"/>
                <a:cs typeface="Arial" panose="020B0604020202020204" pitchFamily="34" charset="0"/>
              </a:rPr>
              <a:t>iation</a:t>
            </a:r>
            <a:r>
              <a:rPr sz="1700" spc="-15" dirty="0">
                <a:latin typeface="+mj-lt"/>
                <a:cs typeface="Arial" panose="020B0604020202020204" pitchFamily="34" charset="0"/>
              </a:rPr>
              <a:t> basis</a:t>
            </a:r>
            <a:endParaRPr sz="1700" dirty="0">
              <a:latin typeface="+mj-lt"/>
              <a:cs typeface="Arial" panose="020B0604020202020204" pitchFamily="34" charset="0"/>
            </a:endParaRPr>
          </a:p>
          <a:p>
            <a:pPr>
              <a:lnSpc>
                <a:spcPct val="100000"/>
              </a:lnSpc>
              <a:spcBef>
                <a:spcPts val="5"/>
              </a:spcBef>
              <a:buFont typeface="Wingdings"/>
              <a:buChar char=""/>
            </a:pPr>
            <a:endParaRPr sz="1700" dirty="0">
              <a:latin typeface="+mj-lt"/>
              <a:cs typeface="Arial" panose="020B0604020202020204" pitchFamily="34" charset="0"/>
            </a:endParaRPr>
          </a:p>
          <a:p>
            <a:pPr marL="299085" indent="-287020">
              <a:lnSpc>
                <a:spcPct val="100000"/>
              </a:lnSpc>
              <a:buFont typeface="Wingdings"/>
              <a:buChar char=""/>
              <a:tabLst>
                <a:tab pos="299720" algn="l"/>
              </a:tabLst>
            </a:pPr>
            <a:r>
              <a:rPr sz="1700" dirty="0">
                <a:latin typeface="+mj-lt"/>
                <a:cs typeface="Arial" panose="020B0604020202020204" pitchFamily="34" charset="0"/>
              </a:rPr>
              <a:t>An</a:t>
            </a:r>
            <a:r>
              <a:rPr sz="1700" spc="10" dirty="0">
                <a:latin typeface="+mj-lt"/>
                <a:cs typeface="Arial" panose="020B0604020202020204" pitchFamily="34" charset="0"/>
              </a:rPr>
              <a:t> </a:t>
            </a:r>
            <a:r>
              <a:rPr sz="1700" spc="-10" dirty="0">
                <a:latin typeface="+mj-lt"/>
                <a:cs typeface="Arial" panose="020B0604020202020204" pitchFamily="34" charset="0"/>
              </a:rPr>
              <a:t>FPI</a:t>
            </a:r>
            <a:r>
              <a:rPr sz="1700" spc="5" dirty="0">
                <a:latin typeface="+mj-lt"/>
                <a:cs typeface="Arial" panose="020B0604020202020204" pitchFamily="34" charset="0"/>
              </a:rPr>
              <a:t> </a:t>
            </a:r>
            <a:r>
              <a:rPr sz="1700" spc="-20" dirty="0">
                <a:latin typeface="+mj-lt"/>
                <a:cs typeface="Arial" panose="020B0604020202020204" pitchFamily="34" charset="0"/>
              </a:rPr>
              <a:t>may</a:t>
            </a:r>
            <a:r>
              <a:rPr sz="1700" spc="-15" dirty="0">
                <a:latin typeface="+mj-lt"/>
                <a:cs typeface="Arial" panose="020B0604020202020204" pitchFamily="34" charset="0"/>
              </a:rPr>
              <a:t> </a:t>
            </a:r>
            <a:r>
              <a:rPr sz="1700" spc="5" dirty="0" err="1">
                <a:latin typeface="+mj-lt"/>
                <a:cs typeface="Arial" panose="020B0604020202020204" pitchFamily="34" charset="0"/>
              </a:rPr>
              <a:t>pu</a:t>
            </a:r>
            <a:r>
              <a:rPr lang="en-IN" sz="1700" spc="5" dirty="0">
                <a:latin typeface="+mj-lt"/>
                <a:cs typeface="Arial" panose="020B0604020202020204" pitchFamily="34" charset="0"/>
              </a:rPr>
              <a:t>r</a:t>
            </a:r>
            <a:r>
              <a:rPr sz="1700" spc="5" dirty="0">
                <a:latin typeface="+mj-lt"/>
                <a:cs typeface="Arial" panose="020B0604020202020204" pitchFamily="34" charset="0"/>
              </a:rPr>
              <a:t>chase</a:t>
            </a:r>
            <a:r>
              <a:rPr sz="1700" spc="-10" dirty="0">
                <a:latin typeface="+mj-lt"/>
                <a:cs typeface="Arial" panose="020B0604020202020204" pitchFamily="34" charset="0"/>
              </a:rPr>
              <a:t> </a:t>
            </a:r>
            <a:r>
              <a:rPr sz="1700" spc="-30" dirty="0">
                <a:latin typeface="+mj-lt"/>
                <a:cs typeface="Arial" panose="020B0604020202020204" pitchFamily="34" charset="0"/>
              </a:rPr>
              <a:t>units</a:t>
            </a:r>
            <a:r>
              <a:rPr sz="1700" spc="-2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110" dirty="0">
                <a:latin typeface="+mj-lt"/>
                <a:cs typeface="Arial" panose="020B0604020202020204" pitchFamily="34" charset="0"/>
              </a:rPr>
              <a:t>REI</a:t>
            </a:r>
            <a:r>
              <a:rPr lang="en-IN" sz="1700" spc="110" dirty="0">
                <a:latin typeface="+mj-lt"/>
                <a:cs typeface="Arial" panose="020B0604020202020204" pitchFamily="34" charset="0"/>
              </a:rPr>
              <a:t>T</a:t>
            </a:r>
            <a:r>
              <a:rPr sz="1700" spc="110" dirty="0">
                <a:latin typeface="+mj-lt"/>
                <a:cs typeface="Arial" panose="020B0604020202020204" pitchFamily="34" charset="0"/>
              </a:rPr>
              <a:t>s</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15" dirty="0">
                <a:latin typeface="+mj-lt"/>
                <a:cs typeface="Arial" panose="020B0604020202020204" pitchFamily="34" charset="0"/>
              </a:rPr>
              <a:t> </a:t>
            </a:r>
            <a:r>
              <a:rPr sz="1700" spc="90" dirty="0" err="1">
                <a:latin typeface="+mj-lt"/>
                <a:cs typeface="Arial" panose="020B0604020202020204" pitchFamily="34" charset="0"/>
              </a:rPr>
              <a:t>InVI</a:t>
            </a:r>
            <a:r>
              <a:rPr lang="en-IN" sz="1700" spc="90" dirty="0">
                <a:latin typeface="+mj-lt"/>
                <a:cs typeface="Arial" panose="020B0604020202020204" pitchFamily="34" charset="0"/>
              </a:rPr>
              <a:t>T</a:t>
            </a:r>
            <a:r>
              <a:rPr sz="1700" spc="90" dirty="0">
                <a:latin typeface="+mj-lt"/>
                <a:cs typeface="Arial" panose="020B0604020202020204" pitchFamily="34" charset="0"/>
              </a:rPr>
              <a:t>s</a:t>
            </a:r>
            <a:r>
              <a:rPr sz="1700" dirty="0">
                <a:latin typeface="+mj-lt"/>
                <a:cs typeface="Arial" panose="020B0604020202020204" pitchFamily="34" charset="0"/>
              </a:rPr>
              <a:t> </a:t>
            </a:r>
            <a:r>
              <a:rPr sz="1700" spc="-15" dirty="0">
                <a:latin typeface="+mj-lt"/>
                <a:cs typeface="Arial" panose="020B0604020202020204" pitchFamily="34" charset="0"/>
              </a:rPr>
              <a:t>on</a:t>
            </a:r>
            <a:r>
              <a:rPr sz="1700" dirty="0">
                <a:latin typeface="+mj-lt"/>
                <a:cs typeface="Arial" panose="020B0604020202020204" pitchFamily="34" charset="0"/>
              </a:rPr>
              <a:t> </a:t>
            </a:r>
            <a:r>
              <a:rPr lang="en-IN" sz="1700" spc="15" dirty="0">
                <a:latin typeface="+mj-lt"/>
                <a:cs typeface="Arial" panose="020B0604020202020204" pitchFamily="34" charset="0"/>
              </a:rPr>
              <a:t>r</a:t>
            </a:r>
            <a:r>
              <a:rPr sz="1700" spc="15" dirty="0" err="1">
                <a:latin typeface="+mj-lt"/>
                <a:cs typeface="Arial" panose="020B0604020202020204" pitchFamily="34" charset="0"/>
              </a:rPr>
              <a:t>epat</a:t>
            </a:r>
            <a:r>
              <a:rPr lang="en-IN" sz="1700" spc="15" dirty="0">
                <a:latin typeface="+mj-lt"/>
                <a:cs typeface="Arial" panose="020B0604020202020204" pitchFamily="34" charset="0"/>
              </a:rPr>
              <a:t>r</a:t>
            </a:r>
            <a:r>
              <a:rPr sz="1700" spc="15" dirty="0" err="1">
                <a:latin typeface="+mj-lt"/>
                <a:cs typeface="Arial" panose="020B0604020202020204" pitchFamily="34" charset="0"/>
              </a:rPr>
              <a:t>iation</a:t>
            </a:r>
            <a:r>
              <a:rPr sz="1700" spc="-5" dirty="0">
                <a:latin typeface="+mj-lt"/>
                <a:cs typeface="Arial" panose="020B0604020202020204" pitchFamily="34" charset="0"/>
              </a:rPr>
              <a:t> </a:t>
            </a:r>
            <a:r>
              <a:rPr sz="1700" spc="-15" dirty="0">
                <a:latin typeface="+mj-lt"/>
                <a:cs typeface="Arial" panose="020B0604020202020204" pitchFamily="34" charset="0"/>
              </a:rPr>
              <a:t>basis</a:t>
            </a:r>
            <a:endParaRPr sz="1700" dirty="0">
              <a:latin typeface="+mj-lt"/>
              <a:cs typeface="Arial" panose="020B0604020202020204" pitchFamily="34" charset="0"/>
            </a:endParaRPr>
          </a:p>
        </p:txBody>
      </p:sp>
      <p:sp>
        <p:nvSpPr>
          <p:cNvPr id="5" name="object 5"/>
          <p:cNvSpPr txBox="1">
            <a:spLocks noGrp="1"/>
          </p:cNvSpPr>
          <p:nvPr>
            <p:ph type="title"/>
          </p:nvPr>
        </p:nvSpPr>
        <p:spPr>
          <a:xfrm>
            <a:off x="199440" y="192056"/>
            <a:ext cx="8492384"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0" dirty="0">
                <a:solidFill>
                  <a:srgbClr val="000000"/>
                </a:solidFill>
                <a:cs typeface="Roboto"/>
              </a:rPr>
              <a:t> </a:t>
            </a:r>
            <a:r>
              <a:rPr sz="3200" spc="-15" dirty="0">
                <a:solidFill>
                  <a:srgbClr val="000000"/>
                </a:solidFill>
                <a:cs typeface="Roboto"/>
              </a:rPr>
              <a:t>by</a:t>
            </a:r>
            <a:r>
              <a:rPr sz="3200" dirty="0">
                <a:solidFill>
                  <a:srgbClr val="000000"/>
                </a:solidFill>
                <a:cs typeface="Roboto"/>
              </a:rPr>
              <a:t> </a:t>
            </a:r>
            <a:r>
              <a:rPr lang="en-IN" sz="3200" spc="165" dirty="0">
                <a:solidFill>
                  <a:srgbClr val="00AFEF"/>
                </a:solidFill>
                <a:cs typeface="Roboto"/>
              </a:rPr>
              <a:t>F</a:t>
            </a:r>
            <a:r>
              <a:rPr sz="3200" spc="165" dirty="0">
                <a:solidFill>
                  <a:srgbClr val="00AFEF"/>
                </a:solidFill>
                <a:cs typeface="Roboto"/>
              </a:rPr>
              <a:t>o</a:t>
            </a:r>
            <a:r>
              <a:rPr lang="en-IN" sz="3200" spc="165" dirty="0">
                <a:solidFill>
                  <a:srgbClr val="00AFEF"/>
                </a:solidFill>
                <a:cs typeface="Roboto"/>
              </a:rPr>
              <a:t>r</a:t>
            </a:r>
            <a:r>
              <a:rPr sz="3200" spc="165" dirty="0" err="1">
                <a:solidFill>
                  <a:srgbClr val="00AFEF"/>
                </a:solidFill>
                <a:cs typeface="Roboto"/>
              </a:rPr>
              <a:t>eign</a:t>
            </a:r>
            <a:r>
              <a:rPr sz="3200" spc="-20" dirty="0">
                <a:solidFill>
                  <a:srgbClr val="00AFEF"/>
                </a:solidFill>
                <a:cs typeface="Roboto"/>
              </a:rPr>
              <a:t> </a:t>
            </a:r>
            <a:r>
              <a:rPr sz="3200" spc="35" dirty="0">
                <a:solidFill>
                  <a:srgbClr val="00AFEF"/>
                </a:solidFill>
                <a:cs typeface="Roboto"/>
              </a:rPr>
              <a:t>Po</a:t>
            </a:r>
            <a:r>
              <a:rPr lang="en-IN" sz="3200" spc="35" dirty="0">
                <a:solidFill>
                  <a:srgbClr val="00AFEF"/>
                </a:solidFill>
                <a:cs typeface="Roboto"/>
              </a:rPr>
              <a:t>r</a:t>
            </a:r>
            <a:r>
              <a:rPr sz="3200" spc="35" dirty="0" err="1">
                <a:solidFill>
                  <a:srgbClr val="00AFEF"/>
                </a:solidFill>
                <a:cs typeface="Roboto"/>
              </a:rPr>
              <a:t>tfolio</a:t>
            </a:r>
            <a:r>
              <a:rPr sz="3200" dirty="0">
                <a:solidFill>
                  <a:srgbClr val="00AFEF"/>
                </a:solidFill>
                <a:cs typeface="Roboto"/>
              </a:rPr>
              <a:t> </a:t>
            </a:r>
            <a:r>
              <a:rPr sz="3200" spc="25" dirty="0" err="1">
                <a:solidFill>
                  <a:srgbClr val="00AFEF"/>
                </a:solidFill>
                <a:cs typeface="Roboto"/>
              </a:rPr>
              <a:t>Investo</a:t>
            </a:r>
            <a:r>
              <a:rPr lang="en-IN" sz="3200" spc="25" dirty="0">
                <a:solidFill>
                  <a:srgbClr val="00AFEF"/>
                </a:solidFill>
                <a:cs typeface="Roboto"/>
              </a:rPr>
              <a:t>r</a:t>
            </a:r>
            <a:r>
              <a:rPr sz="3200" spc="25" dirty="0">
                <a:solidFill>
                  <a:srgbClr val="00AFEF"/>
                </a:solidFill>
                <a:cs typeface="Roboto"/>
              </a:rPr>
              <a:t>s</a:t>
            </a:r>
            <a:endParaRPr sz="3200" dirty="0">
              <a:cs typeface="Roboto"/>
            </a:endParaRPr>
          </a:p>
        </p:txBody>
      </p:sp>
      <p:sp>
        <p:nvSpPr>
          <p:cNvPr id="6" name="object 6"/>
          <p:cNvSpPr txBox="1"/>
          <p:nvPr/>
        </p:nvSpPr>
        <p:spPr>
          <a:xfrm>
            <a:off x="219252" y="783463"/>
            <a:ext cx="2794635" cy="274434"/>
          </a:xfrm>
          <a:prstGeom prst="rect">
            <a:avLst/>
          </a:prstGeom>
        </p:spPr>
        <p:txBody>
          <a:bodyPr vert="horz" wrap="square" lIns="0" tIns="12700" rIns="0" bIns="0" rtlCol="0">
            <a:spAutoFit/>
          </a:bodyPr>
          <a:lstStyle/>
          <a:p>
            <a:pPr marL="12700">
              <a:lnSpc>
                <a:spcPct val="100000"/>
              </a:lnSpc>
              <a:spcBef>
                <a:spcPts val="100"/>
              </a:spcBef>
            </a:pPr>
            <a:r>
              <a:rPr sz="1700" b="1" spc="5" dirty="0">
                <a:latin typeface="+mj-lt"/>
                <a:cs typeface="Arial" panose="020B0604020202020204" pitchFamily="34" charset="0"/>
              </a:rPr>
              <a:t>Rule</a:t>
            </a:r>
            <a:r>
              <a:rPr sz="1700" b="1" spc="-10" dirty="0">
                <a:latin typeface="+mj-lt"/>
                <a:cs typeface="Arial" panose="020B0604020202020204" pitchFamily="34" charset="0"/>
              </a:rPr>
              <a:t> </a:t>
            </a:r>
            <a:r>
              <a:rPr sz="1700" b="1" dirty="0">
                <a:latin typeface="+mj-lt"/>
                <a:cs typeface="Arial" panose="020B0604020202020204" pitchFamily="34" charset="0"/>
              </a:rPr>
              <a:t>10(1)</a:t>
            </a:r>
            <a:r>
              <a:rPr sz="1700" b="1" spc="5" dirty="0">
                <a:latin typeface="+mj-lt"/>
                <a:cs typeface="Arial" panose="020B0604020202020204" pitchFamily="34" charset="0"/>
              </a:rPr>
              <a:t> </a:t>
            </a:r>
            <a:r>
              <a:rPr sz="1700" b="1" spc="-15" dirty="0">
                <a:latin typeface="+mj-lt"/>
                <a:cs typeface="Arial" panose="020B0604020202020204" pitchFamily="34" charset="0"/>
              </a:rPr>
              <a:t>with</a:t>
            </a:r>
            <a:r>
              <a:rPr sz="1700" b="1" spc="-5" dirty="0">
                <a:latin typeface="+mj-lt"/>
                <a:cs typeface="Arial" panose="020B0604020202020204" pitchFamily="34" charset="0"/>
              </a:rPr>
              <a:t> </a:t>
            </a:r>
            <a:r>
              <a:rPr sz="1700" b="1" spc="5" dirty="0">
                <a:latin typeface="+mj-lt"/>
                <a:cs typeface="Arial" panose="020B0604020202020204" pitchFamily="34" charset="0"/>
              </a:rPr>
              <a:t>Schedule</a:t>
            </a:r>
            <a:r>
              <a:rPr sz="1700" b="1" dirty="0">
                <a:latin typeface="+mj-lt"/>
                <a:cs typeface="Arial" panose="020B0604020202020204" pitchFamily="34" charset="0"/>
              </a:rPr>
              <a:t> </a:t>
            </a:r>
            <a:r>
              <a:rPr sz="1700" b="1" spc="-10" dirty="0">
                <a:latin typeface="+mj-lt"/>
                <a:cs typeface="Arial" panose="020B0604020202020204" pitchFamily="34" charset="0"/>
              </a:rPr>
              <a:t>II</a:t>
            </a:r>
            <a:endParaRPr sz="1700">
              <a:latin typeface="+mj-lt"/>
              <a:cs typeface="Arial" panose="020B0604020202020204" pitchFamily="34" charset="0"/>
            </a:endParaRPr>
          </a:p>
        </p:txBody>
      </p:sp>
      <p:grpSp>
        <p:nvGrpSpPr>
          <p:cNvPr id="7" name="object 7"/>
          <p:cNvGrpSpPr/>
          <p:nvPr/>
        </p:nvGrpSpPr>
        <p:grpSpPr>
          <a:xfrm>
            <a:off x="225552" y="1392936"/>
            <a:ext cx="721360" cy="74930"/>
            <a:chOff x="225552" y="1392936"/>
            <a:chExt cx="721360" cy="74930"/>
          </a:xfrm>
        </p:grpSpPr>
        <p:sp>
          <p:nvSpPr>
            <p:cNvPr id="8" name="object 8"/>
            <p:cNvSpPr/>
            <p:nvPr/>
          </p:nvSpPr>
          <p:spPr>
            <a:xfrm>
              <a:off x="225552"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9" name="object 9"/>
            <p:cNvSpPr/>
            <p:nvPr/>
          </p:nvSpPr>
          <p:spPr>
            <a:xfrm>
              <a:off x="470915"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10" name="object 10"/>
            <p:cNvSpPr/>
            <p:nvPr/>
          </p:nvSpPr>
          <p:spPr>
            <a:xfrm>
              <a:off x="725424" y="1392936"/>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sz="1700">
              <a:latin typeface="+mj-lt"/>
              <a:cs typeface="Arial" panose="020B0604020202020204" pitchFamily="34" charset="0"/>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783463"/>
            <a:ext cx="11640820" cy="5781070"/>
          </a:xfrm>
          <a:prstGeom prst="rect">
            <a:avLst/>
          </a:prstGeom>
        </p:spPr>
        <p:txBody>
          <a:bodyPr vert="horz" wrap="square" lIns="0" tIns="12700" rIns="0" bIns="0" rtlCol="0">
            <a:spAutoFit/>
          </a:bodyPr>
          <a:lstStyle/>
          <a:p>
            <a:pPr marL="32384">
              <a:lnSpc>
                <a:spcPct val="100000"/>
              </a:lnSpc>
              <a:spcBef>
                <a:spcPts val="100"/>
              </a:spcBef>
            </a:pPr>
            <a:r>
              <a:rPr sz="1700" b="1" spc="5" dirty="0">
                <a:latin typeface="+mj-lt"/>
                <a:cs typeface="Arial" panose="020B0604020202020204" pitchFamily="34" charset="0"/>
              </a:rPr>
              <a:t>Rule</a:t>
            </a:r>
            <a:r>
              <a:rPr sz="1700" b="1" spc="-10" dirty="0">
                <a:latin typeface="+mj-lt"/>
                <a:cs typeface="Arial" panose="020B0604020202020204" pitchFamily="34" charset="0"/>
              </a:rPr>
              <a:t> </a:t>
            </a:r>
            <a:r>
              <a:rPr sz="1700" b="1" dirty="0">
                <a:latin typeface="+mj-lt"/>
                <a:cs typeface="Arial" panose="020B0604020202020204" pitchFamily="34" charset="0"/>
              </a:rPr>
              <a:t>10(1)</a:t>
            </a:r>
            <a:r>
              <a:rPr sz="1700" b="1" spc="5" dirty="0">
                <a:latin typeface="+mj-lt"/>
                <a:cs typeface="Arial" panose="020B0604020202020204" pitchFamily="34" charset="0"/>
              </a:rPr>
              <a:t> </a:t>
            </a:r>
            <a:r>
              <a:rPr sz="1700" b="1" spc="-15" dirty="0">
                <a:latin typeface="+mj-lt"/>
                <a:cs typeface="Arial" panose="020B0604020202020204" pitchFamily="34" charset="0"/>
              </a:rPr>
              <a:t>with</a:t>
            </a:r>
            <a:r>
              <a:rPr sz="1700" b="1" spc="-10" dirty="0">
                <a:latin typeface="+mj-lt"/>
                <a:cs typeface="Arial" panose="020B0604020202020204" pitchFamily="34" charset="0"/>
              </a:rPr>
              <a:t> </a:t>
            </a:r>
            <a:r>
              <a:rPr sz="1700" b="1" spc="5" dirty="0">
                <a:latin typeface="+mj-lt"/>
                <a:cs typeface="Arial" panose="020B0604020202020204" pitchFamily="34" charset="0"/>
              </a:rPr>
              <a:t>Schedule</a:t>
            </a:r>
            <a:r>
              <a:rPr sz="1700" b="1" dirty="0">
                <a:latin typeface="+mj-lt"/>
                <a:cs typeface="Arial" panose="020B0604020202020204" pitchFamily="34" charset="0"/>
              </a:rPr>
              <a:t> </a:t>
            </a:r>
            <a:r>
              <a:rPr sz="1700" b="1" spc="-10" dirty="0">
                <a:latin typeface="+mj-lt"/>
                <a:cs typeface="Arial" panose="020B0604020202020204" pitchFamily="34" charset="0"/>
              </a:rPr>
              <a:t>II</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a:lnSpc>
                <a:spcPct val="100000"/>
              </a:lnSpc>
              <a:spcBef>
                <a:spcPts val="5"/>
              </a:spcBef>
            </a:pPr>
            <a:r>
              <a:rPr sz="1700" b="1" spc="-10" dirty="0">
                <a:latin typeface="+mj-lt"/>
                <a:cs typeface="Arial" panose="020B0604020202020204" pitchFamily="34" charset="0"/>
              </a:rPr>
              <a:t>Conditions</a:t>
            </a:r>
            <a:r>
              <a:rPr sz="1700" b="1" spc="20" dirty="0">
                <a:latin typeface="+mj-lt"/>
                <a:cs typeface="Arial" panose="020B0604020202020204" pitchFamily="34" charset="0"/>
              </a:rPr>
              <a:t> </a:t>
            </a:r>
            <a:r>
              <a:rPr sz="1700" b="1" spc="-10" dirty="0">
                <a:latin typeface="+mj-lt"/>
                <a:cs typeface="Arial" panose="020B0604020202020204" pitchFamily="34" charset="0"/>
              </a:rPr>
              <a:t>and</a:t>
            </a:r>
            <a:r>
              <a:rPr sz="1700" b="1" spc="15" dirty="0">
                <a:latin typeface="+mj-lt"/>
                <a:cs typeface="Arial" panose="020B0604020202020204" pitchFamily="34" charset="0"/>
              </a:rPr>
              <a:t> </a:t>
            </a:r>
            <a:r>
              <a:rPr sz="1700" b="1" spc="-15" dirty="0">
                <a:latin typeface="+mj-lt"/>
                <a:cs typeface="Arial" panose="020B0604020202020204" pitchFamily="34" charset="0"/>
              </a:rPr>
              <a:t>limits</a:t>
            </a:r>
            <a:r>
              <a:rPr sz="1700" b="1" spc="30" dirty="0">
                <a:latin typeface="+mj-lt"/>
                <a:cs typeface="Arial" panose="020B0604020202020204" pitchFamily="34" charset="0"/>
              </a:rPr>
              <a:t> </a:t>
            </a:r>
            <a:r>
              <a:rPr sz="1700" b="1" spc="50" dirty="0" err="1">
                <a:latin typeface="+mj-lt"/>
                <a:cs typeface="Arial" panose="020B0604020202020204" pitchFamily="34" charset="0"/>
              </a:rPr>
              <a:t>fo</a:t>
            </a:r>
            <a:r>
              <a:rPr lang="en-IN" sz="1700" b="1" spc="50" dirty="0">
                <a:latin typeface="+mj-lt"/>
                <a:cs typeface="Arial" panose="020B0604020202020204" pitchFamily="34" charset="0"/>
              </a:rPr>
              <a:t>r</a:t>
            </a:r>
            <a:r>
              <a:rPr sz="1700" b="1" spc="10" dirty="0">
                <a:latin typeface="+mj-lt"/>
                <a:cs typeface="Arial" panose="020B0604020202020204" pitchFamily="34" charset="0"/>
              </a:rPr>
              <a:t> </a:t>
            </a:r>
            <a:r>
              <a:rPr sz="1700" b="1" spc="-5" dirty="0">
                <a:latin typeface="+mj-lt"/>
                <a:cs typeface="Arial" panose="020B0604020202020204" pitchFamily="34" charset="0"/>
              </a:rPr>
              <a:t>investments</a:t>
            </a:r>
            <a:r>
              <a:rPr sz="1700" b="1" spc="35" dirty="0">
                <a:latin typeface="+mj-lt"/>
                <a:cs typeface="Arial" panose="020B0604020202020204" pitchFamily="34" charset="0"/>
              </a:rPr>
              <a:t> </a:t>
            </a:r>
            <a:r>
              <a:rPr sz="1700" b="1" spc="-10" dirty="0">
                <a:latin typeface="+mj-lt"/>
                <a:cs typeface="Arial" panose="020B0604020202020204" pitchFamily="34" charset="0"/>
              </a:rPr>
              <a:t>in</a:t>
            </a:r>
            <a:r>
              <a:rPr sz="1700" b="1" spc="15" dirty="0">
                <a:latin typeface="+mj-lt"/>
                <a:cs typeface="Arial" panose="020B0604020202020204" pitchFamily="34" charset="0"/>
              </a:rPr>
              <a:t> </a:t>
            </a:r>
            <a:r>
              <a:rPr sz="1700" b="1" spc="-5" dirty="0">
                <a:latin typeface="+mj-lt"/>
                <a:cs typeface="Arial" panose="020B0604020202020204" pitchFamily="34" charset="0"/>
              </a:rPr>
              <a:t>listed</a:t>
            </a:r>
            <a:r>
              <a:rPr sz="1700" b="1" spc="25" dirty="0">
                <a:latin typeface="+mj-lt"/>
                <a:cs typeface="Arial" panose="020B0604020202020204" pitchFamily="34" charset="0"/>
              </a:rPr>
              <a:t> </a:t>
            </a:r>
            <a:r>
              <a:rPr sz="1700" b="1" spc="5" dirty="0" err="1">
                <a:latin typeface="+mj-lt"/>
                <a:cs typeface="Arial" panose="020B0604020202020204" pitchFamily="34" charset="0"/>
              </a:rPr>
              <a:t>inst</a:t>
            </a:r>
            <a:r>
              <a:rPr lang="en-IN" sz="1700" b="1" spc="5" dirty="0">
                <a:latin typeface="+mj-lt"/>
                <a:cs typeface="Arial" panose="020B0604020202020204" pitchFamily="34" charset="0"/>
              </a:rPr>
              <a:t>r</a:t>
            </a:r>
            <a:r>
              <a:rPr sz="1700" b="1" spc="5" dirty="0" err="1">
                <a:latin typeface="+mj-lt"/>
                <a:cs typeface="Arial" panose="020B0604020202020204" pitchFamily="34" charset="0"/>
              </a:rPr>
              <a:t>uments</a:t>
            </a:r>
            <a:r>
              <a:rPr sz="1700" b="1" spc="30" dirty="0">
                <a:latin typeface="+mj-lt"/>
                <a:cs typeface="Arial" panose="020B0604020202020204" pitchFamily="34" charset="0"/>
              </a:rPr>
              <a:t> </a:t>
            </a:r>
            <a:r>
              <a:rPr sz="1700" b="1" dirty="0">
                <a:latin typeface="+mj-lt"/>
                <a:cs typeface="Arial" panose="020B0604020202020204" pitchFamily="34" charset="0"/>
              </a:rPr>
              <a:t>of </a:t>
            </a:r>
            <a:r>
              <a:rPr sz="1700" b="1" spc="-10" dirty="0">
                <a:latin typeface="+mj-lt"/>
                <a:cs typeface="Arial" panose="020B0604020202020204" pitchFamily="34" charset="0"/>
              </a:rPr>
              <a:t>Indian</a:t>
            </a:r>
            <a:r>
              <a:rPr sz="1700" b="1" spc="20" dirty="0">
                <a:latin typeface="+mj-lt"/>
                <a:cs typeface="Arial" panose="020B0604020202020204" pitchFamily="34" charset="0"/>
              </a:rPr>
              <a:t> </a:t>
            </a:r>
            <a:r>
              <a:rPr sz="1700" b="1" spc="-5" dirty="0">
                <a:latin typeface="+mj-lt"/>
                <a:cs typeface="Arial" panose="020B0604020202020204" pitchFamily="34" charset="0"/>
              </a:rPr>
              <a:t>companies</a:t>
            </a:r>
            <a:endParaRPr sz="1700" dirty="0">
              <a:latin typeface="+mj-lt"/>
              <a:cs typeface="Arial" panose="020B0604020202020204" pitchFamily="34" charset="0"/>
            </a:endParaRPr>
          </a:p>
          <a:p>
            <a:pPr>
              <a:lnSpc>
                <a:spcPct val="100000"/>
              </a:lnSpc>
              <a:spcBef>
                <a:spcPts val="55"/>
              </a:spcBef>
            </a:pPr>
            <a:endParaRPr sz="1700" dirty="0">
              <a:latin typeface="+mj-lt"/>
              <a:cs typeface="Arial" panose="020B0604020202020204" pitchFamily="34" charset="0"/>
            </a:endParaRPr>
          </a:p>
          <a:p>
            <a:pPr marL="12700" marR="346710">
              <a:lnSpc>
                <a:spcPct val="100000"/>
              </a:lnSpc>
            </a:pPr>
            <a:r>
              <a:rPr lang="en-IN" sz="1700" spc="170" dirty="0">
                <a:latin typeface="+mj-lt"/>
                <a:cs typeface="Arial" panose="020B0604020202020204" pitchFamily="34" charset="0"/>
              </a:rPr>
              <a:t>T</a:t>
            </a:r>
            <a:r>
              <a:rPr sz="1700" spc="170" dirty="0">
                <a:latin typeface="+mj-lt"/>
                <a:cs typeface="Arial" panose="020B0604020202020204" pitchFamily="34" charset="0"/>
              </a:rPr>
              <a:t>he</a:t>
            </a:r>
            <a:r>
              <a:rPr sz="1700" spc="10" dirty="0">
                <a:latin typeface="+mj-lt"/>
                <a:cs typeface="Arial" panose="020B0604020202020204" pitchFamily="34" charset="0"/>
              </a:rPr>
              <a:t> </a:t>
            </a:r>
            <a:r>
              <a:rPr sz="1700" spc="-15" dirty="0">
                <a:latin typeface="+mj-lt"/>
                <a:cs typeface="Arial" panose="020B0604020202020204" pitchFamily="34" charset="0"/>
              </a:rPr>
              <a:t>total</a:t>
            </a:r>
            <a:r>
              <a:rPr sz="1700" spc="5" dirty="0">
                <a:latin typeface="+mj-lt"/>
                <a:cs typeface="Arial" panose="020B0604020202020204" pitchFamily="34" charset="0"/>
              </a:rPr>
              <a:t> </a:t>
            </a:r>
            <a:r>
              <a:rPr sz="1700" spc="-20" dirty="0">
                <a:latin typeface="+mj-lt"/>
                <a:cs typeface="Arial" panose="020B0604020202020204" pitchFamily="34" charset="0"/>
              </a:rPr>
              <a:t>holding</a:t>
            </a:r>
            <a:r>
              <a:rPr sz="1700" spc="45" dirty="0">
                <a:latin typeface="+mj-lt"/>
                <a:cs typeface="Arial" panose="020B0604020202020204" pitchFamily="34" charset="0"/>
              </a:rPr>
              <a:t> </a:t>
            </a:r>
            <a:r>
              <a:rPr sz="1700" spc="-35" dirty="0">
                <a:latin typeface="+mj-lt"/>
                <a:cs typeface="Arial" panose="020B0604020202020204" pitchFamily="34" charset="0"/>
              </a:rPr>
              <a:t>by</a:t>
            </a:r>
            <a:r>
              <a:rPr sz="1700" spc="15" dirty="0">
                <a:latin typeface="+mj-lt"/>
                <a:cs typeface="Arial" panose="020B0604020202020204" pitchFamily="34" charset="0"/>
              </a:rPr>
              <a:t> </a:t>
            </a:r>
            <a:r>
              <a:rPr sz="1700" spc="-10" dirty="0">
                <a:latin typeface="+mj-lt"/>
                <a:cs typeface="Arial" panose="020B0604020202020204" pitchFamily="34" charset="0"/>
              </a:rPr>
              <a:t>each</a:t>
            </a:r>
            <a:r>
              <a:rPr sz="1700" spc="20" dirty="0">
                <a:latin typeface="+mj-lt"/>
                <a:cs typeface="Arial" panose="020B0604020202020204" pitchFamily="34" charset="0"/>
              </a:rPr>
              <a:t> </a:t>
            </a:r>
            <a:r>
              <a:rPr sz="1700" spc="-10" dirty="0">
                <a:latin typeface="+mj-lt"/>
                <a:cs typeface="Arial" panose="020B0604020202020204" pitchFamily="34" charset="0"/>
              </a:rPr>
              <a:t>FPI</a:t>
            </a:r>
            <a:r>
              <a:rPr sz="1700" spc="2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dirty="0">
                <a:latin typeface="+mj-lt"/>
                <a:cs typeface="Arial" panose="020B0604020202020204" pitchFamily="34" charset="0"/>
              </a:rPr>
              <a:t> </a:t>
            </a:r>
            <a:r>
              <a:rPr sz="1700" spc="-25" dirty="0">
                <a:latin typeface="+mj-lt"/>
                <a:cs typeface="Arial" panose="020B0604020202020204" pitchFamily="34" charset="0"/>
              </a:rPr>
              <a:t>an</a:t>
            </a:r>
            <a:r>
              <a:rPr sz="1700" spc="20" dirty="0">
                <a:latin typeface="+mj-lt"/>
                <a:cs typeface="Arial" panose="020B0604020202020204" pitchFamily="34" charset="0"/>
              </a:rPr>
              <a:t> </a:t>
            </a:r>
            <a:r>
              <a:rPr sz="1700" dirty="0" err="1">
                <a:latin typeface="+mj-lt"/>
                <a:cs typeface="Arial" panose="020B0604020202020204" pitchFamily="34" charset="0"/>
              </a:rPr>
              <a:t>investo</a:t>
            </a:r>
            <a:r>
              <a:rPr lang="en-IN" sz="1700" dirty="0">
                <a:latin typeface="+mj-lt"/>
                <a:cs typeface="Arial" panose="020B0604020202020204" pitchFamily="34" charset="0"/>
              </a:rPr>
              <a:t>r</a:t>
            </a:r>
            <a:r>
              <a:rPr sz="1700" spc="20" dirty="0">
                <a:latin typeface="+mj-lt"/>
                <a:cs typeface="Arial" panose="020B0604020202020204" pitchFamily="34" charset="0"/>
              </a:rPr>
              <a:t> </a:t>
            </a:r>
            <a:r>
              <a:rPr sz="1700" spc="10" dirty="0">
                <a:latin typeface="+mj-lt"/>
                <a:cs typeface="Arial" panose="020B0604020202020204" pitchFamily="34" charset="0"/>
              </a:rPr>
              <a:t>g</a:t>
            </a:r>
            <a:r>
              <a:rPr lang="en-IN" sz="1700" spc="10" dirty="0">
                <a:latin typeface="+mj-lt"/>
                <a:cs typeface="Arial" panose="020B0604020202020204" pitchFamily="34" charset="0"/>
              </a:rPr>
              <a:t>r</a:t>
            </a:r>
            <a:r>
              <a:rPr sz="1700" spc="10" dirty="0" err="1">
                <a:latin typeface="+mj-lt"/>
                <a:cs typeface="Arial" panose="020B0604020202020204" pitchFamily="34" charset="0"/>
              </a:rPr>
              <a:t>oup</a:t>
            </a:r>
            <a:r>
              <a:rPr sz="1700" spc="10" dirty="0">
                <a:latin typeface="+mj-lt"/>
                <a:cs typeface="Arial" panose="020B0604020202020204" pitchFamily="34" charset="0"/>
              </a:rPr>
              <a:t>,</a:t>
            </a:r>
            <a:r>
              <a:rPr sz="1700" spc="5" dirty="0">
                <a:latin typeface="+mj-lt"/>
                <a:cs typeface="Arial" panose="020B0604020202020204" pitchFamily="34" charset="0"/>
              </a:rPr>
              <a:t> </a:t>
            </a:r>
            <a:r>
              <a:rPr sz="1700" spc="-25" dirty="0">
                <a:latin typeface="+mj-lt"/>
                <a:cs typeface="Arial" panose="020B0604020202020204" pitchFamily="34" charset="0"/>
              </a:rPr>
              <a:t>shall</a:t>
            </a:r>
            <a:r>
              <a:rPr sz="1700" spc="30" dirty="0">
                <a:latin typeface="+mj-lt"/>
                <a:cs typeface="Arial" panose="020B0604020202020204" pitchFamily="34" charset="0"/>
              </a:rPr>
              <a:t> </a:t>
            </a:r>
            <a:r>
              <a:rPr sz="1700" spc="-5" dirty="0">
                <a:latin typeface="+mj-lt"/>
                <a:cs typeface="Arial" panose="020B0604020202020204" pitchFamily="34" charset="0"/>
              </a:rPr>
              <a:t>be</a:t>
            </a:r>
            <a:r>
              <a:rPr sz="1700" spc="5" dirty="0">
                <a:latin typeface="+mj-lt"/>
                <a:cs typeface="Arial" panose="020B0604020202020204" pitchFamily="34" charset="0"/>
              </a:rPr>
              <a:t> </a:t>
            </a:r>
            <a:r>
              <a:rPr sz="1700" spc="-15" dirty="0">
                <a:latin typeface="+mj-lt"/>
                <a:cs typeface="Arial" panose="020B0604020202020204" pitchFamily="34" charset="0"/>
              </a:rPr>
              <a:t>less</a:t>
            </a:r>
            <a:r>
              <a:rPr sz="1700" spc="5" dirty="0">
                <a:latin typeface="+mj-lt"/>
                <a:cs typeface="Arial" panose="020B0604020202020204" pitchFamily="34" charset="0"/>
              </a:rPr>
              <a:t> </a:t>
            </a:r>
            <a:r>
              <a:rPr sz="1700" spc="-25" dirty="0">
                <a:latin typeface="+mj-lt"/>
                <a:cs typeface="Arial" panose="020B0604020202020204" pitchFamily="34" charset="0"/>
              </a:rPr>
              <a:t>than</a:t>
            </a:r>
            <a:r>
              <a:rPr sz="1700" spc="35" dirty="0">
                <a:latin typeface="+mj-lt"/>
                <a:cs typeface="Arial" panose="020B0604020202020204" pitchFamily="34" charset="0"/>
              </a:rPr>
              <a:t> </a:t>
            </a:r>
            <a:r>
              <a:rPr sz="1700" spc="-5" dirty="0">
                <a:latin typeface="+mj-lt"/>
                <a:cs typeface="Arial" panose="020B0604020202020204" pitchFamily="34" charset="0"/>
              </a:rPr>
              <a:t>10</a:t>
            </a:r>
            <a:r>
              <a:rPr sz="1700" dirty="0">
                <a:latin typeface="+mj-lt"/>
                <a:cs typeface="Arial" panose="020B0604020202020204" pitchFamily="34" charset="0"/>
              </a:rPr>
              <a:t> </a:t>
            </a:r>
            <a:r>
              <a:rPr sz="1700" spc="10" dirty="0">
                <a:latin typeface="+mj-lt"/>
                <a:cs typeface="Arial" panose="020B0604020202020204" pitchFamily="34" charset="0"/>
              </a:rPr>
              <a:t>pe</a:t>
            </a:r>
            <a:r>
              <a:rPr lang="en-IN" sz="1700" spc="10" dirty="0">
                <a:latin typeface="+mj-lt"/>
                <a:cs typeface="Arial" panose="020B0604020202020204" pitchFamily="34" charset="0"/>
              </a:rPr>
              <a:t>r</a:t>
            </a:r>
            <a:r>
              <a:rPr sz="1700" spc="10" dirty="0">
                <a:latin typeface="+mj-lt"/>
                <a:cs typeface="Arial" panose="020B0604020202020204" pitchFamily="34" charset="0"/>
              </a:rPr>
              <a:t>cent of</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total</a:t>
            </a:r>
            <a:r>
              <a:rPr sz="1700" spc="10" dirty="0">
                <a:latin typeface="+mj-lt"/>
                <a:cs typeface="Arial" panose="020B0604020202020204" pitchFamily="34" charset="0"/>
              </a:rPr>
              <a:t> </a:t>
            </a:r>
            <a:r>
              <a:rPr sz="1700" spc="-50" dirty="0">
                <a:latin typeface="+mj-lt"/>
                <a:cs typeface="Arial" panose="020B0604020202020204" pitchFamily="34" charset="0"/>
              </a:rPr>
              <a:t>paid-up</a:t>
            </a:r>
            <a:r>
              <a:rPr sz="1700" spc="20" dirty="0">
                <a:latin typeface="+mj-lt"/>
                <a:cs typeface="Arial" panose="020B0604020202020204" pitchFamily="34" charset="0"/>
              </a:rPr>
              <a:t> </a:t>
            </a:r>
            <a:r>
              <a:rPr sz="1700" spc="-20" dirty="0">
                <a:latin typeface="+mj-lt"/>
                <a:cs typeface="Arial" panose="020B0604020202020204" pitchFamily="34" charset="0"/>
              </a:rPr>
              <a:t>equity</a:t>
            </a:r>
            <a:r>
              <a:rPr sz="1700" spc="30" dirty="0">
                <a:latin typeface="+mj-lt"/>
                <a:cs typeface="Arial" panose="020B0604020202020204" pitchFamily="34" charset="0"/>
              </a:rPr>
              <a:t> </a:t>
            </a:r>
            <a:r>
              <a:rPr sz="1700" spc="-20" dirty="0">
                <a:latin typeface="+mj-lt"/>
                <a:cs typeface="Arial" panose="020B0604020202020204" pitchFamily="34" charset="0"/>
              </a:rPr>
              <a:t>capital</a:t>
            </a:r>
            <a:r>
              <a:rPr sz="1700" spc="15" dirty="0">
                <a:latin typeface="+mj-lt"/>
                <a:cs typeface="Arial" panose="020B0604020202020204" pitchFamily="34" charset="0"/>
              </a:rPr>
              <a:t> </a:t>
            </a:r>
            <a:r>
              <a:rPr sz="1700" spc="-15" dirty="0">
                <a:latin typeface="+mj-lt"/>
                <a:cs typeface="Arial" panose="020B0604020202020204" pitchFamily="34" charset="0"/>
              </a:rPr>
              <a:t>on</a:t>
            </a:r>
            <a:r>
              <a:rPr sz="1700" spc="2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25" dirty="0">
                <a:latin typeface="+mj-lt"/>
                <a:cs typeface="Arial" panose="020B0604020202020204" pitchFamily="34" charset="0"/>
              </a:rPr>
              <a:t>fully </a:t>
            </a:r>
            <a:r>
              <a:rPr sz="1700" spc="-20" dirty="0">
                <a:latin typeface="+mj-lt"/>
                <a:cs typeface="Arial" panose="020B0604020202020204" pitchFamily="34" charset="0"/>
              </a:rPr>
              <a:t> </a:t>
            </a:r>
            <a:r>
              <a:rPr sz="1700" spc="-15" dirty="0">
                <a:latin typeface="+mj-lt"/>
                <a:cs typeface="Arial" panose="020B0604020202020204" pitchFamily="34" charset="0"/>
              </a:rPr>
              <a:t>diluted</a:t>
            </a:r>
            <a:r>
              <a:rPr sz="1700" spc="10" dirty="0">
                <a:latin typeface="+mj-lt"/>
                <a:cs typeface="Arial" panose="020B0604020202020204" pitchFamily="34" charset="0"/>
              </a:rPr>
              <a:t> </a:t>
            </a:r>
            <a:r>
              <a:rPr sz="1700" spc="-15" dirty="0">
                <a:latin typeface="+mj-lt"/>
                <a:cs typeface="Arial" panose="020B0604020202020204" pitchFamily="34" charset="0"/>
              </a:rPr>
              <a:t>basis</a:t>
            </a:r>
            <a:r>
              <a:rPr sz="1700" spc="2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15" dirty="0">
                <a:latin typeface="+mj-lt"/>
                <a:cs typeface="Arial" panose="020B0604020202020204" pitchFamily="34" charset="0"/>
              </a:rPr>
              <a:t> </a:t>
            </a:r>
            <a:r>
              <a:rPr sz="1700" spc="-15" dirty="0">
                <a:latin typeface="+mj-lt"/>
                <a:cs typeface="Arial" panose="020B0604020202020204" pitchFamily="34" charset="0"/>
              </a:rPr>
              <a:t>less</a:t>
            </a:r>
            <a:r>
              <a:rPr sz="1700" spc="5" dirty="0">
                <a:latin typeface="+mj-lt"/>
                <a:cs typeface="Arial" panose="020B0604020202020204" pitchFamily="34" charset="0"/>
              </a:rPr>
              <a:t> </a:t>
            </a:r>
            <a:r>
              <a:rPr sz="1700" spc="-25" dirty="0">
                <a:latin typeface="+mj-lt"/>
                <a:cs typeface="Arial" panose="020B0604020202020204" pitchFamily="34" charset="0"/>
              </a:rPr>
              <a:t>than</a:t>
            </a:r>
            <a:r>
              <a:rPr sz="1700" spc="35" dirty="0">
                <a:latin typeface="+mj-lt"/>
                <a:cs typeface="Arial" panose="020B0604020202020204" pitchFamily="34" charset="0"/>
              </a:rPr>
              <a:t> </a:t>
            </a:r>
            <a:r>
              <a:rPr sz="1700" spc="-5" dirty="0">
                <a:latin typeface="+mj-lt"/>
                <a:cs typeface="Arial" panose="020B0604020202020204" pitchFamily="34" charset="0"/>
              </a:rPr>
              <a:t>10</a:t>
            </a:r>
            <a:r>
              <a:rPr sz="1700" spc="10" dirty="0">
                <a:latin typeface="+mj-lt"/>
                <a:cs typeface="Arial" panose="020B0604020202020204" pitchFamily="34" charset="0"/>
              </a:rPr>
              <a:t> pe</a:t>
            </a:r>
            <a:r>
              <a:rPr lang="en-IN" sz="1700" spc="10" dirty="0">
                <a:latin typeface="+mj-lt"/>
                <a:cs typeface="Arial" panose="020B0604020202020204" pitchFamily="34" charset="0"/>
              </a:rPr>
              <a:t>r</a:t>
            </a:r>
            <a:r>
              <a:rPr sz="1700" spc="10" dirty="0">
                <a:latin typeface="+mj-lt"/>
                <a:cs typeface="Arial" panose="020B0604020202020204" pitchFamily="34" charset="0"/>
              </a:rPr>
              <a:t>cent of</a:t>
            </a:r>
            <a:r>
              <a:rPr sz="1700" spc="15" dirty="0">
                <a:latin typeface="+mj-lt"/>
                <a:cs typeface="Arial" panose="020B0604020202020204" pitchFamily="34" charset="0"/>
              </a:rPr>
              <a:t> </a:t>
            </a:r>
            <a:r>
              <a:rPr sz="1700" spc="-15" dirty="0">
                <a:latin typeface="+mj-lt"/>
                <a:cs typeface="Arial" panose="020B0604020202020204" pitchFamily="34" charset="0"/>
              </a:rPr>
              <a:t>the</a:t>
            </a:r>
            <a:r>
              <a:rPr sz="1700" spc="20" dirty="0">
                <a:latin typeface="+mj-lt"/>
                <a:cs typeface="Arial" panose="020B0604020202020204" pitchFamily="34" charset="0"/>
              </a:rPr>
              <a:t> </a:t>
            </a:r>
            <a:r>
              <a:rPr sz="1700" spc="-55" dirty="0">
                <a:latin typeface="+mj-lt"/>
                <a:cs typeface="Arial" panose="020B0604020202020204" pitchFamily="34" charset="0"/>
              </a:rPr>
              <a:t>paid-up</a:t>
            </a:r>
            <a:r>
              <a:rPr sz="1700" spc="20" dirty="0">
                <a:latin typeface="+mj-lt"/>
                <a:cs typeface="Arial" panose="020B0604020202020204" pitchFamily="34" charset="0"/>
              </a:rPr>
              <a:t> </a:t>
            </a:r>
            <a:r>
              <a:rPr sz="1700" spc="-25" dirty="0">
                <a:latin typeface="+mj-lt"/>
                <a:cs typeface="Arial" panose="020B0604020202020204" pitchFamily="34" charset="0"/>
              </a:rPr>
              <a:t>value</a:t>
            </a:r>
            <a:r>
              <a:rPr sz="1700" spc="50" dirty="0">
                <a:latin typeface="+mj-lt"/>
                <a:cs typeface="Arial" panose="020B0604020202020204" pitchFamily="34" charset="0"/>
              </a:rPr>
              <a:t> </a:t>
            </a:r>
            <a:r>
              <a:rPr sz="1700" spc="10" dirty="0">
                <a:latin typeface="+mj-lt"/>
                <a:cs typeface="Arial" panose="020B0604020202020204" pitchFamily="34" charset="0"/>
              </a:rPr>
              <a:t>of </a:t>
            </a:r>
            <a:r>
              <a:rPr sz="1700" spc="-10" dirty="0">
                <a:latin typeface="+mj-lt"/>
                <a:cs typeface="Arial" panose="020B0604020202020204" pitchFamily="34" charset="0"/>
              </a:rPr>
              <a:t>each</a:t>
            </a:r>
            <a:r>
              <a:rPr sz="1700" spc="25" dirty="0">
                <a:latin typeface="+mj-lt"/>
                <a:cs typeface="Arial" panose="020B0604020202020204" pitchFamily="34" charset="0"/>
              </a:rPr>
              <a:t> </a:t>
            </a:r>
            <a:r>
              <a:rPr sz="1700" spc="15" dirty="0">
                <a:latin typeface="+mj-lt"/>
                <a:cs typeface="Arial" panose="020B0604020202020204" pitchFamily="34" charset="0"/>
              </a:rPr>
              <a:t>se</a:t>
            </a:r>
            <a:r>
              <a:rPr lang="en-IN" sz="1700" spc="15" dirty="0">
                <a:latin typeface="+mj-lt"/>
                <a:cs typeface="Arial" panose="020B0604020202020204" pitchFamily="34" charset="0"/>
              </a:rPr>
              <a:t>r</a:t>
            </a:r>
            <a:r>
              <a:rPr sz="1700" spc="15" dirty="0" err="1">
                <a:latin typeface="+mj-lt"/>
                <a:cs typeface="Arial" panose="020B0604020202020204" pitchFamily="34" charset="0"/>
              </a:rPr>
              <a:t>ies</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spc="15" dirty="0">
                <a:latin typeface="+mj-lt"/>
                <a:cs typeface="Arial" panose="020B0604020202020204" pitchFamily="34" charset="0"/>
              </a:rPr>
              <a:t> </a:t>
            </a:r>
            <a:r>
              <a:rPr sz="1700" dirty="0" err="1">
                <a:latin typeface="+mj-lt"/>
                <a:cs typeface="Arial" panose="020B0604020202020204" pitchFamily="34" charset="0"/>
              </a:rPr>
              <a:t>debentu</a:t>
            </a:r>
            <a:r>
              <a:rPr lang="en-IN" sz="1700" dirty="0">
                <a:latin typeface="+mj-lt"/>
                <a:cs typeface="Arial" panose="020B0604020202020204" pitchFamily="34" charset="0"/>
              </a:rPr>
              <a:t>r</a:t>
            </a:r>
            <a:r>
              <a:rPr sz="1700" dirty="0">
                <a:latin typeface="+mj-lt"/>
                <a:cs typeface="Arial" panose="020B0604020202020204" pitchFamily="34" charset="0"/>
              </a:rPr>
              <a:t>es</a:t>
            </a:r>
            <a:r>
              <a:rPr sz="1700" spc="2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err="1">
                <a:latin typeface="+mj-lt"/>
                <a:cs typeface="Arial" panose="020B0604020202020204" pitchFamily="34" charset="0"/>
              </a:rPr>
              <a:t>efe</a:t>
            </a:r>
            <a:r>
              <a:rPr lang="en-IN" sz="1700" spc="25" dirty="0">
                <a:latin typeface="+mj-lt"/>
                <a:cs typeface="Arial" panose="020B0604020202020204" pitchFamily="34" charset="0"/>
              </a:rPr>
              <a:t>r</a:t>
            </a:r>
            <a:r>
              <a:rPr sz="1700" spc="25" dirty="0" err="1">
                <a:latin typeface="+mj-lt"/>
                <a:cs typeface="Arial" panose="020B0604020202020204" pitchFamily="34" charset="0"/>
              </a:rPr>
              <a:t>ence</a:t>
            </a:r>
            <a:r>
              <a:rPr sz="1700" spc="20" dirty="0">
                <a:latin typeface="+mj-lt"/>
                <a:cs typeface="Arial" panose="020B0604020202020204" pitchFamily="34" charset="0"/>
              </a:rPr>
              <a:t> </a:t>
            </a:r>
            <a:r>
              <a:rPr sz="1700" spc="5" dirty="0">
                <a:latin typeface="+mj-lt"/>
                <a:cs typeface="Arial" panose="020B0604020202020204" pitchFamily="34" charset="0"/>
              </a:rPr>
              <a:t>sha</a:t>
            </a:r>
            <a:r>
              <a:rPr lang="en-IN" sz="1700" spc="5" dirty="0">
                <a:latin typeface="+mj-lt"/>
                <a:cs typeface="Arial" panose="020B0604020202020204" pitchFamily="34" charset="0"/>
              </a:rPr>
              <a:t>r</a:t>
            </a:r>
            <a:r>
              <a:rPr sz="1700" spc="5" dirty="0">
                <a:latin typeface="+mj-lt"/>
                <a:cs typeface="Arial" panose="020B0604020202020204" pitchFamily="34" charset="0"/>
              </a:rPr>
              <a:t>es</a:t>
            </a:r>
            <a:r>
              <a:rPr sz="1700" spc="3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sha</a:t>
            </a:r>
            <a:r>
              <a:rPr lang="en-IN" sz="1700" spc="15" dirty="0">
                <a:latin typeface="+mj-lt"/>
                <a:cs typeface="Arial" panose="020B0604020202020204" pitchFamily="34" charset="0"/>
              </a:rPr>
              <a:t>r</a:t>
            </a:r>
            <a:r>
              <a:rPr sz="1700" spc="15" dirty="0">
                <a:latin typeface="+mj-lt"/>
                <a:cs typeface="Arial" panose="020B0604020202020204" pitchFamily="34" charset="0"/>
              </a:rPr>
              <a:t>e </a:t>
            </a:r>
            <a:r>
              <a:rPr sz="1700" spc="15" dirty="0" err="1">
                <a:latin typeface="+mj-lt"/>
                <a:cs typeface="Arial" panose="020B0604020202020204" pitchFamily="34" charset="0"/>
              </a:rPr>
              <a:t>wa</a:t>
            </a:r>
            <a:r>
              <a:rPr lang="en-IN" sz="1700" spc="15" dirty="0" err="1">
                <a:latin typeface="+mj-lt"/>
                <a:cs typeface="Arial" panose="020B0604020202020204" pitchFamily="34" charset="0"/>
              </a:rPr>
              <a:t>rr</a:t>
            </a:r>
            <a:r>
              <a:rPr sz="1700" spc="15" dirty="0">
                <a:latin typeface="+mj-lt"/>
                <a:cs typeface="Arial" panose="020B0604020202020204" pitchFamily="34" charset="0"/>
              </a:rPr>
              <a:t>ants </a:t>
            </a:r>
            <a:r>
              <a:rPr sz="1700" spc="-380" dirty="0">
                <a:latin typeface="+mj-lt"/>
                <a:cs typeface="Arial" panose="020B0604020202020204" pitchFamily="34" charset="0"/>
              </a:rPr>
              <a:t> </a:t>
            </a:r>
            <a:r>
              <a:rPr sz="1700" spc="-20" dirty="0">
                <a:latin typeface="+mj-lt"/>
                <a:cs typeface="Arial" panose="020B0604020202020204" pitchFamily="34" charset="0"/>
              </a:rPr>
              <a:t>issued</a:t>
            </a:r>
            <a:r>
              <a:rPr sz="1700" spc="10"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20" dirty="0">
                <a:latin typeface="+mj-lt"/>
                <a:cs typeface="Arial" panose="020B0604020202020204" pitchFamily="34" charset="0"/>
              </a:rPr>
              <a:t>an</a:t>
            </a:r>
            <a:r>
              <a:rPr sz="1700" spc="10" dirty="0">
                <a:latin typeface="+mj-lt"/>
                <a:cs typeface="Arial" panose="020B0604020202020204" pitchFamily="34" charset="0"/>
              </a:rPr>
              <a:t> </a:t>
            </a:r>
            <a:r>
              <a:rPr sz="1700" spc="-25" dirty="0">
                <a:latin typeface="+mj-lt"/>
                <a:cs typeface="Arial" panose="020B0604020202020204" pitchFamily="34" charset="0"/>
              </a:rPr>
              <a:t>Indian</a:t>
            </a:r>
            <a:r>
              <a:rPr sz="1700" spc="35" dirty="0">
                <a:latin typeface="+mj-lt"/>
                <a:cs typeface="Arial" panose="020B0604020202020204" pitchFamily="34" charset="0"/>
              </a:rPr>
              <a:t> </a:t>
            </a:r>
            <a:r>
              <a:rPr sz="1700" spc="-20" dirty="0">
                <a:latin typeface="+mj-lt"/>
                <a:cs typeface="Arial" panose="020B0604020202020204" pitchFamily="34" charset="0"/>
              </a:rPr>
              <a:t>company.</a:t>
            </a:r>
            <a:r>
              <a:rPr sz="1700" spc="30" dirty="0">
                <a:latin typeface="+mj-lt"/>
                <a:cs typeface="Arial" panose="020B0604020202020204" pitchFamily="34" charset="0"/>
              </a:rPr>
              <a:t> </a:t>
            </a:r>
            <a:r>
              <a:rPr sz="1700" spc="-25" dirty="0">
                <a:latin typeface="+mj-lt"/>
                <a:cs typeface="Arial" panose="020B0604020202020204" pitchFamily="34" charset="0"/>
              </a:rPr>
              <a:t>(“Individual</a:t>
            </a:r>
            <a:r>
              <a:rPr sz="1700" spc="35" dirty="0">
                <a:latin typeface="+mj-lt"/>
                <a:cs typeface="Arial" panose="020B0604020202020204" pitchFamily="34" charset="0"/>
              </a:rPr>
              <a:t> </a:t>
            </a:r>
            <a:r>
              <a:rPr sz="1700" spc="-15" dirty="0">
                <a:latin typeface="+mj-lt"/>
                <a:cs typeface="Arial" panose="020B0604020202020204" pitchFamily="34" charset="0"/>
              </a:rPr>
              <a:t>Limits”)</a:t>
            </a: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marR="5080">
              <a:lnSpc>
                <a:spcPct val="100000"/>
              </a:lnSpc>
            </a:pPr>
            <a:r>
              <a:rPr lang="en-IN" sz="1700" spc="170" dirty="0">
                <a:latin typeface="+mj-lt"/>
                <a:cs typeface="Arial" panose="020B0604020202020204" pitchFamily="34" charset="0"/>
              </a:rPr>
              <a:t>T</a:t>
            </a:r>
            <a:r>
              <a:rPr sz="1700" spc="170" dirty="0">
                <a:latin typeface="+mj-lt"/>
                <a:cs typeface="Arial" panose="020B0604020202020204" pitchFamily="34" charset="0"/>
              </a:rPr>
              <a:t>he</a:t>
            </a:r>
            <a:r>
              <a:rPr sz="1700" spc="15" dirty="0">
                <a:latin typeface="+mj-lt"/>
                <a:cs typeface="Arial" panose="020B0604020202020204" pitchFamily="34" charset="0"/>
              </a:rPr>
              <a:t> </a:t>
            </a:r>
            <a:r>
              <a:rPr sz="1700" spc="-15" dirty="0">
                <a:latin typeface="+mj-lt"/>
                <a:cs typeface="Arial" panose="020B0604020202020204" pitchFamily="34" charset="0"/>
              </a:rPr>
              <a:t>total</a:t>
            </a:r>
            <a:r>
              <a:rPr sz="1700" spc="5" dirty="0">
                <a:latin typeface="+mj-lt"/>
                <a:cs typeface="Arial" panose="020B0604020202020204" pitchFamily="34" charset="0"/>
              </a:rPr>
              <a:t> </a:t>
            </a:r>
            <a:r>
              <a:rPr sz="1700" spc="-20" dirty="0">
                <a:latin typeface="+mj-lt"/>
                <a:cs typeface="Arial" panose="020B0604020202020204" pitchFamily="34" charset="0"/>
              </a:rPr>
              <a:t>holdings</a:t>
            </a:r>
            <a:r>
              <a:rPr sz="1700" spc="45" dirty="0">
                <a:latin typeface="+mj-lt"/>
                <a:cs typeface="Arial" panose="020B0604020202020204" pitchFamily="34" charset="0"/>
              </a:rPr>
              <a:t> </a:t>
            </a:r>
            <a:r>
              <a:rPr sz="1700" spc="10" dirty="0">
                <a:latin typeface="+mj-lt"/>
                <a:cs typeface="Arial" panose="020B0604020202020204" pitchFamily="34" charset="0"/>
              </a:rPr>
              <a:t>of </a:t>
            </a:r>
            <a:r>
              <a:rPr sz="1700" spc="-20" dirty="0">
                <a:latin typeface="+mj-lt"/>
                <a:cs typeface="Arial" panose="020B0604020202020204" pitchFamily="34" charset="0"/>
              </a:rPr>
              <a:t>all</a:t>
            </a:r>
            <a:r>
              <a:rPr sz="1700" spc="20" dirty="0">
                <a:latin typeface="+mj-lt"/>
                <a:cs typeface="Arial" panose="020B0604020202020204" pitchFamily="34" charset="0"/>
              </a:rPr>
              <a:t> </a:t>
            </a:r>
            <a:r>
              <a:rPr sz="1700" spc="-15" dirty="0">
                <a:latin typeface="+mj-lt"/>
                <a:cs typeface="Arial" panose="020B0604020202020204" pitchFamily="34" charset="0"/>
              </a:rPr>
              <a:t>FPIs</a:t>
            </a:r>
            <a:r>
              <a:rPr sz="1700" spc="15" dirty="0">
                <a:latin typeface="+mj-lt"/>
                <a:cs typeface="Arial" panose="020B0604020202020204" pitchFamily="34" charset="0"/>
              </a:rPr>
              <a:t> </a:t>
            </a:r>
            <a:r>
              <a:rPr sz="1700" spc="-20" dirty="0">
                <a:latin typeface="+mj-lt"/>
                <a:cs typeface="Arial" panose="020B0604020202020204" pitchFamily="34" charset="0"/>
              </a:rPr>
              <a:t>put</a:t>
            </a:r>
            <a:r>
              <a:rPr sz="1700" spc="15" dirty="0">
                <a:latin typeface="+mj-lt"/>
                <a:cs typeface="Arial" panose="020B0604020202020204" pitchFamily="34" charset="0"/>
              </a:rPr>
              <a:t> </a:t>
            </a:r>
            <a:r>
              <a:rPr sz="1700" spc="5" dirty="0" err="1">
                <a:latin typeface="+mj-lt"/>
                <a:cs typeface="Arial" panose="020B0604020202020204" pitchFamily="34" charset="0"/>
              </a:rPr>
              <a:t>togethe</a:t>
            </a:r>
            <a:r>
              <a:rPr lang="en-IN" sz="1700" spc="5" dirty="0">
                <a:latin typeface="+mj-lt"/>
                <a:cs typeface="Arial" panose="020B0604020202020204" pitchFamily="34" charset="0"/>
              </a:rPr>
              <a:t>r</a:t>
            </a:r>
            <a:r>
              <a:rPr sz="1700" spc="5" dirty="0">
                <a:latin typeface="+mj-lt"/>
                <a:cs typeface="Arial" panose="020B0604020202020204" pitchFamily="34" charset="0"/>
              </a:rPr>
              <a:t>,</a:t>
            </a:r>
            <a:r>
              <a:rPr sz="1700" dirty="0">
                <a:latin typeface="+mj-lt"/>
                <a:cs typeface="Arial" panose="020B0604020202020204" pitchFamily="34" charset="0"/>
              </a:rPr>
              <a:t> </a:t>
            </a:r>
            <a:r>
              <a:rPr sz="1700" spc="-25" dirty="0">
                <a:latin typeface="+mj-lt"/>
                <a:cs typeface="Arial" panose="020B0604020202020204" pitchFamily="34" charset="0"/>
              </a:rPr>
              <a:t>including</a:t>
            </a:r>
            <a:r>
              <a:rPr sz="1700" spc="50" dirty="0">
                <a:latin typeface="+mj-lt"/>
                <a:cs typeface="Arial" panose="020B0604020202020204" pitchFamily="34" charset="0"/>
              </a:rPr>
              <a:t> </a:t>
            </a:r>
            <a:r>
              <a:rPr sz="1700" spc="-35" dirty="0">
                <a:latin typeface="+mj-lt"/>
                <a:cs typeface="Arial" panose="020B0604020202020204" pitchFamily="34" charset="0"/>
              </a:rPr>
              <a:t>any</a:t>
            </a:r>
            <a:r>
              <a:rPr sz="1700" spc="35" dirty="0">
                <a:latin typeface="+mj-lt"/>
                <a:cs typeface="Arial" panose="020B0604020202020204" pitchFamily="34" charset="0"/>
              </a:rPr>
              <a:t> </a:t>
            </a:r>
            <a:r>
              <a:rPr sz="1700" spc="20" dirty="0" err="1">
                <a:latin typeface="+mj-lt"/>
                <a:cs typeface="Arial" panose="020B0604020202020204" pitchFamily="34" charset="0"/>
              </a:rPr>
              <a:t>othe</a:t>
            </a:r>
            <a:r>
              <a:rPr lang="en-IN" sz="1700" spc="20" dirty="0">
                <a:latin typeface="+mj-lt"/>
                <a:cs typeface="Arial" panose="020B0604020202020204" pitchFamily="34" charset="0"/>
              </a:rPr>
              <a:t>r</a:t>
            </a:r>
            <a:r>
              <a:rPr sz="1700" spc="15" dirty="0">
                <a:latin typeface="+mj-lt"/>
                <a:cs typeface="Arial" panose="020B0604020202020204" pitchFamily="34" charset="0"/>
              </a:rPr>
              <a:t> di</a:t>
            </a:r>
            <a:r>
              <a:rPr lang="en-IN" sz="1700" spc="15" dirty="0">
                <a:latin typeface="+mj-lt"/>
                <a:cs typeface="Arial" panose="020B0604020202020204" pitchFamily="34" charset="0"/>
              </a:rPr>
              <a:t>r</a:t>
            </a:r>
            <a:r>
              <a:rPr sz="1700" spc="15" dirty="0" err="1">
                <a:latin typeface="+mj-lt"/>
                <a:cs typeface="Arial" panose="020B0604020202020204" pitchFamily="34" charset="0"/>
              </a:rPr>
              <a:t>ect</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35" dirty="0">
                <a:latin typeface="+mj-lt"/>
                <a:cs typeface="Arial" panose="020B0604020202020204" pitchFamily="34" charset="0"/>
              </a:rPr>
              <a:t> </a:t>
            </a:r>
            <a:r>
              <a:rPr sz="1700" spc="5" dirty="0" err="1">
                <a:latin typeface="+mj-lt"/>
                <a:cs typeface="Arial" panose="020B0604020202020204" pitchFamily="34" charset="0"/>
              </a:rPr>
              <a:t>indi</a:t>
            </a:r>
            <a:r>
              <a:rPr lang="en-IN" sz="1700" spc="5" dirty="0">
                <a:latin typeface="+mj-lt"/>
                <a:cs typeface="Arial" panose="020B0604020202020204" pitchFamily="34" charset="0"/>
              </a:rPr>
              <a:t>r</a:t>
            </a:r>
            <a:r>
              <a:rPr sz="1700" spc="5" dirty="0" err="1">
                <a:latin typeface="+mj-lt"/>
                <a:cs typeface="Arial" panose="020B0604020202020204" pitchFamily="34" charset="0"/>
              </a:rPr>
              <a:t>ect</a:t>
            </a:r>
            <a:r>
              <a:rPr sz="1700" spc="1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25" dirty="0">
                <a:latin typeface="+mj-lt"/>
                <a:cs typeface="Arial" panose="020B0604020202020204" pitchFamily="34" charset="0"/>
              </a:rPr>
              <a:t> </a:t>
            </a:r>
            <a:r>
              <a:rPr sz="1700" spc="-20" dirty="0">
                <a:latin typeface="+mj-lt"/>
                <a:cs typeface="Arial" panose="020B0604020202020204" pitchFamily="34" charset="0"/>
              </a:rPr>
              <a:t>investments</a:t>
            </a:r>
            <a:r>
              <a:rPr sz="1700" spc="15" dirty="0">
                <a:latin typeface="+mj-lt"/>
                <a:cs typeface="Arial" panose="020B0604020202020204" pitchFamily="34" charset="0"/>
              </a:rPr>
              <a:t> </a:t>
            </a:r>
            <a:r>
              <a:rPr sz="1700" spc="-25" dirty="0">
                <a:latin typeface="+mj-lt"/>
                <a:cs typeface="Arial" panose="020B0604020202020204" pitchFamily="34" charset="0"/>
              </a:rPr>
              <a:t>in</a:t>
            </a:r>
            <a:r>
              <a:rPr sz="1700" spc="15"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25" dirty="0">
                <a:latin typeface="+mj-lt"/>
                <a:cs typeface="Arial" panose="020B0604020202020204" pitchFamily="34" charset="0"/>
              </a:rPr>
              <a:t>Indian</a:t>
            </a:r>
            <a:r>
              <a:rPr sz="1700" spc="45" dirty="0">
                <a:latin typeface="+mj-lt"/>
                <a:cs typeface="Arial" panose="020B0604020202020204" pitchFamily="34" charset="0"/>
              </a:rPr>
              <a:t> </a:t>
            </a:r>
            <a:r>
              <a:rPr sz="1700" spc="-10" dirty="0">
                <a:latin typeface="+mj-lt"/>
                <a:cs typeface="Arial" panose="020B0604020202020204" pitchFamily="34" charset="0"/>
              </a:rPr>
              <a:t>company </a:t>
            </a:r>
            <a:r>
              <a:rPr sz="1700" spc="-5" dirty="0">
                <a:latin typeface="+mj-lt"/>
                <a:cs typeface="Arial" panose="020B0604020202020204" pitchFamily="34" charset="0"/>
              </a:rPr>
              <a:t> </a:t>
            </a:r>
            <a:r>
              <a:rPr sz="1700" spc="10" dirty="0">
                <a:latin typeface="+mj-lt"/>
                <a:cs typeface="Arial" panose="020B0604020202020204" pitchFamily="34" charset="0"/>
              </a:rPr>
              <a:t>pe</a:t>
            </a:r>
            <a:r>
              <a:rPr lang="en-IN" sz="1700" spc="10" dirty="0">
                <a:latin typeface="+mj-lt"/>
                <a:cs typeface="Arial" panose="020B0604020202020204" pitchFamily="34" charset="0"/>
              </a:rPr>
              <a:t>r</a:t>
            </a:r>
            <a:r>
              <a:rPr sz="1700" spc="10" dirty="0">
                <a:latin typeface="+mj-lt"/>
                <a:cs typeface="Arial" panose="020B0604020202020204" pitchFamily="34" charset="0"/>
              </a:rPr>
              <a:t>mitted</a:t>
            </a:r>
            <a:r>
              <a:rPr sz="1700" spc="-15" dirty="0">
                <a:latin typeface="+mj-lt"/>
                <a:cs typeface="Arial" panose="020B0604020202020204" pitchFamily="34" charset="0"/>
              </a:rPr>
              <a:t> </a:t>
            </a:r>
            <a:r>
              <a:rPr sz="1700" spc="10" dirty="0" err="1">
                <a:latin typeface="+mj-lt"/>
                <a:cs typeface="Arial" panose="020B0604020202020204" pitchFamily="34" charset="0"/>
              </a:rPr>
              <a:t>unde</a:t>
            </a:r>
            <a:r>
              <a:rPr lang="en-IN" sz="1700" spc="10" dirty="0">
                <a:latin typeface="+mj-lt"/>
                <a:cs typeface="Arial" panose="020B0604020202020204" pitchFamily="34" charset="0"/>
              </a:rPr>
              <a:t>r</a:t>
            </a:r>
            <a:r>
              <a:rPr sz="1700" spc="25" dirty="0">
                <a:latin typeface="+mj-lt"/>
                <a:cs typeface="Arial" panose="020B0604020202020204" pitchFamily="34" charset="0"/>
              </a:rPr>
              <a:t> </a:t>
            </a:r>
            <a:r>
              <a:rPr sz="1700" spc="-10" dirty="0">
                <a:latin typeface="+mj-lt"/>
                <a:cs typeface="Arial" panose="020B0604020202020204" pitchFamily="34" charset="0"/>
              </a:rPr>
              <a:t>these</a:t>
            </a:r>
            <a:r>
              <a:rPr sz="1700" spc="25" dirty="0">
                <a:latin typeface="+mj-lt"/>
                <a:cs typeface="Arial" panose="020B0604020202020204" pitchFamily="34" charset="0"/>
              </a:rPr>
              <a:t> </a:t>
            </a:r>
            <a:r>
              <a:rPr lang="en-IN" sz="1700" spc="10" dirty="0">
                <a:latin typeface="+mj-lt"/>
                <a:cs typeface="Arial" panose="020B0604020202020204" pitchFamily="34" charset="0"/>
              </a:rPr>
              <a:t>r</a:t>
            </a:r>
            <a:r>
              <a:rPr sz="1700" spc="10" dirty="0">
                <a:latin typeface="+mj-lt"/>
                <a:cs typeface="Arial" panose="020B0604020202020204" pitchFamily="34" charset="0"/>
              </a:rPr>
              <a:t>ules, </a:t>
            </a:r>
            <a:r>
              <a:rPr sz="1700" spc="-25" dirty="0">
                <a:latin typeface="+mj-lt"/>
                <a:cs typeface="Arial" panose="020B0604020202020204" pitchFamily="34" charset="0"/>
              </a:rPr>
              <a:t>shall</a:t>
            </a:r>
            <a:r>
              <a:rPr sz="1700" spc="20" dirty="0">
                <a:latin typeface="+mj-lt"/>
                <a:cs typeface="Arial" panose="020B0604020202020204" pitchFamily="34" charset="0"/>
              </a:rPr>
              <a:t> </a:t>
            </a:r>
            <a:r>
              <a:rPr sz="1700" spc="-20" dirty="0">
                <a:latin typeface="+mj-lt"/>
                <a:cs typeface="Arial" panose="020B0604020202020204" pitchFamily="34" charset="0"/>
              </a:rPr>
              <a:t>not</a:t>
            </a:r>
            <a:r>
              <a:rPr sz="1700" spc="15" dirty="0">
                <a:latin typeface="+mj-lt"/>
                <a:cs typeface="Arial" panose="020B0604020202020204" pitchFamily="34" charset="0"/>
              </a:rPr>
              <a:t> </a:t>
            </a:r>
            <a:r>
              <a:rPr sz="1700" dirty="0">
                <a:latin typeface="+mj-lt"/>
                <a:cs typeface="Arial" panose="020B0604020202020204" pitchFamily="34" charset="0"/>
              </a:rPr>
              <a:t>exceed</a:t>
            </a:r>
            <a:r>
              <a:rPr sz="1700" spc="10" dirty="0">
                <a:latin typeface="+mj-lt"/>
                <a:cs typeface="Arial" panose="020B0604020202020204" pitchFamily="34" charset="0"/>
              </a:rPr>
              <a:t> </a:t>
            </a:r>
            <a:r>
              <a:rPr sz="1700" spc="-5" dirty="0">
                <a:latin typeface="+mj-lt"/>
                <a:cs typeface="Arial" panose="020B0604020202020204" pitchFamily="34" charset="0"/>
              </a:rPr>
              <a:t>24</a:t>
            </a:r>
            <a:r>
              <a:rPr sz="1700" spc="5" dirty="0">
                <a:latin typeface="+mj-lt"/>
                <a:cs typeface="Arial" panose="020B0604020202020204" pitchFamily="34" charset="0"/>
              </a:rPr>
              <a:t> </a:t>
            </a:r>
            <a:r>
              <a:rPr sz="1700" spc="45" dirty="0">
                <a:latin typeface="+mj-lt"/>
                <a:cs typeface="Arial" panose="020B0604020202020204" pitchFamily="34" charset="0"/>
              </a:rPr>
              <a:t>pe</a:t>
            </a:r>
            <a:r>
              <a:rPr lang="en-IN" sz="1700" spc="45"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cent</a:t>
            </a:r>
            <a:r>
              <a:rPr sz="1700" spc="10" dirty="0">
                <a:latin typeface="+mj-lt"/>
                <a:cs typeface="Arial" panose="020B0604020202020204" pitchFamily="34" charset="0"/>
              </a:rPr>
              <a:t> of</a:t>
            </a:r>
            <a:r>
              <a:rPr sz="1700" spc="20" dirty="0">
                <a:latin typeface="+mj-lt"/>
                <a:cs typeface="Arial" panose="020B0604020202020204" pitchFamily="34" charset="0"/>
              </a:rPr>
              <a:t> </a:t>
            </a:r>
            <a:r>
              <a:rPr sz="1700" spc="-50" dirty="0">
                <a:latin typeface="+mj-lt"/>
                <a:cs typeface="Arial" panose="020B0604020202020204" pitchFamily="34" charset="0"/>
              </a:rPr>
              <a:t>paid-up</a:t>
            </a:r>
            <a:r>
              <a:rPr sz="1700" spc="30" dirty="0">
                <a:latin typeface="+mj-lt"/>
                <a:cs typeface="Arial" panose="020B0604020202020204" pitchFamily="34" charset="0"/>
              </a:rPr>
              <a:t> </a:t>
            </a:r>
            <a:r>
              <a:rPr sz="1700" spc="-20" dirty="0">
                <a:latin typeface="+mj-lt"/>
                <a:cs typeface="Arial" panose="020B0604020202020204" pitchFamily="34" charset="0"/>
              </a:rPr>
              <a:t>equity</a:t>
            </a:r>
            <a:r>
              <a:rPr sz="1700" spc="15" dirty="0">
                <a:latin typeface="+mj-lt"/>
                <a:cs typeface="Arial" panose="020B0604020202020204" pitchFamily="34" charset="0"/>
              </a:rPr>
              <a:t> </a:t>
            </a:r>
            <a:r>
              <a:rPr sz="1700" spc="-15" dirty="0">
                <a:latin typeface="+mj-lt"/>
                <a:cs typeface="Arial" panose="020B0604020202020204" pitchFamily="34" charset="0"/>
              </a:rPr>
              <a:t>capital</a:t>
            </a:r>
            <a:r>
              <a:rPr sz="1700" spc="35" dirty="0">
                <a:latin typeface="+mj-lt"/>
                <a:cs typeface="Arial" panose="020B0604020202020204" pitchFamily="34" charset="0"/>
              </a:rPr>
              <a:t> </a:t>
            </a:r>
            <a:r>
              <a:rPr sz="1700" spc="-15" dirty="0">
                <a:latin typeface="+mj-lt"/>
                <a:cs typeface="Arial" panose="020B0604020202020204" pitchFamily="34" charset="0"/>
              </a:rPr>
              <a:t>on</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25" dirty="0">
                <a:latin typeface="+mj-lt"/>
                <a:cs typeface="Arial" panose="020B0604020202020204" pitchFamily="34" charset="0"/>
              </a:rPr>
              <a:t>fully</a:t>
            </a:r>
            <a:r>
              <a:rPr sz="1700" spc="55" dirty="0">
                <a:latin typeface="+mj-lt"/>
                <a:cs typeface="Arial" panose="020B0604020202020204" pitchFamily="34" charset="0"/>
              </a:rPr>
              <a:t> </a:t>
            </a:r>
            <a:r>
              <a:rPr sz="1700" spc="-15" dirty="0">
                <a:latin typeface="+mj-lt"/>
                <a:cs typeface="Arial" panose="020B0604020202020204" pitchFamily="34" charset="0"/>
              </a:rPr>
              <a:t>diluted</a:t>
            </a:r>
            <a:r>
              <a:rPr sz="1700" spc="15" dirty="0">
                <a:latin typeface="+mj-lt"/>
                <a:cs typeface="Arial" panose="020B0604020202020204" pitchFamily="34" charset="0"/>
              </a:rPr>
              <a:t> </a:t>
            </a:r>
            <a:r>
              <a:rPr sz="1700" spc="-15" dirty="0">
                <a:latin typeface="+mj-lt"/>
                <a:cs typeface="Arial" panose="020B0604020202020204" pitchFamily="34" charset="0"/>
              </a:rPr>
              <a:t>basis</a:t>
            </a:r>
            <a:r>
              <a:rPr sz="1700" spc="1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dirty="0">
                <a:latin typeface="+mj-lt"/>
                <a:cs typeface="Arial" panose="020B0604020202020204" pitchFamily="34" charset="0"/>
              </a:rPr>
              <a:t> </a:t>
            </a:r>
            <a:r>
              <a:rPr sz="1700" spc="-60" dirty="0">
                <a:latin typeface="+mj-lt"/>
                <a:cs typeface="Arial" panose="020B0604020202020204" pitchFamily="34" charset="0"/>
              </a:rPr>
              <a:t>paid-up</a:t>
            </a:r>
            <a:r>
              <a:rPr sz="1700" spc="25" dirty="0">
                <a:latin typeface="+mj-lt"/>
                <a:cs typeface="Arial" panose="020B0604020202020204" pitchFamily="34" charset="0"/>
              </a:rPr>
              <a:t> </a:t>
            </a:r>
            <a:r>
              <a:rPr sz="1700" spc="-25" dirty="0">
                <a:latin typeface="+mj-lt"/>
                <a:cs typeface="Arial" panose="020B0604020202020204" pitchFamily="34" charset="0"/>
              </a:rPr>
              <a:t>value</a:t>
            </a:r>
            <a:r>
              <a:rPr sz="1700" spc="40" dirty="0">
                <a:latin typeface="+mj-lt"/>
                <a:cs typeface="Arial" panose="020B0604020202020204" pitchFamily="34" charset="0"/>
              </a:rPr>
              <a:t> </a:t>
            </a:r>
            <a:r>
              <a:rPr sz="1700" spc="10" dirty="0">
                <a:latin typeface="+mj-lt"/>
                <a:cs typeface="Arial" panose="020B0604020202020204" pitchFamily="34" charset="0"/>
              </a:rPr>
              <a:t>of</a:t>
            </a:r>
            <a:r>
              <a:rPr sz="1700" spc="25" dirty="0">
                <a:latin typeface="+mj-lt"/>
                <a:cs typeface="Arial" panose="020B0604020202020204" pitchFamily="34" charset="0"/>
              </a:rPr>
              <a:t> </a:t>
            </a:r>
            <a:r>
              <a:rPr sz="1700" spc="-10" dirty="0">
                <a:latin typeface="+mj-lt"/>
                <a:cs typeface="Arial" panose="020B0604020202020204" pitchFamily="34" charset="0"/>
              </a:rPr>
              <a:t>each </a:t>
            </a:r>
            <a:r>
              <a:rPr sz="1700" spc="-385" dirty="0">
                <a:latin typeface="+mj-lt"/>
                <a:cs typeface="Arial" panose="020B0604020202020204" pitchFamily="34" charset="0"/>
              </a:rPr>
              <a:t> </a:t>
            </a:r>
            <a:r>
              <a:rPr sz="1700" spc="15" dirty="0">
                <a:latin typeface="+mj-lt"/>
                <a:cs typeface="Arial" panose="020B0604020202020204" pitchFamily="34" charset="0"/>
              </a:rPr>
              <a:t>se</a:t>
            </a:r>
            <a:r>
              <a:rPr lang="en-IN" sz="1700" spc="15" dirty="0">
                <a:latin typeface="+mj-lt"/>
                <a:cs typeface="Arial" panose="020B0604020202020204" pitchFamily="34" charset="0"/>
              </a:rPr>
              <a:t>r</a:t>
            </a:r>
            <a:r>
              <a:rPr sz="1700" spc="15" dirty="0" err="1">
                <a:latin typeface="+mj-lt"/>
                <a:cs typeface="Arial" panose="020B0604020202020204" pitchFamily="34" charset="0"/>
              </a:rPr>
              <a:t>ies</a:t>
            </a:r>
            <a:r>
              <a:rPr sz="1700" spc="-5"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dirty="0" err="1">
                <a:latin typeface="+mj-lt"/>
                <a:cs typeface="Arial" panose="020B0604020202020204" pitchFamily="34" charset="0"/>
              </a:rPr>
              <a:t>debentu</a:t>
            </a:r>
            <a:r>
              <a:rPr lang="en-IN" sz="1700" dirty="0">
                <a:latin typeface="+mj-lt"/>
                <a:cs typeface="Arial" panose="020B0604020202020204" pitchFamily="34" charset="0"/>
              </a:rPr>
              <a:t>r</a:t>
            </a:r>
            <a:r>
              <a:rPr sz="1700" dirty="0">
                <a:latin typeface="+mj-lt"/>
                <a:cs typeface="Arial" panose="020B0604020202020204" pitchFamily="34" charset="0"/>
              </a:rPr>
              <a:t>es</a:t>
            </a:r>
            <a:r>
              <a:rPr sz="1700" spc="1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err="1">
                <a:latin typeface="+mj-lt"/>
                <a:cs typeface="Arial" panose="020B0604020202020204" pitchFamily="34" charset="0"/>
              </a:rPr>
              <a:t>efe</a:t>
            </a:r>
            <a:r>
              <a:rPr lang="en-IN" sz="1700" spc="25" dirty="0">
                <a:latin typeface="+mj-lt"/>
                <a:cs typeface="Arial" panose="020B0604020202020204" pitchFamily="34" charset="0"/>
              </a:rPr>
              <a:t>r</a:t>
            </a:r>
            <a:r>
              <a:rPr sz="1700" spc="25" dirty="0" err="1">
                <a:latin typeface="+mj-lt"/>
                <a:cs typeface="Arial" panose="020B0604020202020204" pitchFamily="34" charset="0"/>
              </a:rPr>
              <a:t>ence</a:t>
            </a:r>
            <a:r>
              <a:rPr sz="1700" spc="15" dirty="0">
                <a:latin typeface="+mj-lt"/>
                <a:cs typeface="Arial" panose="020B0604020202020204" pitchFamily="34" charset="0"/>
              </a:rPr>
              <a:t> </a:t>
            </a:r>
            <a:r>
              <a:rPr sz="1700" spc="5" dirty="0">
                <a:latin typeface="+mj-lt"/>
                <a:cs typeface="Arial" panose="020B0604020202020204" pitchFamily="34" charset="0"/>
              </a:rPr>
              <a:t>sha</a:t>
            </a:r>
            <a:r>
              <a:rPr lang="en-IN" sz="1700" spc="5" dirty="0">
                <a:latin typeface="+mj-lt"/>
                <a:cs typeface="Arial" panose="020B0604020202020204" pitchFamily="34" charset="0"/>
              </a:rPr>
              <a:t>r</a:t>
            </a:r>
            <a:r>
              <a:rPr sz="1700" spc="5" dirty="0">
                <a:latin typeface="+mj-lt"/>
                <a:cs typeface="Arial" panose="020B0604020202020204" pitchFamily="34" charset="0"/>
              </a:rPr>
              <a:t>es</a:t>
            </a:r>
            <a:r>
              <a:rPr sz="1700" spc="1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sha</a:t>
            </a:r>
            <a:r>
              <a:rPr lang="en-IN" sz="1700" spc="15" dirty="0">
                <a:latin typeface="+mj-lt"/>
                <a:cs typeface="Arial" panose="020B0604020202020204" pitchFamily="34" charset="0"/>
              </a:rPr>
              <a:t>r</a:t>
            </a:r>
            <a:r>
              <a:rPr sz="1700" spc="15" dirty="0">
                <a:latin typeface="+mj-lt"/>
                <a:cs typeface="Arial" panose="020B0604020202020204" pitchFamily="34" charset="0"/>
              </a:rPr>
              <a:t>e</a:t>
            </a:r>
            <a:r>
              <a:rPr sz="1700" spc="20" dirty="0">
                <a:latin typeface="+mj-lt"/>
                <a:cs typeface="Arial" panose="020B0604020202020204" pitchFamily="34" charset="0"/>
              </a:rPr>
              <a:t> </a:t>
            </a:r>
            <a:r>
              <a:rPr sz="1700" spc="15" dirty="0" err="1">
                <a:latin typeface="+mj-lt"/>
                <a:cs typeface="Arial" panose="020B0604020202020204" pitchFamily="34" charset="0"/>
              </a:rPr>
              <a:t>wa</a:t>
            </a:r>
            <a:r>
              <a:rPr lang="en-IN" sz="1700" spc="15" dirty="0" err="1">
                <a:latin typeface="+mj-lt"/>
                <a:cs typeface="Arial" panose="020B0604020202020204" pitchFamily="34" charset="0"/>
              </a:rPr>
              <a:t>rr</a:t>
            </a:r>
            <a:r>
              <a:rPr sz="1700" spc="15" dirty="0">
                <a:latin typeface="+mj-lt"/>
                <a:cs typeface="Arial" panose="020B0604020202020204" pitchFamily="34" charset="0"/>
              </a:rPr>
              <a:t>ants</a:t>
            </a:r>
            <a:r>
              <a:rPr sz="1700" spc="25" dirty="0">
                <a:latin typeface="+mj-lt"/>
                <a:cs typeface="Arial" panose="020B0604020202020204" pitchFamily="34" charset="0"/>
              </a:rPr>
              <a:t> </a:t>
            </a:r>
            <a:r>
              <a:rPr sz="1700" spc="10" dirty="0">
                <a:latin typeface="+mj-lt"/>
                <a:cs typeface="Arial" panose="020B0604020202020204" pitchFamily="34" charset="0"/>
              </a:rPr>
              <a:t>(Agg</a:t>
            </a:r>
            <a:r>
              <a:rPr lang="en-IN" sz="1700" spc="10" dirty="0">
                <a:latin typeface="+mj-lt"/>
                <a:cs typeface="Arial" panose="020B0604020202020204" pitchFamily="34" charset="0"/>
              </a:rPr>
              <a:t>r</a:t>
            </a:r>
            <a:r>
              <a:rPr sz="1700" spc="10" dirty="0" err="1">
                <a:latin typeface="+mj-lt"/>
                <a:cs typeface="Arial" panose="020B0604020202020204" pitchFamily="34" charset="0"/>
              </a:rPr>
              <a:t>egate</a:t>
            </a:r>
            <a:r>
              <a:rPr sz="1700" spc="10" dirty="0">
                <a:latin typeface="+mj-lt"/>
                <a:cs typeface="Arial" panose="020B0604020202020204" pitchFamily="34" charset="0"/>
              </a:rPr>
              <a:t> </a:t>
            </a:r>
            <a:r>
              <a:rPr sz="1700" spc="-10" dirty="0">
                <a:latin typeface="+mj-lt"/>
                <a:cs typeface="Arial" panose="020B0604020202020204" pitchFamily="34" charset="0"/>
              </a:rPr>
              <a:t>Limits)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46990">
              <a:lnSpc>
                <a:spcPct val="100000"/>
              </a:lnSpc>
            </a:pPr>
            <a:r>
              <a:rPr sz="1700" spc="-10" dirty="0">
                <a:latin typeface="+mj-lt"/>
                <a:cs typeface="Arial" panose="020B0604020202020204" pitchFamily="34" charset="0"/>
              </a:rPr>
              <a:t>With</a:t>
            </a:r>
            <a:r>
              <a:rPr sz="1700" spc="20" dirty="0">
                <a:latin typeface="+mj-lt"/>
                <a:cs typeface="Arial" panose="020B0604020202020204" pitchFamily="34" charset="0"/>
              </a:rPr>
              <a:t> </a:t>
            </a:r>
            <a:r>
              <a:rPr sz="1700" spc="5" dirty="0">
                <a:latin typeface="+mj-lt"/>
                <a:cs typeface="Arial" panose="020B0604020202020204" pitchFamily="34" charset="0"/>
              </a:rPr>
              <a:t>effect</a:t>
            </a:r>
            <a:r>
              <a:rPr sz="1700" spc="15" dirty="0">
                <a:latin typeface="+mj-lt"/>
                <a:cs typeface="Arial" panose="020B0604020202020204" pitchFamily="34" charset="0"/>
              </a:rPr>
              <a:t> </a:t>
            </a:r>
            <a:r>
              <a:rPr sz="1700" spc="40" dirty="0">
                <a:latin typeface="+mj-lt"/>
                <a:cs typeface="Arial" panose="020B0604020202020204" pitchFamily="34" charset="0"/>
              </a:rPr>
              <a:t>f</a:t>
            </a:r>
            <a:r>
              <a:rPr lang="en-IN" sz="1700" spc="40" dirty="0">
                <a:latin typeface="+mj-lt"/>
                <a:cs typeface="Arial" panose="020B0604020202020204" pitchFamily="34" charset="0"/>
              </a:rPr>
              <a:t>r</a:t>
            </a:r>
            <a:r>
              <a:rPr sz="1700" spc="40" dirty="0">
                <a:latin typeface="+mj-lt"/>
                <a:cs typeface="Arial" panose="020B0604020202020204" pitchFamily="34" charset="0"/>
              </a:rPr>
              <a:t>om</a:t>
            </a:r>
            <a:r>
              <a:rPr sz="1700" spc="15"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10" dirty="0">
                <a:latin typeface="+mj-lt"/>
                <a:cs typeface="Arial" panose="020B0604020202020204" pitchFamily="34" charset="0"/>
              </a:rPr>
              <a:t>1st</a:t>
            </a:r>
            <a:r>
              <a:rPr sz="1700" spc="5" dirty="0">
                <a:latin typeface="+mj-lt"/>
                <a:cs typeface="Arial" panose="020B0604020202020204" pitchFamily="34" charset="0"/>
              </a:rPr>
              <a:t> </a:t>
            </a:r>
            <a:r>
              <a:rPr sz="1700" spc="15" dirty="0">
                <a:latin typeface="+mj-lt"/>
                <a:cs typeface="Arial" panose="020B0604020202020204" pitchFamily="34" charset="0"/>
              </a:rPr>
              <a:t>Ap</a:t>
            </a:r>
            <a:r>
              <a:rPr lang="en-IN" sz="1700" spc="15" dirty="0">
                <a:latin typeface="+mj-lt"/>
                <a:cs typeface="Arial" panose="020B0604020202020204" pitchFamily="34" charset="0"/>
              </a:rPr>
              <a:t>r</a:t>
            </a:r>
            <a:r>
              <a:rPr sz="1700" spc="15" dirty="0">
                <a:latin typeface="+mj-lt"/>
                <a:cs typeface="Arial" panose="020B0604020202020204" pitchFamily="34" charset="0"/>
              </a:rPr>
              <a:t>il,</a:t>
            </a:r>
            <a:r>
              <a:rPr sz="1700" spc="5" dirty="0">
                <a:latin typeface="+mj-lt"/>
                <a:cs typeface="Arial" panose="020B0604020202020204" pitchFamily="34" charset="0"/>
              </a:rPr>
              <a:t> </a:t>
            </a:r>
            <a:r>
              <a:rPr sz="1700" spc="-5" dirty="0">
                <a:latin typeface="+mj-lt"/>
                <a:cs typeface="Arial" panose="020B0604020202020204" pitchFamily="34" charset="0"/>
              </a:rPr>
              <a:t>2020,</a:t>
            </a:r>
            <a:r>
              <a:rPr sz="1700" dirty="0">
                <a:latin typeface="+mj-lt"/>
                <a:cs typeface="Arial" panose="020B0604020202020204" pitchFamily="34" charset="0"/>
              </a:rPr>
              <a:t> </a:t>
            </a:r>
            <a:r>
              <a:rPr sz="1700" spc="-20" dirty="0">
                <a:latin typeface="+mj-lt"/>
                <a:cs typeface="Arial" panose="020B0604020202020204" pitchFamily="34" charset="0"/>
              </a:rPr>
              <a:t>the</a:t>
            </a:r>
            <a:r>
              <a:rPr sz="1700" spc="15"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25" dirty="0">
                <a:latin typeface="+mj-lt"/>
                <a:cs typeface="Arial" panose="020B0604020202020204" pitchFamily="34" charset="0"/>
              </a:rPr>
              <a:t> </a:t>
            </a:r>
            <a:r>
              <a:rPr sz="1700" spc="-20" dirty="0">
                <a:latin typeface="+mj-lt"/>
                <a:cs typeface="Arial" panose="020B0604020202020204" pitchFamily="34" charset="0"/>
              </a:rPr>
              <a:t>limit</a:t>
            </a:r>
            <a:r>
              <a:rPr sz="1700" spc="5" dirty="0">
                <a:latin typeface="+mj-lt"/>
                <a:cs typeface="Arial" panose="020B0604020202020204" pitchFamily="34" charset="0"/>
              </a:rPr>
              <a:t> </a:t>
            </a:r>
            <a:r>
              <a:rPr sz="1700" spc="-25" dirty="0">
                <a:latin typeface="+mj-lt"/>
                <a:cs typeface="Arial" panose="020B0604020202020204" pitchFamily="34" charset="0"/>
              </a:rPr>
              <a:t>shall</a:t>
            </a:r>
            <a:r>
              <a:rPr sz="1700" spc="30" dirty="0">
                <a:latin typeface="+mj-lt"/>
                <a:cs typeface="Arial" panose="020B0604020202020204" pitchFamily="34" charset="0"/>
              </a:rPr>
              <a:t> </a:t>
            </a:r>
            <a:r>
              <a:rPr sz="1700" spc="-5" dirty="0">
                <a:latin typeface="+mj-lt"/>
                <a:cs typeface="Arial" panose="020B0604020202020204" pitchFamily="34" charset="0"/>
              </a:rPr>
              <a:t>be</a:t>
            </a:r>
            <a:r>
              <a:rPr sz="1700" spc="10"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5" dirty="0" err="1">
                <a:latin typeface="+mj-lt"/>
                <a:cs typeface="Arial" panose="020B0604020202020204" pitchFamily="34" charset="0"/>
              </a:rPr>
              <a:t>secto</a:t>
            </a:r>
            <a:r>
              <a:rPr lang="en-IN" sz="1700" spc="5" dirty="0">
                <a:latin typeface="+mj-lt"/>
                <a:cs typeface="Arial" panose="020B0604020202020204" pitchFamily="34" charset="0"/>
              </a:rPr>
              <a:t>r</a:t>
            </a:r>
            <a:r>
              <a:rPr sz="1700" spc="5" dirty="0">
                <a:latin typeface="+mj-lt"/>
                <a:cs typeface="Arial" panose="020B0604020202020204" pitchFamily="34" charset="0"/>
              </a:rPr>
              <a:t>al</a:t>
            </a:r>
            <a:r>
              <a:rPr sz="1700" spc="-5" dirty="0">
                <a:latin typeface="+mj-lt"/>
                <a:cs typeface="Arial" panose="020B0604020202020204" pitchFamily="34" charset="0"/>
              </a:rPr>
              <a:t> </a:t>
            </a:r>
            <a:r>
              <a:rPr sz="1700" spc="-10" dirty="0">
                <a:latin typeface="+mj-lt"/>
                <a:cs typeface="Arial" panose="020B0604020202020204" pitchFamily="34" charset="0"/>
              </a:rPr>
              <a:t>caps</a:t>
            </a:r>
            <a:r>
              <a:rPr sz="1700" spc="15" dirty="0">
                <a:latin typeface="+mj-lt"/>
                <a:cs typeface="Arial" panose="020B0604020202020204" pitchFamily="34" charset="0"/>
              </a:rPr>
              <a:t> </a:t>
            </a:r>
            <a:r>
              <a:rPr sz="1700" spc="-15" dirty="0">
                <a:latin typeface="+mj-lt"/>
                <a:cs typeface="Arial" panose="020B0604020202020204" pitchFamily="34" charset="0"/>
              </a:rPr>
              <a:t>applicable</a:t>
            </a:r>
            <a:r>
              <a:rPr sz="1700" spc="40"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25" dirty="0">
                <a:latin typeface="+mj-lt"/>
                <a:cs typeface="Arial" panose="020B0604020202020204" pitchFamily="34" charset="0"/>
              </a:rPr>
              <a:t>Indian</a:t>
            </a:r>
            <a:r>
              <a:rPr sz="1700" spc="40" dirty="0">
                <a:latin typeface="+mj-lt"/>
                <a:cs typeface="Arial" panose="020B0604020202020204" pitchFamily="34" charset="0"/>
              </a:rPr>
              <a:t> </a:t>
            </a:r>
            <a:r>
              <a:rPr sz="1700" spc="-20" dirty="0">
                <a:latin typeface="+mj-lt"/>
                <a:cs typeface="Arial" panose="020B0604020202020204" pitchFamily="34" charset="0"/>
              </a:rPr>
              <a:t>company,</a:t>
            </a:r>
            <a:r>
              <a:rPr sz="1700" spc="25" dirty="0">
                <a:latin typeface="+mj-lt"/>
                <a:cs typeface="Arial" panose="020B0604020202020204" pitchFamily="34" charset="0"/>
              </a:rPr>
              <a:t> </a:t>
            </a:r>
            <a:r>
              <a:rPr sz="1700" spc="-20" dirty="0">
                <a:latin typeface="+mj-lt"/>
                <a:cs typeface="Arial" panose="020B0604020202020204" pitchFamily="34" charset="0"/>
              </a:rPr>
              <a:t>but </a:t>
            </a:r>
            <a:r>
              <a:rPr sz="1700" spc="-15"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15" dirty="0">
                <a:latin typeface="+mj-lt"/>
                <a:cs typeface="Arial" panose="020B0604020202020204" pitchFamily="34" charset="0"/>
              </a:rPr>
              <a:t> </a:t>
            </a:r>
            <a:r>
              <a:rPr sz="1700" spc="-20" dirty="0">
                <a:latin typeface="+mj-lt"/>
                <a:cs typeface="Arial" panose="020B0604020202020204" pitchFamily="34" charset="0"/>
              </a:rPr>
              <a:t>limit</a:t>
            </a:r>
            <a:r>
              <a:rPr sz="1700" spc="20" dirty="0">
                <a:latin typeface="+mj-lt"/>
                <a:cs typeface="Arial" panose="020B0604020202020204" pitchFamily="34" charset="0"/>
              </a:rPr>
              <a:t> </a:t>
            </a:r>
            <a:r>
              <a:rPr sz="1700" spc="-25" dirty="0">
                <a:latin typeface="+mj-lt"/>
                <a:cs typeface="Arial" panose="020B0604020202020204" pitchFamily="34" charset="0"/>
              </a:rPr>
              <a:t>with</a:t>
            </a:r>
            <a:r>
              <a:rPr sz="1700" spc="15" dirty="0">
                <a:latin typeface="+mj-lt"/>
                <a:cs typeface="Arial" panose="020B0604020202020204" pitchFamily="34" charset="0"/>
              </a:rPr>
              <a:t> </a:t>
            </a:r>
            <a:r>
              <a:rPr lang="en-IN" sz="1700" spc="15" dirty="0">
                <a:latin typeface="+mj-lt"/>
                <a:cs typeface="Arial" panose="020B0604020202020204" pitchFamily="34" charset="0"/>
              </a:rPr>
              <a:t>r</a:t>
            </a:r>
            <a:r>
              <a:rPr sz="1700" spc="15" dirty="0" err="1">
                <a:latin typeface="+mj-lt"/>
                <a:cs typeface="Arial" panose="020B0604020202020204" pitchFamily="34" charset="0"/>
              </a:rPr>
              <a:t>espect</a:t>
            </a:r>
            <a:r>
              <a:rPr sz="1700" dirty="0">
                <a:latin typeface="+mj-lt"/>
                <a:cs typeface="Arial" panose="020B0604020202020204" pitchFamily="34" charset="0"/>
              </a:rPr>
              <a:t> </a:t>
            </a:r>
            <a:r>
              <a:rPr sz="1700" spc="-10" dirty="0">
                <a:latin typeface="+mj-lt"/>
                <a:cs typeface="Arial" panose="020B0604020202020204" pitchFamily="34" charset="0"/>
              </a:rPr>
              <a:t>to</a:t>
            </a:r>
            <a:r>
              <a:rPr sz="1700" spc="15" dirty="0">
                <a:latin typeface="+mj-lt"/>
                <a:cs typeface="Arial" panose="020B0604020202020204" pitchFamily="34" charset="0"/>
              </a:rPr>
              <a:t> </a:t>
            </a:r>
            <a:r>
              <a:rPr sz="1700" spc="-20" dirty="0">
                <a:latin typeface="+mj-lt"/>
                <a:cs typeface="Arial" panose="020B0604020202020204" pitchFamily="34" charset="0"/>
              </a:rPr>
              <a:t>an</a:t>
            </a:r>
            <a:r>
              <a:rPr sz="1700" spc="15" dirty="0">
                <a:latin typeface="+mj-lt"/>
                <a:cs typeface="Arial" panose="020B0604020202020204" pitchFamily="34" charset="0"/>
              </a:rPr>
              <a:t> </a:t>
            </a:r>
            <a:r>
              <a:rPr sz="1700" spc="-25" dirty="0">
                <a:latin typeface="+mj-lt"/>
                <a:cs typeface="Arial" panose="020B0604020202020204" pitchFamily="34" charset="0"/>
              </a:rPr>
              <a:t>Indian</a:t>
            </a:r>
            <a:r>
              <a:rPr sz="1700" spc="45" dirty="0">
                <a:latin typeface="+mj-lt"/>
                <a:cs typeface="Arial" panose="020B0604020202020204" pitchFamily="34" charset="0"/>
              </a:rPr>
              <a:t> </a:t>
            </a:r>
            <a:r>
              <a:rPr sz="1700" spc="-20" dirty="0">
                <a:latin typeface="+mj-lt"/>
                <a:cs typeface="Arial" panose="020B0604020202020204" pitchFamily="34" charset="0"/>
              </a:rPr>
              <a:t>company</a:t>
            </a:r>
            <a:r>
              <a:rPr sz="1700" spc="30" dirty="0">
                <a:latin typeface="+mj-lt"/>
                <a:cs typeface="Arial" panose="020B0604020202020204" pitchFamily="34" charset="0"/>
              </a:rPr>
              <a:t> </a:t>
            </a:r>
            <a:r>
              <a:rPr sz="1700" spc="-25" dirty="0">
                <a:latin typeface="+mj-lt"/>
                <a:cs typeface="Arial" panose="020B0604020202020204" pitchFamily="34" charset="0"/>
              </a:rPr>
              <a:t>in</a:t>
            </a:r>
            <a:r>
              <a:rPr sz="1700" spc="2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15" dirty="0" err="1">
                <a:latin typeface="+mj-lt"/>
                <a:cs typeface="Arial" panose="020B0604020202020204" pitchFamily="34" charset="0"/>
              </a:rPr>
              <a:t>secto</a:t>
            </a:r>
            <a:r>
              <a:rPr lang="en-IN" sz="1700" spc="15" dirty="0">
                <a:latin typeface="+mj-lt"/>
                <a:cs typeface="Arial" panose="020B0604020202020204" pitchFamily="34" charset="0"/>
              </a:rPr>
              <a:t>r</a:t>
            </a:r>
            <a:r>
              <a:rPr sz="1700" spc="-5" dirty="0">
                <a:latin typeface="+mj-lt"/>
                <a:cs typeface="Arial" panose="020B0604020202020204" pitchFamily="34" charset="0"/>
              </a:rPr>
              <a:t> </a:t>
            </a:r>
            <a:r>
              <a:rPr sz="1700" spc="15" dirty="0" err="1">
                <a:latin typeface="+mj-lt"/>
                <a:cs typeface="Arial" panose="020B0604020202020204" pitchFamily="34" charset="0"/>
              </a:rPr>
              <a:t>whe</a:t>
            </a:r>
            <a:r>
              <a:rPr lang="en-IN" sz="1700" spc="15" dirty="0">
                <a:latin typeface="+mj-lt"/>
                <a:cs typeface="Arial" panose="020B0604020202020204" pitchFamily="34" charset="0"/>
              </a:rPr>
              <a:t>r</a:t>
            </a:r>
            <a:r>
              <a:rPr sz="1700" spc="15" dirty="0">
                <a:latin typeface="+mj-lt"/>
                <a:cs typeface="Arial" panose="020B0604020202020204" pitchFamily="34" charset="0"/>
              </a:rPr>
              <a:t>e</a:t>
            </a:r>
            <a:r>
              <a:rPr sz="1700" spc="25" dirty="0">
                <a:latin typeface="+mj-lt"/>
                <a:cs typeface="Arial" panose="020B0604020202020204" pitchFamily="34" charset="0"/>
              </a:rPr>
              <a:t> </a:t>
            </a:r>
            <a:r>
              <a:rPr sz="1700" spc="-20" dirty="0">
                <a:latin typeface="+mj-lt"/>
                <a:cs typeface="Arial" panose="020B0604020202020204" pitchFamily="34" charset="0"/>
              </a:rPr>
              <a:t>FDI</a:t>
            </a:r>
            <a:r>
              <a:rPr sz="1700" spc="5" dirty="0">
                <a:latin typeface="+mj-lt"/>
                <a:cs typeface="Arial" panose="020B0604020202020204" pitchFamily="34" charset="0"/>
              </a:rPr>
              <a:t> </a:t>
            </a:r>
            <a:r>
              <a:rPr sz="1700" spc="-20" dirty="0">
                <a:latin typeface="+mj-lt"/>
                <a:cs typeface="Arial" panose="020B0604020202020204" pitchFamily="34" charset="0"/>
              </a:rPr>
              <a:t>is</a:t>
            </a:r>
            <a:r>
              <a:rPr sz="1700" spc="5" dirty="0">
                <a:latin typeface="+mj-lt"/>
                <a:cs typeface="Arial" panose="020B0604020202020204" pitchFamily="34" charset="0"/>
              </a:rPr>
              <a:t> </a:t>
            </a:r>
            <a:r>
              <a:rPr sz="1700" dirty="0">
                <a:latin typeface="+mj-lt"/>
                <a:cs typeface="Arial" panose="020B0604020202020204" pitchFamily="34" charset="0"/>
              </a:rPr>
              <a:t>p</a:t>
            </a:r>
            <a:r>
              <a:rPr lang="en-IN" sz="1700" dirty="0">
                <a:latin typeface="+mj-lt"/>
                <a:cs typeface="Arial" panose="020B0604020202020204" pitchFamily="34" charset="0"/>
              </a:rPr>
              <a:t>r</a:t>
            </a:r>
            <a:r>
              <a:rPr sz="1700" dirty="0" err="1">
                <a:latin typeface="+mj-lt"/>
                <a:cs typeface="Arial" panose="020B0604020202020204" pitchFamily="34" charset="0"/>
              </a:rPr>
              <a:t>ohibited</a:t>
            </a:r>
            <a:r>
              <a:rPr sz="1700" spc="30" dirty="0">
                <a:latin typeface="+mj-lt"/>
                <a:cs typeface="Arial" panose="020B0604020202020204" pitchFamily="34" charset="0"/>
              </a:rPr>
              <a:t> </a:t>
            </a:r>
            <a:r>
              <a:rPr sz="1700" spc="-25" dirty="0">
                <a:latin typeface="+mj-lt"/>
                <a:cs typeface="Arial" panose="020B0604020202020204" pitchFamily="34" charset="0"/>
              </a:rPr>
              <a:t>shall</a:t>
            </a:r>
            <a:r>
              <a:rPr sz="1700" spc="25" dirty="0">
                <a:latin typeface="+mj-lt"/>
                <a:cs typeface="Arial" panose="020B0604020202020204" pitchFamily="34" charset="0"/>
              </a:rPr>
              <a:t> </a:t>
            </a:r>
            <a:r>
              <a:rPr sz="1700" spc="-5" dirty="0">
                <a:latin typeface="+mj-lt"/>
                <a:cs typeface="Arial" panose="020B0604020202020204" pitchFamily="34" charset="0"/>
              </a:rPr>
              <a:t>be</a:t>
            </a:r>
            <a:r>
              <a:rPr sz="1700" spc="15" dirty="0">
                <a:latin typeface="+mj-lt"/>
                <a:cs typeface="Arial" panose="020B0604020202020204" pitchFamily="34" charset="0"/>
              </a:rPr>
              <a:t> </a:t>
            </a:r>
            <a:r>
              <a:rPr sz="1700" spc="-5" dirty="0">
                <a:latin typeface="+mj-lt"/>
                <a:cs typeface="Arial" panose="020B0604020202020204" pitchFamily="34" charset="0"/>
              </a:rPr>
              <a:t>24</a:t>
            </a:r>
            <a:r>
              <a:rPr sz="1700" spc="20" dirty="0">
                <a:latin typeface="+mj-lt"/>
                <a:cs typeface="Arial" panose="020B0604020202020204" pitchFamily="34" charset="0"/>
              </a:rPr>
              <a:t> </a:t>
            </a:r>
            <a:r>
              <a:rPr sz="1700" spc="45" dirty="0">
                <a:latin typeface="+mj-lt"/>
                <a:cs typeface="Arial" panose="020B0604020202020204" pitchFamily="34" charset="0"/>
              </a:rPr>
              <a:t>pe</a:t>
            </a:r>
            <a:r>
              <a:rPr lang="en-IN" sz="1700" spc="45" dirty="0">
                <a:latin typeface="+mj-lt"/>
                <a:cs typeface="Arial" panose="020B0604020202020204" pitchFamily="34" charset="0"/>
              </a:rPr>
              <a:t>r</a:t>
            </a:r>
            <a:r>
              <a:rPr sz="1700" dirty="0">
                <a:latin typeface="+mj-lt"/>
                <a:cs typeface="Arial" panose="020B0604020202020204" pitchFamily="34" charset="0"/>
              </a:rPr>
              <a:t> </a:t>
            </a:r>
            <a:r>
              <a:rPr sz="1700" spc="-15" dirty="0">
                <a:latin typeface="+mj-lt"/>
                <a:cs typeface="Arial" panose="020B0604020202020204" pitchFamily="34" charset="0"/>
              </a:rPr>
              <a:t>cent.</a:t>
            </a:r>
            <a:r>
              <a:rPr sz="1700" spc="15" dirty="0">
                <a:latin typeface="+mj-lt"/>
                <a:cs typeface="Arial" panose="020B0604020202020204" pitchFamily="34" charset="0"/>
              </a:rPr>
              <a:t> </a:t>
            </a:r>
            <a:r>
              <a:rPr lang="en-IN" sz="1700" spc="170" dirty="0">
                <a:latin typeface="+mj-lt"/>
                <a:cs typeface="Arial" panose="020B0604020202020204" pitchFamily="34" charset="0"/>
              </a:rPr>
              <a:t>T</a:t>
            </a:r>
            <a:r>
              <a:rPr sz="1700" spc="170" dirty="0">
                <a:latin typeface="+mj-lt"/>
                <a:cs typeface="Arial" panose="020B0604020202020204" pitchFamily="34" charset="0"/>
              </a:rPr>
              <a:t>he</a:t>
            </a:r>
            <a:r>
              <a:rPr sz="1700" spc="20"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20" dirty="0">
                <a:latin typeface="+mj-lt"/>
                <a:cs typeface="Arial" panose="020B0604020202020204" pitchFamily="34" charset="0"/>
              </a:rPr>
              <a:t> </a:t>
            </a:r>
            <a:r>
              <a:rPr sz="1700" spc="-5" dirty="0">
                <a:latin typeface="+mj-lt"/>
                <a:cs typeface="Arial" panose="020B0604020202020204" pitchFamily="34" charset="0"/>
              </a:rPr>
              <a:t>limit</a:t>
            </a:r>
            <a:r>
              <a:rPr sz="1700" spc="20" dirty="0">
                <a:latin typeface="+mj-lt"/>
                <a:cs typeface="Arial" panose="020B0604020202020204" pitchFamily="34" charset="0"/>
              </a:rPr>
              <a:t> </a:t>
            </a:r>
            <a:r>
              <a:rPr sz="1700" spc="-15" dirty="0">
                <a:latin typeface="+mj-lt"/>
                <a:cs typeface="Arial" panose="020B0604020202020204" pitchFamily="34" charset="0"/>
              </a:rPr>
              <a:t>as </a:t>
            </a:r>
            <a:r>
              <a:rPr sz="1700" spc="-385" dirty="0">
                <a:latin typeface="+mj-lt"/>
                <a:cs typeface="Arial" panose="020B0604020202020204" pitchFamily="34" charset="0"/>
              </a:rPr>
              <a:t> </a:t>
            </a:r>
            <a:r>
              <a:rPr sz="1700" spc="5" dirty="0">
                <a:latin typeface="+mj-lt"/>
                <a:cs typeface="Arial" panose="020B0604020202020204" pitchFamily="34" charset="0"/>
              </a:rPr>
              <a:t>p</a:t>
            </a:r>
            <a:r>
              <a:rPr lang="en-IN" sz="1700" spc="5" dirty="0">
                <a:latin typeface="+mj-lt"/>
                <a:cs typeface="Arial" panose="020B0604020202020204" pitchFamily="34" charset="0"/>
              </a:rPr>
              <a:t>r</a:t>
            </a:r>
            <a:r>
              <a:rPr sz="1700" spc="5" dirty="0" err="1">
                <a:latin typeface="+mj-lt"/>
                <a:cs typeface="Arial" panose="020B0604020202020204" pitchFamily="34" charset="0"/>
              </a:rPr>
              <a:t>ovided</a:t>
            </a:r>
            <a:r>
              <a:rPr sz="1700" spc="10" dirty="0">
                <a:latin typeface="+mj-lt"/>
                <a:cs typeface="Arial" panose="020B0604020202020204" pitchFamily="34" charset="0"/>
              </a:rPr>
              <a:t> </a:t>
            </a:r>
            <a:r>
              <a:rPr sz="1700" spc="-10" dirty="0">
                <a:latin typeface="+mj-lt"/>
                <a:cs typeface="Arial" panose="020B0604020202020204" pitchFamily="34" charset="0"/>
              </a:rPr>
              <a:t>above</a:t>
            </a:r>
            <a:r>
              <a:rPr sz="1700" spc="30" dirty="0">
                <a:latin typeface="+mj-lt"/>
                <a:cs typeface="Arial" panose="020B0604020202020204" pitchFamily="34" charset="0"/>
              </a:rPr>
              <a:t> </a:t>
            </a:r>
            <a:r>
              <a:rPr sz="1700" spc="-20" dirty="0">
                <a:latin typeface="+mj-lt"/>
                <a:cs typeface="Arial" panose="020B0604020202020204" pitchFamily="34" charset="0"/>
              </a:rPr>
              <a:t>may</a:t>
            </a:r>
            <a:r>
              <a:rPr sz="1700" spc="10" dirty="0">
                <a:latin typeface="+mj-lt"/>
                <a:cs typeface="Arial" panose="020B0604020202020204" pitchFamily="34" charset="0"/>
              </a:rPr>
              <a:t> </a:t>
            </a:r>
            <a:r>
              <a:rPr sz="1700" spc="-5" dirty="0">
                <a:latin typeface="+mj-lt"/>
                <a:cs typeface="Arial" panose="020B0604020202020204" pitchFamily="34" charset="0"/>
              </a:rPr>
              <a:t>be</a:t>
            </a:r>
            <a:r>
              <a:rPr sz="1700" spc="10" dirty="0">
                <a:latin typeface="+mj-lt"/>
                <a:cs typeface="Arial" panose="020B0604020202020204" pitchFamily="34" charset="0"/>
              </a:rPr>
              <a:t> dec</a:t>
            </a:r>
            <a:r>
              <a:rPr lang="en-IN" sz="1700" spc="10" dirty="0">
                <a:latin typeface="+mj-lt"/>
                <a:cs typeface="Arial" panose="020B0604020202020204" pitchFamily="34" charset="0"/>
              </a:rPr>
              <a:t>r</a:t>
            </a:r>
            <a:r>
              <a:rPr sz="1700" spc="10" dirty="0">
                <a:latin typeface="+mj-lt"/>
                <a:cs typeface="Arial" panose="020B0604020202020204" pitchFamily="34" charset="0"/>
              </a:rPr>
              <a:t>eased</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spc="-25" dirty="0">
                <a:latin typeface="+mj-lt"/>
                <a:cs typeface="Arial" panose="020B0604020202020204" pitchFamily="34" charset="0"/>
              </a:rPr>
              <a:t>Indian</a:t>
            </a:r>
            <a:r>
              <a:rPr sz="1700" spc="40" dirty="0">
                <a:latin typeface="+mj-lt"/>
                <a:cs typeface="Arial" panose="020B0604020202020204" pitchFamily="34" charset="0"/>
              </a:rPr>
              <a:t> </a:t>
            </a:r>
            <a:r>
              <a:rPr sz="1700" spc="-20" dirty="0">
                <a:latin typeface="+mj-lt"/>
                <a:cs typeface="Arial" panose="020B0604020202020204" pitchFamily="34" charset="0"/>
              </a:rPr>
              <a:t>company</a:t>
            </a:r>
            <a:r>
              <a:rPr sz="1700" spc="30" dirty="0">
                <a:latin typeface="+mj-lt"/>
                <a:cs typeface="Arial" panose="020B0604020202020204" pitchFamily="34" charset="0"/>
              </a:rPr>
              <a:t> </a:t>
            </a:r>
            <a:r>
              <a:rPr sz="1700" spc="5" dirty="0" err="1">
                <a:latin typeface="+mj-lt"/>
                <a:cs typeface="Arial" panose="020B0604020202020204" pitchFamily="34" charset="0"/>
              </a:rPr>
              <a:t>conce</a:t>
            </a:r>
            <a:r>
              <a:rPr lang="en-IN" sz="1700" spc="5" dirty="0">
                <a:latin typeface="+mj-lt"/>
                <a:cs typeface="Arial" panose="020B0604020202020204" pitchFamily="34" charset="0"/>
              </a:rPr>
              <a:t>r</a:t>
            </a:r>
            <a:r>
              <a:rPr sz="1700" spc="5" dirty="0" err="1">
                <a:latin typeface="+mj-lt"/>
                <a:cs typeface="Arial" panose="020B0604020202020204" pitchFamily="34" charset="0"/>
              </a:rPr>
              <a:t>ned</a:t>
            </a:r>
            <a:r>
              <a:rPr sz="1700" spc="25"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20" dirty="0" err="1">
                <a:latin typeface="+mj-lt"/>
                <a:cs typeface="Arial" panose="020B0604020202020204" pitchFamily="34" charset="0"/>
              </a:rPr>
              <a:t>lowe</a:t>
            </a:r>
            <a:r>
              <a:rPr lang="en-IN" sz="1700" spc="20" dirty="0">
                <a:latin typeface="+mj-lt"/>
                <a:cs typeface="Arial" panose="020B0604020202020204" pitchFamily="34" charset="0"/>
              </a:rPr>
              <a:t>r</a:t>
            </a:r>
            <a:r>
              <a:rPr sz="1700"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eshold</a:t>
            </a:r>
            <a:r>
              <a:rPr sz="1700" spc="25" dirty="0">
                <a:latin typeface="+mj-lt"/>
                <a:cs typeface="Arial" panose="020B0604020202020204" pitchFamily="34" charset="0"/>
              </a:rPr>
              <a:t> </a:t>
            </a:r>
            <a:r>
              <a:rPr sz="1700" spc="-15" dirty="0">
                <a:latin typeface="+mj-lt"/>
                <a:cs typeface="Arial" panose="020B0604020202020204" pitchFamily="34" charset="0"/>
              </a:rPr>
              <a:t>limit</a:t>
            </a:r>
            <a:r>
              <a:rPr sz="1700" spc="20" dirty="0">
                <a:latin typeface="+mj-lt"/>
                <a:cs typeface="Arial" panose="020B0604020202020204" pitchFamily="34" charset="0"/>
              </a:rPr>
              <a:t> </a:t>
            </a:r>
            <a:r>
              <a:rPr sz="1700" spc="10" dirty="0">
                <a:latin typeface="+mj-lt"/>
                <a:cs typeface="Arial" panose="020B0604020202020204" pitchFamily="34" charset="0"/>
              </a:rPr>
              <a:t>of</a:t>
            </a:r>
            <a:r>
              <a:rPr sz="1700" spc="5" dirty="0">
                <a:latin typeface="+mj-lt"/>
                <a:cs typeface="Arial" panose="020B0604020202020204" pitchFamily="34" charset="0"/>
              </a:rPr>
              <a:t> </a:t>
            </a:r>
            <a:r>
              <a:rPr sz="1700" spc="-5" dirty="0">
                <a:latin typeface="+mj-lt"/>
                <a:cs typeface="Arial" panose="020B0604020202020204" pitchFamily="34" charset="0"/>
              </a:rPr>
              <a:t>24%</a:t>
            </a:r>
            <a:r>
              <a:rPr sz="1700" spc="1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dirty="0">
                <a:latin typeface="+mj-lt"/>
                <a:cs typeface="Arial" panose="020B0604020202020204" pitchFamily="34" charset="0"/>
              </a:rPr>
              <a:t> </a:t>
            </a:r>
            <a:r>
              <a:rPr sz="1700" spc="-5" dirty="0">
                <a:latin typeface="+mj-lt"/>
                <a:cs typeface="Arial" panose="020B0604020202020204" pitchFamily="34" charset="0"/>
              </a:rPr>
              <a:t>49%</a:t>
            </a:r>
            <a:r>
              <a:rPr sz="1700" spc="1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15" dirty="0">
                <a:latin typeface="+mj-lt"/>
                <a:cs typeface="Arial" panose="020B0604020202020204" pitchFamily="34" charset="0"/>
              </a:rPr>
              <a:t> </a:t>
            </a:r>
            <a:r>
              <a:rPr sz="1700" spc="-5" dirty="0">
                <a:latin typeface="+mj-lt"/>
                <a:cs typeface="Arial" panose="020B0604020202020204" pitchFamily="34" charset="0"/>
              </a:rPr>
              <a:t>74%</a:t>
            </a:r>
            <a:r>
              <a:rPr sz="1700" spc="10" dirty="0">
                <a:latin typeface="+mj-lt"/>
                <a:cs typeface="Arial" panose="020B0604020202020204" pitchFamily="34" charset="0"/>
              </a:rPr>
              <a:t> </a:t>
            </a:r>
            <a:r>
              <a:rPr sz="1700" spc="-15" dirty="0">
                <a:latin typeface="+mj-lt"/>
                <a:cs typeface="Arial" panose="020B0604020202020204" pitchFamily="34" charset="0"/>
              </a:rPr>
              <a:t>as</a:t>
            </a:r>
            <a:r>
              <a:rPr sz="1700" spc="20" dirty="0">
                <a:latin typeface="+mj-lt"/>
                <a:cs typeface="Arial" panose="020B0604020202020204" pitchFamily="34" charset="0"/>
              </a:rPr>
              <a:t> </a:t>
            </a:r>
            <a:r>
              <a:rPr sz="1700" dirty="0">
                <a:latin typeface="+mj-lt"/>
                <a:cs typeface="Arial" panose="020B0604020202020204" pitchFamily="34" charset="0"/>
              </a:rPr>
              <a:t>deemed </a:t>
            </a:r>
            <a:r>
              <a:rPr sz="1700" spc="5" dirty="0">
                <a:latin typeface="+mj-lt"/>
                <a:cs typeface="Arial" panose="020B0604020202020204" pitchFamily="34" charset="0"/>
              </a:rPr>
              <a:t> </a:t>
            </a:r>
            <a:r>
              <a:rPr sz="1700" spc="-5" dirty="0">
                <a:latin typeface="+mj-lt"/>
                <a:cs typeface="Arial" panose="020B0604020202020204" pitchFamily="34" charset="0"/>
              </a:rPr>
              <a:t>fit,</a:t>
            </a:r>
            <a:r>
              <a:rPr sz="1700" spc="10" dirty="0">
                <a:latin typeface="+mj-lt"/>
                <a:cs typeface="Arial" panose="020B0604020202020204" pitchFamily="34" charset="0"/>
              </a:rPr>
              <a:t> </a:t>
            </a:r>
            <a:r>
              <a:rPr sz="1700" spc="-25" dirty="0">
                <a:latin typeface="+mj-lt"/>
                <a:cs typeface="Arial" panose="020B0604020202020204" pitchFamily="34" charset="0"/>
              </a:rPr>
              <a:t>with</a:t>
            </a:r>
            <a:r>
              <a:rPr sz="1700" spc="20" dirty="0">
                <a:latin typeface="+mj-lt"/>
                <a:cs typeface="Arial" panose="020B0604020202020204" pitchFamily="34" charset="0"/>
              </a:rPr>
              <a:t> </a:t>
            </a:r>
            <a:r>
              <a:rPr sz="1700" spc="-15" dirty="0">
                <a:latin typeface="+mj-lt"/>
                <a:cs typeface="Arial" panose="020B0604020202020204" pitchFamily="34" charset="0"/>
              </a:rPr>
              <a:t>the</a:t>
            </a:r>
            <a:r>
              <a:rPr sz="1700" dirty="0">
                <a:latin typeface="+mj-lt"/>
                <a:cs typeface="Arial" panose="020B0604020202020204" pitchFamily="34" charset="0"/>
              </a:rPr>
              <a:t> app</a:t>
            </a:r>
            <a:r>
              <a:rPr lang="en-IN" sz="1700" dirty="0">
                <a:latin typeface="+mj-lt"/>
                <a:cs typeface="Arial" panose="020B0604020202020204" pitchFamily="34" charset="0"/>
              </a:rPr>
              <a:t>r</a:t>
            </a:r>
            <a:r>
              <a:rPr sz="1700" dirty="0">
                <a:latin typeface="+mj-lt"/>
                <a:cs typeface="Arial" panose="020B0604020202020204" pitchFamily="34" charset="0"/>
              </a:rPr>
              <a:t>oval</a:t>
            </a:r>
            <a:r>
              <a:rPr sz="1700" spc="30" dirty="0">
                <a:latin typeface="+mj-lt"/>
                <a:cs typeface="Arial" panose="020B0604020202020204" pitchFamily="34" charset="0"/>
              </a:rPr>
              <a:t> </a:t>
            </a:r>
            <a:r>
              <a:rPr sz="1700" spc="10" dirty="0">
                <a:latin typeface="+mj-lt"/>
                <a:cs typeface="Arial" panose="020B0604020202020204" pitchFamily="34" charset="0"/>
              </a:rPr>
              <a:t>of</a:t>
            </a:r>
            <a:r>
              <a:rPr sz="1700" spc="20" dirty="0">
                <a:latin typeface="+mj-lt"/>
                <a:cs typeface="Arial" panose="020B0604020202020204" pitchFamily="34" charset="0"/>
              </a:rPr>
              <a:t> </a:t>
            </a:r>
            <a:r>
              <a:rPr sz="1700" spc="-20" dirty="0">
                <a:latin typeface="+mj-lt"/>
                <a:cs typeface="Arial" panose="020B0604020202020204" pitchFamily="34" charset="0"/>
              </a:rPr>
              <a:t>its</a:t>
            </a:r>
            <a:r>
              <a:rPr sz="1700" spc="5" dirty="0">
                <a:latin typeface="+mj-lt"/>
                <a:cs typeface="Arial" panose="020B0604020202020204" pitchFamily="34" charset="0"/>
              </a:rPr>
              <a:t> </a:t>
            </a:r>
            <a:r>
              <a:rPr sz="1700" spc="15" dirty="0">
                <a:latin typeface="+mj-lt"/>
                <a:cs typeface="Arial" panose="020B0604020202020204" pitchFamily="34" charset="0"/>
              </a:rPr>
              <a:t>Boa</a:t>
            </a:r>
            <a:r>
              <a:rPr lang="en-IN" sz="1700" spc="15" dirty="0">
                <a:latin typeface="+mj-lt"/>
                <a:cs typeface="Arial" panose="020B0604020202020204" pitchFamily="34" charset="0"/>
              </a:rPr>
              <a:t>r</a:t>
            </a:r>
            <a:r>
              <a:rPr sz="1700" spc="15" dirty="0">
                <a:latin typeface="+mj-lt"/>
                <a:cs typeface="Arial" panose="020B0604020202020204" pitchFamily="34" charset="0"/>
              </a:rPr>
              <a:t>d</a:t>
            </a:r>
            <a:r>
              <a:rPr sz="1700" spc="10" dirty="0">
                <a:latin typeface="+mj-lt"/>
                <a:cs typeface="Arial" panose="020B0604020202020204" pitchFamily="34" charset="0"/>
              </a:rPr>
              <a:t> of </a:t>
            </a:r>
            <a:r>
              <a:rPr sz="1700" spc="15" dirty="0">
                <a:latin typeface="+mj-lt"/>
                <a:cs typeface="Arial" panose="020B0604020202020204" pitchFamily="34" charset="0"/>
              </a:rPr>
              <a:t>Di</a:t>
            </a:r>
            <a:r>
              <a:rPr lang="en-IN" sz="1700" spc="15" dirty="0">
                <a:latin typeface="+mj-lt"/>
                <a:cs typeface="Arial" panose="020B0604020202020204" pitchFamily="34" charset="0"/>
              </a:rPr>
              <a:t>r</a:t>
            </a:r>
            <a:r>
              <a:rPr sz="1700" spc="15" dirty="0" err="1">
                <a:latin typeface="+mj-lt"/>
                <a:cs typeface="Arial" panose="020B0604020202020204" pitchFamily="34" charset="0"/>
              </a:rPr>
              <a:t>ecto</a:t>
            </a:r>
            <a:r>
              <a:rPr lang="en-IN" sz="1700" spc="15" dirty="0">
                <a:latin typeface="+mj-lt"/>
                <a:cs typeface="Arial" panose="020B0604020202020204" pitchFamily="34" charset="0"/>
              </a:rPr>
              <a:t>r</a:t>
            </a:r>
            <a:r>
              <a:rPr sz="1700" spc="15" dirty="0">
                <a:latin typeface="+mj-lt"/>
                <a:cs typeface="Arial" panose="020B0604020202020204" pitchFamily="34" charset="0"/>
              </a:rPr>
              <a:t>s</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35" dirty="0">
                <a:latin typeface="+mj-lt"/>
                <a:cs typeface="Arial" panose="020B0604020202020204" pitchFamily="34" charset="0"/>
              </a:rPr>
              <a:t> </a:t>
            </a:r>
            <a:r>
              <a:rPr sz="1700" spc="-20" dirty="0">
                <a:latin typeface="+mj-lt"/>
                <a:cs typeface="Arial" panose="020B0604020202020204" pitchFamily="34" charset="0"/>
              </a:rPr>
              <a:t>its</a:t>
            </a:r>
            <a:r>
              <a:rPr sz="1700" spc="5" dirty="0">
                <a:latin typeface="+mj-lt"/>
                <a:cs typeface="Arial" panose="020B0604020202020204" pitchFamily="34" charset="0"/>
              </a:rPr>
              <a:t> </a:t>
            </a:r>
            <a:r>
              <a:rPr sz="1700" spc="10" dirty="0">
                <a:latin typeface="+mj-lt"/>
                <a:cs typeface="Arial" panose="020B0604020202020204" pitchFamily="34" charset="0"/>
              </a:rPr>
              <a:t>Gene</a:t>
            </a:r>
            <a:r>
              <a:rPr lang="en-IN" sz="1700" spc="10" dirty="0">
                <a:latin typeface="+mj-lt"/>
                <a:cs typeface="Arial" panose="020B0604020202020204" pitchFamily="34" charset="0"/>
              </a:rPr>
              <a:t>r</a:t>
            </a:r>
            <a:r>
              <a:rPr sz="1700" spc="10" dirty="0">
                <a:latin typeface="+mj-lt"/>
                <a:cs typeface="Arial" panose="020B0604020202020204" pitchFamily="34" charset="0"/>
              </a:rPr>
              <a:t>al</a:t>
            </a:r>
            <a:r>
              <a:rPr sz="1700" spc="5" dirty="0">
                <a:latin typeface="+mj-lt"/>
                <a:cs typeface="Arial" panose="020B0604020202020204" pitchFamily="34" charset="0"/>
              </a:rPr>
              <a:t> </a:t>
            </a:r>
            <a:r>
              <a:rPr sz="1700" spc="-25" dirty="0">
                <a:latin typeface="+mj-lt"/>
                <a:cs typeface="Arial" panose="020B0604020202020204" pitchFamily="34" charset="0"/>
              </a:rPr>
              <a:t>Body</a:t>
            </a:r>
            <a:r>
              <a:rPr sz="1700" spc="1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35" dirty="0">
                <a:latin typeface="+mj-lt"/>
                <a:cs typeface="Arial" panose="020B0604020202020204" pitchFamily="34" charset="0"/>
              </a:rPr>
              <a:t> </a:t>
            </a:r>
            <a:r>
              <a:rPr sz="1700" spc="-15" dirty="0">
                <a:latin typeface="+mj-lt"/>
                <a:cs typeface="Arial" panose="020B0604020202020204" pitchFamily="34" charset="0"/>
              </a:rPr>
              <a:t>a</a:t>
            </a:r>
            <a:r>
              <a:rPr sz="1700" spc="20" dirty="0">
                <a:latin typeface="+mj-lt"/>
                <a:cs typeface="Arial" panose="020B0604020202020204" pitchFamily="34" charset="0"/>
              </a:rPr>
              <a:t> </a:t>
            </a:r>
            <a:r>
              <a:rPr lang="en-IN" sz="1700" dirty="0">
                <a:latin typeface="+mj-lt"/>
                <a:cs typeface="Arial" panose="020B0604020202020204" pitchFamily="34" charset="0"/>
              </a:rPr>
              <a:t>r</a:t>
            </a:r>
            <a:r>
              <a:rPr sz="1700" dirty="0" err="1">
                <a:latin typeface="+mj-lt"/>
                <a:cs typeface="Arial" panose="020B0604020202020204" pitchFamily="34" charset="0"/>
              </a:rPr>
              <a:t>esolution</a:t>
            </a:r>
            <a:r>
              <a:rPr sz="1700" spc="15" dirty="0">
                <a:latin typeface="+mj-lt"/>
                <a:cs typeface="Arial" panose="020B0604020202020204" pitchFamily="34" charset="0"/>
              </a:rPr>
              <a:t> </a:t>
            </a:r>
            <a:r>
              <a:rPr sz="1700" spc="-20" dirty="0">
                <a:latin typeface="+mj-lt"/>
                <a:cs typeface="Arial" panose="020B0604020202020204" pitchFamily="34" charset="0"/>
              </a:rPr>
              <a:t>and</a:t>
            </a:r>
            <a:r>
              <a:rPr sz="1700" spc="25"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special</a:t>
            </a:r>
            <a:r>
              <a:rPr sz="1700" spc="5"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esolution</a:t>
            </a:r>
            <a:r>
              <a:rPr sz="1700" spc="-5" dirty="0">
                <a:latin typeface="+mj-lt"/>
                <a:cs typeface="Arial" panose="020B0604020202020204" pitchFamily="34" charset="0"/>
              </a:rPr>
              <a:t>,</a:t>
            </a:r>
            <a:r>
              <a:rPr sz="1700" spc="20"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espectively</a:t>
            </a:r>
            <a:r>
              <a:rPr sz="1700" spc="5" dirty="0">
                <a:latin typeface="+mj-lt"/>
                <a:cs typeface="Arial" panose="020B0604020202020204" pitchFamily="34" charset="0"/>
              </a:rPr>
              <a:t> </a:t>
            </a:r>
            <a:r>
              <a:rPr sz="1700" spc="10" dirty="0">
                <a:latin typeface="+mj-lt"/>
                <a:cs typeface="Arial" panose="020B0604020202020204" pitchFamily="34" charset="0"/>
              </a:rPr>
              <a:t> </a:t>
            </a:r>
            <a:r>
              <a:rPr sz="1700" spc="25" dirty="0" err="1">
                <a:latin typeface="+mj-lt"/>
                <a:cs typeface="Arial" panose="020B0604020202020204" pitchFamily="34" charset="0"/>
              </a:rPr>
              <a:t>befo</a:t>
            </a:r>
            <a:r>
              <a:rPr lang="en-IN" sz="1700" spc="25" dirty="0">
                <a:latin typeface="+mj-lt"/>
                <a:cs typeface="Arial" panose="020B0604020202020204" pitchFamily="34" charset="0"/>
              </a:rPr>
              <a:t>r</a:t>
            </a:r>
            <a:r>
              <a:rPr sz="1700" spc="25" dirty="0">
                <a:latin typeface="+mj-lt"/>
                <a:cs typeface="Arial" panose="020B0604020202020204" pitchFamily="34" charset="0"/>
              </a:rPr>
              <a:t>e</a:t>
            </a:r>
            <a:r>
              <a:rPr sz="1700" spc="5" dirty="0">
                <a:latin typeface="+mj-lt"/>
                <a:cs typeface="Arial" panose="020B0604020202020204" pitchFamily="34" charset="0"/>
              </a:rPr>
              <a:t> </a:t>
            </a:r>
            <a:r>
              <a:rPr sz="1700" spc="-15" dirty="0">
                <a:latin typeface="+mj-lt"/>
                <a:cs typeface="Arial" panose="020B0604020202020204" pitchFamily="34" charset="0"/>
              </a:rPr>
              <a:t>31st</a:t>
            </a:r>
            <a:r>
              <a:rPr sz="1700" spc="5" dirty="0">
                <a:latin typeface="+mj-lt"/>
                <a:cs typeface="Arial" panose="020B0604020202020204" pitchFamily="34" charset="0"/>
              </a:rPr>
              <a:t> </a:t>
            </a:r>
            <a:r>
              <a:rPr sz="1700" spc="10" dirty="0">
                <a:latin typeface="+mj-lt"/>
                <a:cs typeface="Arial" panose="020B0604020202020204" pitchFamily="34" charset="0"/>
              </a:rPr>
              <a:t>Ma</a:t>
            </a:r>
            <a:r>
              <a:rPr lang="en-IN" sz="1700" spc="10" dirty="0">
                <a:latin typeface="+mj-lt"/>
                <a:cs typeface="Arial" panose="020B0604020202020204" pitchFamily="34" charset="0"/>
              </a:rPr>
              <a:t>r</a:t>
            </a:r>
            <a:r>
              <a:rPr sz="1700" spc="10" dirty="0" err="1">
                <a:latin typeface="+mj-lt"/>
                <a:cs typeface="Arial" panose="020B0604020202020204" pitchFamily="34" charset="0"/>
              </a:rPr>
              <a:t>ch</a:t>
            </a:r>
            <a:r>
              <a:rPr sz="1700" spc="10" dirty="0">
                <a:latin typeface="+mj-lt"/>
                <a:cs typeface="Arial" panose="020B0604020202020204" pitchFamily="34" charset="0"/>
              </a:rPr>
              <a:t>,</a:t>
            </a:r>
            <a:r>
              <a:rPr sz="1700" spc="15" dirty="0">
                <a:latin typeface="+mj-lt"/>
                <a:cs typeface="Arial" panose="020B0604020202020204" pitchFamily="34" charset="0"/>
              </a:rPr>
              <a:t> </a:t>
            </a:r>
            <a:r>
              <a:rPr sz="1700" spc="-5" dirty="0">
                <a:latin typeface="+mj-lt"/>
                <a:cs typeface="Arial" panose="020B0604020202020204" pitchFamily="34" charset="0"/>
              </a:rPr>
              <a:t>2020</a:t>
            </a: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marR="78105">
              <a:lnSpc>
                <a:spcPct val="100000"/>
              </a:lnSpc>
            </a:pPr>
            <a:r>
              <a:rPr lang="en-IN" sz="1700" spc="170" dirty="0">
                <a:latin typeface="+mj-lt"/>
                <a:cs typeface="Arial" panose="020B0604020202020204" pitchFamily="34" charset="0"/>
              </a:rPr>
              <a:t>T</a:t>
            </a:r>
            <a:r>
              <a:rPr sz="1700" spc="170" dirty="0">
                <a:latin typeface="+mj-lt"/>
                <a:cs typeface="Arial" panose="020B0604020202020204" pitchFamily="34" charset="0"/>
              </a:rPr>
              <a:t>he</a:t>
            </a:r>
            <a:r>
              <a:rPr sz="1700" spc="20" dirty="0">
                <a:latin typeface="+mj-lt"/>
                <a:cs typeface="Arial" panose="020B0604020202020204" pitchFamily="34" charset="0"/>
              </a:rPr>
              <a:t> </a:t>
            </a:r>
            <a:r>
              <a:rPr sz="1700" spc="-25" dirty="0">
                <a:latin typeface="+mj-lt"/>
                <a:cs typeface="Arial" panose="020B0604020202020204" pitchFamily="34" charset="0"/>
              </a:rPr>
              <a:t>Indian</a:t>
            </a:r>
            <a:r>
              <a:rPr sz="1700" spc="45" dirty="0">
                <a:latin typeface="+mj-lt"/>
                <a:cs typeface="Arial" panose="020B0604020202020204" pitchFamily="34" charset="0"/>
              </a:rPr>
              <a:t> </a:t>
            </a:r>
            <a:r>
              <a:rPr sz="1700" spc="-20" dirty="0">
                <a:latin typeface="+mj-lt"/>
                <a:cs typeface="Arial" panose="020B0604020202020204" pitchFamily="34" charset="0"/>
              </a:rPr>
              <a:t>company</a:t>
            </a:r>
            <a:r>
              <a:rPr sz="1700" spc="30" dirty="0">
                <a:latin typeface="+mj-lt"/>
                <a:cs typeface="Arial" panose="020B0604020202020204" pitchFamily="34" charset="0"/>
              </a:rPr>
              <a:t> </a:t>
            </a:r>
            <a:r>
              <a:rPr sz="1700" spc="-25" dirty="0">
                <a:latin typeface="+mj-lt"/>
                <a:cs typeface="Arial" panose="020B0604020202020204" pitchFamily="34" charset="0"/>
              </a:rPr>
              <a:t>which</a:t>
            </a:r>
            <a:r>
              <a:rPr sz="1700" spc="40" dirty="0">
                <a:latin typeface="+mj-lt"/>
                <a:cs typeface="Arial" panose="020B0604020202020204" pitchFamily="34" charset="0"/>
              </a:rPr>
              <a:t> </a:t>
            </a:r>
            <a:r>
              <a:rPr sz="1700" spc="-25" dirty="0">
                <a:latin typeface="+mj-lt"/>
                <a:cs typeface="Arial" panose="020B0604020202020204" pitchFamily="34" charset="0"/>
              </a:rPr>
              <a:t>has</a:t>
            </a:r>
            <a:r>
              <a:rPr sz="1700" spc="30" dirty="0">
                <a:latin typeface="+mj-lt"/>
                <a:cs typeface="Arial" panose="020B0604020202020204" pitchFamily="34" charset="0"/>
              </a:rPr>
              <a:t> </a:t>
            </a:r>
            <a:r>
              <a:rPr sz="1700" spc="10" dirty="0">
                <a:latin typeface="+mj-lt"/>
                <a:cs typeface="Arial" panose="020B0604020202020204" pitchFamily="34" charset="0"/>
              </a:rPr>
              <a:t>dec</a:t>
            </a:r>
            <a:r>
              <a:rPr lang="en-IN" sz="1700" spc="10" dirty="0">
                <a:latin typeface="+mj-lt"/>
                <a:cs typeface="Arial" panose="020B0604020202020204" pitchFamily="34" charset="0"/>
              </a:rPr>
              <a:t>r</a:t>
            </a:r>
            <a:r>
              <a:rPr sz="1700" spc="10" dirty="0">
                <a:latin typeface="+mj-lt"/>
                <a:cs typeface="Arial" panose="020B0604020202020204" pitchFamily="34" charset="0"/>
              </a:rPr>
              <a:t>eased</a:t>
            </a:r>
            <a:r>
              <a:rPr sz="1700" spc="5" dirty="0">
                <a:latin typeface="+mj-lt"/>
                <a:cs typeface="Arial" panose="020B0604020202020204" pitchFamily="34" charset="0"/>
              </a:rPr>
              <a:t> </a:t>
            </a:r>
            <a:r>
              <a:rPr sz="1700" spc="-20" dirty="0">
                <a:latin typeface="+mj-lt"/>
                <a:cs typeface="Arial" panose="020B0604020202020204" pitchFamily="34" charset="0"/>
              </a:rPr>
              <a:t>its</a:t>
            </a:r>
            <a:r>
              <a:rPr sz="1700" spc="10"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20" dirty="0">
                <a:latin typeface="+mj-lt"/>
                <a:cs typeface="Arial" panose="020B0604020202020204" pitchFamily="34" charset="0"/>
              </a:rPr>
              <a:t> </a:t>
            </a:r>
            <a:r>
              <a:rPr sz="1700" spc="-20" dirty="0">
                <a:latin typeface="+mj-lt"/>
                <a:cs typeface="Arial" panose="020B0604020202020204" pitchFamily="34" charset="0"/>
              </a:rPr>
              <a:t>limit</a:t>
            </a:r>
            <a:r>
              <a:rPr sz="1700" spc="2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5" dirty="0">
                <a:latin typeface="+mj-lt"/>
                <a:cs typeface="Arial" panose="020B0604020202020204" pitchFamily="34" charset="0"/>
              </a:rPr>
              <a:t>24%</a:t>
            </a:r>
            <a:r>
              <a:rPr sz="1700" spc="1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15" dirty="0">
                <a:latin typeface="+mj-lt"/>
                <a:cs typeface="Arial" panose="020B0604020202020204" pitchFamily="34" charset="0"/>
              </a:rPr>
              <a:t> </a:t>
            </a:r>
            <a:r>
              <a:rPr sz="1700" spc="-5" dirty="0">
                <a:latin typeface="+mj-lt"/>
                <a:cs typeface="Arial" panose="020B0604020202020204" pitchFamily="34" charset="0"/>
              </a:rPr>
              <a:t>49%</a:t>
            </a:r>
            <a:r>
              <a:rPr sz="1700" spc="1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5" dirty="0">
                <a:latin typeface="+mj-lt"/>
                <a:cs typeface="Arial" panose="020B0604020202020204" pitchFamily="34" charset="0"/>
              </a:rPr>
              <a:t>74%,</a:t>
            </a:r>
            <a:r>
              <a:rPr sz="1700" spc="10" dirty="0">
                <a:latin typeface="+mj-lt"/>
                <a:cs typeface="Arial" panose="020B0604020202020204" pitchFamily="34" charset="0"/>
              </a:rPr>
              <a:t> </a:t>
            </a:r>
            <a:r>
              <a:rPr sz="1700" spc="-20" dirty="0">
                <a:latin typeface="+mj-lt"/>
                <a:cs typeface="Arial" panose="020B0604020202020204" pitchFamily="34" charset="0"/>
              </a:rPr>
              <a:t>may</a:t>
            </a:r>
            <a:r>
              <a:rPr sz="1700" spc="30" dirty="0">
                <a:latin typeface="+mj-lt"/>
                <a:cs typeface="Arial" panose="020B0604020202020204" pitchFamily="34" charset="0"/>
              </a:rPr>
              <a:t> </a:t>
            </a:r>
            <a:r>
              <a:rPr sz="1700" spc="5" dirty="0" err="1">
                <a:latin typeface="+mj-lt"/>
                <a:cs typeface="Arial" panose="020B0604020202020204" pitchFamily="34" charset="0"/>
              </a:rPr>
              <a:t>inc</a:t>
            </a:r>
            <a:r>
              <a:rPr lang="en-IN" sz="1700" spc="5" dirty="0">
                <a:latin typeface="+mj-lt"/>
                <a:cs typeface="Arial" panose="020B0604020202020204" pitchFamily="34" charset="0"/>
              </a:rPr>
              <a:t>r</a:t>
            </a:r>
            <a:r>
              <a:rPr sz="1700" spc="5" dirty="0">
                <a:latin typeface="+mj-lt"/>
                <a:cs typeface="Arial" panose="020B0604020202020204" pitchFamily="34" charset="0"/>
              </a:rPr>
              <a:t>ease</a:t>
            </a:r>
            <a:r>
              <a:rPr sz="1700" spc="20" dirty="0">
                <a:latin typeface="+mj-lt"/>
                <a:cs typeface="Arial" panose="020B0604020202020204" pitchFamily="34" charset="0"/>
              </a:rPr>
              <a:t> </a:t>
            </a:r>
            <a:r>
              <a:rPr sz="1700" spc="-25" dirty="0">
                <a:latin typeface="+mj-lt"/>
                <a:cs typeface="Arial" panose="020B0604020202020204" pitchFamily="34" charset="0"/>
              </a:rPr>
              <a:t>such</a:t>
            </a:r>
            <a:r>
              <a:rPr sz="1700" spc="25"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20" dirty="0">
                <a:latin typeface="+mj-lt"/>
                <a:cs typeface="Arial" panose="020B0604020202020204" pitchFamily="34" charset="0"/>
              </a:rPr>
              <a:t> </a:t>
            </a:r>
            <a:r>
              <a:rPr sz="1700" spc="-20" dirty="0">
                <a:latin typeface="+mj-lt"/>
                <a:cs typeface="Arial" panose="020B0604020202020204" pitchFamily="34" charset="0"/>
              </a:rPr>
              <a:t>limit</a:t>
            </a:r>
            <a:r>
              <a:rPr sz="1700" spc="2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5" dirty="0">
                <a:latin typeface="+mj-lt"/>
                <a:cs typeface="Arial" panose="020B0604020202020204" pitchFamily="34" charset="0"/>
              </a:rPr>
              <a:t>49%</a:t>
            </a:r>
            <a:r>
              <a:rPr sz="1700" spc="15" dirty="0">
                <a:latin typeface="+mj-lt"/>
                <a:cs typeface="Arial" panose="020B0604020202020204" pitchFamily="34" charset="0"/>
              </a:rPr>
              <a:t> </a:t>
            </a:r>
            <a:r>
              <a:rPr sz="1700" spc="60" dirty="0">
                <a:latin typeface="+mj-lt"/>
                <a:cs typeface="Arial" panose="020B0604020202020204" pitchFamily="34" charset="0"/>
              </a:rPr>
              <a:t>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spc="-385" dirty="0">
                <a:latin typeface="+mj-lt"/>
                <a:cs typeface="Arial" panose="020B0604020202020204" pitchFamily="34" charset="0"/>
              </a:rPr>
              <a:t> </a:t>
            </a:r>
            <a:r>
              <a:rPr sz="1700" spc="-5" dirty="0">
                <a:latin typeface="+mj-lt"/>
                <a:cs typeface="Arial" panose="020B0604020202020204" pitchFamily="34" charset="0"/>
              </a:rPr>
              <a:t>74%</a:t>
            </a:r>
            <a:r>
              <a:rPr sz="1700" spc="10"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spc="20" dirty="0">
                <a:latin typeface="+mj-lt"/>
                <a:cs typeface="Arial" panose="020B0604020202020204" pitchFamily="34" charset="0"/>
              </a:rPr>
              <a:t> </a:t>
            </a:r>
            <a:r>
              <a:rPr sz="1700" spc="5" dirty="0" err="1">
                <a:latin typeface="+mj-lt"/>
                <a:cs typeface="Arial" panose="020B0604020202020204" pitchFamily="34" charset="0"/>
              </a:rPr>
              <a:t>secto</a:t>
            </a:r>
            <a:r>
              <a:rPr lang="en-IN" sz="1700" spc="5" dirty="0">
                <a:latin typeface="+mj-lt"/>
                <a:cs typeface="Arial" panose="020B0604020202020204" pitchFamily="34" charset="0"/>
              </a:rPr>
              <a:t>r</a:t>
            </a:r>
            <a:r>
              <a:rPr sz="1700" spc="5" dirty="0">
                <a:latin typeface="+mj-lt"/>
                <a:cs typeface="Arial" panose="020B0604020202020204" pitchFamily="34" charset="0"/>
              </a:rPr>
              <a:t>al </a:t>
            </a:r>
            <a:r>
              <a:rPr sz="1700" spc="-15" dirty="0">
                <a:latin typeface="+mj-lt"/>
                <a:cs typeface="Arial" panose="020B0604020202020204" pitchFamily="34" charset="0"/>
              </a:rPr>
              <a:t>cap</a:t>
            </a:r>
            <a:r>
              <a:rPr sz="1700" spc="15" dirty="0">
                <a:latin typeface="+mj-lt"/>
                <a:cs typeface="Arial" panose="020B0604020202020204" pitchFamily="34" charset="0"/>
              </a:rPr>
              <a:t> </a:t>
            </a:r>
            <a:r>
              <a:rPr sz="1700" spc="65" dirty="0">
                <a:latin typeface="+mj-lt"/>
                <a:cs typeface="Arial" panose="020B0604020202020204" pitchFamily="34" charset="0"/>
              </a:rPr>
              <a:t>o</a:t>
            </a:r>
            <a:r>
              <a:rPr lang="en-IN" sz="1700" spc="65" dirty="0">
                <a:latin typeface="+mj-lt"/>
                <a:cs typeface="Arial" panose="020B0604020202020204" pitchFamily="34" charset="0"/>
              </a:rPr>
              <a:t>r</a:t>
            </a:r>
            <a:r>
              <a:rPr sz="1700" spc="5" dirty="0">
                <a:latin typeface="+mj-lt"/>
                <a:cs typeface="Arial" panose="020B0604020202020204" pitchFamily="34" charset="0"/>
              </a:rPr>
              <a:t> </a:t>
            </a:r>
            <a:r>
              <a:rPr sz="1700" spc="-5" dirty="0" err="1">
                <a:latin typeface="+mj-lt"/>
                <a:cs typeface="Arial" panose="020B0604020202020204" pitchFamily="34" charset="0"/>
              </a:rPr>
              <a:t>statuto</a:t>
            </a:r>
            <a:r>
              <a:rPr lang="en-IN" sz="1700" spc="-5" dirty="0">
                <a:latin typeface="+mj-lt"/>
                <a:cs typeface="Arial" panose="020B0604020202020204" pitchFamily="34" charset="0"/>
              </a:rPr>
              <a:t>r</a:t>
            </a:r>
            <a:r>
              <a:rPr sz="1700" spc="-5" dirty="0">
                <a:latin typeface="+mj-lt"/>
                <a:cs typeface="Arial" panose="020B0604020202020204" pitchFamily="34" charset="0"/>
              </a:rPr>
              <a:t>y</a:t>
            </a:r>
            <a:r>
              <a:rPr sz="1700" spc="30" dirty="0">
                <a:latin typeface="+mj-lt"/>
                <a:cs typeface="Arial" panose="020B0604020202020204" pitchFamily="34" charset="0"/>
              </a:rPr>
              <a:t> </a:t>
            </a:r>
            <a:r>
              <a:rPr sz="1700" spc="-20" dirty="0">
                <a:latin typeface="+mj-lt"/>
                <a:cs typeface="Arial" panose="020B0604020202020204" pitchFamily="34" charset="0"/>
              </a:rPr>
              <a:t>ceiling</a:t>
            </a:r>
            <a:r>
              <a:rPr sz="1700" spc="20" dirty="0">
                <a:latin typeface="+mj-lt"/>
                <a:cs typeface="Arial" panose="020B0604020202020204" pitchFamily="34" charset="0"/>
              </a:rPr>
              <a:t> </a:t>
            </a:r>
            <a:r>
              <a:rPr lang="en-IN" sz="1700" dirty="0">
                <a:latin typeface="+mj-lt"/>
                <a:cs typeface="Arial" panose="020B0604020202020204" pitchFamily="34" charset="0"/>
              </a:rPr>
              <a:t>r</a:t>
            </a:r>
            <a:r>
              <a:rPr sz="1700" dirty="0" err="1">
                <a:latin typeface="+mj-lt"/>
                <a:cs typeface="Arial" panose="020B0604020202020204" pitchFamily="34" charset="0"/>
              </a:rPr>
              <a:t>espectively</a:t>
            </a:r>
            <a:r>
              <a:rPr sz="1700" spc="5" dirty="0">
                <a:latin typeface="+mj-lt"/>
                <a:cs typeface="Arial" panose="020B0604020202020204" pitchFamily="34" charset="0"/>
              </a:rPr>
              <a:t> </a:t>
            </a:r>
            <a:r>
              <a:rPr sz="1700" spc="-15" dirty="0">
                <a:latin typeface="+mj-lt"/>
                <a:cs typeface="Arial" panose="020B0604020202020204" pitchFamily="34" charset="0"/>
              </a:rPr>
              <a:t>as</a:t>
            </a:r>
            <a:r>
              <a:rPr sz="1700" spc="20" dirty="0">
                <a:latin typeface="+mj-lt"/>
                <a:cs typeface="Arial" panose="020B0604020202020204" pitchFamily="34" charset="0"/>
              </a:rPr>
              <a:t> </a:t>
            </a:r>
            <a:r>
              <a:rPr sz="1700" dirty="0">
                <a:latin typeface="+mj-lt"/>
                <a:cs typeface="Arial" panose="020B0604020202020204" pitchFamily="34" charset="0"/>
              </a:rPr>
              <a:t>deemed</a:t>
            </a:r>
            <a:r>
              <a:rPr sz="1700" spc="5" dirty="0">
                <a:latin typeface="+mj-lt"/>
                <a:cs typeface="Arial" panose="020B0604020202020204" pitchFamily="34" charset="0"/>
              </a:rPr>
              <a:t> </a:t>
            </a:r>
            <a:r>
              <a:rPr sz="1700" spc="-10" dirty="0">
                <a:latin typeface="+mj-lt"/>
                <a:cs typeface="Arial" panose="020B0604020202020204" pitchFamily="34" charset="0"/>
              </a:rPr>
              <a:t>fit,</a:t>
            </a:r>
            <a:r>
              <a:rPr sz="1700" spc="15" dirty="0">
                <a:latin typeface="+mj-lt"/>
                <a:cs typeface="Arial" panose="020B0604020202020204" pitchFamily="34" charset="0"/>
              </a:rPr>
              <a:t> </a:t>
            </a:r>
            <a:r>
              <a:rPr sz="1700" spc="-25" dirty="0">
                <a:latin typeface="+mj-lt"/>
                <a:cs typeface="Arial" panose="020B0604020202020204" pitchFamily="34" charset="0"/>
              </a:rPr>
              <a:t>with</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spc="15" dirty="0">
                <a:latin typeface="+mj-lt"/>
                <a:cs typeface="Arial" panose="020B0604020202020204" pitchFamily="34" charset="0"/>
              </a:rPr>
              <a:t> </a:t>
            </a:r>
            <a:r>
              <a:rPr sz="1700" dirty="0">
                <a:latin typeface="+mj-lt"/>
                <a:cs typeface="Arial" panose="020B0604020202020204" pitchFamily="34" charset="0"/>
              </a:rPr>
              <a:t>app</a:t>
            </a:r>
            <a:r>
              <a:rPr lang="en-IN" sz="1700" dirty="0">
                <a:latin typeface="+mj-lt"/>
                <a:cs typeface="Arial" panose="020B0604020202020204" pitchFamily="34" charset="0"/>
              </a:rPr>
              <a:t>r</a:t>
            </a:r>
            <a:r>
              <a:rPr sz="1700" dirty="0">
                <a:latin typeface="+mj-lt"/>
                <a:cs typeface="Arial" panose="020B0604020202020204" pitchFamily="34" charset="0"/>
              </a:rPr>
              <a:t>oval</a:t>
            </a:r>
            <a:r>
              <a:rPr sz="1700" spc="35" dirty="0">
                <a:latin typeface="+mj-lt"/>
                <a:cs typeface="Arial" panose="020B0604020202020204" pitchFamily="34" charset="0"/>
              </a:rPr>
              <a:t> </a:t>
            </a:r>
            <a:r>
              <a:rPr sz="1700" spc="10" dirty="0">
                <a:latin typeface="+mj-lt"/>
                <a:cs typeface="Arial" panose="020B0604020202020204" pitchFamily="34" charset="0"/>
              </a:rPr>
              <a:t>of </a:t>
            </a:r>
            <a:r>
              <a:rPr sz="1700" spc="-20" dirty="0">
                <a:latin typeface="+mj-lt"/>
                <a:cs typeface="Arial" panose="020B0604020202020204" pitchFamily="34" charset="0"/>
              </a:rPr>
              <a:t>its</a:t>
            </a:r>
            <a:r>
              <a:rPr sz="1700" dirty="0">
                <a:latin typeface="+mj-lt"/>
                <a:cs typeface="Arial" panose="020B0604020202020204" pitchFamily="34" charset="0"/>
              </a:rPr>
              <a:t> </a:t>
            </a:r>
            <a:r>
              <a:rPr sz="1700" spc="15" dirty="0">
                <a:latin typeface="+mj-lt"/>
                <a:cs typeface="Arial" panose="020B0604020202020204" pitchFamily="34" charset="0"/>
              </a:rPr>
              <a:t>Boa</a:t>
            </a:r>
            <a:r>
              <a:rPr lang="en-IN" sz="1700" spc="15" dirty="0">
                <a:latin typeface="+mj-lt"/>
                <a:cs typeface="Arial" panose="020B0604020202020204" pitchFamily="34" charset="0"/>
              </a:rPr>
              <a:t>r</a:t>
            </a:r>
            <a:r>
              <a:rPr sz="1700" spc="15" dirty="0">
                <a:latin typeface="+mj-lt"/>
                <a:cs typeface="Arial" panose="020B0604020202020204" pitchFamily="34" charset="0"/>
              </a:rPr>
              <a:t>d</a:t>
            </a:r>
            <a:r>
              <a:rPr sz="1700" spc="25" dirty="0">
                <a:latin typeface="+mj-lt"/>
                <a:cs typeface="Arial" panose="020B0604020202020204" pitchFamily="34" charset="0"/>
              </a:rPr>
              <a:t> </a:t>
            </a:r>
            <a:r>
              <a:rPr sz="1700" spc="10" dirty="0">
                <a:latin typeface="+mj-lt"/>
                <a:cs typeface="Arial" panose="020B0604020202020204" pitchFamily="34" charset="0"/>
              </a:rPr>
              <a:t>of </a:t>
            </a:r>
            <a:r>
              <a:rPr sz="1700" spc="20" dirty="0">
                <a:latin typeface="+mj-lt"/>
                <a:cs typeface="Arial" panose="020B0604020202020204" pitchFamily="34" charset="0"/>
              </a:rPr>
              <a:t>Di</a:t>
            </a:r>
            <a:r>
              <a:rPr lang="en-IN" sz="1700" spc="20" dirty="0">
                <a:latin typeface="+mj-lt"/>
                <a:cs typeface="Arial" panose="020B0604020202020204" pitchFamily="34" charset="0"/>
              </a:rPr>
              <a:t>r</a:t>
            </a:r>
            <a:r>
              <a:rPr sz="1700" spc="20" dirty="0" err="1">
                <a:latin typeface="+mj-lt"/>
                <a:cs typeface="Arial" panose="020B0604020202020204" pitchFamily="34" charset="0"/>
              </a:rPr>
              <a:t>ecto</a:t>
            </a:r>
            <a:r>
              <a:rPr lang="en-IN" sz="1700" spc="20" dirty="0">
                <a:latin typeface="+mj-lt"/>
                <a:cs typeface="Arial" panose="020B0604020202020204" pitchFamily="34" charset="0"/>
              </a:rPr>
              <a:t>r</a:t>
            </a:r>
            <a:r>
              <a:rPr sz="1700" spc="20" dirty="0">
                <a:latin typeface="+mj-lt"/>
                <a:cs typeface="Arial" panose="020B0604020202020204" pitchFamily="34" charset="0"/>
              </a:rPr>
              <a:t>s</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20" dirty="0">
                <a:latin typeface="+mj-lt"/>
                <a:cs typeface="Arial" panose="020B0604020202020204" pitchFamily="34" charset="0"/>
              </a:rPr>
              <a:t> </a:t>
            </a:r>
            <a:r>
              <a:rPr sz="1700" spc="-20" dirty="0">
                <a:latin typeface="+mj-lt"/>
                <a:cs typeface="Arial" panose="020B0604020202020204" pitchFamily="34" charset="0"/>
              </a:rPr>
              <a:t>its</a:t>
            </a:r>
            <a:r>
              <a:rPr sz="1700" spc="85" dirty="0">
                <a:latin typeface="+mj-lt"/>
                <a:cs typeface="Arial" panose="020B0604020202020204" pitchFamily="34" charset="0"/>
              </a:rPr>
              <a:t> </a:t>
            </a:r>
            <a:r>
              <a:rPr sz="1700" spc="15" dirty="0">
                <a:latin typeface="+mj-lt"/>
                <a:cs typeface="Arial" panose="020B0604020202020204" pitchFamily="34" charset="0"/>
              </a:rPr>
              <a:t>Gene</a:t>
            </a:r>
            <a:r>
              <a:rPr lang="en-IN" sz="1700" spc="15" dirty="0">
                <a:latin typeface="+mj-lt"/>
                <a:cs typeface="Arial" panose="020B0604020202020204" pitchFamily="34" charset="0"/>
              </a:rPr>
              <a:t>r</a:t>
            </a:r>
            <a:r>
              <a:rPr sz="1700" spc="15" dirty="0">
                <a:latin typeface="+mj-lt"/>
                <a:cs typeface="Arial" panose="020B0604020202020204" pitchFamily="34" charset="0"/>
              </a:rPr>
              <a:t>al </a:t>
            </a:r>
            <a:r>
              <a:rPr sz="1700" spc="20" dirty="0">
                <a:latin typeface="+mj-lt"/>
                <a:cs typeface="Arial" panose="020B0604020202020204" pitchFamily="34" charset="0"/>
              </a:rPr>
              <a:t> </a:t>
            </a:r>
            <a:r>
              <a:rPr sz="1700" spc="-25" dirty="0">
                <a:latin typeface="+mj-lt"/>
                <a:cs typeface="Arial" panose="020B0604020202020204" pitchFamily="34" charset="0"/>
              </a:rPr>
              <a:t>Body</a:t>
            </a:r>
            <a:r>
              <a:rPr sz="1700" spc="1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4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lang="en-IN" sz="1700" dirty="0">
                <a:latin typeface="+mj-lt"/>
                <a:cs typeface="Arial" panose="020B0604020202020204" pitchFamily="34" charset="0"/>
              </a:rPr>
              <a:t>r</a:t>
            </a:r>
            <a:r>
              <a:rPr sz="1700" dirty="0" err="1">
                <a:latin typeface="+mj-lt"/>
                <a:cs typeface="Arial" panose="020B0604020202020204" pitchFamily="34" charset="0"/>
              </a:rPr>
              <a:t>esolution</a:t>
            </a:r>
            <a:r>
              <a:rPr sz="1700" spc="20" dirty="0">
                <a:latin typeface="+mj-lt"/>
                <a:cs typeface="Arial" panose="020B0604020202020204" pitchFamily="34" charset="0"/>
              </a:rPr>
              <a:t> </a:t>
            </a:r>
            <a:r>
              <a:rPr sz="1700" spc="-20" dirty="0">
                <a:latin typeface="+mj-lt"/>
                <a:cs typeface="Arial" panose="020B0604020202020204" pitchFamily="34" charset="0"/>
              </a:rPr>
              <a:t>and</a:t>
            </a:r>
            <a:r>
              <a:rPr sz="1700" spc="4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special</a:t>
            </a:r>
            <a:r>
              <a:rPr sz="1700" spc="10"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esolution</a:t>
            </a:r>
            <a:r>
              <a:rPr sz="1700" spc="-5" dirty="0">
                <a:latin typeface="+mj-lt"/>
                <a:cs typeface="Arial" panose="020B0604020202020204" pitchFamily="34" charset="0"/>
              </a:rPr>
              <a:t>.</a:t>
            </a:r>
            <a:r>
              <a:rPr sz="1700" spc="25" dirty="0">
                <a:latin typeface="+mj-lt"/>
                <a:cs typeface="Arial" panose="020B0604020202020204" pitchFamily="34" charset="0"/>
              </a:rPr>
              <a:t> </a:t>
            </a:r>
            <a:r>
              <a:rPr sz="1700" spc="10" dirty="0" err="1">
                <a:latin typeface="+mj-lt"/>
                <a:cs typeface="Arial" panose="020B0604020202020204" pitchFamily="34" charset="0"/>
              </a:rPr>
              <a:t>Howeve</a:t>
            </a:r>
            <a:r>
              <a:rPr lang="en-IN" sz="1700" spc="10" dirty="0">
                <a:latin typeface="+mj-lt"/>
                <a:cs typeface="Arial" panose="020B0604020202020204" pitchFamily="34" charset="0"/>
              </a:rPr>
              <a:t>r</a:t>
            </a:r>
            <a:r>
              <a:rPr sz="1700" spc="10" dirty="0">
                <a:latin typeface="+mj-lt"/>
                <a:cs typeface="Arial" panose="020B0604020202020204" pitchFamily="34" charset="0"/>
              </a:rPr>
              <a:t>,</a:t>
            </a:r>
            <a:r>
              <a:rPr sz="1700" spc="15" dirty="0">
                <a:latin typeface="+mj-lt"/>
                <a:cs typeface="Arial" panose="020B0604020202020204" pitchFamily="34" charset="0"/>
              </a:rPr>
              <a:t> </a:t>
            </a:r>
            <a:r>
              <a:rPr sz="1700" spc="-10" dirty="0">
                <a:latin typeface="+mj-lt"/>
                <a:cs typeface="Arial" panose="020B0604020202020204" pitchFamily="34" charset="0"/>
              </a:rPr>
              <a:t>once</a:t>
            </a:r>
            <a:r>
              <a:rPr sz="1700" spc="20" dirty="0">
                <a:latin typeface="+mj-lt"/>
                <a:cs typeface="Arial" panose="020B0604020202020204" pitchFamily="34" charset="0"/>
              </a:rPr>
              <a:t> </a:t>
            </a:r>
            <a:r>
              <a:rPr sz="1700" spc="-15" dirty="0">
                <a:latin typeface="+mj-lt"/>
                <a:cs typeface="Arial" panose="020B0604020202020204" pitchFamily="34" charset="0"/>
              </a:rPr>
              <a:t>the</a:t>
            </a:r>
            <a:r>
              <a:rPr sz="1700" spc="20" dirty="0">
                <a:latin typeface="+mj-lt"/>
                <a:cs typeface="Arial" panose="020B0604020202020204" pitchFamily="34" charset="0"/>
              </a:rPr>
              <a:t> </a:t>
            </a:r>
            <a:r>
              <a:rPr sz="1700" spc="5" dirty="0" err="1">
                <a:latin typeface="+mj-lt"/>
                <a:cs typeface="Arial" panose="020B0604020202020204" pitchFamily="34" charset="0"/>
              </a:rPr>
              <a:t>agg</a:t>
            </a:r>
            <a:r>
              <a:rPr lang="en-IN" sz="1700" spc="5" dirty="0">
                <a:latin typeface="+mj-lt"/>
                <a:cs typeface="Arial" panose="020B0604020202020204" pitchFamily="34" charset="0"/>
              </a:rPr>
              <a:t>r</a:t>
            </a:r>
            <a:r>
              <a:rPr sz="1700" spc="5" dirty="0" err="1">
                <a:latin typeface="+mj-lt"/>
                <a:cs typeface="Arial" panose="020B0604020202020204" pitchFamily="34" charset="0"/>
              </a:rPr>
              <a:t>egate</a:t>
            </a:r>
            <a:r>
              <a:rPr sz="1700" spc="20" dirty="0">
                <a:latin typeface="+mj-lt"/>
                <a:cs typeface="Arial" panose="020B0604020202020204" pitchFamily="34" charset="0"/>
              </a:rPr>
              <a:t> </a:t>
            </a:r>
            <a:r>
              <a:rPr sz="1700" spc="-20" dirty="0">
                <a:latin typeface="+mj-lt"/>
                <a:cs typeface="Arial" panose="020B0604020202020204" pitchFamily="34" charset="0"/>
              </a:rPr>
              <a:t>limit</a:t>
            </a:r>
            <a:r>
              <a:rPr sz="1700" spc="20" dirty="0">
                <a:latin typeface="+mj-lt"/>
                <a:cs typeface="Arial" panose="020B0604020202020204" pitchFamily="34" charset="0"/>
              </a:rPr>
              <a:t> </a:t>
            </a:r>
            <a:r>
              <a:rPr sz="1700" spc="-25" dirty="0">
                <a:latin typeface="+mj-lt"/>
                <a:cs typeface="Arial" panose="020B0604020202020204" pitchFamily="34" charset="0"/>
              </a:rPr>
              <a:t>has</a:t>
            </a:r>
            <a:r>
              <a:rPr sz="1700" spc="25" dirty="0">
                <a:latin typeface="+mj-lt"/>
                <a:cs typeface="Arial" panose="020B0604020202020204" pitchFamily="34" charset="0"/>
              </a:rPr>
              <a:t> </a:t>
            </a:r>
            <a:r>
              <a:rPr sz="1700" spc="-5" dirty="0">
                <a:latin typeface="+mj-lt"/>
                <a:cs typeface="Arial" panose="020B0604020202020204" pitchFamily="34" charset="0"/>
              </a:rPr>
              <a:t>been</a:t>
            </a:r>
            <a:r>
              <a:rPr sz="1700" dirty="0">
                <a:latin typeface="+mj-lt"/>
                <a:cs typeface="Arial" panose="020B0604020202020204" pitchFamily="34" charset="0"/>
              </a:rPr>
              <a:t> </a:t>
            </a:r>
            <a:r>
              <a:rPr sz="1700" spc="5" dirty="0" err="1">
                <a:latin typeface="+mj-lt"/>
                <a:cs typeface="Arial" panose="020B0604020202020204" pitchFamily="34" charset="0"/>
              </a:rPr>
              <a:t>inc</a:t>
            </a:r>
            <a:r>
              <a:rPr lang="en-IN" sz="1700" spc="5" dirty="0">
                <a:latin typeface="+mj-lt"/>
                <a:cs typeface="Arial" panose="020B0604020202020204" pitchFamily="34" charset="0"/>
              </a:rPr>
              <a:t>r</a:t>
            </a:r>
            <a:r>
              <a:rPr sz="1700" spc="5" dirty="0">
                <a:latin typeface="+mj-lt"/>
                <a:cs typeface="Arial" panose="020B0604020202020204" pitchFamily="34" charset="0"/>
              </a:rPr>
              <a:t>eased</a:t>
            </a:r>
            <a:r>
              <a:rPr sz="1700" spc="30"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5" dirty="0" err="1">
                <a:latin typeface="+mj-lt"/>
                <a:cs typeface="Arial" panose="020B0604020202020204" pitchFamily="34" charset="0"/>
              </a:rPr>
              <a:t>highe</a:t>
            </a:r>
            <a:r>
              <a:rPr lang="en-IN" sz="1700" spc="5" dirty="0">
                <a:latin typeface="+mj-lt"/>
                <a:cs typeface="Arial" panose="020B0604020202020204" pitchFamily="34" charset="0"/>
              </a:rPr>
              <a:t>r</a:t>
            </a:r>
            <a:r>
              <a:rPr sz="1700" spc="40" dirty="0">
                <a:latin typeface="+mj-lt"/>
                <a:cs typeface="Arial" panose="020B0604020202020204" pitchFamily="34" charset="0"/>
              </a:rPr>
              <a:t> </a:t>
            </a:r>
            <a:r>
              <a:rPr sz="1700" spc="5" dirty="0" err="1">
                <a:latin typeface="+mj-lt"/>
                <a:cs typeface="Arial" panose="020B0604020202020204" pitchFamily="34" charset="0"/>
              </a:rPr>
              <a:t>th</a:t>
            </a:r>
            <a:r>
              <a:rPr lang="en-IN" sz="1700" spc="5" dirty="0">
                <a:latin typeface="+mj-lt"/>
                <a:cs typeface="Arial" panose="020B0604020202020204" pitchFamily="34" charset="0"/>
              </a:rPr>
              <a:t>r</a:t>
            </a:r>
            <a:r>
              <a:rPr sz="1700" spc="5" dirty="0" err="1">
                <a:latin typeface="+mj-lt"/>
                <a:cs typeface="Arial" panose="020B0604020202020204" pitchFamily="34" charset="0"/>
              </a:rPr>
              <a:t>eshold</a:t>
            </a:r>
            <a:r>
              <a:rPr sz="1700" spc="5" dirty="0">
                <a:latin typeface="+mj-lt"/>
                <a:cs typeface="Arial" panose="020B0604020202020204" pitchFamily="34" charset="0"/>
              </a:rPr>
              <a:t>, </a:t>
            </a:r>
            <a:r>
              <a:rPr sz="1700" spc="10"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25" dirty="0">
                <a:latin typeface="+mj-lt"/>
                <a:cs typeface="Arial" panose="020B0604020202020204" pitchFamily="34" charset="0"/>
              </a:rPr>
              <a:t>Indian</a:t>
            </a:r>
            <a:r>
              <a:rPr sz="1700" spc="35" dirty="0">
                <a:latin typeface="+mj-lt"/>
                <a:cs typeface="Arial" panose="020B0604020202020204" pitchFamily="34" charset="0"/>
              </a:rPr>
              <a:t> </a:t>
            </a:r>
            <a:r>
              <a:rPr sz="1700" spc="-20" dirty="0">
                <a:latin typeface="+mj-lt"/>
                <a:cs typeface="Arial" panose="020B0604020202020204" pitchFamily="34" charset="0"/>
              </a:rPr>
              <a:t>company</a:t>
            </a:r>
            <a:r>
              <a:rPr sz="1700" spc="20" dirty="0">
                <a:latin typeface="+mj-lt"/>
                <a:cs typeface="Arial" panose="020B0604020202020204" pitchFamily="34" charset="0"/>
              </a:rPr>
              <a:t> </a:t>
            </a:r>
            <a:r>
              <a:rPr sz="1700" spc="-20" dirty="0">
                <a:latin typeface="+mj-lt"/>
                <a:cs typeface="Arial" panose="020B0604020202020204" pitchFamily="34" charset="0"/>
              </a:rPr>
              <a:t>cannot</a:t>
            </a:r>
            <a:r>
              <a:rPr sz="1700" spc="35" dirty="0">
                <a:latin typeface="+mj-lt"/>
                <a:cs typeface="Arial" panose="020B0604020202020204" pitchFamily="34" charset="0"/>
              </a:rPr>
              <a:t> </a:t>
            </a:r>
            <a:r>
              <a:rPr lang="en-IN" sz="1700" spc="15" dirty="0">
                <a:latin typeface="+mj-lt"/>
                <a:cs typeface="Arial" panose="020B0604020202020204" pitchFamily="34" charset="0"/>
              </a:rPr>
              <a:t>r</a:t>
            </a:r>
            <a:r>
              <a:rPr sz="1700" spc="15" dirty="0">
                <a:latin typeface="+mj-lt"/>
                <a:cs typeface="Arial" panose="020B0604020202020204" pitchFamily="34" charset="0"/>
              </a:rPr>
              <a:t>educe</a:t>
            </a:r>
            <a:r>
              <a:rPr sz="1700"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10" dirty="0">
                <a:latin typeface="+mj-lt"/>
                <a:cs typeface="Arial" panose="020B0604020202020204" pitchFamily="34" charset="0"/>
              </a:rPr>
              <a:t>same</a:t>
            </a:r>
            <a:r>
              <a:rPr sz="1700" spc="15"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20" dirty="0" err="1">
                <a:latin typeface="+mj-lt"/>
                <a:cs typeface="Arial" panose="020B0604020202020204" pitchFamily="34" charset="0"/>
              </a:rPr>
              <a:t>lowe</a:t>
            </a:r>
            <a:r>
              <a:rPr lang="en-IN" sz="1700" spc="20" dirty="0">
                <a:latin typeface="+mj-lt"/>
                <a:cs typeface="Arial" panose="020B0604020202020204" pitchFamily="34" charset="0"/>
              </a:rPr>
              <a:t>r</a:t>
            </a:r>
            <a:r>
              <a:rPr sz="1700" spc="-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eshold</a:t>
            </a:r>
            <a:r>
              <a:rPr sz="1700" dirty="0">
                <a:latin typeface="+mj-lt"/>
                <a:cs typeface="Arial" panose="020B0604020202020204" pitchFamily="34" charset="0"/>
              </a:rPr>
              <a:t>.</a:t>
            </a:r>
          </a:p>
        </p:txBody>
      </p:sp>
      <p:sp>
        <p:nvSpPr>
          <p:cNvPr id="5" name="object 5"/>
          <p:cNvSpPr txBox="1">
            <a:spLocks noGrp="1"/>
          </p:cNvSpPr>
          <p:nvPr>
            <p:ph type="title"/>
          </p:nvPr>
        </p:nvSpPr>
        <p:spPr>
          <a:xfrm>
            <a:off x="199440" y="192056"/>
            <a:ext cx="8623013"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0" dirty="0">
                <a:solidFill>
                  <a:srgbClr val="000000"/>
                </a:solidFill>
                <a:cs typeface="Roboto"/>
              </a:rPr>
              <a:t> </a:t>
            </a:r>
            <a:r>
              <a:rPr sz="3200" spc="-15" dirty="0">
                <a:solidFill>
                  <a:srgbClr val="000000"/>
                </a:solidFill>
                <a:cs typeface="Roboto"/>
              </a:rPr>
              <a:t>by</a:t>
            </a:r>
            <a:r>
              <a:rPr sz="3200" dirty="0">
                <a:solidFill>
                  <a:srgbClr val="000000"/>
                </a:solidFill>
                <a:cs typeface="Roboto"/>
              </a:rPr>
              <a:t> </a:t>
            </a:r>
            <a:r>
              <a:rPr lang="en-IN" sz="3200" spc="165" dirty="0">
                <a:solidFill>
                  <a:srgbClr val="00AFEF"/>
                </a:solidFill>
                <a:cs typeface="Roboto"/>
              </a:rPr>
              <a:t>F</a:t>
            </a:r>
            <a:r>
              <a:rPr sz="3200" spc="165" dirty="0">
                <a:solidFill>
                  <a:srgbClr val="00AFEF"/>
                </a:solidFill>
                <a:cs typeface="Roboto"/>
              </a:rPr>
              <a:t>o</a:t>
            </a:r>
            <a:r>
              <a:rPr lang="en-IN" sz="3200" spc="165" dirty="0">
                <a:solidFill>
                  <a:srgbClr val="00AFEF"/>
                </a:solidFill>
                <a:cs typeface="Roboto"/>
              </a:rPr>
              <a:t>r</a:t>
            </a:r>
            <a:r>
              <a:rPr sz="3200" spc="165" dirty="0" err="1">
                <a:solidFill>
                  <a:srgbClr val="00AFEF"/>
                </a:solidFill>
                <a:cs typeface="Roboto"/>
              </a:rPr>
              <a:t>eign</a:t>
            </a:r>
            <a:r>
              <a:rPr sz="3200" spc="-20" dirty="0">
                <a:solidFill>
                  <a:srgbClr val="00AFEF"/>
                </a:solidFill>
                <a:cs typeface="Roboto"/>
              </a:rPr>
              <a:t> </a:t>
            </a:r>
            <a:r>
              <a:rPr sz="3200" spc="35" dirty="0">
                <a:solidFill>
                  <a:srgbClr val="00AFEF"/>
                </a:solidFill>
                <a:cs typeface="Roboto"/>
              </a:rPr>
              <a:t>Po</a:t>
            </a:r>
            <a:r>
              <a:rPr lang="en-IN" sz="3200" spc="35" dirty="0">
                <a:solidFill>
                  <a:srgbClr val="00AFEF"/>
                </a:solidFill>
                <a:cs typeface="Roboto"/>
              </a:rPr>
              <a:t>r</a:t>
            </a:r>
            <a:r>
              <a:rPr sz="3200" spc="35" dirty="0" err="1">
                <a:solidFill>
                  <a:srgbClr val="00AFEF"/>
                </a:solidFill>
                <a:cs typeface="Roboto"/>
              </a:rPr>
              <a:t>tfolio</a:t>
            </a:r>
            <a:r>
              <a:rPr sz="3200" dirty="0">
                <a:solidFill>
                  <a:srgbClr val="00AFEF"/>
                </a:solidFill>
                <a:cs typeface="Roboto"/>
              </a:rPr>
              <a:t> </a:t>
            </a:r>
            <a:r>
              <a:rPr sz="3200" spc="25" dirty="0" err="1">
                <a:solidFill>
                  <a:srgbClr val="00AFEF"/>
                </a:solidFill>
                <a:cs typeface="Roboto"/>
              </a:rPr>
              <a:t>Investo</a:t>
            </a:r>
            <a:r>
              <a:rPr lang="en-IN" sz="3200" spc="25" dirty="0">
                <a:solidFill>
                  <a:srgbClr val="00AFEF"/>
                </a:solidFill>
                <a:cs typeface="Roboto"/>
              </a:rPr>
              <a:t>r</a:t>
            </a:r>
            <a:r>
              <a:rPr sz="3200" spc="25" dirty="0">
                <a:solidFill>
                  <a:srgbClr val="00AFEF"/>
                </a:solidFill>
                <a:cs typeface="Roboto"/>
              </a:rPr>
              <a:t>s</a:t>
            </a:r>
            <a:endParaRPr sz="3200" dirty="0">
              <a:cs typeface="Roboto"/>
            </a:endParaRPr>
          </a:p>
        </p:txBody>
      </p:sp>
      <p:grpSp>
        <p:nvGrpSpPr>
          <p:cNvPr id="6" name="object 6"/>
          <p:cNvGrpSpPr/>
          <p:nvPr/>
        </p:nvGrpSpPr>
        <p:grpSpPr>
          <a:xfrm>
            <a:off x="225552" y="1392936"/>
            <a:ext cx="721360" cy="74930"/>
            <a:chOff x="225552" y="1392936"/>
            <a:chExt cx="721360" cy="74930"/>
          </a:xfrm>
        </p:grpSpPr>
        <p:sp>
          <p:nvSpPr>
            <p:cNvPr id="7" name="object 7"/>
            <p:cNvSpPr/>
            <p:nvPr/>
          </p:nvSpPr>
          <p:spPr>
            <a:xfrm>
              <a:off x="225552"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sp>
          <p:nvSpPr>
            <p:cNvPr id="8" name="object 8"/>
            <p:cNvSpPr/>
            <p:nvPr/>
          </p:nvSpPr>
          <p:spPr>
            <a:xfrm>
              <a:off x="470915"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sz="1700">
                <a:latin typeface="+mj-lt"/>
                <a:cs typeface="Arial" panose="020B0604020202020204" pitchFamily="34" charset="0"/>
              </a:endParaRPr>
            </a:p>
          </p:txBody>
        </p:sp>
        <p:sp>
          <p:nvSpPr>
            <p:cNvPr id="9" name="object 9"/>
            <p:cNvSpPr/>
            <p:nvPr/>
          </p:nvSpPr>
          <p:spPr>
            <a:xfrm>
              <a:off x="725424" y="1392936"/>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sz="1700">
                <a:latin typeface="+mj-lt"/>
                <a:cs typeface="Arial" panose="020B0604020202020204" pitchFamily="34" charset="0"/>
              </a:endParaRPr>
            </a:p>
          </p:txBody>
        </p:sp>
      </p:grpSp>
      <p:sp>
        <p:nvSpPr>
          <p:cNvPr id="10" name="object 10"/>
          <p:cNvSpPr txBox="1">
            <a:spLocks noGrp="1"/>
          </p:cNvSpPr>
          <p:nvPr>
            <p:ph type="sldNum" sz="quarter" idx="7"/>
          </p:nvPr>
        </p:nvSpPr>
        <p:spPr>
          <a:xfrm>
            <a:off x="10119359" y="6562293"/>
            <a:ext cx="265429" cy="204671"/>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endParaRPr sz="1700" spc="5" dirty="0">
              <a:latin typeface="+mj-lt"/>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219252" y="783463"/>
            <a:ext cx="10968990" cy="4678204"/>
          </a:xfrm>
          <a:prstGeom prst="rect">
            <a:avLst/>
          </a:prstGeom>
        </p:spPr>
        <p:txBody>
          <a:bodyPr vert="horz" wrap="square" lIns="0" tIns="12700" rIns="0" bIns="0" rtlCol="0">
            <a:spAutoFit/>
          </a:bodyPr>
          <a:lstStyle/>
          <a:p>
            <a:pPr marL="12700">
              <a:lnSpc>
                <a:spcPct val="100000"/>
              </a:lnSpc>
              <a:spcBef>
                <a:spcPts val="100"/>
              </a:spcBef>
            </a:pPr>
            <a:r>
              <a:rPr sz="1700" b="1" spc="5" dirty="0">
                <a:latin typeface="+mj-lt"/>
                <a:cs typeface="Arial" panose="020B0604020202020204" pitchFamily="34" charset="0"/>
              </a:rPr>
              <a:t>Rule</a:t>
            </a:r>
            <a:r>
              <a:rPr sz="1700" b="1" spc="-10" dirty="0">
                <a:latin typeface="+mj-lt"/>
                <a:cs typeface="Arial" panose="020B0604020202020204" pitchFamily="34" charset="0"/>
              </a:rPr>
              <a:t> </a:t>
            </a:r>
            <a:r>
              <a:rPr sz="1700" b="1" dirty="0">
                <a:latin typeface="+mj-lt"/>
                <a:cs typeface="Arial" panose="020B0604020202020204" pitchFamily="34" charset="0"/>
              </a:rPr>
              <a:t>10(1)</a:t>
            </a:r>
            <a:r>
              <a:rPr sz="1700" b="1" spc="5" dirty="0">
                <a:latin typeface="+mj-lt"/>
                <a:cs typeface="Arial" panose="020B0604020202020204" pitchFamily="34" charset="0"/>
              </a:rPr>
              <a:t> </a:t>
            </a:r>
            <a:r>
              <a:rPr sz="1700" b="1" spc="-15" dirty="0">
                <a:latin typeface="+mj-lt"/>
                <a:cs typeface="Arial" panose="020B0604020202020204" pitchFamily="34" charset="0"/>
              </a:rPr>
              <a:t>with</a:t>
            </a:r>
            <a:r>
              <a:rPr sz="1700" b="1" spc="-10" dirty="0">
                <a:latin typeface="+mj-lt"/>
                <a:cs typeface="Arial" panose="020B0604020202020204" pitchFamily="34" charset="0"/>
              </a:rPr>
              <a:t> </a:t>
            </a:r>
            <a:r>
              <a:rPr sz="1700" b="1" spc="5" dirty="0">
                <a:latin typeface="+mj-lt"/>
                <a:cs typeface="Arial" panose="020B0604020202020204" pitchFamily="34" charset="0"/>
              </a:rPr>
              <a:t>Schedule</a:t>
            </a:r>
            <a:r>
              <a:rPr sz="1700" b="1" dirty="0">
                <a:latin typeface="+mj-lt"/>
                <a:cs typeface="Arial" panose="020B0604020202020204" pitchFamily="34" charset="0"/>
              </a:rPr>
              <a:t> </a:t>
            </a:r>
            <a:r>
              <a:rPr sz="1700" b="1" spc="-10" dirty="0">
                <a:latin typeface="+mj-lt"/>
                <a:cs typeface="Arial" panose="020B0604020202020204" pitchFamily="34" charset="0"/>
              </a:rPr>
              <a:t>II</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a:lnSpc>
                <a:spcPct val="100000"/>
              </a:lnSpc>
            </a:pPr>
            <a:r>
              <a:rPr sz="1700" b="1" spc="30" dirty="0">
                <a:latin typeface="+mj-lt"/>
                <a:cs typeface="Arial" panose="020B0604020202020204" pitchFamily="34" charset="0"/>
              </a:rPr>
              <a:t>B</a:t>
            </a:r>
            <a:r>
              <a:rPr lang="en-IN" sz="1700" b="1" spc="30" dirty="0">
                <a:latin typeface="+mj-lt"/>
                <a:cs typeface="Arial" panose="020B0604020202020204" pitchFamily="34" charset="0"/>
              </a:rPr>
              <a:t>r</a:t>
            </a:r>
            <a:r>
              <a:rPr sz="1700" b="1" spc="30" dirty="0">
                <a:latin typeface="+mj-lt"/>
                <a:cs typeface="Arial" panose="020B0604020202020204" pitchFamily="34" charset="0"/>
              </a:rPr>
              <a:t>each</a:t>
            </a:r>
            <a:r>
              <a:rPr sz="1700" b="1" dirty="0">
                <a:latin typeface="+mj-lt"/>
                <a:cs typeface="Arial" panose="020B0604020202020204" pitchFamily="34" charset="0"/>
              </a:rPr>
              <a:t> </a:t>
            </a:r>
            <a:r>
              <a:rPr sz="1700" b="1" spc="5" dirty="0">
                <a:latin typeface="+mj-lt"/>
                <a:cs typeface="Arial" panose="020B0604020202020204" pitchFamily="34" charset="0"/>
              </a:rPr>
              <a:t>of</a:t>
            </a:r>
            <a:r>
              <a:rPr sz="1700" b="1" dirty="0">
                <a:latin typeface="+mj-lt"/>
                <a:cs typeface="Arial" panose="020B0604020202020204" pitchFamily="34" charset="0"/>
              </a:rPr>
              <a:t> </a:t>
            </a:r>
            <a:r>
              <a:rPr sz="1700" b="1" spc="-10" dirty="0">
                <a:latin typeface="+mj-lt"/>
                <a:cs typeface="Arial" panose="020B0604020202020204" pitchFamily="34" charset="0"/>
              </a:rPr>
              <a:t>Limit</a:t>
            </a:r>
            <a:r>
              <a:rPr sz="1700" b="1" dirty="0">
                <a:latin typeface="+mj-lt"/>
                <a:cs typeface="Arial" panose="020B0604020202020204" pitchFamily="34" charset="0"/>
              </a:rPr>
              <a:t> </a:t>
            </a:r>
            <a:r>
              <a:rPr sz="1700" b="1" spc="5" dirty="0">
                <a:latin typeface="+mj-lt"/>
                <a:cs typeface="Arial" panose="020B0604020202020204" pitchFamily="34" charset="0"/>
              </a:rPr>
              <a:t>of </a:t>
            </a:r>
            <a:r>
              <a:rPr sz="1700" b="1" spc="-5" dirty="0">
                <a:latin typeface="+mj-lt"/>
                <a:cs typeface="Arial" panose="020B0604020202020204" pitchFamily="34" charset="0"/>
              </a:rPr>
              <a:t>investments</a:t>
            </a:r>
            <a:r>
              <a:rPr sz="1700" b="1" spc="15" dirty="0">
                <a:latin typeface="+mj-lt"/>
                <a:cs typeface="Arial" panose="020B0604020202020204" pitchFamily="34" charset="0"/>
              </a:rPr>
              <a:t> </a:t>
            </a:r>
            <a:r>
              <a:rPr sz="1700" b="1" spc="-10" dirty="0">
                <a:latin typeface="+mj-lt"/>
                <a:cs typeface="Arial" panose="020B0604020202020204" pitchFamily="34" charset="0"/>
              </a:rPr>
              <a:t>by</a:t>
            </a:r>
            <a:r>
              <a:rPr sz="1700" b="1" spc="-20" dirty="0">
                <a:latin typeface="+mj-lt"/>
                <a:cs typeface="Arial" panose="020B0604020202020204" pitchFamily="34" charset="0"/>
              </a:rPr>
              <a:t> </a:t>
            </a:r>
            <a:r>
              <a:rPr lang="en-IN" sz="1700" b="1" spc="155" dirty="0">
                <a:latin typeface="+mj-lt"/>
                <a:cs typeface="Arial" panose="020B0604020202020204" pitchFamily="34" charset="0"/>
              </a:rPr>
              <a:t>F</a:t>
            </a:r>
            <a:r>
              <a:rPr sz="1700" b="1" spc="155" dirty="0">
                <a:latin typeface="+mj-lt"/>
                <a:cs typeface="Arial" panose="020B0604020202020204" pitchFamily="34" charset="0"/>
              </a:rPr>
              <a:t>PI</a:t>
            </a:r>
            <a:endParaRPr sz="1700" dirty="0">
              <a:latin typeface="+mj-lt"/>
              <a:cs typeface="Arial" panose="020B0604020202020204" pitchFamily="34" charset="0"/>
            </a:endParaRPr>
          </a:p>
          <a:p>
            <a:pPr marL="12700" marR="175895">
              <a:lnSpc>
                <a:spcPct val="100000"/>
              </a:lnSpc>
              <a:spcBef>
                <a:spcPts val="1645"/>
              </a:spcBef>
            </a:pPr>
            <a:r>
              <a:rPr lang="en-IN" sz="1700" spc="200" dirty="0">
                <a:latin typeface="+mj-lt"/>
                <a:cs typeface="Arial" panose="020B0604020202020204" pitchFamily="34" charset="0"/>
              </a:rPr>
              <a:t>T</a:t>
            </a:r>
            <a:r>
              <a:rPr sz="1700" spc="200" dirty="0">
                <a:latin typeface="+mj-lt"/>
                <a:cs typeface="Arial" panose="020B0604020202020204" pitchFamily="34" charset="0"/>
              </a:rPr>
              <a:t>he </a:t>
            </a:r>
            <a:r>
              <a:rPr sz="1700" spc="-10" dirty="0">
                <a:latin typeface="+mj-lt"/>
                <a:cs typeface="Arial" panose="020B0604020202020204" pitchFamily="34" charset="0"/>
              </a:rPr>
              <a:t>FPIs </a:t>
            </a:r>
            <a:r>
              <a:rPr sz="1700" spc="-20" dirty="0">
                <a:latin typeface="+mj-lt"/>
                <a:cs typeface="Arial" panose="020B0604020202020204" pitchFamily="34" charset="0"/>
              </a:rPr>
              <a:t>investing </a:t>
            </a:r>
            <a:r>
              <a:rPr sz="1700" spc="-30" dirty="0">
                <a:latin typeface="+mj-lt"/>
                <a:cs typeface="Arial" panose="020B0604020202020204" pitchFamily="34" charset="0"/>
              </a:rPr>
              <a:t>in </a:t>
            </a:r>
            <a:r>
              <a:rPr sz="1700" spc="20" dirty="0">
                <a:latin typeface="+mj-lt"/>
                <a:cs typeface="Arial" panose="020B0604020202020204" pitchFamily="34" charset="0"/>
              </a:rPr>
              <a:t>b</a:t>
            </a:r>
            <a:r>
              <a:rPr lang="en-IN" sz="1700" spc="20" dirty="0">
                <a:latin typeface="+mj-lt"/>
                <a:cs typeface="Arial" panose="020B0604020202020204" pitchFamily="34" charset="0"/>
              </a:rPr>
              <a:t>r</a:t>
            </a:r>
            <a:r>
              <a:rPr sz="1700" spc="20" dirty="0">
                <a:latin typeface="+mj-lt"/>
                <a:cs typeface="Arial" panose="020B0604020202020204" pitchFamily="34" charset="0"/>
              </a:rPr>
              <a:t>each of </a:t>
            </a:r>
            <a:r>
              <a:rPr sz="1700" spc="-20" dirty="0">
                <a:latin typeface="+mj-lt"/>
                <a:cs typeface="Arial" panose="020B0604020202020204" pitchFamily="34" charset="0"/>
              </a:rPr>
              <a:t>the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esc</a:t>
            </a:r>
            <a:r>
              <a:rPr lang="en-IN" sz="1700" spc="25" dirty="0">
                <a:latin typeface="+mj-lt"/>
                <a:cs typeface="Arial" panose="020B0604020202020204" pitchFamily="34" charset="0"/>
              </a:rPr>
              <a:t>r</a:t>
            </a:r>
            <a:r>
              <a:rPr sz="1700" spc="25" dirty="0" err="1">
                <a:latin typeface="+mj-lt"/>
                <a:cs typeface="Arial" panose="020B0604020202020204" pitchFamily="34" charset="0"/>
              </a:rPr>
              <a:t>ibed</a:t>
            </a:r>
            <a:r>
              <a:rPr sz="1700" spc="25" dirty="0">
                <a:latin typeface="+mj-lt"/>
                <a:cs typeface="Arial" panose="020B0604020202020204" pitchFamily="34" charset="0"/>
              </a:rPr>
              <a:t> </a:t>
            </a:r>
            <a:r>
              <a:rPr sz="1700" spc="-20" dirty="0">
                <a:latin typeface="+mj-lt"/>
                <a:cs typeface="Arial" panose="020B0604020202020204" pitchFamily="34" charset="0"/>
              </a:rPr>
              <a:t>limit </a:t>
            </a:r>
            <a:r>
              <a:rPr sz="1700" spc="-25" dirty="0">
                <a:latin typeface="+mj-lt"/>
                <a:cs typeface="Arial" panose="020B0604020202020204" pitchFamily="34" charset="0"/>
              </a:rPr>
              <a:t>shall </a:t>
            </a:r>
            <a:r>
              <a:rPr sz="1700" spc="-15" dirty="0">
                <a:latin typeface="+mj-lt"/>
                <a:cs typeface="Arial" panose="020B0604020202020204" pitchFamily="34" charset="0"/>
              </a:rPr>
              <a:t>have the option </a:t>
            </a:r>
            <a:r>
              <a:rPr sz="1700" spc="20" dirty="0">
                <a:latin typeface="+mj-lt"/>
                <a:cs typeface="Arial" panose="020B0604020202020204" pitchFamily="34" charset="0"/>
              </a:rPr>
              <a:t>of </a:t>
            </a:r>
            <a:r>
              <a:rPr sz="1700" spc="-20" dirty="0">
                <a:latin typeface="+mj-lt"/>
                <a:cs typeface="Arial" panose="020B0604020202020204" pitchFamily="34" charset="0"/>
              </a:rPr>
              <a:t>divesting </a:t>
            </a:r>
            <a:r>
              <a:rPr sz="1700" spc="15" dirty="0" err="1">
                <a:latin typeface="+mj-lt"/>
                <a:cs typeface="Arial" panose="020B0604020202020204" pitchFamily="34" charset="0"/>
              </a:rPr>
              <a:t>thei</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20" dirty="0">
                <a:latin typeface="+mj-lt"/>
                <a:cs typeface="Arial" panose="020B0604020202020204" pitchFamily="34" charset="0"/>
              </a:rPr>
              <a:t>holdings </a:t>
            </a:r>
            <a:r>
              <a:rPr sz="1700" spc="-25" dirty="0">
                <a:latin typeface="+mj-lt"/>
                <a:cs typeface="Arial" panose="020B0604020202020204" pitchFamily="34" charset="0"/>
              </a:rPr>
              <a:t>within </a:t>
            </a:r>
            <a:r>
              <a:rPr sz="1700" spc="-20" dirty="0">
                <a:latin typeface="+mj-lt"/>
                <a:cs typeface="Arial" panose="020B0604020202020204" pitchFamily="34" charset="0"/>
              </a:rPr>
              <a:t> </a:t>
            </a:r>
            <a:r>
              <a:rPr sz="1700" spc="-5" dirty="0">
                <a:latin typeface="+mj-lt"/>
                <a:cs typeface="Arial" panose="020B0604020202020204" pitchFamily="34" charset="0"/>
              </a:rPr>
              <a:t>five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ading</a:t>
            </a:r>
            <a:r>
              <a:rPr sz="1700" spc="5" dirty="0">
                <a:latin typeface="+mj-lt"/>
                <a:cs typeface="Arial" panose="020B0604020202020204" pitchFamily="34" charset="0"/>
              </a:rPr>
              <a:t> </a:t>
            </a:r>
            <a:r>
              <a:rPr sz="1700" spc="-20" dirty="0">
                <a:latin typeface="+mj-lt"/>
                <a:cs typeface="Arial" panose="020B0604020202020204" pitchFamily="34" charset="0"/>
              </a:rPr>
              <a:t>days </a:t>
            </a:r>
            <a:r>
              <a:rPr sz="1700" spc="50" dirty="0">
                <a:latin typeface="+mj-lt"/>
                <a:cs typeface="Arial" panose="020B0604020202020204" pitchFamily="34" charset="0"/>
              </a:rPr>
              <a:t>f</a:t>
            </a:r>
            <a:r>
              <a:rPr lang="en-IN" sz="1700" spc="50" dirty="0">
                <a:latin typeface="+mj-lt"/>
                <a:cs typeface="Arial" panose="020B0604020202020204" pitchFamily="34" charset="0"/>
              </a:rPr>
              <a:t>r</a:t>
            </a:r>
            <a:r>
              <a:rPr sz="1700" spc="50" dirty="0">
                <a:latin typeface="+mj-lt"/>
                <a:cs typeface="Arial" panose="020B0604020202020204" pitchFamily="34" charset="0"/>
              </a:rPr>
              <a:t>om </a:t>
            </a:r>
            <a:r>
              <a:rPr sz="1700" spc="-15" dirty="0">
                <a:latin typeface="+mj-lt"/>
                <a:cs typeface="Arial" panose="020B0604020202020204" pitchFamily="34" charset="0"/>
              </a:rPr>
              <a:t>the </a:t>
            </a:r>
            <a:r>
              <a:rPr sz="1700" spc="-10" dirty="0">
                <a:latin typeface="+mj-lt"/>
                <a:cs typeface="Arial" panose="020B0604020202020204" pitchFamily="34" charset="0"/>
              </a:rPr>
              <a:t>date </a:t>
            </a:r>
            <a:r>
              <a:rPr sz="1700" spc="15" dirty="0">
                <a:latin typeface="+mj-lt"/>
                <a:cs typeface="Arial" panose="020B0604020202020204" pitchFamily="34" charset="0"/>
              </a:rPr>
              <a:t>of </a:t>
            </a:r>
            <a:r>
              <a:rPr sz="1700" spc="-10" dirty="0">
                <a:latin typeface="+mj-lt"/>
                <a:cs typeface="Arial" panose="020B0604020202020204" pitchFamily="34" charset="0"/>
              </a:rPr>
              <a:t>settlement </a:t>
            </a:r>
            <a:r>
              <a:rPr sz="1700" spc="15" dirty="0">
                <a:latin typeface="+mj-lt"/>
                <a:cs typeface="Arial" panose="020B0604020202020204" pitchFamily="34" charset="0"/>
              </a:rPr>
              <a:t>of </a:t>
            </a:r>
            <a:r>
              <a:rPr sz="1700" spc="-15" dirty="0">
                <a:latin typeface="+mj-lt"/>
                <a:cs typeface="Arial" panose="020B0604020202020204" pitchFamily="34" charset="0"/>
              </a:rPr>
              <a:t>the </a:t>
            </a:r>
            <a:r>
              <a:rPr sz="1700" spc="15" dirty="0">
                <a:latin typeface="+mj-lt"/>
                <a:cs typeface="Arial" panose="020B0604020202020204" pitchFamily="34" charset="0"/>
              </a:rPr>
              <a:t>t</a:t>
            </a:r>
            <a:r>
              <a:rPr lang="en-IN" sz="1700" spc="15" dirty="0">
                <a:latin typeface="+mj-lt"/>
                <a:cs typeface="Arial" panose="020B0604020202020204" pitchFamily="34" charset="0"/>
              </a:rPr>
              <a:t>r</a:t>
            </a:r>
            <a:r>
              <a:rPr sz="1700" spc="15" dirty="0" err="1">
                <a:latin typeface="+mj-lt"/>
                <a:cs typeface="Arial" panose="020B0604020202020204" pitchFamily="34" charset="0"/>
              </a:rPr>
              <a:t>ades</a:t>
            </a:r>
            <a:r>
              <a:rPr sz="1700" spc="15" dirty="0">
                <a:latin typeface="+mj-lt"/>
                <a:cs typeface="Arial" panose="020B0604020202020204" pitchFamily="34" charset="0"/>
              </a:rPr>
              <a:t> </a:t>
            </a:r>
            <a:r>
              <a:rPr sz="1700" spc="-20" dirty="0">
                <a:latin typeface="+mj-lt"/>
                <a:cs typeface="Arial" panose="020B0604020202020204" pitchFamily="34" charset="0"/>
              </a:rPr>
              <a:t>causing </a:t>
            </a:r>
            <a:r>
              <a:rPr sz="1700" spc="-15" dirty="0">
                <a:latin typeface="+mj-lt"/>
                <a:cs typeface="Arial" panose="020B0604020202020204" pitchFamily="34" charset="0"/>
              </a:rPr>
              <a:t>the </a:t>
            </a:r>
            <a:r>
              <a:rPr sz="1700" spc="15" dirty="0">
                <a:latin typeface="+mj-lt"/>
                <a:cs typeface="Arial" panose="020B0604020202020204" pitchFamily="34" charset="0"/>
              </a:rPr>
              <a:t>b</a:t>
            </a:r>
            <a:r>
              <a:rPr lang="en-IN" sz="1700" spc="15" dirty="0">
                <a:latin typeface="+mj-lt"/>
                <a:cs typeface="Arial" panose="020B0604020202020204" pitchFamily="34" charset="0"/>
              </a:rPr>
              <a:t>r</a:t>
            </a:r>
            <a:r>
              <a:rPr sz="1700" spc="15" dirty="0">
                <a:latin typeface="+mj-lt"/>
                <a:cs typeface="Arial" panose="020B0604020202020204" pitchFamily="34" charset="0"/>
              </a:rPr>
              <a:t>each. </a:t>
            </a:r>
            <a:r>
              <a:rPr sz="1700" spc="-25" dirty="0">
                <a:latin typeface="+mj-lt"/>
                <a:cs typeface="Arial" panose="020B0604020202020204" pitchFamily="34" charset="0"/>
              </a:rPr>
              <a:t>In </a:t>
            </a:r>
            <a:r>
              <a:rPr sz="1700" spc="-5" dirty="0">
                <a:latin typeface="+mj-lt"/>
                <a:cs typeface="Arial" panose="020B0604020202020204" pitchFamily="34" charset="0"/>
              </a:rPr>
              <a:t>case </a:t>
            </a:r>
            <a:r>
              <a:rPr sz="1700" spc="-15" dirty="0">
                <a:latin typeface="+mj-lt"/>
                <a:cs typeface="Arial" panose="020B0604020202020204" pitchFamily="34" charset="0"/>
              </a:rPr>
              <a:t>the </a:t>
            </a:r>
            <a:r>
              <a:rPr sz="1700" spc="-10" dirty="0">
                <a:latin typeface="+mj-lt"/>
                <a:cs typeface="Arial" panose="020B0604020202020204" pitchFamily="34" charset="0"/>
              </a:rPr>
              <a:t>FPI </a:t>
            </a:r>
            <a:r>
              <a:rPr sz="1700" spc="-5" dirty="0">
                <a:latin typeface="+mj-lt"/>
                <a:cs typeface="Arial" panose="020B0604020202020204" pitchFamily="34" charset="0"/>
              </a:rPr>
              <a:t>chooses </a:t>
            </a:r>
            <a:r>
              <a:rPr sz="1700" spc="-15" dirty="0">
                <a:latin typeface="+mj-lt"/>
                <a:cs typeface="Arial" panose="020B0604020202020204" pitchFamily="34" charset="0"/>
              </a:rPr>
              <a:t>not </a:t>
            </a:r>
            <a:r>
              <a:rPr sz="1700" spc="-434"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5" dirty="0">
                <a:latin typeface="+mj-lt"/>
                <a:cs typeface="Arial" panose="020B0604020202020204" pitchFamily="34" charset="0"/>
              </a:rPr>
              <a:t>divest,</a:t>
            </a:r>
            <a:r>
              <a:rPr sz="1700" spc="-20" dirty="0">
                <a:latin typeface="+mj-lt"/>
                <a:cs typeface="Arial" panose="020B0604020202020204" pitchFamily="34" charset="0"/>
              </a:rPr>
              <a:t> then</a:t>
            </a:r>
            <a:r>
              <a:rPr sz="1700" dirty="0">
                <a:latin typeface="+mj-lt"/>
                <a:cs typeface="Arial" panose="020B0604020202020204" pitchFamily="34" charset="0"/>
              </a:rPr>
              <a:t> </a:t>
            </a:r>
            <a:r>
              <a:rPr sz="1700" spc="-15" dirty="0">
                <a:latin typeface="+mj-lt"/>
                <a:cs typeface="Arial" panose="020B0604020202020204" pitchFamily="34" charset="0"/>
              </a:rPr>
              <a:t>the</a:t>
            </a:r>
            <a:r>
              <a:rPr sz="1700" spc="-5" dirty="0">
                <a:latin typeface="+mj-lt"/>
                <a:cs typeface="Arial" panose="020B0604020202020204" pitchFamily="34" charset="0"/>
              </a:rPr>
              <a:t> </a:t>
            </a:r>
            <a:r>
              <a:rPr sz="1700" spc="15" dirty="0" err="1">
                <a:latin typeface="+mj-lt"/>
                <a:cs typeface="Arial" panose="020B0604020202020204" pitchFamily="34" charset="0"/>
              </a:rPr>
              <a:t>enti</a:t>
            </a:r>
            <a:r>
              <a:rPr lang="en-IN" sz="1700" spc="15" dirty="0">
                <a:latin typeface="+mj-lt"/>
                <a:cs typeface="Arial" panose="020B0604020202020204" pitchFamily="34" charset="0"/>
              </a:rPr>
              <a:t>r</a:t>
            </a:r>
            <a:r>
              <a:rPr sz="1700" spc="15" dirty="0">
                <a:latin typeface="+mj-lt"/>
                <a:cs typeface="Arial" panose="020B0604020202020204" pitchFamily="34" charset="0"/>
              </a:rPr>
              <a:t>e</a:t>
            </a:r>
            <a:r>
              <a:rPr sz="1700" spc="-5" dirty="0">
                <a:latin typeface="+mj-lt"/>
                <a:cs typeface="Arial" panose="020B0604020202020204" pitchFamily="34" charset="0"/>
              </a:rPr>
              <a:t> </a:t>
            </a:r>
            <a:r>
              <a:rPr sz="1700" spc="-15" dirty="0">
                <a:latin typeface="+mj-lt"/>
                <a:cs typeface="Arial" panose="020B0604020202020204" pitchFamily="34" charset="0"/>
              </a:rPr>
              <a:t>investment</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25" dirty="0">
                <a:latin typeface="+mj-lt"/>
                <a:cs typeface="Arial" panose="020B0604020202020204" pitchFamily="34" charset="0"/>
              </a:rPr>
              <a:t> </a:t>
            </a:r>
            <a:r>
              <a:rPr sz="1700" spc="-15" dirty="0">
                <a:latin typeface="+mj-lt"/>
                <a:cs typeface="Arial" panose="020B0604020202020204" pitchFamily="34" charset="0"/>
              </a:rPr>
              <a:t>the</a:t>
            </a:r>
            <a:r>
              <a:rPr sz="1700" spc="-5" dirty="0">
                <a:latin typeface="+mj-lt"/>
                <a:cs typeface="Arial" panose="020B0604020202020204" pitchFamily="34" charset="0"/>
              </a:rPr>
              <a:t> </a:t>
            </a:r>
            <a:r>
              <a:rPr sz="1700" spc="-15" dirty="0">
                <a:latin typeface="+mj-lt"/>
                <a:cs typeface="Arial" panose="020B0604020202020204" pitchFamily="34" charset="0"/>
              </a:rPr>
              <a:t>company</a:t>
            </a:r>
            <a:r>
              <a:rPr sz="1700" spc="-20"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20" dirty="0">
                <a:latin typeface="+mj-lt"/>
                <a:cs typeface="Arial" panose="020B0604020202020204" pitchFamily="34" charset="0"/>
              </a:rPr>
              <a:t>such</a:t>
            </a:r>
            <a:r>
              <a:rPr sz="1700" spc="-5" dirty="0">
                <a:latin typeface="+mj-lt"/>
                <a:cs typeface="Arial" panose="020B0604020202020204" pitchFamily="34" charset="0"/>
              </a:rPr>
              <a:t> </a:t>
            </a:r>
            <a:r>
              <a:rPr sz="1700" spc="-10" dirty="0">
                <a:latin typeface="+mj-lt"/>
                <a:cs typeface="Arial" panose="020B0604020202020204" pitchFamily="34" charset="0"/>
              </a:rPr>
              <a:t>FPI</a:t>
            </a:r>
            <a:r>
              <a:rPr sz="1700" dirty="0">
                <a:latin typeface="+mj-lt"/>
                <a:cs typeface="Arial" panose="020B0604020202020204" pitchFamily="34" charset="0"/>
              </a:rPr>
              <a:t> </a:t>
            </a:r>
            <a:r>
              <a:rPr sz="1700" spc="-20" dirty="0">
                <a:latin typeface="+mj-lt"/>
                <a:cs typeface="Arial" panose="020B0604020202020204" pitchFamily="34" charset="0"/>
              </a:rPr>
              <a:t>and</a:t>
            </a:r>
            <a:r>
              <a:rPr sz="1700" dirty="0">
                <a:latin typeface="+mj-lt"/>
                <a:cs typeface="Arial" panose="020B0604020202020204" pitchFamily="34" charset="0"/>
              </a:rPr>
              <a:t> </a:t>
            </a:r>
            <a:r>
              <a:rPr sz="1700" spc="-25" dirty="0">
                <a:latin typeface="+mj-lt"/>
                <a:cs typeface="Arial" panose="020B0604020202020204" pitchFamily="34" charset="0"/>
              </a:rPr>
              <a:t>its</a:t>
            </a:r>
            <a:r>
              <a:rPr sz="1700" spc="5" dirty="0">
                <a:latin typeface="+mj-lt"/>
                <a:cs typeface="Arial" panose="020B0604020202020204" pitchFamily="34" charset="0"/>
              </a:rPr>
              <a:t> </a:t>
            </a:r>
            <a:r>
              <a:rPr sz="1700" spc="5" dirty="0" err="1">
                <a:latin typeface="+mj-lt"/>
                <a:cs typeface="Arial" panose="020B0604020202020204" pitchFamily="34" charset="0"/>
              </a:rPr>
              <a:t>investo</a:t>
            </a:r>
            <a:r>
              <a:rPr lang="en-IN" sz="1700" spc="5"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g</a:t>
            </a:r>
            <a:r>
              <a:rPr lang="en-IN" sz="1700" spc="20" dirty="0">
                <a:latin typeface="+mj-lt"/>
                <a:cs typeface="Arial" panose="020B0604020202020204" pitchFamily="34" charset="0"/>
              </a:rPr>
              <a:t>r</a:t>
            </a:r>
            <a:r>
              <a:rPr sz="1700" spc="20" dirty="0" err="1">
                <a:latin typeface="+mj-lt"/>
                <a:cs typeface="Arial" panose="020B0604020202020204" pitchFamily="34" charset="0"/>
              </a:rPr>
              <a:t>oup</a:t>
            </a:r>
            <a:r>
              <a:rPr sz="1700" spc="5" dirty="0">
                <a:latin typeface="+mj-lt"/>
                <a:cs typeface="Arial" panose="020B0604020202020204" pitchFamily="34" charset="0"/>
              </a:rPr>
              <a:t> </a:t>
            </a:r>
            <a:r>
              <a:rPr sz="1700" spc="-20" dirty="0">
                <a:latin typeface="+mj-lt"/>
                <a:cs typeface="Arial" panose="020B0604020202020204" pitchFamily="34" charset="0"/>
              </a:rPr>
              <a:t>shall</a:t>
            </a:r>
            <a:r>
              <a:rPr sz="1700" spc="-5" dirty="0">
                <a:latin typeface="+mj-lt"/>
                <a:cs typeface="Arial" panose="020B0604020202020204" pitchFamily="34" charset="0"/>
              </a:rPr>
              <a:t> </a:t>
            </a:r>
            <a:r>
              <a:rPr sz="1700" dirty="0">
                <a:latin typeface="+mj-lt"/>
                <a:cs typeface="Arial" panose="020B0604020202020204" pitchFamily="34" charset="0"/>
              </a:rPr>
              <a:t>be</a:t>
            </a:r>
            <a:r>
              <a:rPr sz="1700" spc="5" dirty="0">
                <a:latin typeface="+mj-lt"/>
                <a:cs typeface="Arial" panose="020B0604020202020204" pitchFamily="34" charset="0"/>
              </a:rPr>
              <a:t> </a:t>
            </a:r>
            <a:r>
              <a:rPr sz="1700" spc="10" dirty="0" err="1">
                <a:latin typeface="+mj-lt"/>
                <a:cs typeface="Arial" panose="020B0604020202020204" pitchFamily="34" charset="0"/>
              </a:rPr>
              <a:t>conside</a:t>
            </a:r>
            <a:r>
              <a:rPr lang="en-IN" sz="1700" spc="10" dirty="0">
                <a:latin typeface="+mj-lt"/>
                <a:cs typeface="Arial" panose="020B0604020202020204" pitchFamily="34" charset="0"/>
              </a:rPr>
              <a:t>r</a:t>
            </a:r>
            <a:r>
              <a:rPr sz="1700" spc="10" dirty="0">
                <a:latin typeface="+mj-lt"/>
                <a:cs typeface="Arial" panose="020B0604020202020204" pitchFamily="34" charset="0"/>
              </a:rPr>
              <a:t>ed </a:t>
            </a:r>
            <a:r>
              <a:rPr sz="1700" spc="-434" dirty="0">
                <a:latin typeface="+mj-lt"/>
                <a:cs typeface="Arial" panose="020B0604020202020204" pitchFamily="34" charset="0"/>
              </a:rPr>
              <a:t> </a:t>
            </a:r>
            <a:r>
              <a:rPr sz="1700" spc="-10" dirty="0">
                <a:latin typeface="+mj-lt"/>
                <a:cs typeface="Arial" panose="020B0604020202020204" pitchFamily="34" charset="0"/>
              </a:rPr>
              <a:t>as</a:t>
            </a:r>
            <a:r>
              <a:rPr sz="1700" spc="-5" dirty="0">
                <a:latin typeface="+mj-lt"/>
                <a:cs typeface="Arial" panose="020B0604020202020204" pitchFamily="34" charset="0"/>
              </a:rPr>
              <a:t> </a:t>
            </a:r>
            <a:r>
              <a:rPr sz="1700" spc="-15" dirty="0">
                <a:latin typeface="+mj-lt"/>
                <a:cs typeface="Arial" panose="020B0604020202020204" pitchFamily="34" charset="0"/>
              </a:rPr>
              <a:t>investment</a:t>
            </a:r>
            <a:r>
              <a:rPr sz="1700" spc="-10" dirty="0">
                <a:latin typeface="+mj-lt"/>
                <a:cs typeface="Arial" panose="020B0604020202020204" pitchFamily="34" charset="0"/>
              </a:rPr>
              <a:t> </a:t>
            </a:r>
            <a:r>
              <a:rPr sz="1700" spc="20" dirty="0" err="1">
                <a:latin typeface="+mj-lt"/>
                <a:cs typeface="Arial" panose="020B0604020202020204" pitchFamily="34" charset="0"/>
              </a:rPr>
              <a:t>unde</a:t>
            </a:r>
            <a:r>
              <a:rPr lang="en-IN" sz="1700" spc="20" dirty="0">
                <a:latin typeface="+mj-lt"/>
                <a:cs typeface="Arial" panose="020B0604020202020204" pitchFamily="34" charset="0"/>
              </a:rPr>
              <a:t>r</a:t>
            </a:r>
            <a:r>
              <a:rPr sz="1700" spc="-15"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5" dirty="0">
                <a:latin typeface="+mj-lt"/>
                <a:cs typeface="Arial" panose="020B0604020202020204" pitchFamily="34" charset="0"/>
              </a:rPr>
              <a:t> </a:t>
            </a:r>
            <a:r>
              <a:rPr sz="1700" spc="15" dirty="0">
                <a:latin typeface="+mj-lt"/>
                <a:cs typeface="Arial" panose="020B0604020202020204" pitchFamily="34" charset="0"/>
              </a:rPr>
              <a:t>Di</a:t>
            </a:r>
            <a:r>
              <a:rPr lang="en-IN" sz="1700" spc="15" dirty="0">
                <a:latin typeface="+mj-lt"/>
                <a:cs typeface="Arial" panose="020B0604020202020204" pitchFamily="34" charset="0"/>
              </a:rPr>
              <a:t>r</a:t>
            </a:r>
            <a:r>
              <a:rPr sz="1700" spc="15" dirty="0" err="1">
                <a:latin typeface="+mj-lt"/>
                <a:cs typeface="Arial" panose="020B0604020202020204" pitchFamily="34" charset="0"/>
              </a:rPr>
              <a:t>ect</a:t>
            </a:r>
            <a:r>
              <a:rPr sz="1700" spc="10" dirty="0">
                <a:latin typeface="+mj-lt"/>
                <a:cs typeface="Arial" panose="020B0604020202020204" pitchFamily="34" charset="0"/>
              </a:rPr>
              <a:t> </a:t>
            </a:r>
            <a:r>
              <a:rPr sz="1700" spc="-15" dirty="0">
                <a:latin typeface="+mj-lt"/>
                <a:cs typeface="Arial" panose="020B0604020202020204" pitchFamily="34" charset="0"/>
              </a:rPr>
              <a:t>Investment</a:t>
            </a:r>
            <a:r>
              <a:rPr sz="1700" spc="-25" dirty="0">
                <a:latin typeface="+mj-lt"/>
                <a:cs typeface="Arial" panose="020B0604020202020204" pitchFamily="34" charset="0"/>
              </a:rPr>
              <a:t> </a:t>
            </a:r>
            <a:r>
              <a:rPr sz="1700" spc="-10" dirty="0">
                <a:latin typeface="+mj-lt"/>
                <a:cs typeface="Arial" panose="020B0604020202020204" pitchFamily="34" charset="0"/>
              </a:rPr>
              <a:t>(FDI)</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10"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a:t>
            </a:r>
            <a:r>
              <a:rPr sz="1700" spc="-10" dirty="0">
                <a:latin typeface="+mj-lt"/>
                <a:cs typeface="Arial" panose="020B0604020202020204" pitchFamily="34" charset="0"/>
              </a:rPr>
              <a:t>FPI</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5" dirty="0">
                <a:latin typeface="+mj-lt"/>
                <a:cs typeface="Arial" panose="020B0604020202020204" pitchFamily="34" charset="0"/>
              </a:rPr>
              <a:t> </a:t>
            </a:r>
            <a:r>
              <a:rPr sz="1700" spc="-25" dirty="0">
                <a:latin typeface="+mj-lt"/>
                <a:cs typeface="Arial" panose="020B0604020202020204" pitchFamily="34" charset="0"/>
              </a:rPr>
              <a:t>its</a:t>
            </a:r>
            <a:r>
              <a:rPr sz="1700" spc="5" dirty="0">
                <a:latin typeface="+mj-lt"/>
                <a:cs typeface="Arial" panose="020B0604020202020204" pitchFamily="34" charset="0"/>
              </a:rPr>
              <a:t> </a:t>
            </a:r>
            <a:r>
              <a:rPr sz="1700" spc="5" dirty="0" err="1">
                <a:latin typeface="+mj-lt"/>
                <a:cs typeface="Arial" panose="020B0604020202020204" pitchFamily="34" charset="0"/>
              </a:rPr>
              <a:t>investo</a:t>
            </a:r>
            <a:r>
              <a:rPr lang="en-IN" sz="1700" spc="5" dirty="0">
                <a:latin typeface="+mj-lt"/>
                <a:cs typeface="Arial" panose="020B0604020202020204" pitchFamily="34" charset="0"/>
              </a:rPr>
              <a:t>r</a:t>
            </a:r>
            <a:r>
              <a:rPr sz="1700" dirty="0">
                <a:latin typeface="+mj-lt"/>
                <a:cs typeface="Arial" panose="020B0604020202020204" pitchFamily="34" charset="0"/>
              </a:rPr>
              <a:t> </a:t>
            </a:r>
            <a:r>
              <a:rPr sz="1700" spc="20" dirty="0">
                <a:latin typeface="+mj-lt"/>
                <a:cs typeface="Arial" panose="020B0604020202020204" pitchFamily="34" charset="0"/>
              </a:rPr>
              <a:t>g</a:t>
            </a:r>
            <a:r>
              <a:rPr lang="en-IN" sz="1700" spc="20" dirty="0">
                <a:latin typeface="+mj-lt"/>
                <a:cs typeface="Arial" panose="020B0604020202020204" pitchFamily="34" charset="0"/>
              </a:rPr>
              <a:t>r</a:t>
            </a:r>
            <a:r>
              <a:rPr sz="1700" spc="20" dirty="0" err="1">
                <a:latin typeface="+mj-lt"/>
                <a:cs typeface="Arial" panose="020B0604020202020204" pitchFamily="34" charset="0"/>
              </a:rPr>
              <a:t>oup</a:t>
            </a:r>
            <a:r>
              <a:rPr sz="1700" dirty="0">
                <a:latin typeface="+mj-lt"/>
                <a:cs typeface="Arial" panose="020B0604020202020204" pitchFamily="34" charset="0"/>
              </a:rPr>
              <a:t> </a:t>
            </a:r>
            <a:r>
              <a:rPr sz="1700" spc="-20" dirty="0">
                <a:latin typeface="+mj-lt"/>
                <a:cs typeface="Arial" panose="020B0604020202020204" pitchFamily="34" charset="0"/>
              </a:rPr>
              <a:t>shall</a:t>
            </a:r>
            <a:r>
              <a:rPr sz="1700" spc="-5" dirty="0">
                <a:latin typeface="+mj-lt"/>
                <a:cs typeface="Arial" panose="020B0604020202020204" pitchFamily="34" charset="0"/>
              </a:rPr>
              <a:t> </a:t>
            </a:r>
            <a:r>
              <a:rPr sz="1700" spc="-15" dirty="0">
                <a:latin typeface="+mj-lt"/>
                <a:cs typeface="Arial" panose="020B0604020202020204" pitchFamily="34" charset="0"/>
              </a:rPr>
              <a:t>not</a:t>
            </a:r>
            <a:r>
              <a:rPr sz="1700" spc="10" dirty="0">
                <a:latin typeface="+mj-lt"/>
                <a:cs typeface="Arial" panose="020B0604020202020204" pitchFamily="34" charset="0"/>
              </a:rPr>
              <a:t> </a:t>
            </a:r>
            <a:r>
              <a:rPr sz="1700" dirty="0">
                <a:latin typeface="+mj-lt"/>
                <a:cs typeface="Arial" panose="020B0604020202020204" pitchFamily="34" charset="0"/>
              </a:rPr>
              <a:t>make </a:t>
            </a:r>
            <a:r>
              <a:rPr sz="1700" spc="5" dirty="0">
                <a:latin typeface="+mj-lt"/>
                <a:cs typeface="Arial" panose="020B0604020202020204" pitchFamily="34" charset="0"/>
              </a:rPr>
              <a:t> </a:t>
            </a:r>
            <a:r>
              <a:rPr sz="1700" spc="40" dirty="0">
                <a:latin typeface="+mj-lt"/>
                <a:cs typeface="Arial" panose="020B0604020202020204" pitchFamily="34" charset="0"/>
              </a:rPr>
              <a:t>fu</a:t>
            </a:r>
            <a:r>
              <a:rPr lang="en-IN" sz="1700" spc="40" dirty="0">
                <a:latin typeface="+mj-lt"/>
                <a:cs typeface="Arial" panose="020B0604020202020204" pitchFamily="34" charset="0"/>
              </a:rPr>
              <a:t>r</a:t>
            </a:r>
            <a:r>
              <a:rPr sz="1700" spc="40" dirty="0">
                <a:latin typeface="+mj-lt"/>
                <a:cs typeface="Arial" panose="020B0604020202020204" pitchFamily="34" charset="0"/>
              </a:rPr>
              <a:t>the</a:t>
            </a:r>
            <a:r>
              <a:rPr lang="en-IN" sz="1700" spc="40" dirty="0">
                <a:latin typeface="+mj-lt"/>
                <a:cs typeface="Arial" panose="020B0604020202020204" pitchFamily="34" charset="0"/>
              </a:rPr>
              <a:t>r</a:t>
            </a:r>
            <a:r>
              <a:rPr sz="1700" spc="-30" dirty="0">
                <a:latin typeface="+mj-lt"/>
                <a:cs typeface="Arial" panose="020B0604020202020204" pitchFamily="34" charset="0"/>
              </a:rPr>
              <a:t> </a:t>
            </a:r>
            <a:r>
              <a:rPr sz="1700" spc="10" dirty="0">
                <a:latin typeface="+mj-lt"/>
                <a:cs typeface="Arial" panose="020B0604020202020204" pitchFamily="34" charset="0"/>
              </a:rPr>
              <a:t>po</a:t>
            </a:r>
            <a:r>
              <a:rPr lang="en-IN" sz="1700" spc="10" dirty="0">
                <a:latin typeface="+mj-lt"/>
                <a:cs typeface="Arial" panose="020B0604020202020204" pitchFamily="34" charset="0"/>
              </a:rPr>
              <a:t>r</a:t>
            </a:r>
            <a:r>
              <a:rPr sz="1700" spc="10" dirty="0" err="1">
                <a:latin typeface="+mj-lt"/>
                <a:cs typeface="Arial" panose="020B0604020202020204" pitchFamily="34" charset="0"/>
              </a:rPr>
              <a:t>tfolio</a:t>
            </a:r>
            <a:r>
              <a:rPr sz="1700" spc="10" dirty="0">
                <a:latin typeface="+mj-lt"/>
                <a:cs typeface="Arial" panose="020B0604020202020204" pitchFamily="34" charset="0"/>
              </a:rPr>
              <a:t> </a:t>
            </a:r>
            <a:r>
              <a:rPr sz="1700" spc="-15" dirty="0">
                <a:latin typeface="+mj-lt"/>
                <a:cs typeface="Arial" panose="020B0604020202020204" pitchFamily="34" charset="0"/>
              </a:rPr>
              <a:t>investment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15" dirty="0">
                <a:latin typeface="+mj-lt"/>
                <a:cs typeface="Arial" panose="020B0604020202020204" pitchFamily="34" charset="0"/>
              </a:rPr>
              <a:t>company</a:t>
            </a:r>
            <a:r>
              <a:rPr sz="1700" spc="-25" dirty="0">
                <a:latin typeface="+mj-lt"/>
                <a:cs typeface="Arial" panose="020B0604020202020204" pitchFamily="34" charset="0"/>
              </a:rPr>
              <a:t> </a:t>
            </a:r>
            <a:r>
              <a:rPr sz="1700" spc="10" dirty="0" err="1">
                <a:latin typeface="+mj-lt"/>
                <a:cs typeface="Arial" panose="020B0604020202020204" pitchFamily="34" charset="0"/>
              </a:rPr>
              <a:t>conce</a:t>
            </a:r>
            <a:r>
              <a:rPr lang="en-IN" sz="1700" spc="10" dirty="0">
                <a:latin typeface="+mj-lt"/>
                <a:cs typeface="Arial" panose="020B0604020202020204" pitchFamily="34" charset="0"/>
              </a:rPr>
              <a:t>r</a:t>
            </a:r>
            <a:r>
              <a:rPr sz="1700" spc="10" dirty="0" err="1">
                <a:latin typeface="+mj-lt"/>
                <a:cs typeface="Arial" panose="020B0604020202020204" pitchFamily="34" charset="0"/>
              </a:rPr>
              <a:t>ned</a:t>
            </a:r>
            <a:r>
              <a:rPr sz="1700" spc="10" dirty="0">
                <a:latin typeface="+mj-lt"/>
                <a:cs typeface="Arial" panose="020B0604020202020204" pitchFamily="34" charset="0"/>
              </a:rPr>
              <a:t>.</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5080">
              <a:lnSpc>
                <a:spcPct val="100000"/>
              </a:lnSpc>
              <a:spcBef>
                <a:spcPts val="5"/>
              </a:spcBef>
            </a:pPr>
            <a:r>
              <a:rPr lang="en-IN" sz="1700" spc="200" dirty="0">
                <a:latin typeface="+mj-lt"/>
                <a:cs typeface="Arial" panose="020B0604020202020204" pitchFamily="34" charset="0"/>
              </a:rPr>
              <a:t>T</a:t>
            </a:r>
            <a:r>
              <a:rPr sz="1700" spc="200" dirty="0">
                <a:latin typeface="+mj-lt"/>
                <a:cs typeface="Arial" panose="020B0604020202020204" pitchFamily="34" charset="0"/>
              </a:rPr>
              <a:t>he </a:t>
            </a:r>
            <a:r>
              <a:rPr sz="1700" spc="-10" dirty="0">
                <a:latin typeface="+mj-lt"/>
                <a:cs typeface="Arial" panose="020B0604020202020204" pitchFamily="34" charset="0"/>
              </a:rPr>
              <a:t>FPI, </a:t>
            </a:r>
            <a:r>
              <a:rPr sz="1700" spc="5" dirty="0" err="1">
                <a:latin typeface="+mj-lt"/>
                <a:cs typeface="Arial" panose="020B0604020202020204" pitchFamily="34" charset="0"/>
              </a:rPr>
              <a:t>th</a:t>
            </a:r>
            <a:r>
              <a:rPr lang="en-IN" sz="1700" spc="5" dirty="0">
                <a:latin typeface="+mj-lt"/>
                <a:cs typeface="Arial" panose="020B0604020202020204" pitchFamily="34" charset="0"/>
              </a:rPr>
              <a:t>r</a:t>
            </a:r>
            <a:r>
              <a:rPr sz="1700" spc="5" dirty="0" err="1">
                <a:latin typeface="+mj-lt"/>
                <a:cs typeface="Arial" panose="020B0604020202020204" pitchFamily="34" charset="0"/>
              </a:rPr>
              <a:t>ough</a:t>
            </a:r>
            <a:r>
              <a:rPr sz="1700" spc="5" dirty="0">
                <a:latin typeface="+mj-lt"/>
                <a:cs typeface="Arial" panose="020B0604020202020204" pitchFamily="34" charset="0"/>
              </a:rPr>
              <a:t> </a:t>
            </a:r>
            <a:r>
              <a:rPr sz="1700" spc="-25" dirty="0">
                <a:latin typeface="+mj-lt"/>
                <a:cs typeface="Arial" panose="020B0604020202020204" pitchFamily="34" charset="0"/>
              </a:rPr>
              <a:t>its </a:t>
            </a:r>
            <a:r>
              <a:rPr sz="1700" spc="-10" dirty="0">
                <a:latin typeface="+mj-lt"/>
                <a:cs typeface="Arial" panose="020B0604020202020204" pitchFamily="34" charset="0"/>
              </a:rPr>
              <a:t>designated </a:t>
            </a:r>
            <a:r>
              <a:rPr sz="1700" spc="-15" dirty="0">
                <a:latin typeface="+mj-lt"/>
                <a:cs typeface="Arial" panose="020B0604020202020204" pitchFamily="34" charset="0"/>
              </a:rPr>
              <a:t>custodian, </a:t>
            </a:r>
            <a:r>
              <a:rPr sz="1700" spc="-25" dirty="0">
                <a:latin typeface="+mj-lt"/>
                <a:cs typeface="Arial" panose="020B0604020202020204" pitchFamily="34" charset="0"/>
              </a:rPr>
              <a:t>shall </a:t>
            </a:r>
            <a:r>
              <a:rPr sz="1700" spc="10" dirty="0">
                <a:latin typeface="+mj-lt"/>
                <a:cs typeface="Arial" panose="020B0604020202020204" pitchFamily="34" charset="0"/>
              </a:rPr>
              <a:t>b</a:t>
            </a:r>
            <a:r>
              <a:rPr lang="en-IN" sz="1700" spc="10" dirty="0">
                <a:latin typeface="+mj-lt"/>
                <a:cs typeface="Arial" panose="020B0604020202020204" pitchFamily="34" charset="0"/>
              </a:rPr>
              <a:t>r</a:t>
            </a:r>
            <a:r>
              <a:rPr sz="1700" spc="10" dirty="0" err="1">
                <a:latin typeface="+mj-lt"/>
                <a:cs typeface="Arial" panose="020B0604020202020204" pitchFamily="34" charset="0"/>
              </a:rPr>
              <a:t>ing</a:t>
            </a:r>
            <a:r>
              <a:rPr sz="1700" spc="10" dirty="0">
                <a:latin typeface="+mj-lt"/>
                <a:cs typeface="Arial" panose="020B0604020202020204" pitchFamily="34" charset="0"/>
              </a:rPr>
              <a:t> </a:t>
            </a:r>
            <a:r>
              <a:rPr sz="1700" spc="-15" dirty="0">
                <a:latin typeface="+mj-lt"/>
                <a:cs typeface="Arial" panose="020B0604020202020204" pitchFamily="34" charset="0"/>
              </a:rPr>
              <a:t>the </a:t>
            </a:r>
            <a:r>
              <a:rPr sz="1700" spc="-5" dirty="0">
                <a:latin typeface="+mj-lt"/>
                <a:cs typeface="Arial" panose="020B0604020202020204" pitchFamily="34" charset="0"/>
              </a:rPr>
              <a:t>same </a:t>
            </a:r>
            <a:r>
              <a:rPr sz="1700" spc="-10" dirty="0">
                <a:latin typeface="+mj-lt"/>
                <a:cs typeface="Arial" panose="020B0604020202020204" pitchFamily="34" charset="0"/>
              </a:rPr>
              <a:t>to </a:t>
            </a:r>
            <a:r>
              <a:rPr sz="1700" spc="-20" dirty="0">
                <a:latin typeface="+mj-lt"/>
                <a:cs typeface="Arial" panose="020B0604020202020204" pitchFamily="34" charset="0"/>
              </a:rPr>
              <a:t>the </a:t>
            </a:r>
            <a:r>
              <a:rPr sz="1700" spc="-10" dirty="0">
                <a:latin typeface="+mj-lt"/>
                <a:cs typeface="Arial" panose="020B0604020202020204" pitchFamily="34" charset="0"/>
              </a:rPr>
              <a:t>notice </a:t>
            </a:r>
            <a:r>
              <a:rPr sz="1700" spc="20" dirty="0">
                <a:latin typeface="+mj-lt"/>
                <a:cs typeface="Arial" panose="020B0604020202020204" pitchFamily="34" charset="0"/>
              </a:rPr>
              <a:t>of </a:t>
            </a:r>
            <a:r>
              <a:rPr sz="1700" spc="-20" dirty="0">
                <a:latin typeface="+mj-lt"/>
                <a:cs typeface="Arial" panose="020B0604020202020204" pitchFamily="34" charset="0"/>
              </a:rPr>
              <a:t>the </a:t>
            </a:r>
            <a:r>
              <a:rPr sz="1700" spc="5" dirty="0" err="1">
                <a:latin typeface="+mj-lt"/>
                <a:cs typeface="Arial" panose="020B0604020202020204" pitchFamily="34" charset="0"/>
              </a:rPr>
              <a:t>deposito</a:t>
            </a:r>
            <a:r>
              <a:rPr lang="en-IN" sz="1700" spc="5" dirty="0">
                <a:latin typeface="+mj-lt"/>
                <a:cs typeface="Arial" panose="020B0604020202020204" pitchFamily="34" charset="0"/>
              </a:rPr>
              <a:t>r</a:t>
            </a:r>
            <a:r>
              <a:rPr sz="1700" spc="5" dirty="0" err="1">
                <a:latin typeface="+mj-lt"/>
                <a:cs typeface="Arial" panose="020B0604020202020204" pitchFamily="34" charset="0"/>
              </a:rPr>
              <a:t>ies</a:t>
            </a:r>
            <a:r>
              <a:rPr sz="1700" spc="5" dirty="0">
                <a:latin typeface="+mj-lt"/>
                <a:cs typeface="Arial" panose="020B0604020202020204" pitchFamily="34" charset="0"/>
              </a:rPr>
              <a:t> </a:t>
            </a:r>
            <a:r>
              <a:rPr sz="1700" spc="-10" dirty="0">
                <a:latin typeface="+mj-lt"/>
                <a:cs typeface="Arial" panose="020B0604020202020204" pitchFamily="34" charset="0"/>
              </a:rPr>
              <a:t>as well as </a:t>
            </a:r>
            <a:r>
              <a:rPr sz="1700" spc="-5" dirty="0">
                <a:latin typeface="+mj-lt"/>
                <a:cs typeface="Arial" panose="020B0604020202020204" pitchFamily="34" charset="0"/>
              </a:rPr>
              <a:t> </a:t>
            </a:r>
            <a:r>
              <a:rPr sz="1700" spc="-15" dirty="0">
                <a:latin typeface="+mj-lt"/>
                <a:cs typeface="Arial" panose="020B0604020202020204" pitchFamily="34" charset="0"/>
              </a:rPr>
              <a:t>the </a:t>
            </a:r>
            <a:r>
              <a:rPr sz="1700" spc="15" dirty="0" err="1">
                <a:latin typeface="+mj-lt"/>
                <a:cs typeface="Arial" panose="020B0604020202020204" pitchFamily="34" charset="0"/>
              </a:rPr>
              <a:t>conce</a:t>
            </a:r>
            <a:r>
              <a:rPr lang="en-IN" sz="1700" spc="15" dirty="0">
                <a:latin typeface="+mj-lt"/>
                <a:cs typeface="Arial" panose="020B0604020202020204" pitchFamily="34" charset="0"/>
              </a:rPr>
              <a:t>r</a:t>
            </a:r>
            <a:r>
              <a:rPr sz="1700" spc="15" dirty="0" err="1">
                <a:latin typeface="+mj-lt"/>
                <a:cs typeface="Arial" panose="020B0604020202020204" pitchFamily="34" charset="0"/>
              </a:rPr>
              <a:t>ned</a:t>
            </a:r>
            <a:r>
              <a:rPr sz="1700" spc="15" dirty="0">
                <a:latin typeface="+mj-lt"/>
                <a:cs typeface="Arial" panose="020B0604020202020204" pitchFamily="34" charset="0"/>
              </a:rPr>
              <a:t> </a:t>
            </a:r>
            <a:r>
              <a:rPr sz="1700" spc="-15" dirty="0">
                <a:latin typeface="+mj-lt"/>
                <a:cs typeface="Arial" panose="020B0604020202020204" pitchFamily="34" charset="0"/>
              </a:rPr>
              <a:t>company </a:t>
            </a:r>
            <a:r>
              <a:rPr sz="1700" spc="60" dirty="0" err="1">
                <a:latin typeface="+mj-lt"/>
                <a:cs typeface="Arial" panose="020B0604020202020204" pitchFamily="34" charset="0"/>
              </a:rPr>
              <a:t>fo</a:t>
            </a:r>
            <a:r>
              <a:rPr lang="en-IN" sz="1700" spc="60" dirty="0">
                <a:latin typeface="+mj-lt"/>
                <a:cs typeface="Arial" panose="020B0604020202020204" pitchFamily="34" charset="0"/>
              </a:rPr>
              <a:t>r</a:t>
            </a:r>
            <a:r>
              <a:rPr sz="1700" spc="60" dirty="0">
                <a:latin typeface="+mj-lt"/>
                <a:cs typeface="Arial" panose="020B0604020202020204" pitchFamily="34" charset="0"/>
              </a:rPr>
              <a:t> </a:t>
            </a:r>
            <a:r>
              <a:rPr sz="1700" dirty="0">
                <a:latin typeface="+mj-lt"/>
                <a:cs typeface="Arial" panose="020B0604020202020204" pitchFamily="34" charset="0"/>
              </a:rPr>
              <a:t>effecting </a:t>
            </a:r>
            <a:r>
              <a:rPr sz="1700" spc="5" dirty="0" err="1">
                <a:latin typeface="+mj-lt"/>
                <a:cs typeface="Arial" panose="020B0604020202020204" pitchFamily="34" charset="0"/>
              </a:rPr>
              <a:t>necessa</a:t>
            </a:r>
            <a:r>
              <a:rPr lang="en-IN" sz="1700" spc="5" dirty="0">
                <a:latin typeface="+mj-lt"/>
                <a:cs typeface="Arial" panose="020B0604020202020204" pitchFamily="34" charset="0"/>
              </a:rPr>
              <a:t>r</a:t>
            </a:r>
            <a:r>
              <a:rPr sz="1700" spc="5" dirty="0">
                <a:latin typeface="+mj-lt"/>
                <a:cs typeface="Arial" panose="020B0604020202020204" pitchFamily="34" charset="0"/>
              </a:rPr>
              <a:t>y </a:t>
            </a:r>
            <a:r>
              <a:rPr sz="1700" spc="-10" dirty="0">
                <a:latin typeface="+mj-lt"/>
                <a:cs typeface="Arial" panose="020B0604020202020204" pitchFamily="34" charset="0"/>
              </a:rPr>
              <a:t>changes </a:t>
            </a:r>
            <a:r>
              <a:rPr sz="1700" spc="-30" dirty="0">
                <a:latin typeface="+mj-lt"/>
                <a:cs typeface="Arial" panose="020B0604020202020204" pitchFamily="34" charset="0"/>
              </a:rPr>
              <a:t>in </a:t>
            </a:r>
            <a:r>
              <a:rPr sz="1700" spc="15" dirty="0" err="1">
                <a:latin typeface="+mj-lt"/>
                <a:cs typeface="Arial" panose="020B0604020202020204" pitchFamily="34" charset="0"/>
              </a:rPr>
              <a:t>thei</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lang="en-IN" sz="1700" spc="40" dirty="0">
                <a:latin typeface="+mj-lt"/>
                <a:cs typeface="Arial" panose="020B0604020202020204" pitchFamily="34" charset="0"/>
              </a:rPr>
              <a:t>r</a:t>
            </a:r>
            <a:r>
              <a:rPr sz="1700" spc="40" dirty="0">
                <a:latin typeface="+mj-lt"/>
                <a:cs typeface="Arial" panose="020B0604020202020204" pitchFamily="34" charset="0"/>
              </a:rPr>
              <a:t>eco</a:t>
            </a:r>
            <a:r>
              <a:rPr lang="en-IN" sz="1700" spc="40" dirty="0">
                <a:latin typeface="+mj-lt"/>
                <a:cs typeface="Arial" panose="020B0604020202020204" pitchFamily="34" charset="0"/>
              </a:rPr>
              <a:t>r</a:t>
            </a:r>
            <a:r>
              <a:rPr sz="1700" spc="40" dirty="0">
                <a:latin typeface="+mj-lt"/>
                <a:cs typeface="Arial" panose="020B0604020202020204" pitchFamily="34" charset="0"/>
              </a:rPr>
              <a:t>ds, </a:t>
            </a:r>
            <a:r>
              <a:rPr sz="1700" spc="-25" dirty="0">
                <a:latin typeface="+mj-lt"/>
                <a:cs typeface="Arial" panose="020B0604020202020204" pitchFamily="34" charset="0"/>
              </a:rPr>
              <a:t>within </a:t>
            </a:r>
            <a:r>
              <a:rPr sz="1700" spc="-10" dirty="0">
                <a:latin typeface="+mj-lt"/>
                <a:cs typeface="Arial" panose="020B0604020202020204" pitchFamily="34" charset="0"/>
              </a:rPr>
              <a:t>seven </a:t>
            </a:r>
            <a:r>
              <a:rPr sz="1700" spc="5" dirty="0">
                <a:latin typeface="+mj-lt"/>
                <a:cs typeface="Arial" panose="020B0604020202020204" pitchFamily="34" charset="0"/>
              </a:rPr>
              <a:t>t</a:t>
            </a:r>
            <a:r>
              <a:rPr lang="en-IN" sz="1700" spc="5" dirty="0">
                <a:latin typeface="+mj-lt"/>
                <a:cs typeface="Arial" panose="020B0604020202020204" pitchFamily="34" charset="0"/>
              </a:rPr>
              <a:t>r</a:t>
            </a:r>
            <a:r>
              <a:rPr sz="1700" spc="5" dirty="0" err="1">
                <a:latin typeface="+mj-lt"/>
                <a:cs typeface="Arial" panose="020B0604020202020204" pitchFamily="34" charset="0"/>
              </a:rPr>
              <a:t>ading</a:t>
            </a:r>
            <a:r>
              <a:rPr sz="1700" spc="5" dirty="0">
                <a:latin typeface="+mj-lt"/>
                <a:cs typeface="Arial" panose="020B0604020202020204" pitchFamily="34" charset="0"/>
              </a:rPr>
              <a:t> </a:t>
            </a:r>
            <a:r>
              <a:rPr sz="1700" spc="-20" dirty="0">
                <a:latin typeface="+mj-lt"/>
                <a:cs typeface="Arial" panose="020B0604020202020204" pitchFamily="34" charset="0"/>
              </a:rPr>
              <a:t>days </a:t>
            </a:r>
            <a:r>
              <a:rPr sz="1700" spc="50" dirty="0">
                <a:latin typeface="+mj-lt"/>
                <a:cs typeface="Arial" panose="020B0604020202020204" pitchFamily="34" charset="0"/>
              </a:rPr>
              <a:t>f</a:t>
            </a:r>
            <a:r>
              <a:rPr lang="en-IN" sz="1700" spc="50" dirty="0">
                <a:latin typeface="+mj-lt"/>
                <a:cs typeface="Arial" panose="020B0604020202020204" pitchFamily="34" charset="0"/>
              </a:rPr>
              <a:t>r</a:t>
            </a:r>
            <a:r>
              <a:rPr sz="1700" spc="50" dirty="0">
                <a:latin typeface="+mj-lt"/>
                <a:cs typeface="Arial" panose="020B0604020202020204" pitchFamily="34" charset="0"/>
              </a:rPr>
              <a:t>om </a:t>
            </a:r>
            <a:r>
              <a:rPr sz="1700" spc="-20" dirty="0">
                <a:latin typeface="+mj-lt"/>
                <a:cs typeface="Arial" panose="020B0604020202020204" pitchFamily="34" charset="0"/>
              </a:rPr>
              <a:t>the </a:t>
            </a:r>
            <a:r>
              <a:rPr sz="1700" spc="-440" dirty="0">
                <a:latin typeface="+mj-lt"/>
                <a:cs typeface="Arial" panose="020B0604020202020204" pitchFamily="34" charset="0"/>
              </a:rPr>
              <a:t> </a:t>
            </a:r>
            <a:r>
              <a:rPr sz="1700" spc="-5" dirty="0">
                <a:latin typeface="+mj-lt"/>
                <a:cs typeface="Arial" panose="020B0604020202020204" pitchFamily="34" charset="0"/>
              </a:rPr>
              <a:t>date</a:t>
            </a:r>
            <a:r>
              <a:rPr sz="1700" spc="-30"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10" dirty="0">
                <a:latin typeface="+mj-lt"/>
                <a:cs typeface="Arial" panose="020B0604020202020204" pitchFamily="34" charset="0"/>
              </a:rPr>
              <a:t>settlement</a:t>
            </a:r>
            <a:r>
              <a:rPr sz="1700" spc="-25"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20" dirty="0">
                <a:latin typeface="+mj-lt"/>
                <a:cs typeface="Arial" panose="020B0604020202020204" pitchFamily="34" charset="0"/>
              </a:rPr>
              <a:t>t</a:t>
            </a:r>
            <a:r>
              <a:rPr lang="en-IN" sz="1700" spc="20" dirty="0">
                <a:latin typeface="+mj-lt"/>
                <a:cs typeface="Arial" panose="020B0604020202020204" pitchFamily="34" charset="0"/>
              </a:rPr>
              <a:t>r</a:t>
            </a:r>
            <a:r>
              <a:rPr sz="1700" spc="20" dirty="0" err="1">
                <a:latin typeface="+mj-lt"/>
                <a:cs typeface="Arial" panose="020B0604020202020204" pitchFamily="34" charset="0"/>
              </a:rPr>
              <a:t>ades</a:t>
            </a:r>
            <a:r>
              <a:rPr sz="1700" spc="-20" dirty="0">
                <a:latin typeface="+mj-lt"/>
                <a:cs typeface="Arial" panose="020B0604020202020204" pitchFamily="34" charset="0"/>
              </a:rPr>
              <a:t> causing</a:t>
            </a:r>
            <a:r>
              <a:rPr sz="1700" spc="-15" dirty="0">
                <a:latin typeface="+mj-lt"/>
                <a:cs typeface="Arial" panose="020B0604020202020204" pitchFamily="34" charset="0"/>
              </a:rPr>
              <a:t> the</a:t>
            </a:r>
            <a:r>
              <a:rPr sz="1700" spc="-10" dirty="0">
                <a:latin typeface="+mj-lt"/>
                <a:cs typeface="Arial" panose="020B0604020202020204" pitchFamily="34" charset="0"/>
              </a:rPr>
              <a:t> </a:t>
            </a:r>
            <a:r>
              <a:rPr sz="1700" spc="20" dirty="0">
                <a:latin typeface="+mj-lt"/>
                <a:cs typeface="Arial" panose="020B0604020202020204" pitchFamily="34" charset="0"/>
              </a:rPr>
              <a:t>b</a:t>
            </a:r>
            <a:r>
              <a:rPr lang="en-IN" sz="1700" spc="20" dirty="0">
                <a:latin typeface="+mj-lt"/>
                <a:cs typeface="Arial" panose="020B0604020202020204" pitchFamily="34" charset="0"/>
              </a:rPr>
              <a:t>r</a:t>
            </a:r>
            <a:r>
              <a:rPr sz="1700" spc="20" dirty="0">
                <a:latin typeface="+mj-lt"/>
                <a:cs typeface="Arial" panose="020B0604020202020204" pitchFamily="34" charset="0"/>
              </a:rPr>
              <a:t>each</a:t>
            </a:r>
            <a:endParaRPr sz="1700" dirty="0">
              <a:latin typeface="+mj-lt"/>
              <a:cs typeface="Arial" panose="020B0604020202020204" pitchFamily="34" charset="0"/>
            </a:endParaRPr>
          </a:p>
          <a:p>
            <a:pPr>
              <a:lnSpc>
                <a:spcPct val="100000"/>
              </a:lnSpc>
              <a:spcBef>
                <a:spcPts val="55"/>
              </a:spcBef>
            </a:pPr>
            <a:endParaRPr sz="1700" dirty="0">
              <a:latin typeface="+mj-lt"/>
              <a:cs typeface="Arial" panose="020B0604020202020204" pitchFamily="34" charset="0"/>
            </a:endParaRPr>
          </a:p>
          <a:p>
            <a:pPr marL="12700" marR="78740">
              <a:lnSpc>
                <a:spcPct val="100000"/>
              </a:lnSpc>
              <a:spcBef>
                <a:spcPts val="5"/>
              </a:spcBef>
            </a:pPr>
            <a:r>
              <a:rPr lang="en-IN" sz="1700" spc="200" dirty="0">
                <a:latin typeface="+mj-lt"/>
                <a:cs typeface="Arial" panose="020B0604020202020204" pitchFamily="34" charset="0"/>
              </a:rPr>
              <a:t>T</a:t>
            </a:r>
            <a:r>
              <a:rPr sz="1700" spc="200" dirty="0">
                <a:latin typeface="+mj-lt"/>
                <a:cs typeface="Arial" panose="020B0604020202020204" pitchFamily="34" charset="0"/>
              </a:rPr>
              <a:t>he </a:t>
            </a:r>
            <a:r>
              <a:rPr sz="1700" spc="-15" dirty="0">
                <a:latin typeface="+mj-lt"/>
                <a:cs typeface="Arial" panose="020B0604020202020204" pitchFamily="34" charset="0"/>
              </a:rPr>
              <a:t>divestment </a:t>
            </a:r>
            <a:r>
              <a:rPr sz="1700" spc="15" dirty="0">
                <a:latin typeface="+mj-lt"/>
                <a:cs typeface="Arial" panose="020B0604020202020204" pitchFamily="34" charset="0"/>
              </a:rPr>
              <a:t>of </a:t>
            </a:r>
            <a:r>
              <a:rPr sz="1700" spc="-20" dirty="0">
                <a:latin typeface="+mj-lt"/>
                <a:cs typeface="Arial" panose="020B0604020202020204" pitchFamily="34" charset="0"/>
              </a:rPr>
              <a:t>holdings </a:t>
            </a:r>
            <a:r>
              <a:rPr sz="1700" spc="-35" dirty="0">
                <a:latin typeface="+mj-lt"/>
                <a:cs typeface="Arial" panose="020B0604020202020204" pitchFamily="34" charset="0"/>
              </a:rPr>
              <a:t>by </a:t>
            </a:r>
            <a:r>
              <a:rPr sz="1700" spc="-15" dirty="0">
                <a:latin typeface="+mj-lt"/>
                <a:cs typeface="Arial" panose="020B0604020202020204" pitchFamily="34" charset="0"/>
              </a:rPr>
              <a:t>the </a:t>
            </a:r>
            <a:r>
              <a:rPr sz="1700" spc="-10" dirty="0">
                <a:latin typeface="+mj-lt"/>
                <a:cs typeface="Arial" panose="020B0604020202020204" pitchFamily="34" charset="0"/>
              </a:rPr>
              <a:t>FPI </a:t>
            </a:r>
            <a:r>
              <a:rPr sz="1700" spc="-15" dirty="0">
                <a:latin typeface="+mj-lt"/>
                <a:cs typeface="Arial" panose="020B0604020202020204" pitchFamily="34" charset="0"/>
              </a:rPr>
              <a:t>and the </a:t>
            </a:r>
            <a:r>
              <a:rPr lang="en-IN" sz="1700" dirty="0">
                <a:latin typeface="+mj-lt"/>
                <a:cs typeface="Arial" panose="020B0604020202020204" pitchFamily="34" charset="0"/>
              </a:rPr>
              <a:t>r</a:t>
            </a:r>
            <a:r>
              <a:rPr sz="1700" dirty="0" err="1">
                <a:latin typeface="+mj-lt"/>
                <a:cs typeface="Arial" panose="020B0604020202020204" pitchFamily="34" charset="0"/>
              </a:rPr>
              <a:t>eclassification</a:t>
            </a:r>
            <a:r>
              <a:rPr sz="1700" dirty="0">
                <a:latin typeface="+mj-lt"/>
                <a:cs typeface="Arial" panose="020B0604020202020204" pitchFamily="34" charset="0"/>
              </a:rPr>
              <a:t> </a:t>
            </a:r>
            <a:r>
              <a:rPr sz="1700" spc="15" dirty="0">
                <a:latin typeface="+mj-lt"/>
                <a:cs typeface="Arial" panose="020B0604020202020204" pitchFamily="34" charset="0"/>
              </a:rPr>
              <a:t>of </a:t>
            </a:r>
            <a:r>
              <a:rPr sz="1700" spc="-10" dirty="0">
                <a:latin typeface="+mj-lt"/>
                <a:cs typeface="Arial" panose="020B0604020202020204" pitchFamily="34" charset="0"/>
              </a:rPr>
              <a:t>FPI </a:t>
            </a:r>
            <a:r>
              <a:rPr sz="1700" spc="-15" dirty="0">
                <a:latin typeface="+mj-lt"/>
                <a:cs typeface="Arial" panose="020B0604020202020204" pitchFamily="34" charset="0"/>
              </a:rPr>
              <a:t>investment as </a:t>
            </a:r>
            <a:r>
              <a:rPr sz="1700" spc="-20" dirty="0">
                <a:latin typeface="+mj-lt"/>
                <a:cs typeface="Arial" panose="020B0604020202020204" pitchFamily="34" charset="0"/>
              </a:rPr>
              <a:t>FDI shall </a:t>
            </a:r>
            <a:r>
              <a:rPr sz="1700" spc="-5" dirty="0">
                <a:latin typeface="+mj-lt"/>
                <a:cs typeface="Arial" panose="020B0604020202020204" pitchFamily="34" charset="0"/>
              </a:rPr>
              <a:t>be </a:t>
            </a:r>
            <a:r>
              <a:rPr sz="1700" spc="-20" dirty="0">
                <a:latin typeface="+mj-lt"/>
                <a:cs typeface="Arial" panose="020B0604020202020204" pitchFamily="34" charset="0"/>
              </a:rPr>
              <a:t>subject </a:t>
            </a:r>
            <a:r>
              <a:rPr sz="1700" spc="-15" dirty="0">
                <a:latin typeface="+mj-lt"/>
                <a:cs typeface="Arial" panose="020B0604020202020204" pitchFamily="34" charset="0"/>
              </a:rPr>
              <a:t>to </a:t>
            </a:r>
            <a:r>
              <a:rPr sz="1700" spc="-10" dirty="0">
                <a:latin typeface="+mj-lt"/>
                <a:cs typeface="Arial" panose="020B0604020202020204" pitchFamily="34" charset="0"/>
              </a:rPr>
              <a:t> </a:t>
            </a:r>
            <a:r>
              <a:rPr sz="1700" spc="40" dirty="0">
                <a:latin typeface="+mj-lt"/>
                <a:cs typeface="Arial" panose="020B0604020202020204" pitchFamily="34" charset="0"/>
              </a:rPr>
              <a:t>fu</a:t>
            </a:r>
            <a:r>
              <a:rPr lang="en-IN" sz="1700" spc="40" dirty="0">
                <a:latin typeface="+mj-lt"/>
                <a:cs typeface="Arial" panose="020B0604020202020204" pitchFamily="34" charset="0"/>
              </a:rPr>
              <a:t>r</a:t>
            </a:r>
            <a:r>
              <a:rPr sz="1700" spc="40" dirty="0">
                <a:latin typeface="+mj-lt"/>
                <a:cs typeface="Arial" panose="020B0604020202020204" pitchFamily="34" charset="0"/>
              </a:rPr>
              <a:t>the</a:t>
            </a:r>
            <a:r>
              <a:rPr lang="en-IN" sz="1700" spc="40" dirty="0">
                <a:latin typeface="+mj-lt"/>
                <a:cs typeface="Arial" panose="020B0604020202020204" pitchFamily="34" charset="0"/>
              </a:rPr>
              <a:t>r</a:t>
            </a:r>
            <a:r>
              <a:rPr sz="1700" spc="-30" dirty="0">
                <a:latin typeface="+mj-lt"/>
                <a:cs typeface="Arial" panose="020B0604020202020204" pitchFamily="34" charset="0"/>
              </a:rPr>
              <a:t> </a:t>
            </a:r>
            <a:r>
              <a:rPr sz="1700" spc="-15" dirty="0">
                <a:latin typeface="+mj-lt"/>
                <a:cs typeface="Arial" panose="020B0604020202020204" pitchFamily="34" charset="0"/>
              </a:rPr>
              <a:t>conditions,</a:t>
            </a:r>
            <a:r>
              <a:rPr sz="1700" spc="-10" dirty="0">
                <a:latin typeface="+mj-lt"/>
                <a:cs typeface="Arial" panose="020B0604020202020204" pitchFamily="34" charset="0"/>
              </a:rPr>
              <a:t> </a:t>
            </a:r>
            <a:r>
              <a:rPr sz="1700" dirty="0">
                <a:latin typeface="+mj-lt"/>
                <a:cs typeface="Arial" panose="020B0604020202020204" pitchFamily="34" charset="0"/>
              </a:rPr>
              <a:t>if</a:t>
            </a:r>
            <a:r>
              <a:rPr sz="1700" spc="10" dirty="0">
                <a:latin typeface="+mj-lt"/>
                <a:cs typeface="Arial" panose="020B0604020202020204" pitchFamily="34" charset="0"/>
              </a:rPr>
              <a:t> </a:t>
            </a:r>
            <a:r>
              <a:rPr sz="1700" spc="-25" dirty="0">
                <a:latin typeface="+mj-lt"/>
                <a:cs typeface="Arial" panose="020B0604020202020204" pitchFamily="34" charset="0"/>
              </a:rPr>
              <a:t>any,</a:t>
            </a:r>
            <a:r>
              <a:rPr sz="1700" spc="-10" dirty="0">
                <a:latin typeface="+mj-lt"/>
                <a:cs typeface="Arial" panose="020B0604020202020204" pitchFamily="34" charset="0"/>
              </a:rPr>
              <a:t> </a:t>
            </a:r>
            <a:r>
              <a:rPr sz="1700" spc="-5" dirty="0">
                <a:latin typeface="+mj-lt"/>
                <a:cs typeface="Arial" panose="020B0604020202020204" pitchFamily="34" charset="0"/>
              </a:rPr>
              <a:t>specified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5" dirty="0" err="1">
                <a:latin typeface="+mj-lt"/>
                <a:cs typeface="Arial" panose="020B0604020202020204" pitchFamily="34" charset="0"/>
              </a:rPr>
              <a:t>Secu</a:t>
            </a:r>
            <a:r>
              <a:rPr lang="en-IN" sz="1700" spc="5" dirty="0">
                <a:latin typeface="+mj-lt"/>
                <a:cs typeface="Arial" panose="020B0604020202020204" pitchFamily="34" charset="0"/>
              </a:rPr>
              <a:t>r</a:t>
            </a:r>
            <a:r>
              <a:rPr sz="1700" spc="5" dirty="0" err="1">
                <a:latin typeface="+mj-lt"/>
                <a:cs typeface="Arial" panose="020B0604020202020204" pitchFamily="34" charset="0"/>
              </a:rPr>
              <a:t>ities</a:t>
            </a:r>
            <a:r>
              <a:rPr sz="1700" spc="-30" dirty="0">
                <a:latin typeface="+mj-lt"/>
                <a:cs typeface="Arial" panose="020B0604020202020204" pitchFamily="34" charset="0"/>
              </a:rPr>
              <a:t> </a:t>
            </a:r>
            <a:r>
              <a:rPr sz="1700" spc="-20" dirty="0">
                <a:latin typeface="+mj-lt"/>
                <a:cs typeface="Arial" panose="020B0604020202020204" pitchFamily="34" charset="0"/>
              </a:rPr>
              <a:t>and</a:t>
            </a:r>
            <a:r>
              <a:rPr sz="1700" spc="10" dirty="0">
                <a:latin typeface="+mj-lt"/>
                <a:cs typeface="Arial" panose="020B0604020202020204" pitchFamily="34" charset="0"/>
              </a:rPr>
              <a:t> </a:t>
            </a:r>
            <a:r>
              <a:rPr sz="1700" spc="-10" dirty="0">
                <a:latin typeface="+mj-lt"/>
                <a:cs typeface="Arial" panose="020B0604020202020204" pitchFamily="34" charset="0"/>
              </a:rPr>
              <a:t>Exchange</a:t>
            </a:r>
            <a:r>
              <a:rPr sz="1700" spc="-20" dirty="0">
                <a:latin typeface="+mj-lt"/>
                <a:cs typeface="Arial" panose="020B0604020202020204" pitchFamily="34" charset="0"/>
              </a:rPr>
              <a:t> </a:t>
            </a:r>
            <a:r>
              <a:rPr sz="1700" spc="20" dirty="0">
                <a:latin typeface="+mj-lt"/>
                <a:cs typeface="Arial" panose="020B0604020202020204" pitchFamily="34" charset="0"/>
              </a:rPr>
              <a:t>Boa</a:t>
            </a:r>
            <a:r>
              <a:rPr lang="en-IN" sz="1700" spc="20" dirty="0">
                <a:latin typeface="+mj-lt"/>
                <a:cs typeface="Arial" panose="020B0604020202020204" pitchFamily="34" charset="0"/>
              </a:rPr>
              <a:t>r</a:t>
            </a:r>
            <a:r>
              <a:rPr sz="1700" spc="20" dirty="0">
                <a:latin typeface="+mj-lt"/>
                <a:cs typeface="Arial" panose="020B0604020202020204" pitchFamily="34" charset="0"/>
              </a:rPr>
              <a:t>d</a:t>
            </a:r>
            <a:r>
              <a:rPr sz="1700" spc="10"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India</a:t>
            </a:r>
            <a:r>
              <a:rPr sz="1700" spc="-5" dirty="0">
                <a:latin typeface="+mj-lt"/>
                <a:cs typeface="Arial" panose="020B0604020202020204" pitchFamily="34" charset="0"/>
              </a:rPr>
              <a:t> </a:t>
            </a:r>
            <a:r>
              <a:rPr sz="1700" spc="-20" dirty="0">
                <a:latin typeface="+mj-lt"/>
                <a:cs typeface="Arial" panose="020B0604020202020204" pitchFamily="34" charset="0"/>
              </a:rPr>
              <a:t>and</a:t>
            </a:r>
            <a:r>
              <a:rPr sz="1700" spc="10" dirty="0">
                <a:latin typeface="+mj-lt"/>
                <a:cs typeface="Arial" panose="020B0604020202020204" pitchFamily="34" charset="0"/>
              </a:rPr>
              <a:t> </a:t>
            </a:r>
            <a:r>
              <a:rPr sz="1700" spc="-20" dirty="0">
                <a:latin typeface="+mj-lt"/>
                <a:cs typeface="Arial" panose="020B0604020202020204" pitchFamily="34" charset="0"/>
              </a:rPr>
              <a:t>the</a:t>
            </a:r>
            <a:r>
              <a:rPr sz="1700" dirty="0">
                <a:latin typeface="+mj-lt"/>
                <a:cs typeface="Arial" panose="020B0604020202020204" pitchFamily="34" charset="0"/>
              </a:rPr>
              <a:t> </a:t>
            </a:r>
            <a:r>
              <a:rPr sz="1700" spc="15" dirty="0">
                <a:latin typeface="+mj-lt"/>
                <a:cs typeface="Arial" panose="020B0604020202020204" pitchFamily="34" charset="0"/>
              </a:rPr>
              <a:t>Rese</a:t>
            </a:r>
            <a:r>
              <a:rPr lang="en-IN" sz="1700" spc="15" dirty="0">
                <a:latin typeface="+mj-lt"/>
                <a:cs typeface="Arial" panose="020B0604020202020204" pitchFamily="34" charset="0"/>
              </a:rPr>
              <a:t>r</a:t>
            </a:r>
            <a:r>
              <a:rPr sz="1700" spc="15" dirty="0" err="1">
                <a:latin typeface="+mj-lt"/>
                <a:cs typeface="Arial" panose="020B0604020202020204" pitchFamily="34" charset="0"/>
              </a:rPr>
              <a:t>ve</a:t>
            </a:r>
            <a:r>
              <a:rPr sz="1700" spc="-20" dirty="0">
                <a:latin typeface="+mj-lt"/>
                <a:cs typeface="Arial" panose="020B0604020202020204" pitchFamily="34" charset="0"/>
              </a:rPr>
              <a:t> Bank</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25" dirty="0">
                <a:latin typeface="+mj-lt"/>
                <a:cs typeface="Arial" panose="020B0604020202020204" pitchFamily="34" charset="0"/>
              </a:rPr>
              <a:t> </a:t>
            </a:r>
            <a:r>
              <a:rPr sz="1700" spc="-25" dirty="0">
                <a:latin typeface="+mj-lt"/>
                <a:cs typeface="Arial" panose="020B0604020202020204" pitchFamily="34" charset="0"/>
              </a:rPr>
              <a:t>this </a:t>
            </a:r>
            <a:r>
              <a:rPr sz="1700" spc="-20" dirty="0">
                <a:latin typeface="+mj-lt"/>
                <a:cs typeface="Arial" panose="020B0604020202020204" pitchFamily="34" charset="0"/>
              </a:rPr>
              <a:t> </a:t>
            </a:r>
            <a:r>
              <a:rPr lang="en-IN" sz="1700" spc="40" dirty="0">
                <a:latin typeface="+mj-lt"/>
                <a:cs typeface="Arial" panose="020B0604020202020204" pitchFamily="34" charset="0"/>
              </a:rPr>
              <a:t>r</a:t>
            </a:r>
            <a:r>
              <a:rPr sz="1700" spc="40" dirty="0" err="1">
                <a:latin typeface="+mj-lt"/>
                <a:cs typeface="Arial" panose="020B0604020202020204" pitchFamily="34" charset="0"/>
              </a:rPr>
              <a:t>ega</a:t>
            </a:r>
            <a:r>
              <a:rPr lang="en-IN" sz="1700" spc="40" dirty="0">
                <a:latin typeface="+mj-lt"/>
                <a:cs typeface="Arial" panose="020B0604020202020204" pitchFamily="34" charset="0"/>
              </a:rPr>
              <a:t>r</a:t>
            </a:r>
            <a:r>
              <a:rPr sz="1700" spc="40" dirty="0">
                <a:latin typeface="+mj-lt"/>
                <a:cs typeface="Arial" panose="020B0604020202020204" pitchFamily="34" charset="0"/>
              </a:rPr>
              <a:t>d. </a:t>
            </a:r>
            <a:r>
              <a:rPr lang="en-IN" sz="1700" spc="200" dirty="0">
                <a:latin typeface="+mj-lt"/>
                <a:cs typeface="Arial" panose="020B0604020202020204" pitchFamily="34" charset="0"/>
              </a:rPr>
              <a:t>T</a:t>
            </a:r>
            <a:r>
              <a:rPr sz="1700" spc="200" dirty="0">
                <a:latin typeface="+mj-lt"/>
                <a:cs typeface="Arial" panose="020B0604020202020204" pitchFamily="34" charset="0"/>
              </a:rPr>
              <a:t>he </a:t>
            </a:r>
            <a:r>
              <a:rPr sz="1700" spc="20" dirty="0">
                <a:latin typeface="+mj-lt"/>
                <a:cs typeface="Arial" panose="020B0604020202020204" pitchFamily="34" charset="0"/>
              </a:rPr>
              <a:t>b</a:t>
            </a:r>
            <a:r>
              <a:rPr lang="en-IN" sz="1700" spc="20" dirty="0">
                <a:latin typeface="+mj-lt"/>
                <a:cs typeface="Arial" panose="020B0604020202020204" pitchFamily="34" charset="0"/>
              </a:rPr>
              <a:t>r</a:t>
            </a:r>
            <a:r>
              <a:rPr sz="1700" spc="20" dirty="0">
                <a:latin typeface="+mj-lt"/>
                <a:cs typeface="Arial" panose="020B0604020202020204" pitchFamily="34" charset="0"/>
              </a:rPr>
              <a:t>each of </a:t>
            </a:r>
            <a:r>
              <a:rPr sz="1700" spc="-20" dirty="0">
                <a:latin typeface="+mj-lt"/>
                <a:cs typeface="Arial" panose="020B0604020202020204" pitchFamily="34" charset="0"/>
              </a:rPr>
              <a:t>the said </a:t>
            </a:r>
            <a:r>
              <a:rPr sz="1700" spc="10" dirty="0" err="1">
                <a:latin typeface="+mj-lt"/>
                <a:cs typeface="Arial" panose="020B0604020202020204" pitchFamily="34" charset="0"/>
              </a:rPr>
              <a:t>agg</a:t>
            </a:r>
            <a:r>
              <a:rPr lang="en-IN" sz="1700" spc="10" dirty="0">
                <a:latin typeface="+mj-lt"/>
                <a:cs typeface="Arial" panose="020B0604020202020204" pitchFamily="34" charset="0"/>
              </a:rPr>
              <a:t>r</a:t>
            </a:r>
            <a:r>
              <a:rPr sz="1700" spc="10" dirty="0" err="1">
                <a:latin typeface="+mj-lt"/>
                <a:cs typeface="Arial" panose="020B0604020202020204" pitchFamily="34" charset="0"/>
              </a:rPr>
              <a:t>egate</a:t>
            </a:r>
            <a:r>
              <a:rPr sz="1700" spc="10"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5" dirty="0" err="1">
                <a:latin typeface="+mj-lt"/>
                <a:cs typeface="Arial" panose="020B0604020202020204" pitchFamily="34" charset="0"/>
              </a:rPr>
              <a:t>secto</a:t>
            </a:r>
            <a:r>
              <a:rPr lang="en-IN" sz="1700" spc="15" dirty="0">
                <a:latin typeface="+mj-lt"/>
                <a:cs typeface="Arial" panose="020B0604020202020204" pitchFamily="34" charset="0"/>
              </a:rPr>
              <a:t>r</a:t>
            </a:r>
            <a:r>
              <a:rPr sz="1700" spc="15" dirty="0">
                <a:latin typeface="+mj-lt"/>
                <a:cs typeface="Arial" panose="020B0604020202020204" pitchFamily="34" charset="0"/>
              </a:rPr>
              <a:t>al </a:t>
            </a:r>
            <a:r>
              <a:rPr sz="1700" spc="-20" dirty="0">
                <a:latin typeface="+mj-lt"/>
                <a:cs typeface="Arial" panose="020B0604020202020204" pitchFamily="34" charset="0"/>
              </a:rPr>
              <a:t>limit </a:t>
            </a:r>
            <a:r>
              <a:rPr sz="1700" spc="-15" dirty="0">
                <a:latin typeface="+mj-lt"/>
                <a:cs typeface="Arial" panose="020B0604020202020204" pitchFamily="34" charset="0"/>
              </a:rPr>
              <a:t>on account </a:t>
            </a:r>
            <a:r>
              <a:rPr sz="1700" spc="20" dirty="0">
                <a:latin typeface="+mj-lt"/>
                <a:cs typeface="Arial" panose="020B0604020202020204" pitchFamily="34" charset="0"/>
              </a:rPr>
              <a:t>of </a:t>
            </a:r>
            <a:r>
              <a:rPr sz="1700" spc="-20" dirty="0">
                <a:latin typeface="+mj-lt"/>
                <a:cs typeface="Arial" panose="020B0604020202020204" pitchFamily="34" charset="0"/>
              </a:rPr>
              <a:t>such acquisition </a:t>
            </a:r>
            <a:r>
              <a:rPr sz="1700" spc="65" dirty="0" err="1">
                <a:latin typeface="+mj-lt"/>
                <a:cs typeface="Arial" panose="020B0604020202020204" pitchFamily="34" charset="0"/>
              </a:rPr>
              <a:t>fo</a:t>
            </a:r>
            <a:r>
              <a:rPr lang="en-IN" sz="1700" spc="65" dirty="0">
                <a:latin typeface="+mj-lt"/>
                <a:cs typeface="Arial" panose="020B0604020202020204" pitchFamily="34" charset="0"/>
              </a:rPr>
              <a:t>r</a:t>
            </a:r>
            <a:r>
              <a:rPr sz="1700" spc="65" dirty="0">
                <a:latin typeface="+mj-lt"/>
                <a:cs typeface="Arial" panose="020B0604020202020204" pitchFamily="34" charset="0"/>
              </a:rPr>
              <a:t> </a:t>
            </a:r>
            <a:r>
              <a:rPr sz="1700" spc="-20" dirty="0">
                <a:latin typeface="+mj-lt"/>
                <a:cs typeface="Arial" panose="020B0604020202020204" pitchFamily="34" charset="0"/>
              </a:rPr>
              <a:t>the </a:t>
            </a:r>
            <a:r>
              <a:rPr sz="1700" spc="20" dirty="0">
                <a:latin typeface="+mj-lt"/>
                <a:cs typeface="Arial" panose="020B0604020202020204" pitchFamily="34" charset="0"/>
              </a:rPr>
              <a:t>pe</a:t>
            </a:r>
            <a:r>
              <a:rPr lang="en-IN" sz="1700" spc="20" dirty="0">
                <a:latin typeface="+mj-lt"/>
                <a:cs typeface="Arial" panose="020B0604020202020204" pitchFamily="34" charset="0"/>
              </a:rPr>
              <a:t>r</a:t>
            </a:r>
            <a:r>
              <a:rPr sz="1700" spc="20" dirty="0" err="1">
                <a:latin typeface="+mj-lt"/>
                <a:cs typeface="Arial" panose="020B0604020202020204" pitchFamily="34" charset="0"/>
              </a:rPr>
              <a:t>iod</a:t>
            </a:r>
            <a:r>
              <a:rPr sz="1700" spc="20" dirty="0">
                <a:latin typeface="+mj-lt"/>
                <a:cs typeface="Arial" panose="020B0604020202020204" pitchFamily="34" charset="0"/>
              </a:rPr>
              <a:t> </a:t>
            </a:r>
            <a:r>
              <a:rPr sz="1700" spc="25" dirty="0">
                <a:latin typeface="+mj-lt"/>
                <a:cs typeface="Arial" panose="020B0604020202020204" pitchFamily="34" charset="0"/>
              </a:rPr>
              <a:t> </a:t>
            </a:r>
            <a:r>
              <a:rPr sz="1700" spc="-5" dirty="0">
                <a:latin typeface="+mj-lt"/>
                <a:cs typeface="Arial" panose="020B0604020202020204" pitchFamily="34" charset="0"/>
              </a:rPr>
              <a:t>between</a:t>
            </a:r>
            <a:r>
              <a:rPr sz="1700" spc="-20" dirty="0">
                <a:latin typeface="+mj-lt"/>
                <a:cs typeface="Arial" panose="020B0604020202020204" pitchFamily="34" charset="0"/>
              </a:rPr>
              <a:t> </a:t>
            </a:r>
            <a:r>
              <a:rPr sz="1700" spc="-15" dirty="0">
                <a:latin typeface="+mj-lt"/>
                <a:cs typeface="Arial" panose="020B0604020202020204" pitchFamily="34" charset="0"/>
              </a:rPr>
              <a:t>the</a:t>
            </a:r>
            <a:r>
              <a:rPr sz="1700" dirty="0">
                <a:latin typeface="+mj-lt"/>
                <a:cs typeface="Arial" panose="020B0604020202020204" pitchFamily="34" charset="0"/>
              </a:rPr>
              <a:t> </a:t>
            </a:r>
            <a:r>
              <a:rPr sz="1700" spc="-20" dirty="0">
                <a:latin typeface="+mj-lt"/>
                <a:cs typeface="Arial" panose="020B0604020202020204" pitchFamily="34" charset="0"/>
              </a:rPr>
              <a:t>acquisition</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5" dirty="0">
                <a:latin typeface="+mj-lt"/>
                <a:cs typeface="Arial" panose="020B0604020202020204" pitchFamily="34" charset="0"/>
              </a:rPr>
              <a:t> </a:t>
            </a:r>
            <a:r>
              <a:rPr sz="1700" spc="-15" dirty="0">
                <a:latin typeface="+mj-lt"/>
                <a:cs typeface="Arial" panose="020B0604020202020204" pitchFamily="34" charset="0"/>
              </a:rPr>
              <a:t>sale</a:t>
            </a:r>
            <a:r>
              <a:rPr sz="1700" spc="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5" dirty="0">
                <a:latin typeface="+mj-lt"/>
                <a:cs typeface="Arial" panose="020B0604020202020204" pitchFamily="34" charset="0"/>
              </a:rPr>
              <a:t> </a:t>
            </a:r>
            <a:r>
              <a:rPr sz="1700" spc="5" dirty="0" err="1">
                <a:latin typeface="+mj-lt"/>
                <a:cs typeface="Arial" panose="020B0604020202020204" pitchFamily="34" charset="0"/>
              </a:rPr>
              <a:t>conve</a:t>
            </a:r>
            <a:r>
              <a:rPr lang="en-IN" sz="1700" spc="5" dirty="0">
                <a:latin typeface="+mj-lt"/>
                <a:cs typeface="Arial" panose="020B0604020202020204" pitchFamily="34" charset="0"/>
              </a:rPr>
              <a:t>r</a:t>
            </a:r>
            <a:r>
              <a:rPr sz="1700" spc="5" dirty="0" err="1">
                <a:latin typeface="+mj-lt"/>
                <a:cs typeface="Arial" panose="020B0604020202020204" pitchFamily="34" charset="0"/>
              </a:rPr>
              <a:t>sion</a:t>
            </a:r>
            <a:r>
              <a:rPr sz="1700" spc="-10" dirty="0">
                <a:latin typeface="+mj-lt"/>
                <a:cs typeface="Arial" panose="020B0604020202020204" pitchFamily="34" charset="0"/>
              </a:rPr>
              <a:t> to</a:t>
            </a:r>
            <a:r>
              <a:rPr sz="1700" spc="-5" dirty="0">
                <a:latin typeface="+mj-lt"/>
                <a:cs typeface="Arial" panose="020B0604020202020204" pitchFamily="34" charset="0"/>
              </a:rPr>
              <a:t> </a:t>
            </a:r>
            <a:r>
              <a:rPr sz="1700" spc="-20" dirty="0">
                <a:latin typeface="+mj-lt"/>
                <a:cs typeface="Arial" panose="020B0604020202020204" pitchFamily="34" charset="0"/>
              </a:rPr>
              <a:t>FDI</a:t>
            </a:r>
            <a:r>
              <a:rPr sz="1700" spc="25" dirty="0">
                <a:latin typeface="+mj-lt"/>
                <a:cs typeface="Arial" panose="020B0604020202020204" pitchFamily="34" charset="0"/>
              </a:rPr>
              <a:t> </a:t>
            </a:r>
            <a:r>
              <a:rPr sz="1700" spc="-25" dirty="0">
                <a:latin typeface="+mj-lt"/>
                <a:cs typeface="Arial" panose="020B0604020202020204" pitchFamily="34" charset="0"/>
              </a:rPr>
              <a:t>within</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dirty="0">
                <a:latin typeface="+mj-lt"/>
                <a:cs typeface="Arial" panose="020B0604020202020204" pitchFamily="34" charset="0"/>
              </a:rPr>
              <a:t>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esc</a:t>
            </a:r>
            <a:r>
              <a:rPr lang="en-IN" sz="1700" spc="25" dirty="0">
                <a:latin typeface="+mj-lt"/>
                <a:cs typeface="Arial" panose="020B0604020202020204" pitchFamily="34" charset="0"/>
              </a:rPr>
              <a:t>r</a:t>
            </a:r>
            <a:r>
              <a:rPr sz="1700" spc="25" dirty="0" err="1">
                <a:latin typeface="+mj-lt"/>
                <a:cs typeface="Arial" panose="020B0604020202020204" pitchFamily="34" charset="0"/>
              </a:rPr>
              <a:t>ibed</a:t>
            </a:r>
            <a:r>
              <a:rPr sz="1700" spc="-5" dirty="0">
                <a:latin typeface="+mj-lt"/>
                <a:cs typeface="Arial" panose="020B0604020202020204" pitchFamily="34" charset="0"/>
              </a:rPr>
              <a:t> time,</a:t>
            </a:r>
            <a:r>
              <a:rPr sz="1700" spc="-15" dirty="0">
                <a:latin typeface="+mj-lt"/>
                <a:cs typeface="Arial" panose="020B0604020202020204" pitchFamily="34" charset="0"/>
              </a:rPr>
              <a:t> </a:t>
            </a:r>
            <a:r>
              <a:rPr sz="1700" spc="-25" dirty="0">
                <a:latin typeface="+mj-lt"/>
                <a:cs typeface="Arial" panose="020B0604020202020204" pitchFamily="34" charset="0"/>
              </a:rPr>
              <a:t>shall</a:t>
            </a:r>
            <a:r>
              <a:rPr sz="1700" spc="-5" dirty="0">
                <a:latin typeface="+mj-lt"/>
                <a:cs typeface="Arial" panose="020B0604020202020204" pitchFamily="34" charset="0"/>
              </a:rPr>
              <a:t> </a:t>
            </a:r>
            <a:r>
              <a:rPr sz="1700" spc="-15" dirty="0">
                <a:latin typeface="+mj-lt"/>
                <a:cs typeface="Arial" panose="020B0604020202020204" pitchFamily="34" charset="0"/>
              </a:rPr>
              <a:t>not</a:t>
            </a:r>
            <a:r>
              <a:rPr sz="1700" spc="15" dirty="0">
                <a:latin typeface="+mj-lt"/>
                <a:cs typeface="Arial" panose="020B0604020202020204" pitchFamily="34" charset="0"/>
              </a:rPr>
              <a:t> </a:t>
            </a:r>
            <a:r>
              <a:rPr sz="1700" dirty="0">
                <a:latin typeface="+mj-lt"/>
                <a:cs typeface="Arial" panose="020B0604020202020204" pitchFamily="34" charset="0"/>
              </a:rPr>
              <a:t>be</a:t>
            </a:r>
            <a:r>
              <a:rPr sz="1700" spc="10" dirty="0">
                <a:latin typeface="+mj-lt"/>
                <a:cs typeface="Arial" panose="020B0604020202020204" pitchFamily="34" charset="0"/>
              </a:rPr>
              <a:t> </a:t>
            </a:r>
            <a:r>
              <a:rPr lang="en-IN" sz="1700" spc="15" dirty="0">
                <a:latin typeface="+mj-lt"/>
                <a:cs typeface="Arial" panose="020B0604020202020204" pitchFamily="34" charset="0"/>
              </a:rPr>
              <a:t>r</a:t>
            </a:r>
            <a:r>
              <a:rPr sz="1700" spc="15" dirty="0" err="1">
                <a:latin typeface="+mj-lt"/>
                <a:cs typeface="Arial" panose="020B0604020202020204" pitchFamily="34" charset="0"/>
              </a:rPr>
              <a:t>eckoned</a:t>
            </a:r>
            <a:r>
              <a:rPr sz="1700" dirty="0">
                <a:latin typeface="+mj-lt"/>
                <a:cs typeface="Arial" panose="020B0604020202020204" pitchFamily="34" charset="0"/>
              </a:rPr>
              <a:t> </a:t>
            </a:r>
            <a:r>
              <a:rPr sz="1700" spc="-10" dirty="0">
                <a:latin typeface="+mj-lt"/>
                <a:cs typeface="Arial" panose="020B0604020202020204" pitchFamily="34" charset="0"/>
              </a:rPr>
              <a:t>as</a:t>
            </a:r>
            <a:r>
              <a:rPr sz="1700" spc="-30" dirty="0">
                <a:latin typeface="+mj-lt"/>
                <a:cs typeface="Arial" panose="020B0604020202020204" pitchFamily="34" charset="0"/>
              </a:rPr>
              <a:t> </a:t>
            </a:r>
            <a:r>
              <a:rPr sz="1700" spc="-15" dirty="0">
                <a:latin typeface="+mj-lt"/>
                <a:cs typeface="Arial" panose="020B0604020202020204" pitchFamily="34" charset="0"/>
              </a:rPr>
              <a:t>a </a:t>
            </a:r>
            <a:r>
              <a:rPr sz="1700" spc="-430" dirty="0">
                <a:latin typeface="+mj-lt"/>
                <a:cs typeface="Arial" panose="020B0604020202020204" pitchFamily="34" charset="0"/>
              </a:rPr>
              <a:t> </a:t>
            </a:r>
            <a:r>
              <a:rPr sz="1700" spc="-5" dirty="0" err="1">
                <a:latin typeface="+mj-lt"/>
                <a:cs typeface="Arial" panose="020B0604020202020204" pitchFamily="34" charset="0"/>
              </a:rPr>
              <a:t>cont</a:t>
            </a:r>
            <a:r>
              <a:rPr lang="en-IN" sz="1700" spc="-5" dirty="0">
                <a:latin typeface="+mj-lt"/>
                <a:cs typeface="Arial" panose="020B0604020202020204" pitchFamily="34" charset="0"/>
              </a:rPr>
              <a:t>r</a:t>
            </a:r>
            <a:r>
              <a:rPr sz="1700" spc="-5" dirty="0" err="1">
                <a:latin typeface="+mj-lt"/>
                <a:cs typeface="Arial" panose="020B0604020202020204" pitchFamily="34" charset="0"/>
              </a:rPr>
              <a:t>avention</a:t>
            </a:r>
            <a:r>
              <a:rPr sz="1700" spc="-30" dirty="0">
                <a:latin typeface="+mj-lt"/>
                <a:cs typeface="Arial" panose="020B0604020202020204" pitchFamily="34" charset="0"/>
              </a:rPr>
              <a:t> </a:t>
            </a:r>
            <a:r>
              <a:rPr sz="1700" spc="20" dirty="0" err="1">
                <a:latin typeface="+mj-lt"/>
                <a:cs typeface="Arial" panose="020B0604020202020204" pitchFamily="34" charset="0"/>
              </a:rPr>
              <a:t>unde</a:t>
            </a:r>
            <a:r>
              <a:rPr lang="en-IN" sz="1700" spc="20" dirty="0">
                <a:latin typeface="+mj-lt"/>
                <a:cs typeface="Arial" panose="020B0604020202020204" pitchFamily="34" charset="0"/>
              </a:rPr>
              <a:t>r</a:t>
            </a:r>
            <a:r>
              <a:rPr sz="1700" spc="-15" dirty="0">
                <a:latin typeface="+mj-lt"/>
                <a:cs typeface="Arial" panose="020B0604020202020204" pitchFamily="34" charset="0"/>
              </a:rPr>
              <a:t> </a:t>
            </a:r>
            <a:r>
              <a:rPr sz="1700" spc="-10" dirty="0">
                <a:latin typeface="+mj-lt"/>
                <a:cs typeface="Arial" panose="020B0604020202020204" pitchFamily="34" charset="0"/>
              </a:rPr>
              <a:t>these</a:t>
            </a:r>
            <a:r>
              <a:rPr sz="1700" spc="-25" dirty="0">
                <a:latin typeface="+mj-lt"/>
                <a:cs typeface="Arial" panose="020B0604020202020204" pitchFamily="34" charset="0"/>
              </a:rPr>
              <a:t> </a:t>
            </a:r>
            <a:r>
              <a:rPr lang="en-IN" sz="1700" spc="15" dirty="0">
                <a:latin typeface="+mj-lt"/>
                <a:cs typeface="Arial" panose="020B0604020202020204" pitchFamily="34" charset="0"/>
              </a:rPr>
              <a:t>r</a:t>
            </a:r>
            <a:r>
              <a:rPr sz="1700" spc="15" dirty="0">
                <a:latin typeface="+mj-lt"/>
                <a:cs typeface="Arial" panose="020B0604020202020204" pitchFamily="34" charset="0"/>
              </a:rPr>
              <a:t>ules.</a:t>
            </a:r>
            <a:endParaRPr sz="1700" dirty="0">
              <a:latin typeface="+mj-lt"/>
              <a:cs typeface="Arial" panose="020B0604020202020204" pitchFamily="34" charset="0"/>
            </a:endParaRPr>
          </a:p>
        </p:txBody>
      </p:sp>
      <p:sp>
        <p:nvSpPr>
          <p:cNvPr id="5" name="object 5"/>
          <p:cNvSpPr txBox="1">
            <a:spLocks noGrp="1"/>
          </p:cNvSpPr>
          <p:nvPr>
            <p:ph type="title"/>
          </p:nvPr>
        </p:nvSpPr>
        <p:spPr>
          <a:xfrm>
            <a:off x="199440" y="192056"/>
            <a:ext cx="8221079"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0" dirty="0">
                <a:solidFill>
                  <a:srgbClr val="000000"/>
                </a:solidFill>
                <a:cs typeface="Roboto"/>
              </a:rPr>
              <a:t> </a:t>
            </a:r>
            <a:r>
              <a:rPr sz="3200" spc="-15" dirty="0">
                <a:solidFill>
                  <a:srgbClr val="000000"/>
                </a:solidFill>
                <a:cs typeface="Roboto"/>
              </a:rPr>
              <a:t>by</a:t>
            </a:r>
            <a:r>
              <a:rPr sz="3200" dirty="0">
                <a:solidFill>
                  <a:srgbClr val="000000"/>
                </a:solidFill>
                <a:cs typeface="Roboto"/>
              </a:rPr>
              <a:t> </a:t>
            </a:r>
            <a:r>
              <a:rPr lang="en-IN" sz="3200" spc="165" dirty="0">
                <a:solidFill>
                  <a:srgbClr val="00AFEF"/>
                </a:solidFill>
                <a:cs typeface="Roboto"/>
              </a:rPr>
              <a:t>F</a:t>
            </a:r>
            <a:r>
              <a:rPr sz="3200" spc="165" dirty="0">
                <a:solidFill>
                  <a:srgbClr val="00AFEF"/>
                </a:solidFill>
                <a:cs typeface="Roboto"/>
              </a:rPr>
              <a:t>o</a:t>
            </a:r>
            <a:r>
              <a:rPr lang="en-IN" sz="3200" spc="165" dirty="0">
                <a:solidFill>
                  <a:srgbClr val="00AFEF"/>
                </a:solidFill>
                <a:cs typeface="Roboto"/>
              </a:rPr>
              <a:t>r</a:t>
            </a:r>
            <a:r>
              <a:rPr sz="3200" spc="165" dirty="0" err="1">
                <a:solidFill>
                  <a:srgbClr val="00AFEF"/>
                </a:solidFill>
                <a:cs typeface="Roboto"/>
              </a:rPr>
              <a:t>eign</a:t>
            </a:r>
            <a:r>
              <a:rPr sz="3200" spc="-20" dirty="0">
                <a:solidFill>
                  <a:srgbClr val="00AFEF"/>
                </a:solidFill>
                <a:cs typeface="Roboto"/>
              </a:rPr>
              <a:t> </a:t>
            </a:r>
            <a:r>
              <a:rPr sz="3200" spc="35" dirty="0">
                <a:solidFill>
                  <a:srgbClr val="00AFEF"/>
                </a:solidFill>
                <a:cs typeface="Roboto"/>
              </a:rPr>
              <a:t>Po</a:t>
            </a:r>
            <a:r>
              <a:rPr lang="en-IN" sz="3200" spc="35" dirty="0">
                <a:solidFill>
                  <a:srgbClr val="00AFEF"/>
                </a:solidFill>
                <a:cs typeface="Roboto"/>
              </a:rPr>
              <a:t>r</a:t>
            </a:r>
            <a:r>
              <a:rPr sz="3200" spc="35" dirty="0" err="1">
                <a:solidFill>
                  <a:srgbClr val="00AFEF"/>
                </a:solidFill>
                <a:cs typeface="Roboto"/>
              </a:rPr>
              <a:t>tfolio</a:t>
            </a:r>
            <a:r>
              <a:rPr sz="3200" dirty="0">
                <a:solidFill>
                  <a:srgbClr val="00AFEF"/>
                </a:solidFill>
                <a:cs typeface="Roboto"/>
              </a:rPr>
              <a:t> </a:t>
            </a:r>
            <a:r>
              <a:rPr sz="3200" spc="25" dirty="0" err="1">
                <a:solidFill>
                  <a:srgbClr val="00AFEF"/>
                </a:solidFill>
                <a:cs typeface="Roboto"/>
              </a:rPr>
              <a:t>Investo</a:t>
            </a:r>
            <a:r>
              <a:rPr lang="en-IN" sz="3200" spc="25" dirty="0">
                <a:solidFill>
                  <a:srgbClr val="00AFEF"/>
                </a:solidFill>
                <a:cs typeface="Roboto"/>
              </a:rPr>
              <a:t>r</a:t>
            </a:r>
            <a:r>
              <a:rPr sz="3200" spc="25" dirty="0">
                <a:solidFill>
                  <a:srgbClr val="00AFEF"/>
                </a:solidFill>
                <a:cs typeface="Roboto"/>
              </a:rPr>
              <a:t>s</a:t>
            </a:r>
            <a:endParaRPr sz="3200" dirty="0">
              <a:cs typeface="Roboto"/>
            </a:endParaRPr>
          </a:p>
        </p:txBody>
      </p:sp>
      <p:grpSp>
        <p:nvGrpSpPr>
          <p:cNvPr id="6" name="object 6"/>
          <p:cNvGrpSpPr/>
          <p:nvPr/>
        </p:nvGrpSpPr>
        <p:grpSpPr>
          <a:xfrm>
            <a:off x="225552" y="1392936"/>
            <a:ext cx="721360" cy="74930"/>
            <a:chOff x="225552" y="1392936"/>
            <a:chExt cx="721360" cy="74930"/>
          </a:xfrm>
        </p:grpSpPr>
        <p:sp>
          <p:nvSpPr>
            <p:cNvPr id="7" name="object 7"/>
            <p:cNvSpPr/>
            <p:nvPr/>
          </p:nvSpPr>
          <p:spPr>
            <a:xfrm>
              <a:off x="225552"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8" name="object 8"/>
            <p:cNvSpPr/>
            <p:nvPr/>
          </p:nvSpPr>
          <p:spPr>
            <a:xfrm>
              <a:off x="470915"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9" name="object 9"/>
            <p:cNvSpPr/>
            <p:nvPr/>
          </p:nvSpPr>
          <p:spPr>
            <a:xfrm>
              <a:off x="725424" y="1392936"/>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66</a:t>
            </a:fld>
            <a:endParaRPr spc="5"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92056"/>
            <a:ext cx="8381264"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0" dirty="0">
                <a:solidFill>
                  <a:srgbClr val="000000"/>
                </a:solidFill>
                <a:cs typeface="Roboto"/>
              </a:rPr>
              <a:t> </a:t>
            </a:r>
            <a:r>
              <a:rPr sz="3200" spc="-15" dirty="0">
                <a:solidFill>
                  <a:srgbClr val="000000"/>
                </a:solidFill>
                <a:cs typeface="Roboto"/>
              </a:rPr>
              <a:t>by</a:t>
            </a:r>
            <a:r>
              <a:rPr sz="3200" dirty="0">
                <a:solidFill>
                  <a:srgbClr val="000000"/>
                </a:solidFill>
                <a:cs typeface="Roboto"/>
              </a:rPr>
              <a:t> </a:t>
            </a:r>
            <a:r>
              <a:rPr lang="en-IN" sz="3200" spc="165" dirty="0">
                <a:solidFill>
                  <a:srgbClr val="00AFEF"/>
                </a:solidFill>
                <a:cs typeface="Roboto"/>
              </a:rPr>
              <a:t>F</a:t>
            </a:r>
            <a:r>
              <a:rPr sz="3200" spc="165" dirty="0">
                <a:solidFill>
                  <a:srgbClr val="00AFEF"/>
                </a:solidFill>
                <a:cs typeface="Roboto"/>
              </a:rPr>
              <a:t>o</a:t>
            </a:r>
            <a:r>
              <a:rPr lang="en-IN" sz="3200" spc="165" dirty="0">
                <a:solidFill>
                  <a:srgbClr val="00AFEF"/>
                </a:solidFill>
                <a:cs typeface="Roboto"/>
              </a:rPr>
              <a:t>r</a:t>
            </a:r>
            <a:r>
              <a:rPr sz="3200" spc="165" dirty="0" err="1">
                <a:solidFill>
                  <a:srgbClr val="00AFEF"/>
                </a:solidFill>
                <a:cs typeface="Roboto"/>
              </a:rPr>
              <a:t>eign</a:t>
            </a:r>
            <a:r>
              <a:rPr sz="3200" spc="-20" dirty="0">
                <a:solidFill>
                  <a:srgbClr val="00AFEF"/>
                </a:solidFill>
                <a:cs typeface="Roboto"/>
              </a:rPr>
              <a:t> </a:t>
            </a:r>
            <a:r>
              <a:rPr sz="3200" spc="35" dirty="0">
                <a:solidFill>
                  <a:srgbClr val="00AFEF"/>
                </a:solidFill>
                <a:cs typeface="Roboto"/>
              </a:rPr>
              <a:t>Po</a:t>
            </a:r>
            <a:r>
              <a:rPr lang="en-IN" sz="3200" spc="35" dirty="0">
                <a:solidFill>
                  <a:srgbClr val="00AFEF"/>
                </a:solidFill>
                <a:cs typeface="Roboto"/>
              </a:rPr>
              <a:t>r</a:t>
            </a:r>
            <a:r>
              <a:rPr sz="3200" spc="35" dirty="0" err="1">
                <a:solidFill>
                  <a:srgbClr val="00AFEF"/>
                </a:solidFill>
                <a:cs typeface="Roboto"/>
              </a:rPr>
              <a:t>tfolio</a:t>
            </a:r>
            <a:r>
              <a:rPr sz="3200" dirty="0">
                <a:solidFill>
                  <a:srgbClr val="00AFEF"/>
                </a:solidFill>
                <a:cs typeface="Roboto"/>
              </a:rPr>
              <a:t> </a:t>
            </a:r>
            <a:r>
              <a:rPr sz="3200" spc="25" dirty="0" err="1">
                <a:solidFill>
                  <a:srgbClr val="00AFEF"/>
                </a:solidFill>
                <a:cs typeface="Roboto"/>
              </a:rPr>
              <a:t>Investo</a:t>
            </a:r>
            <a:r>
              <a:rPr lang="en-IN" sz="3200" spc="25" dirty="0">
                <a:solidFill>
                  <a:srgbClr val="00AFEF"/>
                </a:solidFill>
                <a:cs typeface="Roboto"/>
              </a:rPr>
              <a:t>r</a:t>
            </a:r>
            <a:r>
              <a:rPr sz="3200" spc="25" dirty="0">
                <a:solidFill>
                  <a:srgbClr val="00AFEF"/>
                </a:solidFill>
                <a:cs typeface="Roboto"/>
              </a:rPr>
              <a:t>s</a:t>
            </a:r>
            <a:endParaRPr sz="3200" dirty="0">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219252" y="783463"/>
            <a:ext cx="27946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j-lt"/>
                <a:cs typeface="Roboto"/>
              </a:rPr>
              <a:t>Rule</a:t>
            </a:r>
            <a:r>
              <a:rPr sz="1800" b="1" spc="-10" dirty="0">
                <a:latin typeface="+mj-lt"/>
                <a:cs typeface="Roboto"/>
              </a:rPr>
              <a:t> </a:t>
            </a:r>
            <a:r>
              <a:rPr sz="1800" b="1" dirty="0">
                <a:latin typeface="+mj-lt"/>
                <a:cs typeface="Roboto"/>
              </a:rPr>
              <a:t>10(1)</a:t>
            </a:r>
            <a:r>
              <a:rPr sz="1800" b="1" spc="5" dirty="0">
                <a:latin typeface="+mj-lt"/>
                <a:cs typeface="Roboto"/>
              </a:rPr>
              <a:t> </a:t>
            </a:r>
            <a:r>
              <a:rPr sz="1800" b="1" spc="-15" dirty="0">
                <a:latin typeface="+mj-lt"/>
                <a:cs typeface="Roboto"/>
              </a:rPr>
              <a:t>with</a:t>
            </a:r>
            <a:r>
              <a:rPr sz="1800" b="1" spc="-5" dirty="0">
                <a:latin typeface="+mj-lt"/>
                <a:cs typeface="Roboto"/>
              </a:rPr>
              <a:t> </a:t>
            </a:r>
            <a:r>
              <a:rPr sz="1800" b="1" spc="5" dirty="0">
                <a:latin typeface="+mj-lt"/>
                <a:cs typeface="Roboto"/>
              </a:rPr>
              <a:t>Schedule</a:t>
            </a:r>
            <a:r>
              <a:rPr sz="1800" b="1" dirty="0">
                <a:latin typeface="+mj-lt"/>
                <a:cs typeface="Roboto"/>
              </a:rPr>
              <a:t> </a:t>
            </a:r>
            <a:r>
              <a:rPr sz="1800" b="1" spc="-10" dirty="0">
                <a:latin typeface="+mj-lt"/>
                <a:cs typeface="Roboto"/>
              </a:rPr>
              <a:t>II</a:t>
            </a:r>
            <a:endParaRPr sz="1800" dirty="0">
              <a:latin typeface="+mj-lt"/>
              <a:cs typeface="Roboto"/>
            </a:endParaRPr>
          </a:p>
        </p:txBody>
      </p:sp>
      <p:sp>
        <p:nvSpPr>
          <p:cNvPr id="6" name="object 6"/>
          <p:cNvSpPr txBox="1"/>
          <p:nvPr/>
        </p:nvSpPr>
        <p:spPr>
          <a:xfrm>
            <a:off x="219252" y="1781936"/>
            <a:ext cx="10408920" cy="2890535"/>
          </a:xfrm>
          <a:prstGeom prst="rect">
            <a:avLst/>
          </a:prstGeom>
        </p:spPr>
        <p:txBody>
          <a:bodyPr vert="horz" wrap="square" lIns="0" tIns="12700" rIns="0" bIns="0" rtlCol="0">
            <a:spAutoFit/>
          </a:bodyPr>
          <a:lstStyle/>
          <a:p>
            <a:pPr marL="12700">
              <a:lnSpc>
                <a:spcPct val="100000"/>
              </a:lnSpc>
              <a:spcBef>
                <a:spcPts val="100"/>
              </a:spcBef>
            </a:pPr>
            <a:r>
              <a:rPr sz="1700" b="1" dirty="0">
                <a:latin typeface="+mj-lt"/>
                <a:cs typeface="Arial" panose="020B0604020202020204" pitchFamily="34" charset="0"/>
              </a:rPr>
              <a:t>Additional </a:t>
            </a:r>
            <a:r>
              <a:rPr sz="1700" b="1" spc="15" dirty="0" err="1">
                <a:latin typeface="+mj-lt"/>
                <a:cs typeface="Arial" panose="020B0604020202020204" pitchFamily="34" charset="0"/>
              </a:rPr>
              <a:t>disclosu</a:t>
            </a:r>
            <a:r>
              <a:rPr lang="en-IN" sz="1700" b="1" spc="15" dirty="0">
                <a:latin typeface="+mj-lt"/>
                <a:cs typeface="Arial" panose="020B0604020202020204" pitchFamily="34" charset="0"/>
              </a:rPr>
              <a:t>r</a:t>
            </a:r>
            <a:r>
              <a:rPr sz="1700" b="1" spc="15" dirty="0">
                <a:latin typeface="+mj-lt"/>
                <a:cs typeface="Arial" panose="020B0604020202020204" pitchFamily="34" charset="0"/>
              </a:rPr>
              <a:t>e</a:t>
            </a:r>
            <a:r>
              <a:rPr sz="1700" b="1" spc="10" dirty="0">
                <a:latin typeface="+mj-lt"/>
                <a:cs typeface="Arial" panose="020B0604020202020204" pitchFamily="34" charset="0"/>
              </a:rPr>
              <a:t> </a:t>
            </a:r>
            <a:r>
              <a:rPr lang="en-IN" sz="1700" b="1" spc="30" dirty="0">
                <a:latin typeface="+mj-lt"/>
                <a:cs typeface="Arial" panose="020B0604020202020204" pitchFamily="34" charset="0"/>
              </a:rPr>
              <a:t>r</a:t>
            </a:r>
            <a:r>
              <a:rPr sz="1700" b="1" spc="30" dirty="0" err="1">
                <a:latin typeface="+mj-lt"/>
                <a:cs typeface="Arial" panose="020B0604020202020204" pitchFamily="34" charset="0"/>
              </a:rPr>
              <a:t>equi</a:t>
            </a:r>
            <a:r>
              <a:rPr lang="en-IN" sz="1700" b="1" spc="30" dirty="0">
                <a:latin typeface="+mj-lt"/>
                <a:cs typeface="Arial" panose="020B0604020202020204" pitchFamily="34" charset="0"/>
              </a:rPr>
              <a:t>r</a:t>
            </a:r>
            <a:r>
              <a:rPr sz="1700" b="1" spc="30" dirty="0" err="1">
                <a:latin typeface="+mj-lt"/>
                <a:cs typeface="Arial" panose="020B0604020202020204" pitchFamily="34" charset="0"/>
              </a:rPr>
              <a:t>ements</a:t>
            </a:r>
            <a:r>
              <a:rPr sz="1700" b="1" spc="10" dirty="0">
                <a:latin typeface="+mj-lt"/>
                <a:cs typeface="Arial" panose="020B0604020202020204" pitchFamily="34" charset="0"/>
              </a:rPr>
              <a:t> </a:t>
            </a:r>
            <a:r>
              <a:rPr sz="1700" b="1" spc="60" dirty="0" err="1">
                <a:latin typeface="+mj-lt"/>
                <a:cs typeface="Arial" panose="020B0604020202020204" pitchFamily="34" charset="0"/>
              </a:rPr>
              <a:t>fo</a:t>
            </a:r>
            <a:r>
              <a:rPr lang="en-IN" sz="1700" b="1" spc="60" dirty="0">
                <a:latin typeface="+mj-lt"/>
                <a:cs typeface="Arial" panose="020B0604020202020204" pitchFamily="34" charset="0"/>
              </a:rPr>
              <a:t>r</a:t>
            </a:r>
            <a:r>
              <a:rPr sz="1700" b="1" spc="5" dirty="0">
                <a:latin typeface="+mj-lt"/>
                <a:cs typeface="Arial" panose="020B0604020202020204" pitchFamily="34" charset="0"/>
              </a:rPr>
              <a:t> </a:t>
            </a:r>
            <a:r>
              <a:rPr lang="en-IN" sz="1700" b="1" spc="155" dirty="0">
                <a:latin typeface="+mj-lt"/>
                <a:cs typeface="Arial" panose="020B0604020202020204" pitchFamily="34" charset="0"/>
              </a:rPr>
              <a:t>F</a:t>
            </a:r>
            <a:r>
              <a:rPr sz="1700" b="1" spc="155" dirty="0">
                <a:latin typeface="+mj-lt"/>
                <a:cs typeface="Arial" panose="020B0604020202020204" pitchFamily="34" charset="0"/>
              </a:rPr>
              <a:t>PI</a:t>
            </a:r>
            <a:r>
              <a:rPr sz="1700" b="1" spc="5" dirty="0">
                <a:latin typeface="+mj-lt"/>
                <a:cs typeface="Arial" panose="020B0604020202020204" pitchFamily="34" charset="0"/>
              </a:rPr>
              <a:t> </a:t>
            </a:r>
            <a:r>
              <a:rPr sz="1700" b="1" spc="-15" dirty="0">
                <a:latin typeface="+mj-lt"/>
                <a:cs typeface="Arial" panose="020B0604020202020204" pitchFamily="34" charset="0"/>
              </a:rPr>
              <a:t>by</a:t>
            </a:r>
            <a:r>
              <a:rPr sz="1700" b="1" spc="10" dirty="0">
                <a:latin typeface="+mj-lt"/>
                <a:cs typeface="Arial" panose="020B0604020202020204" pitchFamily="34" charset="0"/>
              </a:rPr>
              <a:t> </a:t>
            </a:r>
            <a:r>
              <a:rPr sz="1700" b="1" spc="-5" dirty="0">
                <a:latin typeface="+mj-lt"/>
                <a:cs typeface="Arial" panose="020B0604020202020204" pitchFamily="34" charset="0"/>
              </a:rPr>
              <a:t>SEBI</a:t>
            </a:r>
            <a:r>
              <a:rPr sz="1700" b="1" spc="5" dirty="0">
                <a:latin typeface="+mj-lt"/>
                <a:cs typeface="Arial" panose="020B0604020202020204" pitchFamily="34" charset="0"/>
              </a:rPr>
              <a:t> </a:t>
            </a:r>
            <a:r>
              <a:rPr sz="1700" b="1" spc="40" dirty="0">
                <a:latin typeface="+mj-lt"/>
                <a:cs typeface="Arial" panose="020B0604020202020204" pitchFamily="34" charset="0"/>
              </a:rPr>
              <a:t>Ci</a:t>
            </a:r>
            <a:r>
              <a:rPr lang="en-IN" sz="1700" b="1" spc="40" dirty="0">
                <a:latin typeface="+mj-lt"/>
                <a:cs typeface="Arial" panose="020B0604020202020204" pitchFamily="34" charset="0"/>
              </a:rPr>
              <a:t>r</a:t>
            </a:r>
            <a:r>
              <a:rPr sz="1700" b="1" spc="40" dirty="0" err="1">
                <a:latin typeface="+mj-lt"/>
                <a:cs typeface="Arial" panose="020B0604020202020204" pitchFamily="34" charset="0"/>
              </a:rPr>
              <a:t>cula</a:t>
            </a:r>
            <a:r>
              <a:rPr lang="en-IN" sz="1700" b="1" spc="40" dirty="0">
                <a:latin typeface="+mj-lt"/>
                <a:cs typeface="Arial" panose="020B0604020202020204" pitchFamily="34" charset="0"/>
              </a:rPr>
              <a:t>r</a:t>
            </a:r>
            <a:r>
              <a:rPr sz="1700" b="1" spc="10" dirty="0">
                <a:latin typeface="+mj-lt"/>
                <a:cs typeface="Arial" panose="020B0604020202020204" pitchFamily="34" charset="0"/>
              </a:rPr>
              <a:t> </a:t>
            </a:r>
            <a:r>
              <a:rPr sz="1700" b="1" dirty="0">
                <a:latin typeface="+mj-lt"/>
                <a:cs typeface="Arial" panose="020B0604020202020204" pitchFamily="34" charset="0"/>
              </a:rPr>
              <a:t>date</a:t>
            </a:r>
            <a:r>
              <a:rPr sz="1700" b="1" spc="10" dirty="0">
                <a:latin typeface="+mj-lt"/>
                <a:cs typeface="Arial" panose="020B0604020202020204" pitchFamily="34" charset="0"/>
              </a:rPr>
              <a:t> </a:t>
            </a:r>
            <a:r>
              <a:rPr sz="1700" b="1" spc="-10" dirty="0">
                <a:latin typeface="+mj-lt"/>
                <a:cs typeface="Arial" panose="020B0604020202020204" pitchFamily="34" charset="0"/>
              </a:rPr>
              <a:t>24th</a:t>
            </a:r>
            <a:r>
              <a:rPr sz="1700" b="1" spc="15" dirty="0">
                <a:latin typeface="+mj-lt"/>
                <a:cs typeface="Arial" panose="020B0604020202020204" pitchFamily="34" charset="0"/>
              </a:rPr>
              <a:t> </a:t>
            </a:r>
            <a:r>
              <a:rPr sz="1700" b="1" spc="5" dirty="0">
                <a:latin typeface="+mj-lt"/>
                <a:cs typeface="Arial" panose="020B0604020202020204" pitchFamily="34" charset="0"/>
              </a:rPr>
              <a:t>August</a:t>
            </a:r>
            <a:r>
              <a:rPr sz="1700" b="1" spc="15" dirty="0">
                <a:latin typeface="+mj-lt"/>
                <a:cs typeface="Arial" panose="020B0604020202020204" pitchFamily="34" charset="0"/>
              </a:rPr>
              <a:t> </a:t>
            </a:r>
            <a:r>
              <a:rPr sz="1700" b="1" dirty="0">
                <a:latin typeface="+mj-lt"/>
                <a:cs typeface="Arial" panose="020B0604020202020204" pitchFamily="34" charset="0"/>
              </a:rPr>
              <a:t>2023</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marR="5080" indent="-287020">
              <a:lnSpc>
                <a:spcPct val="100000"/>
              </a:lnSpc>
              <a:buFont typeface="Wingdings"/>
              <a:buChar char=""/>
              <a:tabLst>
                <a:tab pos="299720" algn="l"/>
              </a:tabLst>
            </a:pPr>
            <a:r>
              <a:rPr sz="1700" spc="-10" dirty="0">
                <a:latin typeface="+mj-lt"/>
                <a:cs typeface="Arial" panose="020B0604020202020204" pitchFamily="34" charset="0"/>
              </a:rPr>
              <a:t>FPIs </a:t>
            </a:r>
            <a:r>
              <a:rPr sz="1700" spc="-20" dirty="0">
                <a:latin typeface="+mj-lt"/>
                <a:cs typeface="Arial" panose="020B0604020202020204" pitchFamily="34" charset="0"/>
              </a:rPr>
              <a:t>holding</a:t>
            </a:r>
            <a:r>
              <a:rPr sz="1700" spc="5" dirty="0">
                <a:latin typeface="+mj-lt"/>
                <a:cs typeface="Arial" panose="020B0604020202020204" pitchFamily="34" charset="0"/>
              </a:rPr>
              <a:t> </a:t>
            </a:r>
            <a:r>
              <a:rPr sz="1700" spc="40" dirty="0" err="1">
                <a:latin typeface="+mj-lt"/>
                <a:cs typeface="Arial" panose="020B0604020202020204" pitchFamily="34" charset="0"/>
              </a:rPr>
              <a:t>mo</a:t>
            </a:r>
            <a:r>
              <a:rPr lang="en-IN" sz="1700" spc="40" dirty="0">
                <a:latin typeface="+mj-lt"/>
                <a:cs typeface="Arial" panose="020B0604020202020204" pitchFamily="34" charset="0"/>
              </a:rPr>
              <a:t>r</a:t>
            </a:r>
            <a:r>
              <a:rPr sz="1700" spc="40" dirty="0">
                <a:latin typeface="+mj-lt"/>
                <a:cs typeface="Arial" panose="020B0604020202020204" pitchFamily="34" charset="0"/>
              </a:rPr>
              <a:t>e</a:t>
            </a:r>
            <a:r>
              <a:rPr sz="1700" spc="-25" dirty="0">
                <a:latin typeface="+mj-lt"/>
                <a:cs typeface="Arial" panose="020B0604020202020204" pitchFamily="34" charset="0"/>
              </a:rPr>
              <a:t> than</a:t>
            </a:r>
            <a:r>
              <a:rPr sz="1700" spc="-10" dirty="0">
                <a:latin typeface="+mj-lt"/>
                <a:cs typeface="Arial" panose="020B0604020202020204" pitchFamily="34" charset="0"/>
              </a:rPr>
              <a:t> </a:t>
            </a:r>
            <a:r>
              <a:rPr sz="1700" spc="-5" dirty="0">
                <a:latin typeface="+mj-lt"/>
                <a:cs typeface="Arial" panose="020B0604020202020204" pitchFamily="34" charset="0"/>
              </a:rPr>
              <a:t>50%</a:t>
            </a:r>
            <a:r>
              <a:rPr sz="1700" spc="5"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15" dirty="0" err="1">
                <a:latin typeface="+mj-lt"/>
                <a:cs typeface="Arial" panose="020B0604020202020204" pitchFamily="34" charset="0"/>
              </a:rPr>
              <a:t>thei</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spc="-20" dirty="0">
                <a:latin typeface="+mj-lt"/>
                <a:cs typeface="Arial" panose="020B0604020202020204" pitchFamily="34" charset="0"/>
              </a:rPr>
              <a:t>Equity</a:t>
            </a:r>
            <a:r>
              <a:rPr sz="1700" spc="10" dirty="0">
                <a:latin typeface="+mj-lt"/>
                <a:cs typeface="Arial" panose="020B0604020202020204" pitchFamily="34" charset="0"/>
              </a:rPr>
              <a:t> </a:t>
            </a:r>
            <a:r>
              <a:rPr sz="1700" spc="-10" dirty="0">
                <a:latin typeface="+mj-lt"/>
                <a:cs typeface="Arial" panose="020B0604020202020204" pitchFamily="34" charset="0"/>
              </a:rPr>
              <a:t>AUM</a:t>
            </a:r>
            <a:r>
              <a:rPr sz="1700" spc="5"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20" dirty="0">
                <a:latin typeface="+mj-lt"/>
                <a:cs typeface="Arial" panose="020B0604020202020204" pitchFamily="34" charset="0"/>
              </a:rPr>
              <a:t>single</a:t>
            </a:r>
            <a:r>
              <a:rPr sz="1700" spc="10" dirty="0">
                <a:latin typeface="+mj-lt"/>
                <a:cs typeface="Arial" panose="020B0604020202020204" pitchFamily="34" charset="0"/>
              </a:rPr>
              <a:t> </a:t>
            </a: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spc="35" dirty="0">
                <a:latin typeface="+mj-lt"/>
                <a:cs typeface="Arial" panose="020B0604020202020204" pitchFamily="34" charset="0"/>
              </a:rPr>
              <a:t>Co</a:t>
            </a:r>
            <a:r>
              <a:rPr lang="en-IN" sz="1700" spc="35" dirty="0">
                <a:latin typeface="+mj-lt"/>
                <a:cs typeface="Arial" panose="020B0604020202020204" pitchFamily="34" charset="0"/>
              </a:rPr>
              <a:t>r</a:t>
            </a:r>
            <a:r>
              <a:rPr sz="1700" spc="35" dirty="0">
                <a:latin typeface="+mj-lt"/>
                <a:cs typeface="Arial" panose="020B0604020202020204" pitchFamily="34" charset="0"/>
              </a:rPr>
              <a:t>po</a:t>
            </a:r>
            <a:r>
              <a:rPr lang="en-IN" sz="1700" spc="35" dirty="0">
                <a:latin typeface="+mj-lt"/>
                <a:cs typeface="Arial" panose="020B0604020202020204" pitchFamily="34" charset="0"/>
              </a:rPr>
              <a:t>r</a:t>
            </a:r>
            <a:r>
              <a:rPr sz="1700" spc="35" dirty="0">
                <a:latin typeface="+mj-lt"/>
                <a:cs typeface="Arial" panose="020B0604020202020204" pitchFamily="34" charset="0"/>
              </a:rPr>
              <a:t>ate</a:t>
            </a:r>
            <a:r>
              <a:rPr sz="1700" spc="-20" dirty="0">
                <a:latin typeface="+mj-lt"/>
                <a:cs typeface="Arial" panose="020B0604020202020204" pitchFamily="34" charset="0"/>
              </a:rPr>
              <a:t> </a:t>
            </a:r>
            <a:r>
              <a:rPr sz="1700" spc="20" dirty="0">
                <a:latin typeface="+mj-lt"/>
                <a:cs typeface="Arial" panose="020B0604020202020204" pitchFamily="34" charset="0"/>
              </a:rPr>
              <a:t>g</a:t>
            </a:r>
            <a:r>
              <a:rPr lang="en-IN" sz="1700" spc="20" dirty="0">
                <a:latin typeface="+mj-lt"/>
                <a:cs typeface="Arial" panose="020B0604020202020204" pitchFamily="34" charset="0"/>
              </a:rPr>
              <a:t>r</a:t>
            </a:r>
            <a:r>
              <a:rPr sz="1700" spc="20" dirty="0" err="1">
                <a:latin typeface="+mj-lt"/>
                <a:cs typeface="Arial" panose="020B0604020202020204" pitchFamily="34" charset="0"/>
              </a:rPr>
              <a:t>oup</a:t>
            </a:r>
            <a:r>
              <a:rPr sz="1700" dirty="0">
                <a:latin typeface="+mj-lt"/>
                <a:cs typeface="Arial" panose="020B0604020202020204" pitchFamily="34" charset="0"/>
              </a:rPr>
              <a:t> </a:t>
            </a:r>
            <a:r>
              <a:rPr sz="1700" spc="-15" dirty="0">
                <a:latin typeface="+mj-lt"/>
                <a:cs typeface="Arial" panose="020B0604020202020204" pitchFamily="34" charset="0"/>
              </a:rPr>
              <a:t>and</a:t>
            </a:r>
            <a:r>
              <a:rPr sz="1700" spc="-10" dirty="0">
                <a:latin typeface="+mj-lt"/>
                <a:cs typeface="Arial" panose="020B0604020202020204" pitchFamily="34" charset="0"/>
              </a:rPr>
              <a:t> FPI</a:t>
            </a:r>
            <a:r>
              <a:rPr sz="1700" spc="1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434" dirty="0">
                <a:latin typeface="+mj-lt"/>
                <a:cs typeface="Arial" panose="020B0604020202020204" pitchFamily="34" charset="0"/>
              </a:rPr>
              <a:t> </a:t>
            </a:r>
            <a:r>
              <a:rPr sz="1700" spc="-5" dirty="0">
                <a:latin typeface="+mj-lt"/>
                <a:cs typeface="Arial" panose="020B0604020202020204" pitchFamily="34" charset="0"/>
              </a:rPr>
              <a:t>common </a:t>
            </a:r>
            <a:r>
              <a:rPr sz="1700" spc="5" dirty="0" err="1">
                <a:latin typeface="+mj-lt"/>
                <a:cs typeface="Arial" panose="020B0604020202020204" pitchFamily="34" charset="0"/>
              </a:rPr>
              <a:t>investo</a:t>
            </a:r>
            <a:r>
              <a:rPr lang="en-IN" sz="1700" spc="5"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g</a:t>
            </a:r>
            <a:r>
              <a:rPr lang="en-IN" sz="1700" spc="20" dirty="0">
                <a:latin typeface="+mj-lt"/>
                <a:cs typeface="Arial" panose="020B0604020202020204" pitchFamily="34" charset="0"/>
              </a:rPr>
              <a:t>r</a:t>
            </a:r>
            <a:r>
              <a:rPr sz="1700" spc="20" dirty="0" err="1">
                <a:latin typeface="+mj-lt"/>
                <a:cs typeface="Arial" panose="020B0604020202020204" pitchFamily="34" charset="0"/>
              </a:rPr>
              <a:t>oup</a:t>
            </a:r>
            <a:r>
              <a:rPr sz="1700" spc="20" dirty="0">
                <a:latin typeface="+mj-lt"/>
                <a:cs typeface="Arial" panose="020B0604020202020204" pitchFamily="34" charset="0"/>
              </a:rPr>
              <a:t> </a:t>
            </a:r>
            <a:r>
              <a:rPr sz="1700" spc="-20" dirty="0">
                <a:latin typeface="+mj-lt"/>
                <a:cs typeface="Arial" panose="020B0604020202020204" pitchFamily="34" charset="0"/>
              </a:rPr>
              <a:t>holding </a:t>
            </a:r>
            <a:r>
              <a:rPr sz="1700" spc="45" dirty="0" err="1">
                <a:latin typeface="+mj-lt"/>
                <a:cs typeface="Arial" panose="020B0604020202020204" pitchFamily="34" charset="0"/>
              </a:rPr>
              <a:t>mo</a:t>
            </a:r>
            <a:r>
              <a:rPr lang="en-IN" sz="1700" spc="45" dirty="0">
                <a:latin typeface="+mj-lt"/>
                <a:cs typeface="Arial" panose="020B0604020202020204" pitchFamily="34" charset="0"/>
              </a:rPr>
              <a:t>r</a:t>
            </a:r>
            <a:r>
              <a:rPr sz="1700" spc="45" dirty="0">
                <a:latin typeface="+mj-lt"/>
                <a:cs typeface="Arial" panose="020B0604020202020204" pitchFamily="34" charset="0"/>
              </a:rPr>
              <a:t>e </a:t>
            </a:r>
            <a:r>
              <a:rPr sz="1700" spc="-25" dirty="0">
                <a:latin typeface="+mj-lt"/>
                <a:cs typeface="Arial" panose="020B0604020202020204" pitchFamily="34" charset="0"/>
              </a:rPr>
              <a:t>than </a:t>
            </a:r>
            <a:r>
              <a:rPr sz="1700" spc="-15" dirty="0">
                <a:latin typeface="+mj-lt"/>
                <a:cs typeface="Arial" panose="020B0604020202020204" pitchFamily="34" charset="0"/>
              </a:rPr>
              <a:t>INR </a:t>
            </a:r>
            <a:r>
              <a:rPr sz="1700" spc="-10" dirty="0">
                <a:latin typeface="+mj-lt"/>
                <a:cs typeface="Arial" panose="020B0604020202020204" pitchFamily="34" charset="0"/>
              </a:rPr>
              <a:t>25000 </a:t>
            </a:r>
            <a:r>
              <a:rPr sz="1700" spc="50" dirty="0">
                <a:latin typeface="+mj-lt"/>
                <a:cs typeface="Arial" panose="020B0604020202020204" pitchFamily="34" charset="0"/>
              </a:rPr>
              <a:t>c</a:t>
            </a:r>
            <a:r>
              <a:rPr lang="en-IN" sz="1700" spc="50" dirty="0">
                <a:latin typeface="+mj-lt"/>
                <a:cs typeface="Arial" panose="020B0604020202020204" pitchFamily="34" charset="0"/>
              </a:rPr>
              <a:t>r</a:t>
            </a:r>
            <a:r>
              <a:rPr sz="1700" spc="50" dirty="0">
                <a:latin typeface="+mj-lt"/>
                <a:cs typeface="Arial" panose="020B0604020202020204" pitchFamily="34" charset="0"/>
              </a:rPr>
              <a:t>o</a:t>
            </a:r>
            <a:r>
              <a:rPr lang="en-IN" sz="1700" spc="50" dirty="0">
                <a:latin typeface="+mj-lt"/>
                <a:cs typeface="Arial" panose="020B0604020202020204" pitchFamily="34" charset="0"/>
              </a:rPr>
              <a:t>r</a:t>
            </a:r>
            <a:r>
              <a:rPr sz="1700" spc="50" dirty="0">
                <a:latin typeface="+mj-lt"/>
                <a:cs typeface="Arial" panose="020B0604020202020204" pitchFamily="34" charset="0"/>
              </a:rPr>
              <a:t>es</a:t>
            </a:r>
            <a:r>
              <a:rPr sz="1700" spc="55" dirty="0">
                <a:latin typeface="+mj-lt"/>
                <a:cs typeface="Arial" panose="020B0604020202020204" pitchFamily="34" charset="0"/>
              </a:rPr>
              <a:t> </a:t>
            </a:r>
            <a:r>
              <a:rPr sz="1700" spc="15" dirty="0">
                <a:latin typeface="+mj-lt"/>
                <a:cs typeface="Arial" panose="020B0604020202020204" pitchFamily="34" charset="0"/>
              </a:rPr>
              <a:t>of </a:t>
            </a:r>
            <a:r>
              <a:rPr sz="1700" spc="-25" dirty="0">
                <a:latin typeface="+mj-lt"/>
                <a:cs typeface="Arial" panose="020B0604020202020204" pitchFamily="34" charset="0"/>
              </a:rPr>
              <a:t>equity </a:t>
            </a:r>
            <a:r>
              <a:rPr sz="1700" spc="-10" dirty="0">
                <a:latin typeface="+mj-lt"/>
                <a:cs typeface="Arial" panose="020B0604020202020204" pitchFamily="34" charset="0"/>
              </a:rPr>
              <a:t>AUM </a:t>
            </a:r>
            <a:r>
              <a:rPr sz="1700" spc="-30" dirty="0">
                <a:latin typeface="+mj-lt"/>
                <a:cs typeface="Arial" panose="020B0604020202020204" pitchFamily="34" charset="0"/>
              </a:rPr>
              <a:t>in </a:t>
            </a:r>
            <a:r>
              <a:rPr sz="1700" spc="-20" dirty="0">
                <a:latin typeface="+mj-lt"/>
                <a:cs typeface="Arial" panose="020B0604020202020204" pitchFamily="34" charset="0"/>
              </a:rPr>
              <a:t>Indian </a:t>
            </a:r>
            <a:r>
              <a:rPr sz="1700" spc="15" dirty="0">
                <a:latin typeface="+mj-lt"/>
                <a:cs typeface="Arial" panose="020B0604020202020204" pitchFamily="34" charset="0"/>
              </a:rPr>
              <a:t>Ma</a:t>
            </a:r>
            <a:r>
              <a:rPr lang="en-IN" sz="1700" spc="15" dirty="0">
                <a:latin typeface="+mj-lt"/>
                <a:cs typeface="Arial" panose="020B0604020202020204" pitchFamily="34" charset="0"/>
              </a:rPr>
              <a:t>r</a:t>
            </a:r>
            <a:r>
              <a:rPr sz="1700" spc="15" dirty="0" err="1">
                <a:latin typeface="+mj-lt"/>
                <a:cs typeface="Arial" panose="020B0604020202020204" pitchFamily="34" charset="0"/>
              </a:rPr>
              <a:t>kets</a:t>
            </a:r>
            <a:r>
              <a:rPr sz="1700" spc="15" dirty="0">
                <a:latin typeface="+mj-lt"/>
                <a:cs typeface="Arial" panose="020B0604020202020204" pitchFamily="34" charset="0"/>
              </a:rPr>
              <a:t>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 </a:t>
            </a:r>
            <a:r>
              <a:rPr sz="1700" spc="55" dirty="0">
                <a:latin typeface="+mj-lt"/>
                <a:cs typeface="Arial" panose="020B0604020202020204" pitchFamily="34" charset="0"/>
              </a:rPr>
              <a:t> </a:t>
            </a:r>
            <a:r>
              <a:rPr lang="en-IN" sz="1700" spc="30" dirty="0">
                <a:latin typeface="+mj-lt"/>
                <a:cs typeface="Arial" panose="020B0604020202020204" pitchFamily="34" charset="0"/>
              </a:rPr>
              <a:t>r</a:t>
            </a:r>
            <a:r>
              <a:rPr sz="1700" spc="30" dirty="0" err="1">
                <a:latin typeface="+mj-lt"/>
                <a:cs typeface="Arial" panose="020B0604020202020204" pitchFamily="34" charset="0"/>
              </a:rPr>
              <a:t>equi</a:t>
            </a:r>
            <a:r>
              <a:rPr lang="en-IN" sz="1700" spc="30" dirty="0">
                <a:latin typeface="+mj-lt"/>
                <a:cs typeface="Arial" panose="020B0604020202020204" pitchFamily="34" charset="0"/>
              </a:rPr>
              <a:t>r</a:t>
            </a:r>
            <a:r>
              <a:rPr sz="1700" spc="30" dirty="0">
                <a:latin typeface="+mj-lt"/>
                <a:cs typeface="Arial" panose="020B0604020202020204" pitchFamily="34" charset="0"/>
              </a:rPr>
              <a:t>ed </a:t>
            </a:r>
            <a:r>
              <a:rPr sz="1700" spc="-10" dirty="0">
                <a:latin typeface="+mj-lt"/>
                <a:cs typeface="Arial" panose="020B0604020202020204" pitchFamily="34" charset="0"/>
              </a:rPr>
              <a:t>to disclose </a:t>
            </a:r>
            <a:r>
              <a:rPr sz="1700" spc="-15" dirty="0">
                <a:latin typeface="+mj-lt"/>
                <a:cs typeface="Arial" panose="020B0604020202020204" pitchFamily="34" charset="0"/>
              </a:rPr>
              <a:t>details </a:t>
            </a:r>
            <a:r>
              <a:rPr sz="1700" spc="15" dirty="0">
                <a:latin typeface="+mj-lt"/>
                <a:cs typeface="Arial" panose="020B0604020202020204" pitchFamily="34" charset="0"/>
              </a:rPr>
              <a:t>of </a:t>
            </a:r>
            <a:r>
              <a:rPr sz="1700" spc="-15" dirty="0">
                <a:latin typeface="+mj-lt"/>
                <a:cs typeface="Arial" panose="020B0604020202020204" pitchFamily="34" charset="0"/>
              </a:rPr>
              <a:t>all entities </a:t>
            </a:r>
            <a:r>
              <a:rPr sz="1700" spc="-20" dirty="0">
                <a:latin typeface="+mj-lt"/>
                <a:cs typeface="Arial" panose="020B0604020202020204" pitchFamily="34" charset="0"/>
              </a:rPr>
              <a:t>holding </a:t>
            </a:r>
            <a:r>
              <a:rPr sz="1700" spc="-35" dirty="0">
                <a:latin typeface="+mj-lt"/>
                <a:cs typeface="Arial" panose="020B0604020202020204" pitchFamily="34" charset="0"/>
              </a:rPr>
              <a:t>any </a:t>
            </a:r>
            <a:r>
              <a:rPr sz="1700" dirty="0" err="1">
                <a:latin typeface="+mj-lt"/>
                <a:cs typeface="Arial" panose="020B0604020202020204" pitchFamily="34" charset="0"/>
              </a:rPr>
              <a:t>owne</a:t>
            </a:r>
            <a:r>
              <a:rPr lang="en-IN" sz="1700" dirty="0">
                <a:latin typeface="+mj-lt"/>
                <a:cs typeface="Arial" panose="020B0604020202020204" pitchFamily="34" charset="0"/>
              </a:rPr>
              <a:t>r</a:t>
            </a:r>
            <a:r>
              <a:rPr sz="1700" dirty="0">
                <a:latin typeface="+mj-lt"/>
                <a:cs typeface="Arial" panose="020B0604020202020204" pitchFamily="34" charset="0"/>
              </a:rPr>
              <a:t>ship, </a:t>
            </a:r>
            <a:r>
              <a:rPr sz="1700" spc="-10" dirty="0">
                <a:latin typeface="+mj-lt"/>
                <a:cs typeface="Arial" panose="020B0604020202020204" pitchFamily="34" charset="0"/>
              </a:rPr>
              <a:t>economy </a:t>
            </a:r>
            <a:r>
              <a:rPr sz="1700" spc="5" dirty="0" err="1">
                <a:latin typeface="+mj-lt"/>
                <a:cs typeface="Arial" panose="020B0604020202020204" pitchFamily="34" charset="0"/>
              </a:rPr>
              <a:t>inte</a:t>
            </a:r>
            <a:r>
              <a:rPr lang="en-IN" sz="1700" spc="5" dirty="0">
                <a:latin typeface="+mj-lt"/>
                <a:cs typeface="Arial" panose="020B0604020202020204" pitchFamily="34" charset="0"/>
              </a:rPr>
              <a:t>r</a:t>
            </a:r>
            <a:r>
              <a:rPr sz="1700" spc="5" dirty="0" err="1">
                <a:latin typeface="+mj-lt"/>
                <a:cs typeface="Arial" panose="020B0604020202020204" pitchFamily="34" charset="0"/>
              </a:rPr>
              <a:t>ests</a:t>
            </a:r>
            <a:r>
              <a:rPr sz="1700" spc="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dirty="0">
                <a:latin typeface="+mj-lt"/>
                <a:cs typeface="Arial" panose="020B0604020202020204" pitchFamily="34" charset="0"/>
              </a:rPr>
              <a:t>exe</a:t>
            </a:r>
            <a:r>
              <a:rPr lang="en-IN" sz="1700" dirty="0">
                <a:latin typeface="+mj-lt"/>
                <a:cs typeface="Arial" panose="020B0604020202020204" pitchFamily="34" charset="0"/>
              </a:rPr>
              <a:t>r</a:t>
            </a:r>
            <a:r>
              <a:rPr sz="1700" dirty="0" err="1">
                <a:latin typeface="+mj-lt"/>
                <a:cs typeface="Arial" panose="020B0604020202020204" pitchFamily="34" charset="0"/>
              </a:rPr>
              <a:t>cising</a:t>
            </a:r>
            <a:r>
              <a:rPr sz="1700" dirty="0">
                <a:latin typeface="+mj-lt"/>
                <a:cs typeface="Arial" panose="020B0604020202020204" pitchFamily="34" charset="0"/>
              </a:rPr>
              <a:t> </a:t>
            </a:r>
            <a:r>
              <a:rPr sz="1700" spc="5" dirty="0">
                <a:latin typeface="+mj-lt"/>
                <a:cs typeface="Arial" panose="020B0604020202020204" pitchFamily="34" charset="0"/>
              </a:rPr>
              <a:t> </a:t>
            </a:r>
            <a:r>
              <a:rPr sz="1700" spc="10" dirty="0" err="1">
                <a:latin typeface="+mj-lt"/>
                <a:cs typeface="Arial" panose="020B0604020202020204" pitchFamily="34" charset="0"/>
              </a:rPr>
              <a:t>cont</a:t>
            </a:r>
            <a:r>
              <a:rPr lang="en-IN" sz="1700" spc="10" dirty="0">
                <a:latin typeface="+mj-lt"/>
                <a:cs typeface="Arial" panose="020B0604020202020204" pitchFamily="34" charset="0"/>
              </a:rPr>
              <a:t>r</a:t>
            </a:r>
            <a:r>
              <a:rPr sz="1700" spc="10" dirty="0" err="1">
                <a:latin typeface="+mj-lt"/>
                <a:cs typeface="Arial" panose="020B0604020202020204" pitchFamily="34" charset="0"/>
              </a:rPr>
              <a:t>ol</a:t>
            </a:r>
            <a:r>
              <a:rPr sz="1700" spc="-25"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15" dirty="0">
                <a:latin typeface="+mj-lt"/>
                <a:cs typeface="Arial" panose="020B0604020202020204" pitchFamily="34" charset="0"/>
              </a:rPr>
              <a:t>the</a:t>
            </a:r>
            <a:r>
              <a:rPr sz="1700" spc="-25" dirty="0">
                <a:latin typeface="+mj-lt"/>
                <a:cs typeface="Arial" panose="020B0604020202020204" pitchFamily="34" charset="0"/>
              </a:rPr>
              <a:t> </a:t>
            </a:r>
            <a:r>
              <a:rPr sz="1700" spc="-10" dirty="0">
                <a:latin typeface="+mj-lt"/>
                <a:cs typeface="Arial" panose="020B0604020202020204" pitchFamily="34" charset="0"/>
              </a:rPr>
              <a:t>FPI.</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299085" marR="115570" indent="-287020">
              <a:lnSpc>
                <a:spcPct val="100000"/>
              </a:lnSpc>
              <a:spcBef>
                <a:spcPts val="5"/>
              </a:spcBef>
              <a:buFont typeface="Wingdings"/>
              <a:buChar char=""/>
              <a:tabLst>
                <a:tab pos="299720" algn="l"/>
              </a:tabLst>
            </a:pPr>
            <a:r>
              <a:rPr lang="en-IN" sz="1700" spc="155" dirty="0">
                <a:latin typeface="+mj-lt"/>
                <a:cs typeface="Arial" panose="020B0604020202020204" pitchFamily="34" charset="0"/>
              </a:rPr>
              <a:t>T</a:t>
            </a:r>
            <a:r>
              <a:rPr sz="1700" spc="155" dirty="0">
                <a:latin typeface="+mj-lt"/>
                <a:cs typeface="Arial" panose="020B0604020202020204" pitchFamily="34" charset="0"/>
              </a:rPr>
              <a:t>he</a:t>
            </a:r>
            <a:r>
              <a:rPr lang="en-IN" sz="1700" spc="155" dirty="0">
                <a:latin typeface="+mj-lt"/>
                <a:cs typeface="Arial" panose="020B0604020202020204" pitchFamily="34" charset="0"/>
              </a:rPr>
              <a:t>r</a:t>
            </a:r>
            <a:r>
              <a:rPr sz="1700" spc="155" dirty="0">
                <a:latin typeface="+mj-lt"/>
                <a:cs typeface="Arial" panose="020B0604020202020204" pitchFamily="34" charset="0"/>
              </a:rPr>
              <a:t>e</a:t>
            </a:r>
            <a:r>
              <a:rPr sz="1700" spc="-15" dirty="0">
                <a:latin typeface="+mj-lt"/>
                <a:cs typeface="Arial" panose="020B0604020202020204" pitchFamily="34" charset="0"/>
              </a:rPr>
              <a:t>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a:t>
            </a:r>
            <a:r>
              <a:rPr sz="1700" spc="-5" dirty="0">
                <a:latin typeface="+mj-lt"/>
                <a:cs typeface="Arial" panose="020B0604020202020204" pitchFamily="34" charset="0"/>
              </a:rPr>
              <a:t> </a:t>
            </a:r>
            <a:r>
              <a:rPr sz="1700" spc="10" dirty="0" err="1">
                <a:latin typeface="+mj-lt"/>
                <a:cs typeface="Arial" panose="020B0604020202020204" pitchFamily="34" charset="0"/>
              </a:rPr>
              <a:t>ce</a:t>
            </a:r>
            <a:r>
              <a:rPr lang="en-IN" sz="1700" spc="10" dirty="0">
                <a:latin typeface="+mj-lt"/>
                <a:cs typeface="Arial" panose="020B0604020202020204" pitchFamily="34" charset="0"/>
              </a:rPr>
              <a:t>r</a:t>
            </a:r>
            <a:r>
              <a:rPr sz="1700" spc="10" dirty="0" err="1">
                <a:latin typeface="+mj-lt"/>
                <a:cs typeface="Arial" panose="020B0604020202020204" pitchFamily="34" charset="0"/>
              </a:rPr>
              <a:t>tain</a:t>
            </a:r>
            <a:r>
              <a:rPr sz="1700" spc="-5" dirty="0">
                <a:latin typeface="+mj-lt"/>
                <a:cs typeface="Arial" panose="020B0604020202020204" pitchFamily="34" charset="0"/>
              </a:rPr>
              <a:t> </a:t>
            </a:r>
            <a:r>
              <a:rPr sz="1700" spc="-10" dirty="0">
                <a:latin typeface="+mj-lt"/>
                <a:cs typeface="Arial" panose="020B0604020202020204" pitchFamily="34" charset="0"/>
              </a:rPr>
              <a:t>exemption</a:t>
            </a:r>
            <a:r>
              <a:rPr sz="1700" spc="-20" dirty="0">
                <a:latin typeface="+mj-lt"/>
                <a:cs typeface="Arial" panose="020B0604020202020204" pitchFamily="34" charset="0"/>
              </a:rPr>
              <a:t>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a:t>
            </a:r>
            <a:r>
              <a:rPr sz="1700" spc="-5" dirty="0">
                <a:latin typeface="+mj-lt"/>
                <a:cs typeface="Arial" panose="020B0604020202020204" pitchFamily="34" charset="0"/>
              </a:rPr>
              <a:t> </a:t>
            </a:r>
            <a:r>
              <a:rPr sz="1700" spc="-25" dirty="0">
                <a:latin typeface="+mj-lt"/>
                <a:cs typeface="Arial" panose="020B0604020202020204" pitchFamily="34" charset="0"/>
              </a:rPr>
              <a:t>such</a:t>
            </a:r>
            <a:r>
              <a:rPr sz="1700" dirty="0">
                <a:latin typeface="+mj-lt"/>
                <a:cs typeface="Arial" panose="020B0604020202020204" pitchFamily="34" charset="0"/>
              </a:rPr>
              <a:t> </a:t>
            </a:r>
            <a:r>
              <a:rPr sz="1700" dirty="0" err="1">
                <a:latin typeface="+mj-lt"/>
                <a:cs typeface="Arial" panose="020B0604020202020204" pitchFamily="34" charset="0"/>
              </a:rPr>
              <a:t>disclosu</a:t>
            </a:r>
            <a:r>
              <a:rPr lang="en-IN" sz="1700" dirty="0">
                <a:latin typeface="+mj-lt"/>
                <a:cs typeface="Arial" panose="020B0604020202020204" pitchFamily="34" charset="0"/>
              </a:rPr>
              <a:t>r</a:t>
            </a:r>
            <a:r>
              <a:rPr sz="1700" dirty="0">
                <a:latin typeface="+mj-lt"/>
                <a:cs typeface="Arial" panose="020B0604020202020204" pitchFamily="34" charset="0"/>
              </a:rPr>
              <a:t>e</a:t>
            </a:r>
            <a:r>
              <a:rPr sz="1700" spc="-15" dirty="0">
                <a:latin typeface="+mj-lt"/>
                <a:cs typeface="Arial" panose="020B0604020202020204" pitchFamily="34" charset="0"/>
              </a:rPr>
              <a:t> </a:t>
            </a:r>
            <a:r>
              <a:rPr sz="1700" spc="-25" dirty="0">
                <a:latin typeface="+mj-lt"/>
                <a:cs typeface="Arial" panose="020B0604020202020204" pitchFamily="34" charset="0"/>
              </a:rPr>
              <a:t>such</a:t>
            </a:r>
            <a:r>
              <a:rPr sz="1700" spc="-15" dirty="0">
                <a:latin typeface="+mj-lt"/>
                <a:cs typeface="Arial" panose="020B0604020202020204" pitchFamily="34" charset="0"/>
              </a:rPr>
              <a:t> as</a:t>
            </a:r>
            <a:r>
              <a:rPr sz="1700" spc="5" dirty="0">
                <a:latin typeface="+mj-lt"/>
                <a:cs typeface="Arial" panose="020B0604020202020204" pitchFamily="34" charset="0"/>
              </a:rPr>
              <a:t> Gove</a:t>
            </a:r>
            <a:r>
              <a:rPr lang="en-IN" sz="1700" spc="5" dirty="0">
                <a:latin typeface="+mj-lt"/>
                <a:cs typeface="Arial" panose="020B0604020202020204" pitchFamily="34" charset="0"/>
              </a:rPr>
              <a:t>r</a:t>
            </a:r>
            <a:r>
              <a:rPr sz="1700" spc="5" dirty="0" err="1">
                <a:latin typeface="+mj-lt"/>
                <a:cs typeface="Arial" panose="020B0604020202020204" pitchFamily="34" charset="0"/>
              </a:rPr>
              <a:t>nment</a:t>
            </a:r>
            <a:r>
              <a:rPr sz="1700" spc="-20" dirty="0">
                <a:latin typeface="+mj-lt"/>
                <a:cs typeface="Arial" panose="020B0604020202020204" pitchFamily="34" charset="0"/>
              </a:rPr>
              <a:t> </a:t>
            </a:r>
            <a:r>
              <a:rPr lang="en-IN" sz="1700" spc="15" dirty="0">
                <a:latin typeface="+mj-lt"/>
                <a:cs typeface="Arial" panose="020B0604020202020204" pitchFamily="34" charset="0"/>
              </a:rPr>
              <a:t>r</a:t>
            </a:r>
            <a:r>
              <a:rPr sz="1700" spc="15" dirty="0">
                <a:latin typeface="+mj-lt"/>
                <a:cs typeface="Arial" panose="020B0604020202020204" pitchFamily="34" charset="0"/>
              </a:rPr>
              <a:t>elated</a:t>
            </a:r>
            <a:r>
              <a:rPr sz="1700" spc="-10" dirty="0">
                <a:latin typeface="+mj-lt"/>
                <a:cs typeface="Arial" panose="020B0604020202020204" pitchFamily="34" charset="0"/>
              </a:rPr>
              <a:t> funds, </a:t>
            </a:r>
            <a:r>
              <a:rPr sz="1700" spc="-20" dirty="0">
                <a:latin typeface="+mj-lt"/>
                <a:cs typeface="Arial" panose="020B0604020202020204" pitchFamily="34" charset="0"/>
              </a:rPr>
              <a:t>Public</a:t>
            </a:r>
            <a:r>
              <a:rPr sz="1700" spc="10"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etails</a:t>
            </a:r>
            <a:r>
              <a:rPr sz="1700" spc="10" dirty="0">
                <a:latin typeface="+mj-lt"/>
                <a:cs typeface="Arial" panose="020B0604020202020204" pitchFamily="34" charset="0"/>
              </a:rPr>
              <a:t> </a:t>
            </a:r>
            <a:r>
              <a:rPr sz="1700" spc="-430" dirty="0">
                <a:latin typeface="+mj-lt"/>
                <a:cs typeface="Arial" panose="020B0604020202020204" pitchFamily="34" charset="0"/>
              </a:rPr>
              <a:t> </a:t>
            </a:r>
            <a:r>
              <a:rPr sz="1700" spc="-10" dirty="0">
                <a:latin typeface="+mj-lt"/>
                <a:cs typeface="Arial" panose="020B0604020202020204" pitchFamily="34" charset="0"/>
              </a:rPr>
              <a:t>funds</a:t>
            </a:r>
            <a:r>
              <a:rPr sz="1700" spc="-15" dirty="0">
                <a:latin typeface="+mj-lt"/>
                <a:cs typeface="Arial" panose="020B0604020202020204" pitchFamily="34" charset="0"/>
              </a:rPr>
              <a:t> </a:t>
            </a:r>
            <a:r>
              <a:rPr sz="1700" spc="-5" dirty="0">
                <a:latin typeface="+mj-lt"/>
                <a:cs typeface="Arial" panose="020B0604020202020204" pitchFamily="34" charset="0"/>
              </a:rPr>
              <a:t>etc.</a:t>
            </a:r>
            <a:endParaRPr sz="1700" dirty="0">
              <a:latin typeface="+mj-lt"/>
              <a:cs typeface="Arial" panose="020B0604020202020204" pitchFamily="34" charset="0"/>
            </a:endParaRPr>
          </a:p>
          <a:p>
            <a:pPr>
              <a:lnSpc>
                <a:spcPct val="100000"/>
              </a:lnSpc>
              <a:buFont typeface="Wingdings"/>
              <a:buChar char=""/>
            </a:pPr>
            <a:endParaRPr sz="1700" dirty="0">
              <a:latin typeface="+mj-lt"/>
              <a:cs typeface="Arial" panose="020B0604020202020204" pitchFamily="34" charset="0"/>
            </a:endParaRPr>
          </a:p>
          <a:p>
            <a:pPr marL="299085" marR="15240" indent="-287020">
              <a:lnSpc>
                <a:spcPct val="100000"/>
              </a:lnSpc>
              <a:buFont typeface="Wingdings"/>
              <a:buChar char=""/>
              <a:tabLst>
                <a:tab pos="299720" algn="l"/>
              </a:tabLst>
            </a:pPr>
            <a:r>
              <a:rPr sz="1700" spc="-25" dirty="0">
                <a:latin typeface="+mj-lt"/>
                <a:cs typeface="Arial" panose="020B0604020202020204" pitchFamily="34" charset="0"/>
              </a:rPr>
              <a:t>Such</a:t>
            </a:r>
            <a:r>
              <a:rPr sz="1700" spc="-10" dirty="0">
                <a:latin typeface="+mj-lt"/>
                <a:cs typeface="Arial" panose="020B0604020202020204" pitchFamily="34" charset="0"/>
              </a:rPr>
              <a:t> </a:t>
            </a:r>
            <a:r>
              <a:rPr sz="1700" spc="-25" dirty="0">
                <a:latin typeface="+mj-lt"/>
                <a:cs typeface="Arial" panose="020B0604020202020204" pitchFamily="34" charset="0"/>
              </a:rPr>
              <a:t>non-</a:t>
            </a:r>
            <a:r>
              <a:rPr sz="1700" spc="-25" dirty="0" err="1">
                <a:latin typeface="+mj-lt"/>
                <a:cs typeface="Arial" panose="020B0604020202020204" pitchFamily="34" charset="0"/>
              </a:rPr>
              <a:t>disclosu</a:t>
            </a:r>
            <a:r>
              <a:rPr lang="en-IN" sz="1700" spc="-25" dirty="0">
                <a:latin typeface="+mj-lt"/>
                <a:cs typeface="Arial" panose="020B0604020202020204" pitchFamily="34" charset="0"/>
              </a:rPr>
              <a:t>r</a:t>
            </a:r>
            <a:r>
              <a:rPr sz="1700" spc="-25" dirty="0">
                <a:latin typeface="+mj-lt"/>
                <a:cs typeface="Arial" panose="020B0604020202020204" pitchFamily="34" charset="0"/>
              </a:rPr>
              <a:t>e</a:t>
            </a:r>
            <a:r>
              <a:rPr sz="1700" spc="-10"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0" dirty="0">
                <a:latin typeface="+mj-lt"/>
                <a:cs typeface="Arial" panose="020B0604020202020204" pitchFamily="34" charset="0"/>
              </a:rPr>
              <a:t>FPI</a:t>
            </a:r>
            <a:r>
              <a:rPr sz="1700" spc="15" dirty="0">
                <a:latin typeface="+mj-lt"/>
                <a:cs typeface="Arial" panose="020B0604020202020204" pitchFamily="34" charset="0"/>
              </a:rPr>
              <a:t> </a:t>
            </a:r>
            <a:r>
              <a:rPr sz="1700" spc="30" dirty="0" err="1">
                <a:latin typeface="+mj-lt"/>
                <a:cs typeface="Arial" panose="020B0604020202020204" pitchFamily="34" charset="0"/>
              </a:rPr>
              <a:t>whe</a:t>
            </a:r>
            <a:r>
              <a:rPr lang="en-IN" sz="1700" spc="30" dirty="0">
                <a:latin typeface="+mj-lt"/>
                <a:cs typeface="Arial" panose="020B0604020202020204" pitchFamily="34" charset="0"/>
              </a:rPr>
              <a:t>r</a:t>
            </a:r>
            <a:r>
              <a:rPr sz="1700" spc="30" dirty="0">
                <a:latin typeface="+mj-lt"/>
                <a:cs typeface="Arial" panose="020B0604020202020204" pitchFamily="34" charset="0"/>
              </a:rPr>
              <a:t>eve</a:t>
            </a:r>
            <a:r>
              <a:rPr lang="en-IN" sz="1700" spc="30" dirty="0">
                <a:latin typeface="+mj-lt"/>
                <a:cs typeface="Arial" panose="020B0604020202020204" pitchFamily="34" charset="0"/>
              </a:rPr>
              <a:t>r</a:t>
            </a:r>
            <a:r>
              <a:rPr sz="1700" spc="-40" dirty="0">
                <a:latin typeface="+mj-lt"/>
                <a:cs typeface="Arial" panose="020B0604020202020204" pitchFamily="34" charset="0"/>
              </a:rPr>
              <a:t> </a:t>
            </a:r>
            <a:r>
              <a:rPr sz="1700" spc="-15" dirty="0">
                <a:latin typeface="+mj-lt"/>
                <a:cs typeface="Arial" panose="020B0604020202020204" pitchFamily="34" charset="0"/>
              </a:rPr>
              <a:t>applicable,</a:t>
            </a:r>
            <a:r>
              <a:rPr sz="1700" dirty="0">
                <a:latin typeface="+mj-lt"/>
                <a:cs typeface="Arial" panose="020B0604020202020204" pitchFamily="34" charset="0"/>
              </a:rPr>
              <a:t> </a:t>
            </a:r>
            <a:r>
              <a:rPr sz="1700" spc="-25" dirty="0">
                <a:latin typeface="+mj-lt"/>
                <a:cs typeface="Arial" panose="020B0604020202020204" pitchFamily="34" charset="0"/>
              </a:rPr>
              <a:t>shall</a:t>
            </a:r>
            <a:r>
              <a:rPr sz="1700" spc="-5" dirty="0">
                <a:latin typeface="+mj-lt"/>
                <a:cs typeface="Arial" panose="020B0604020202020204" pitchFamily="34" charset="0"/>
              </a:rPr>
              <a:t> </a:t>
            </a:r>
            <a:r>
              <a:rPr lang="en-IN" sz="1700" spc="50" dirty="0">
                <a:latin typeface="+mj-lt"/>
                <a:cs typeface="Arial" panose="020B0604020202020204" pitchFamily="34" charset="0"/>
              </a:rPr>
              <a:t>r</a:t>
            </a:r>
            <a:r>
              <a:rPr sz="1700" spc="50" dirty="0" err="1">
                <a:latin typeface="+mj-lt"/>
                <a:cs typeface="Arial" panose="020B0604020202020204" pitchFamily="34" charset="0"/>
              </a:rPr>
              <a:t>ende</a:t>
            </a:r>
            <a:r>
              <a:rPr lang="en-IN" sz="1700" spc="50" dirty="0">
                <a:latin typeface="+mj-lt"/>
                <a:cs typeface="Arial" panose="020B0604020202020204" pitchFamily="34" charset="0"/>
              </a:rPr>
              <a:t>r</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egist</a:t>
            </a:r>
            <a:r>
              <a:rPr lang="en-IN" sz="1700" spc="10" dirty="0">
                <a:latin typeface="+mj-lt"/>
                <a:cs typeface="Arial" panose="020B0604020202020204" pitchFamily="34" charset="0"/>
              </a:rPr>
              <a:t>r</a:t>
            </a:r>
            <a:r>
              <a:rPr sz="1700" spc="10" dirty="0" err="1">
                <a:latin typeface="+mj-lt"/>
                <a:cs typeface="Arial" panose="020B0604020202020204" pitchFamily="34" charset="0"/>
              </a:rPr>
              <a:t>ation</a:t>
            </a:r>
            <a:r>
              <a:rPr sz="1700" dirty="0">
                <a:latin typeface="+mj-lt"/>
                <a:cs typeface="Arial" panose="020B0604020202020204" pitchFamily="34" charset="0"/>
              </a:rPr>
              <a:t> </a:t>
            </a:r>
            <a:r>
              <a:rPr sz="1700" spc="15" dirty="0">
                <a:latin typeface="+mj-lt"/>
                <a:cs typeface="Arial" panose="020B0604020202020204" pitchFamily="34" charset="0"/>
              </a:rPr>
              <a:t>of</a:t>
            </a:r>
            <a:r>
              <a:rPr sz="1700" spc="10" dirty="0">
                <a:latin typeface="+mj-lt"/>
                <a:cs typeface="Arial" panose="020B0604020202020204" pitchFamily="34" charset="0"/>
              </a:rPr>
              <a:t> </a:t>
            </a:r>
            <a:r>
              <a:rPr sz="1700" spc="-10" dirty="0">
                <a:latin typeface="+mj-lt"/>
                <a:cs typeface="Arial" panose="020B0604020202020204" pitchFamily="34" charset="0"/>
              </a:rPr>
              <a:t>FPI</a:t>
            </a:r>
            <a:r>
              <a:rPr sz="1700" spc="5" dirty="0">
                <a:latin typeface="+mj-lt"/>
                <a:cs typeface="Arial" panose="020B0604020202020204" pitchFamily="34" charset="0"/>
              </a:rPr>
              <a:t> </a:t>
            </a:r>
            <a:r>
              <a:rPr sz="1700" spc="-25" dirty="0">
                <a:latin typeface="+mj-lt"/>
                <a:cs typeface="Arial" panose="020B0604020202020204" pitchFamily="34" charset="0"/>
              </a:rPr>
              <a:t>invalid</a:t>
            </a:r>
            <a:r>
              <a:rPr sz="1700" spc="2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10" dirty="0">
                <a:latin typeface="+mj-lt"/>
                <a:cs typeface="Arial" panose="020B0604020202020204" pitchFamily="34" charset="0"/>
              </a:rPr>
              <a:t>PFI </a:t>
            </a:r>
            <a:r>
              <a:rPr sz="1700" spc="-5" dirty="0">
                <a:latin typeface="+mj-lt"/>
                <a:cs typeface="Arial" panose="020B0604020202020204" pitchFamily="34" charset="0"/>
              </a:rPr>
              <a:t> </a:t>
            </a:r>
            <a:r>
              <a:rPr sz="1700" spc="-25" dirty="0">
                <a:latin typeface="+mj-lt"/>
                <a:cs typeface="Arial" panose="020B0604020202020204" pitchFamily="34" charset="0"/>
              </a:rPr>
              <a:t>shall</a:t>
            </a:r>
            <a:r>
              <a:rPr sz="1700" spc="-5" dirty="0">
                <a:latin typeface="+mj-lt"/>
                <a:cs typeface="Arial" panose="020B0604020202020204" pitchFamily="34" charset="0"/>
              </a:rPr>
              <a:t> </a:t>
            </a:r>
            <a:r>
              <a:rPr sz="1700" spc="-20" dirty="0">
                <a:latin typeface="+mj-lt"/>
                <a:cs typeface="Arial" panose="020B0604020202020204" pitchFamily="34" charset="0"/>
              </a:rPr>
              <a:t>not</a:t>
            </a:r>
            <a:r>
              <a:rPr sz="1700" spc="5" dirty="0">
                <a:latin typeface="+mj-lt"/>
                <a:cs typeface="Arial" panose="020B0604020202020204" pitchFamily="34" charset="0"/>
              </a:rPr>
              <a:t> </a:t>
            </a:r>
            <a:r>
              <a:rPr sz="1700" dirty="0">
                <a:latin typeface="+mj-lt"/>
                <a:cs typeface="Arial" panose="020B0604020202020204" pitchFamily="34" charset="0"/>
              </a:rPr>
              <a:t>make</a:t>
            </a:r>
            <a:r>
              <a:rPr sz="1700" spc="-15" dirty="0">
                <a:latin typeface="+mj-lt"/>
                <a:cs typeface="Arial" panose="020B0604020202020204" pitchFamily="34" charset="0"/>
              </a:rPr>
              <a:t> </a:t>
            </a:r>
            <a:r>
              <a:rPr sz="1700" spc="-30" dirty="0">
                <a:latin typeface="+mj-lt"/>
                <a:cs typeface="Arial" panose="020B0604020202020204" pitchFamily="34" charset="0"/>
              </a:rPr>
              <a:t>any</a:t>
            </a:r>
            <a:r>
              <a:rPr sz="1700" spc="5" dirty="0">
                <a:latin typeface="+mj-lt"/>
                <a:cs typeface="Arial" panose="020B0604020202020204" pitchFamily="34" charset="0"/>
              </a:rPr>
              <a:t> </a:t>
            </a:r>
            <a:r>
              <a:rPr sz="1700" spc="40" dirty="0">
                <a:latin typeface="+mj-lt"/>
                <a:cs typeface="Arial" panose="020B0604020202020204" pitchFamily="34" charset="0"/>
              </a:rPr>
              <a:t>fu</a:t>
            </a:r>
            <a:r>
              <a:rPr lang="en-IN" sz="1700" spc="40" dirty="0">
                <a:latin typeface="+mj-lt"/>
                <a:cs typeface="Arial" panose="020B0604020202020204" pitchFamily="34" charset="0"/>
              </a:rPr>
              <a:t>r</a:t>
            </a:r>
            <a:r>
              <a:rPr sz="1700" spc="40" dirty="0">
                <a:latin typeface="+mj-lt"/>
                <a:cs typeface="Arial" panose="020B0604020202020204" pitchFamily="34" charset="0"/>
              </a:rPr>
              <a:t>the</a:t>
            </a:r>
            <a:r>
              <a:rPr lang="en-IN" sz="1700" spc="40" dirty="0">
                <a:latin typeface="+mj-lt"/>
                <a:cs typeface="Arial" panose="020B0604020202020204" pitchFamily="34" charset="0"/>
              </a:rPr>
              <a:t>r</a:t>
            </a:r>
            <a:r>
              <a:rPr sz="1700" spc="-5" dirty="0">
                <a:latin typeface="+mj-lt"/>
                <a:cs typeface="Arial" panose="020B0604020202020204" pitchFamily="34" charset="0"/>
              </a:rPr>
              <a:t> </a:t>
            </a:r>
            <a:r>
              <a:rPr sz="1700" dirty="0" err="1">
                <a:latin typeface="+mj-lt"/>
                <a:cs typeface="Arial" panose="020B0604020202020204" pitchFamily="34" charset="0"/>
              </a:rPr>
              <a:t>pu</a:t>
            </a:r>
            <a:r>
              <a:rPr lang="en-IN" sz="1700" dirty="0">
                <a:latin typeface="+mj-lt"/>
                <a:cs typeface="Arial" panose="020B0604020202020204" pitchFamily="34" charset="0"/>
              </a:rPr>
              <a:t>r</a:t>
            </a:r>
            <a:r>
              <a:rPr sz="1700" dirty="0">
                <a:latin typeface="+mj-lt"/>
                <a:cs typeface="Arial" panose="020B0604020202020204" pitchFamily="34" charset="0"/>
              </a:rPr>
              <a:t>chases.</a:t>
            </a:r>
            <a:r>
              <a:rPr sz="1700" spc="-25" dirty="0">
                <a:latin typeface="+mj-lt"/>
                <a:cs typeface="Arial" panose="020B0604020202020204" pitchFamily="34" charset="0"/>
              </a:rPr>
              <a:t> </a:t>
            </a:r>
            <a:r>
              <a:rPr sz="1700" spc="-20" dirty="0">
                <a:latin typeface="+mj-lt"/>
                <a:cs typeface="Arial" panose="020B0604020202020204" pitchFamily="34" charset="0"/>
              </a:rPr>
              <a:t>Bank</a:t>
            </a:r>
            <a:r>
              <a:rPr sz="1700" spc="5" dirty="0">
                <a:latin typeface="+mj-lt"/>
                <a:cs typeface="Arial" panose="020B0604020202020204" pitchFamily="34" charset="0"/>
              </a:rPr>
              <a:t> </a:t>
            </a:r>
            <a:r>
              <a:rPr sz="1700" spc="-10" dirty="0">
                <a:latin typeface="+mj-lt"/>
                <a:cs typeface="Arial" panose="020B0604020202020204" pitchFamily="34" charset="0"/>
              </a:rPr>
              <a:t>Account</a:t>
            </a:r>
            <a:r>
              <a:rPr sz="1700" spc="-20"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25" dirty="0">
                <a:latin typeface="+mj-lt"/>
                <a:cs typeface="Arial" panose="020B0604020202020204" pitchFamily="34" charset="0"/>
              </a:rPr>
              <a:t>voting</a:t>
            </a:r>
            <a:r>
              <a:rPr sz="1700" spc="10"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ights</a:t>
            </a:r>
            <a:r>
              <a:rPr sz="1700" spc="5" dirty="0">
                <a:latin typeface="+mj-lt"/>
                <a:cs typeface="Arial" panose="020B0604020202020204" pitchFamily="34" charset="0"/>
              </a:rPr>
              <a:t> </a:t>
            </a:r>
            <a:r>
              <a:rPr sz="1700" spc="-20" dirty="0">
                <a:latin typeface="+mj-lt"/>
                <a:cs typeface="Arial" panose="020B0604020202020204" pitchFamily="34" charset="0"/>
              </a:rPr>
              <a:t>subject </a:t>
            </a:r>
            <a:r>
              <a:rPr sz="1700" spc="-10" dirty="0">
                <a:latin typeface="+mj-lt"/>
                <a:cs typeface="Arial" panose="020B0604020202020204" pitchFamily="34" charset="0"/>
              </a:rPr>
              <a:t>to</a:t>
            </a:r>
            <a:r>
              <a:rPr sz="1700" spc="10"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est</a:t>
            </a:r>
            <a:r>
              <a:rPr lang="en-IN" sz="1700" spc="10" dirty="0">
                <a:latin typeface="+mj-lt"/>
                <a:cs typeface="Arial" panose="020B0604020202020204" pitchFamily="34" charset="0"/>
              </a:rPr>
              <a:t>r</a:t>
            </a:r>
            <a:r>
              <a:rPr sz="1700" spc="10" dirty="0" err="1">
                <a:latin typeface="+mj-lt"/>
                <a:cs typeface="Arial" panose="020B0604020202020204" pitchFamily="34" charset="0"/>
              </a:rPr>
              <a:t>ictions</a:t>
            </a:r>
            <a:r>
              <a:rPr sz="1700" spc="5" dirty="0">
                <a:latin typeface="+mj-lt"/>
                <a:cs typeface="Arial" panose="020B0604020202020204" pitchFamily="34" charset="0"/>
              </a:rPr>
              <a:t> </a:t>
            </a:r>
            <a:r>
              <a:rPr sz="1700" spc="35" dirty="0">
                <a:latin typeface="+mj-lt"/>
                <a:cs typeface="Arial" panose="020B0604020202020204" pitchFamily="34" charset="0"/>
              </a:rPr>
              <a:t>Fu</a:t>
            </a:r>
            <a:r>
              <a:rPr lang="en-IN" sz="1700" spc="35" dirty="0">
                <a:latin typeface="+mj-lt"/>
                <a:cs typeface="Arial" panose="020B0604020202020204" pitchFamily="34" charset="0"/>
              </a:rPr>
              <a:t>r</a:t>
            </a:r>
            <a:r>
              <a:rPr sz="1700" spc="35" dirty="0">
                <a:latin typeface="+mj-lt"/>
                <a:cs typeface="Arial" panose="020B0604020202020204" pitchFamily="34" charset="0"/>
              </a:rPr>
              <a:t>the</a:t>
            </a:r>
            <a:r>
              <a:rPr lang="en-IN" sz="1700" spc="35" dirty="0">
                <a:latin typeface="+mj-lt"/>
                <a:cs typeface="Arial" panose="020B0604020202020204" pitchFamily="34" charset="0"/>
              </a:rPr>
              <a:t>r</a:t>
            </a:r>
            <a:r>
              <a:rPr sz="1700" spc="35" dirty="0">
                <a:latin typeface="+mj-lt"/>
                <a:cs typeface="Arial" panose="020B0604020202020204" pitchFamily="34" charset="0"/>
              </a:rPr>
              <a:t> </a:t>
            </a:r>
            <a:r>
              <a:rPr sz="1700" spc="-434" dirty="0">
                <a:latin typeface="+mj-lt"/>
                <a:cs typeface="Arial" panose="020B0604020202020204" pitchFamily="34" charset="0"/>
              </a:rPr>
              <a:t> </a:t>
            </a:r>
            <a:r>
              <a:rPr sz="1700" spc="-10" dirty="0">
                <a:latin typeface="+mj-lt"/>
                <a:cs typeface="Arial" panose="020B0604020202020204" pitchFamily="34" charset="0"/>
              </a:rPr>
              <a:t>FPIs </a:t>
            </a:r>
            <a:r>
              <a:rPr sz="1700" spc="-25" dirty="0">
                <a:latin typeface="+mj-lt"/>
                <a:cs typeface="Arial" panose="020B0604020202020204" pitchFamily="34" charset="0"/>
              </a:rPr>
              <a:t>shall</a:t>
            </a:r>
            <a:r>
              <a:rPr sz="1700" spc="-5" dirty="0">
                <a:latin typeface="+mj-lt"/>
                <a:cs typeface="Arial" panose="020B0604020202020204" pitchFamily="34" charset="0"/>
              </a:rPr>
              <a:t> </a:t>
            </a:r>
            <a:r>
              <a:rPr sz="1700" spc="-10" dirty="0">
                <a:latin typeface="+mj-lt"/>
                <a:cs typeface="Arial" panose="020B0604020202020204" pitchFamily="34" charset="0"/>
              </a:rPr>
              <a:t>sales</a:t>
            </a:r>
            <a:r>
              <a:rPr sz="1700" dirty="0">
                <a:latin typeface="+mj-lt"/>
                <a:cs typeface="Arial" panose="020B0604020202020204" pitchFamily="34" charset="0"/>
              </a:rPr>
              <a:t> </a:t>
            </a:r>
            <a:r>
              <a:rPr sz="1700" spc="-15" dirty="0">
                <a:latin typeface="+mj-lt"/>
                <a:cs typeface="Arial" panose="020B0604020202020204" pitchFamily="34" charset="0"/>
              </a:rPr>
              <a:t>all</a:t>
            </a:r>
            <a:r>
              <a:rPr sz="1700" dirty="0">
                <a:latin typeface="+mj-lt"/>
                <a:cs typeface="Arial" panose="020B0604020202020204" pitchFamily="34" charset="0"/>
              </a:rPr>
              <a:t> </a:t>
            </a:r>
            <a:r>
              <a:rPr sz="1700" spc="-25" dirty="0">
                <a:latin typeface="+mj-lt"/>
                <a:cs typeface="Arial" panose="020B0604020202020204" pitchFamily="34" charset="0"/>
              </a:rPr>
              <a:t>its</a:t>
            </a:r>
            <a:r>
              <a:rPr sz="1700" dirty="0">
                <a:latin typeface="+mj-lt"/>
                <a:cs typeface="Arial" panose="020B0604020202020204" pitchFamily="34" charset="0"/>
              </a:rPr>
              <a:t> </a:t>
            </a: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spc="-20" dirty="0">
                <a:latin typeface="+mj-lt"/>
                <a:cs typeface="Arial" panose="020B0604020202020204" pitchFamily="34" charset="0"/>
              </a:rPr>
              <a:t>holding</a:t>
            </a:r>
            <a:r>
              <a:rPr sz="1700" spc="5" dirty="0">
                <a:latin typeface="+mj-lt"/>
                <a:cs typeface="Arial" panose="020B0604020202020204" pitchFamily="34" charset="0"/>
              </a:rPr>
              <a:t> </a:t>
            </a:r>
            <a:r>
              <a:rPr sz="1700" spc="-15" dirty="0">
                <a:latin typeface="+mj-lt"/>
                <a:cs typeface="Arial" panose="020B0604020202020204" pitchFamily="34" charset="0"/>
              </a:rPr>
              <a:t>and</a:t>
            </a:r>
            <a:r>
              <a:rPr sz="1700" spc="-5" dirty="0">
                <a:latin typeface="+mj-lt"/>
                <a:cs typeface="Arial" panose="020B0604020202020204" pitchFamily="34" charset="0"/>
              </a:rPr>
              <a:t> </a:t>
            </a:r>
            <a:r>
              <a:rPr sz="1700" spc="-15" dirty="0">
                <a:latin typeface="+mj-lt"/>
                <a:cs typeface="Arial" panose="020B0604020202020204" pitchFamily="34" charset="0"/>
              </a:rPr>
              <a:t>exit</a:t>
            </a:r>
            <a:r>
              <a:rPr sz="1700"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spc="20" dirty="0">
                <a:latin typeface="+mj-lt"/>
                <a:cs typeface="Arial" panose="020B0604020202020204" pitchFamily="34" charset="0"/>
              </a:rPr>
              <a:t>ma</a:t>
            </a:r>
            <a:r>
              <a:rPr lang="en-IN" sz="1700" spc="20" dirty="0">
                <a:latin typeface="+mj-lt"/>
                <a:cs typeface="Arial" panose="020B0604020202020204" pitchFamily="34" charset="0"/>
              </a:rPr>
              <a:t>r</a:t>
            </a:r>
            <a:r>
              <a:rPr sz="1700" spc="20" dirty="0" err="1">
                <a:latin typeface="+mj-lt"/>
                <a:cs typeface="Arial" panose="020B0604020202020204" pitchFamily="34" charset="0"/>
              </a:rPr>
              <a:t>ket</a:t>
            </a:r>
            <a:r>
              <a:rPr sz="1700" spc="-25" dirty="0">
                <a:latin typeface="+mj-lt"/>
                <a:cs typeface="Arial" panose="020B0604020202020204" pitchFamily="34" charset="0"/>
              </a:rPr>
              <a:t> within</a:t>
            </a:r>
            <a:r>
              <a:rPr sz="1700" spc="5" dirty="0">
                <a:latin typeface="+mj-lt"/>
                <a:cs typeface="Arial" panose="020B0604020202020204" pitchFamily="34" charset="0"/>
              </a:rPr>
              <a:t> </a:t>
            </a:r>
            <a:r>
              <a:rPr sz="1700" spc="-10" dirty="0">
                <a:latin typeface="+mj-lt"/>
                <a:cs typeface="Arial" panose="020B0604020202020204" pitchFamily="34" charset="0"/>
              </a:rPr>
              <a:t>180</a:t>
            </a:r>
            <a:r>
              <a:rPr sz="1700" dirty="0">
                <a:latin typeface="+mj-lt"/>
                <a:cs typeface="Arial" panose="020B0604020202020204" pitchFamily="34" charset="0"/>
              </a:rPr>
              <a:t> </a:t>
            </a:r>
            <a:r>
              <a:rPr sz="1700" spc="-25" dirty="0">
                <a:latin typeface="+mj-lt"/>
                <a:cs typeface="Arial" panose="020B0604020202020204" pitchFamily="34" charset="0"/>
              </a:rPr>
              <a:t>days</a:t>
            </a:r>
            <a:r>
              <a:rPr sz="1700" spc="-15"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25" dirty="0">
                <a:latin typeface="+mj-lt"/>
                <a:cs typeface="Arial" panose="020B0604020202020204" pitchFamily="34" charset="0"/>
              </a:rPr>
              <a:t>its</a:t>
            </a:r>
            <a:r>
              <a:rPr sz="1700"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egist</a:t>
            </a:r>
            <a:r>
              <a:rPr lang="en-IN" sz="1700" spc="10" dirty="0">
                <a:latin typeface="+mj-lt"/>
                <a:cs typeface="Arial" panose="020B0604020202020204" pitchFamily="34" charset="0"/>
              </a:rPr>
              <a:t>r</a:t>
            </a:r>
            <a:r>
              <a:rPr sz="1700" spc="10" dirty="0" err="1">
                <a:latin typeface="+mj-lt"/>
                <a:cs typeface="Arial" panose="020B0604020202020204" pitchFamily="34" charset="0"/>
              </a:rPr>
              <a:t>ation</a:t>
            </a:r>
            <a:r>
              <a:rPr sz="1700" spc="10" dirty="0">
                <a:latin typeface="+mj-lt"/>
                <a:cs typeface="Arial" panose="020B0604020202020204" pitchFamily="34" charset="0"/>
              </a:rPr>
              <a:t> </a:t>
            </a:r>
            <a:r>
              <a:rPr sz="1700" spc="15" dirty="0">
                <a:latin typeface="+mj-lt"/>
                <a:cs typeface="Arial" panose="020B0604020202020204" pitchFamily="34" charset="0"/>
              </a:rPr>
              <a:t> </a:t>
            </a:r>
            <a:r>
              <a:rPr sz="1700" spc="-20" dirty="0">
                <a:latin typeface="+mj-lt"/>
                <a:cs typeface="Arial" panose="020B0604020202020204" pitchFamily="34" charset="0"/>
              </a:rPr>
              <a:t>invalid.</a:t>
            </a:r>
            <a:endParaRPr sz="1700" dirty="0">
              <a:latin typeface="+mj-lt"/>
              <a:cs typeface="Arial" panose="020B0604020202020204" pitchFamily="34" charset="0"/>
            </a:endParaRPr>
          </a:p>
        </p:txBody>
      </p:sp>
      <p:grpSp>
        <p:nvGrpSpPr>
          <p:cNvPr id="7" name="object 7"/>
          <p:cNvGrpSpPr/>
          <p:nvPr/>
        </p:nvGrpSpPr>
        <p:grpSpPr>
          <a:xfrm>
            <a:off x="225552" y="1392936"/>
            <a:ext cx="721360" cy="74930"/>
            <a:chOff x="225552" y="1392936"/>
            <a:chExt cx="721360" cy="74930"/>
          </a:xfrm>
        </p:grpSpPr>
        <p:sp>
          <p:nvSpPr>
            <p:cNvPr id="8" name="object 8"/>
            <p:cNvSpPr/>
            <p:nvPr/>
          </p:nvSpPr>
          <p:spPr>
            <a:xfrm>
              <a:off x="225552"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9" name="object 9"/>
            <p:cNvSpPr/>
            <p:nvPr/>
          </p:nvSpPr>
          <p:spPr>
            <a:xfrm>
              <a:off x="470915"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10" name="object 10"/>
            <p:cNvSpPr/>
            <p:nvPr/>
          </p:nvSpPr>
          <p:spPr>
            <a:xfrm>
              <a:off x="725424" y="1392936"/>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11" name="object 11"/>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67</a:t>
            </a:fld>
            <a:endParaRPr spc="5"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1778634"/>
            <a:ext cx="10598150" cy="3164969"/>
          </a:xfrm>
          <a:prstGeom prst="rect">
            <a:avLst/>
          </a:prstGeom>
        </p:spPr>
        <p:txBody>
          <a:bodyPr vert="horz" wrap="square" lIns="0" tIns="12700" rIns="0" bIns="0" rtlCol="0">
            <a:spAutoFit/>
          </a:bodyPr>
          <a:lstStyle/>
          <a:p>
            <a:pPr marL="12700">
              <a:lnSpc>
                <a:spcPct val="100000"/>
              </a:lnSpc>
              <a:spcBef>
                <a:spcPts val="100"/>
              </a:spcBef>
            </a:pPr>
            <a:r>
              <a:rPr lang="en-IN" sz="1700" b="1" spc="120" dirty="0">
                <a:latin typeface="+mj-lt"/>
                <a:cs typeface="Arial" panose="020B0604020202020204" pitchFamily="34" charset="0"/>
              </a:rPr>
              <a:t>Tr</a:t>
            </a:r>
            <a:r>
              <a:rPr sz="1700" b="1" spc="120" dirty="0" err="1">
                <a:latin typeface="+mj-lt"/>
                <a:cs typeface="Arial" panose="020B0604020202020204" pitchFamily="34" charset="0"/>
              </a:rPr>
              <a:t>ansfe</a:t>
            </a:r>
            <a:r>
              <a:rPr lang="en-IN" sz="1700" b="1" spc="120" dirty="0">
                <a:latin typeface="+mj-lt"/>
                <a:cs typeface="Arial" panose="020B0604020202020204" pitchFamily="34" charset="0"/>
              </a:rPr>
              <a:t>r</a:t>
            </a:r>
            <a:r>
              <a:rPr sz="1700" b="1" spc="15" dirty="0">
                <a:latin typeface="+mj-lt"/>
                <a:cs typeface="Arial" panose="020B0604020202020204" pitchFamily="34" charset="0"/>
              </a:rPr>
              <a:t> </a:t>
            </a:r>
            <a:r>
              <a:rPr sz="1700" b="1" spc="5" dirty="0">
                <a:latin typeface="+mj-lt"/>
                <a:cs typeface="Arial" panose="020B0604020202020204" pitchFamily="34" charset="0"/>
              </a:rPr>
              <a:t>of</a:t>
            </a:r>
            <a:r>
              <a:rPr sz="1700" b="1" spc="10" dirty="0">
                <a:latin typeface="+mj-lt"/>
                <a:cs typeface="Arial" panose="020B0604020202020204" pitchFamily="34" charset="0"/>
              </a:rPr>
              <a:t> </a:t>
            </a:r>
            <a:r>
              <a:rPr sz="1700" b="1" spc="-10" dirty="0">
                <a:latin typeface="+mj-lt"/>
                <a:cs typeface="Arial" panose="020B0604020202020204" pitchFamily="34" charset="0"/>
              </a:rPr>
              <a:t>Equity</a:t>
            </a:r>
            <a:r>
              <a:rPr sz="1700" b="1" spc="-5" dirty="0">
                <a:latin typeface="+mj-lt"/>
                <a:cs typeface="Arial" panose="020B0604020202020204" pitchFamily="34" charset="0"/>
              </a:rPr>
              <a:t> </a:t>
            </a:r>
            <a:r>
              <a:rPr sz="1700" b="1" spc="5" dirty="0">
                <a:latin typeface="+mj-lt"/>
                <a:cs typeface="Arial" panose="020B0604020202020204" pitchFamily="34" charset="0"/>
              </a:rPr>
              <a:t>Inst</a:t>
            </a:r>
            <a:r>
              <a:rPr lang="en-IN" sz="1700" b="1" spc="5" dirty="0">
                <a:latin typeface="+mj-lt"/>
                <a:cs typeface="Arial" panose="020B0604020202020204" pitchFamily="34" charset="0"/>
              </a:rPr>
              <a:t>r</a:t>
            </a:r>
            <a:r>
              <a:rPr sz="1700" b="1" spc="5" dirty="0" err="1">
                <a:latin typeface="+mj-lt"/>
                <a:cs typeface="Arial" panose="020B0604020202020204" pitchFamily="34" charset="0"/>
              </a:rPr>
              <a:t>uments</a:t>
            </a:r>
            <a:r>
              <a:rPr sz="1700" b="1" spc="15" dirty="0">
                <a:latin typeface="+mj-lt"/>
                <a:cs typeface="Arial" panose="020B0604020202020204" pitchFamily="34" charset="0"/>
              </a:rPr>
              <a:t> </a:t>
            </a:r>
            <a:r>
              <a:rPr sz="1700" b="1" spc="5" dirty="0">
                <a:latin typeface="+mj-lt"/>
                <a:cs typeface="Arial" panose="020B0604020202020204" pitchFamily="34" charset="0"/>
              </a:rPr>
              <a:t>of</a:t>
            </a:r>
            <a:r>
              <a:rPr sz="1700" b="1" spc="10" dirty="0">
                <a:latin typeface="+mj-lt"/>
                <a:cs typeface="Arial" panose="020B0604020202020204" pitchFamily="34" charset="0"/>
              </a:rPr>
              <a:t> </a:t>
            </a:r>
            <a:r>
              <a:rPr sz="1700" b="1" spc="-15" dirty="0">
                <a:latin typeface="+mj-lt"/>
                <a:cs typeface="Arial" panose="020B0604020202020204" pitchFamily="34" charset="0"/>
              </a:rPr>
              <a:t>an</a:t>
            </a:r>
            <a:r>
              <a:rPr sz="1700" b="1" spc="10" dirty="0">
                <a:latin typeface="+mj-lt"/>
                <a:cs typeface="Arial" panose="020B0604020202020204" pitchFamily="34" charset="0"/>
              </a:rPr>
              <a:t> </a:t>
            </a:r>
            <a:r>
              <a:rPr sz="1700" b="1" spc="-10" dirty="0">
                <a:latin typeface="+mj-lt"/>
                <a:cs typeface="Arial" panose="020B0604020202020204" pitchFamily="34" charset="0"/>
              </a:rPr>
              <a:t>Indian</a:t>
            </a:r>
            <a:r>
              <a:rPr sz="1700" b="1" spc="10" dirty="0">
                <a:latin typeface="+mj-lt"/>
                <a:cs typeface="Arial" panose="020B0604020202020204" pitchFamily="34" charset="0"/>
              </a:rPr>
              <a:t> </a:t>
            </a:r>
            <a:r>
              <a:rPr sz="1700" b="1" spc="-5" dirty="0">
                <a:latin typeface="+mj-lt"/>
                <a:cs typeface="Arial" panose="020B0604020202020204" pitchFamily="34" charset="0"/>
              </a:rPr>
              <a:t>company</a:t>
            </a:r>
            <a:r>
              <a:rPr sz="1700" b="1" dirty="0">
                <a:latin typeface="+mj-lt"/>
                <a:cs typeface="Arial" panose="020B0604020202020204" pitchFamily="34" charset="0"/>
              </a:rPr>
              <a:t> </a:t>
            </a:r>
            <a:r>
              <a:rPr sz="1700" b="1" spc="-15" dirty="0">
                <a:latin typeface="+mj-lt"/>
                <a:cs typeface="Arial" panose="020B0604020202020204" pitchFamily="34" charset="0"/>
              </a:rPr>
              <a:t>by</a:t>
            </a:r>
            <a:r>
              <a:rPr sz="1700" b="1" spc="5" dirty="0">
                <a:latin typeface="+mj-lt"/>
                <a:cs typeface="Arial" panose="020B0604020202020204" pitchFamily="34" charset="0"/>
              </a:rPr>
              <a:t> </a:t>
            </a:r>
            <a:r>
              <a:rPr lang="en-IN" sz="1700" b="1" spc="150" dirty="0">
                <a:latin typeface="+mj-lt"/>
                <a:cs typeface="Arial" panose="020B0604020202020204" pitchFamily="34" charset="0"/>
              </a:rPr>
              <a:t>F</a:t>
            </a:r>
            <a:r>
              <a:rPr sz="1700" b="1" spc="150" dirty="0">
                <a:latin typeface="+mj-lt"/>
                <a:cs typeface="Arial" panose="020B0604020202020204" pitchFamily="34" charset="0"/>
              </a:rPr>
              <a:t>PI</a:t>
            </a:r>
            <a:r>
              <a:rPr sz="1700" b="1" spc="30" dirty="0">
                <a:latin typeface="+mj-lt"/>
                <a:cs typeface="Arial" panose="020B0604020202020204" pitchFamily="34" charset="0"/>
              </a:rPr>
              <a:t> </a:t>
            </a:r>
            <a:r>
              <a:rPr sz="1700" b="1" spc="-110" dirty="0">
                <a:latin typeface="+mj-lt"/>
                <a:cs typeface="Arial" panose="020B0604020202020204" pitchFamily="34" charset="0"/>
              </a:rPr>
              <a:t>–</a:t>
            </a:r>
            <a:endParaRPr sz="1700" dirty="0">
              <a:latin typeface="+mj-lt"/>
              <a:cs typeface="Arial" panose="020B0604020202020204" pitchFamily="34" charset="0"/>
            </a:endParaRPr>
          </a:p>
          <a:p>
            <a:pPr>
              <a:lnSpc>
                <a:spcPct val="100000"/>
              </a:lnSpc>
              <a:spcBef>
                <a:spcPts val="55"/>
              </a:spcBef>
            </a:pPr>
            <a:endParaRPr sz="1700" dirty="0">
              <a:latin typeface="+mj-lt"/>
              <a:cs typeface="Arial" panose="020B0604020202020204" pitchFamily="34" charset="0"/>
            </a:endParaRPr>
          </a:p>
          <a:p>
            <a:pPr marL="299085" indent="-287020">
              <a:lnSpc>
                <a:spcPct val="100000"/>
              </a:lnSpc>
              <a:spcBef>
                <a:spcPts val="5"/>
              </a:spcBef>
              <a:buFont typeface="Wingdings"/>
              <a:buChar char=""/>
              <a:tabLst>
                <a:tab pos="299720" algn="l"/>
              </a:tabLst>
            </a:pPr>
            <a:r>
              <a:rPr sz="1700" spc="35" dirty="0">
                <a:latin typeface="+mj-lt"/>
                <a:cs typeface="Arial" panose="020B0604020202020204" pitchFamily="34" charset="0"/>
              </a:rPr>
              <a:t>A</a:t>
            </a:r>
            <a:r>
              <a:rPr sz="1700" dirty="0">
                <a:latin typeface="+mj-lt"/>
                <a:cs typeface="Arial" panose="020B0604020202020204" pitchFamily="34" charset="0"/>
              </a:rPr>
              <a:t> </a:t>
            </a:r>
            <a:r>
              <a:rPr sz="1700" spc="-10" dirty="0">
                <a:latin typeface="+mj-lt"/>
                <a:cs typeface="Arial" panose="020B0604020202020204" pitchFamily="34" charset="0"/>
              </a:rPr>
              <a:t>FPI</a:t>
            </a:r>
            <a:r>
              <a:rPr sz="1700" spc="15" dirty="0">
                <a:latin typeface="+mj-lt"/>
                <a:cs typeface="Arial" panose="020B0604020202020204" pitchFamily="34" charset="0"/>
              </a:rPr>
              <a:t> </a:t>
            </a:r>
            <a:r>
              <a:rPr sz="1700" spc="-20" dirty="0">
                <a:latin typeface="+mj-lt"/>
                <a:cs typeface="Arial" panose="020B0604020202020204" pitchFamily="34" charset="0"/>
              </a:rPr>
              <a:t>holding</a:t>
            </a:r>
            <a:r>
              <a:rPr sz="1700" spc="-5" dirty="0">
                <a:latin typeface="+mj-lt"/>
                <a:cs typeface="Arial" panose="020B0604020202020204" pitchFamily="34" charset="0"/>
              </a:rPr>
              <a:t> </a:t>
            </a:r>
            <a:r>
              <a:rPr sz="1700" spc="-25" dirty="0">
                <a:latin typeface="+mj-lt"/>
                <a:cs typeface="Arial" panose="020B0604020202020204" pitchFamily="34" charset="0"/>
              </a:rPr>
              <a:t>equity</a:t>
            </a:r>
            <a:r>
              <a:rPr sz="1700" spc="5"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2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an</a:t>
            </a:r>
            <a:r>
              <a:rPr sz="1700" spc="5" dirty="0">
                <a:latin typeface="+mj-lt"/>
                <a:cs typeface="Arial" panose="020B0604020202020204" pitchFamily="34" charset="0"/>
              </a:rPr>
              <a:t> </a:t>
            </a:r>
            <a:r>
              <a:rPr sz="1700" spc="-20" dirty="0">
                <a:latin typeface="+mj-lt"/>
                <a:cs typeface="Arial" panose="020B0604020202020204" pitchFamily="34" charset="0"/>
              </a:rPr>
              <a:t>Indian</a:t>
            </a:r>
            <a:r>
              <a:rPr sz="1700" dirty="0">
                <a:latin typeface="+mj-lt"/>
                <a:cs typeface="Arial" panose="020B0604020202020204" pitchFamily="34" charset="0"/>
              </a:rPr>
              <a:t> </a:t>
            </a:r>
            <a:r>
              <a:rPr sz="1700" spc="-15" dirty="0">
                <a:latin typeface="+mj-lt"/>
                <a:cs typeface="Arial" panose="020B0604020202020204" pitchFamily="34" charset="0"/>
              </a:rPr>
              <a:t>company</a:t>
            </a:r>
            <a:r>
              <a:rPr sz="1700" spc="-20" dirty="0">
                <a:latin typeface="+mj-lt"/>
                <a:cs typeface="Arial" panose="020B0604020202020204" pitchFamily="34" charset="0"/>
              </a:rPr>
              <a:t>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5" dirty="0">
                <a:latin typeface="+mj-lt"/>
                <a:cs typeface="Arial" panose="020B0604020202020204" pitchFamily="34" charset="0"/>
              </a:rPr>
              <a:t> </a:t>
            </a:r>
            <a:r>
              <a:rPr sz="1700" spc="-25" dirty="0">
                <a:latin typeface="+mj-lt"/>
                <a:cs typeface="Arial" panose="020B0604020202020204" pitchFamily="34" charset="0"/>
              </a:rPr>
              <a:t>units</a:t>
            </a:r>
            <a:r>
              <a:rPr sz="1700" spc="10"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0" dirty="0" err="1">
                <a:latin typeface="+mj-lt"/>
                <a:cs typeface="Arial" panose="020B0604020202020204" pitchFamily="34" charset="0"/>
              </a:rPr>
              <a:t>acco</a:t>
            </a:r>
            <a:r>
              <a:rPr lang="en-IN" sz="1700" spc="10" dirty="0">
                <a:latin typeface="+mj-lt"/>
                <a:cs typeface="Arial" panose="020B0604020202020204" pitchFamily="34" charset="0"/>
              </a:rPr>
              <a:t>r</a:t>
            </a:r>
            <a:r>
              <a:rPr sz="1700" spc="10" dirty="0">
                <a:latin typeface="+mj-lt"/>
                <a:cs typeface="Arial" panose="020B0604020202020204" pitchFamily="34" charset="0"/>
              </a:rPr>
              <a:t>dance</a:t>
            </a:r>
            <a:r>
              <a:rPr sz="1700" dirty="0">
                <a:latin typeface="+mj-lt"/>
                <a:cs typeface="Arial" panose="020B0604020202020204" pitchFamily="34" charset="0"/>
              </a:rPr>
              <a:t> </a:t>
            </a:r>
            <a:r>
              <a:rPr sz="1700" spc="-25" dirty="0">
                <a:latin typeface="+mj-lt"/>
                <a:cs typeface="Arial" panose="020B0604020202020204" pitchFamily="34" charset="0"/>
              </a:rPr>
              <a:t>with</a:t>
            </a:r>
            <a:r>
              <a:rPr sz="1700" spc="-35" dirty="0">
                <a:latin typeface="+mj-lt"/>
                <a:cs typeface="Arial" panose="020B0604020202020204" pitchFamily="34" charset="0"/>
              </a:rPr>
              <a:t> </a:t>
            </a:r>
            <a:r>
              <a:rPr sz="1700" spc="-15" dirty="0">
                <a:latin typeface="+mj-lt"/>
                <a:cs typeface="Arial" panose="020B0604020202020204" pitchFamily="34" charset="0"/>
              </a:rPr>
              <a:t>these </a:t>
            </a:r>
            <a:r>
              <a:rPr lang="en-IN" sz="1700" spc="15" dirty="0">
                <a:latin typeface="+mj-lt"/>
                <a:cs typeface="Arial" panose="020B0604020202020204" pitchFamily="34" charset="0"/>
              </a:rPr>
              <a:t>r</a:t>
            </a:r>
            <a:r>
              <a:rPr sz="1700" spc="15" dirty="0">
                <a:latin typeface="+mj-lt"/>
                <a:cs typeface="Arial" panose="020B0604020202020204" pitchFamily="34" charset="0"/>
              </a:rPr>
              <a:t>ules,</a:t>
            </a:r>
            <a:r>
              <a:rPr sz="1700" spc="-10" dirty="0">
                <a:latin typeface="+mj-lt"/>
                <a:cs typeface="Arial" panose="020B0604020202020204" pitchFamily="34" charset="0"/>
              </a:rPr>
              <a:t> </a:t>
            </a:r>
            <a:r>
              <a:rPr sz="1700" spc="-15" dirty="0">
                <a:latin typeface="+mj-lt"/>
                <a:cs typeface="Arial" panose="020B0604020202020204" pitchFamily="34" charset="0"/>
              </a:rPr>
              <a:t>and</a:t>
            </a:r>
            <a:r>
              <a:rPr sz="1700" spc="15" dirty="0">
                <a:latin typeface="+mj-lt"/>
                <a:cs typeface="Arial" panose="020B0604020202020204" pitchFamily="34" charset="0"/>
              </a:rPr>
              <a:t> </a:t>
            </a:r>
            <a:r>
              <a:rPr sz="1700" spc="-15" dirty="0">
                <a:latin typeface="+mj-lt"/>
                <a:cs typeface="Arial" panose="020B0604020202020204" pitchFamily="34" charset="0"/>
              </a:rPr>
              <a:t>as</a:t>
            </a:r>
            <a:endParaRPr sz="1700" dirty="0">
              <a:latin typeface="+mj-lt"/>
              <a:cs typeface="Arial" panose="020B0604020202020204" pitchFamily="34" charset="0"/>
            </a:endParaRPr>
          </a:p>
          <a:p>
            <a:pPr marL="299085">
              <a:lnSpc>
                <a:spcPct val="100000"/>
              </a:lnSpc>
            </a:pPr>
            <a:r>
              <a:rPr sz="1700" spc="-5" dirty="0">
                <a:latin typeface="+mj-lt"/>
                <a:cs typeface="Arial" panose="020B0604020202020204" pitchFamily="34" charset="0"/>
              </a:rPr>
              <a:t>specified</a:t>
            </a:r>
            <a:r>
              <a:rPr sz="1700" spc="-10"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dirty="0" err="1">
                <a:latin typeface="+mj-lt"/>
                <a:cs typeface="Arial" panose="020B0604020202020204" pitchFamily="34" charset="0"/>
              </a:rPr>
              <a:t>Secu</a:t>
            </a:r>
            <a:r>
              <a:rPr lang="en-IN" sz="1700" dirty="0">
                <a:latin typeface="+mj-lt"/>
                <a:cs typeface="Arial" panose="020B0604020202020204" pitchFamily="34" charset="0"/>
              </a:rPr>
              <a:t>r</a:t>
            </a:r>
            <a:r>
              <a:rPr sz="1700" dirty="0" err="1">
                <a:latin typeface="+mj-lt"/>
                <a:cs typeface="Arial" panose="020B0604020202020204" pitchFamily="34" charset="0"/>
              </a:rPr>
              <a:t>ities</a:t>
            </a:r>
            <a:r>
              <a:rPr sz="1700" spc="-25" dirty="0">
                <a:latin typeface="+mj-lt"/>
                <a:cs typeface="Arial" panose="020B0604020202020204" pitchFamily="34" charset="0"/>
              </a:rPr>
              <a:t> </a:t>
            </a:r>
            <a:r>
              <a:rPr sz="1700" spc="-15" dirty="0">
                <a:latin typeface="+mj-lt"/>
                <a:cs typeface="Arial" panose="020B0604020202020204" pitchFamily="34" charset="0"/>
              </a:rPr>
              <a:t>and</a:t>
            </a:r>
            <a:r>
              <a:rPr sz="1700" dirty="0">
                <a:latin typeface="+mj-lt"/>
                <a:cs typeface="Arial" panose="020B0604020202020204" pitchFamily="34" charset="0"/>
              </a:rPr>
              <a:t> </a:t>
            </a:r>
            <a:r>
              <a:rPr sz="1700" spc="-10" dirty="0">
                <a:latin typeface="+mj-lt"/>
                <a:cs typeface="Arial" panose="020B0604020202020204" pitchFamily="34" charset="0"/>
              </a:rPr>
              <a:t>Exchange</a:t>
            </a:r>
            <a:r>
              <a:rPr sz="1700" spc="-25" dirty="0">
                <a:latin typeface="+mj-lt"/>
                <a:cs typeface="Arial" panose="020B0604020202020204" pitchFamily="34" charset="0"/>
              </a:rPr>
              <a:t> </a:t>
            </a:r>
            <a:r>
              <a:rPr sz="1700" spc="20" dirty="0">
                <a:latin typeface="+mj-lt"/>
                <a:cs typeface="Arial" panose="020B0604020202020204" pitchFamily="34" charset="0"/>
              </a:rPr>
              <a:t>Boa</a:t>
            </a:r>
            <a:r>
              <a:rPr lang="en-IN" sz="1700" spc="20" dirty="0">
                <a:latin typeface="+mj-lt"/>
                <a:cs typeface="Arial" panose="020B0604020202020204" pitchFamily="34" charset="0"/>
              </a:rPr>
              <a:t>r</a:t>
            </a:r>
            <a:r>
              <a:rPr sz="1700" spc="20" dirty="0">
                <a:latin typeface="+mj-lt"/>
                <a:cs typeface="Arial" panose="020B0604020202020204" pitchFamily="34" charset="0"/>
              </a:rPr>
              <a:t>d</a:t>
            </a:r>
            <a:r>
              <a:rPr sz="1700" spc="-1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30" dirty="0">
                <a:latin typeface="+mj-lt"/>
                <a:cs typeface="Arial" panose="020B0604020202020204" pitchFamily="34" charset="0"/>
              </a:rPr>
              <a:t>India;</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299085" marR="78105" indent="-287020">
              <a:lnSpc>
                <a:spcPct val="100000"/>
              </a:lnSpc>
              <a:buFont typeface="Wingdings"/>
              <a:buChar char=""/>
              <a:tabLst>
                <a:tab pos="299720" algn="l"/>
              </a:tabLst>
            </a:pPr>
            <a:r>
              <a:rPr sz="1700" spc="35" dirty="0">
                <a:latin typeface="+mj-lt"/>
                <a:cs typeface="Arial" panose="020B0604020202020204" pitchFamily="34" charset="0"/>
              </a:rPr>
              <a:t>A </a:t>
            </a:r>
            <a:r>
              <a:rPr sz="1700" spc="-10" dirty="0">
                <a:latin typeface="+mj-lt"/>
                <a:cs typeface="Arial" panose="020B0604020202020204" pitchFamily="34" charset="0"/>
              </a:rPr>
              <a:t>FPI </a:t>
            </a:r>
            <a:r>
              <a:rPr sz="1700" spc="-20" dirty="0">
                <a:latin typeface="+mj-lt"/>
                <a:cs typeface="Arial" panose="020B0604020202020204" pitchFamily="34" charset="0"/>
              </a:rPr>
              <a:t>may </a:t>
            </a:r>
            <a:r>
              <a:rPr sz="1700" spc="30" dirty="0">
                <a:latin typeface="+mj-lt"/>
                <a:cs typeface="Arial" panose="020B0604020202020204" pitchFamily="34" charset="0"/>
              </a:rPr>
              <a:t>t</a:t>
            </a:r>
            <a:r>
              <a:rPr lang="en-IN" sz="1700" spc="30" dirty="0">
                <a:latin typeface="+mj-lt"/>
                <a:cs typeface="Arial" panose="020B0604020202020204" pitchFamily="34" charset="0"/>
              </a:rPr>
              <a:t>r</a:t>
            </a:r>
            <a:r>
              <a:rPr sz="1700" spc="30" dirty="0" err="1">
                <a:latin typeface="+mj-lt"/>
                <a:cs typeface="Arial" panose="020B0604020202020204" pitchFamily="34" charset="0"/>
              </a:rPr>
              <a:t>ansfe</a:t>
            </a:r>
            <a:r>
              <a:rPr lang="en-IN" sz="1700" spc="30" dirty="0">
                <a:latin typeface="+mj-lt"/>
                <a:cs typeface="Arial" panose="020B0604020202020204" pitchFamily="34" charset="0"/>
              </a:rPr>
              <a:t>r</a:t>
            </a:r>
            <a:r>
              <a:rPr sz="1700" spc="30" dirty="0">
                <a:latin typeface="+mj-lt"/>
                <a:cs typeface="Arial" panose="020B0604020202020204" pitchFamily="34" charset="0"/>
              </a:rPr>
              <a:t> </a:t>
            </a:r>
            <a:r>
              <a:rPr sz="1700" spc="-35" dirty="0">
                <a:latin typeface="+mj-lt"/>
                <a:cs typeface="Arial" panose="020B0604020202020204" pitchFamily="34" charset="0"/>
              </a:rPr>
              <a:t>by </a:t>
            </a:r>
            <a:r>
              <a:rPr sz="1700" spc="-25" dirty="0">
                <a:latin typeface="+mj-lt"/>
                <a:cs typeface="Arial" panose="020B0604020202020204" pitchFamily="34" charset="0"/>
              </a:rPr>
              <a:t>way </a:t>
            </a:r>
            <a:r>
              <a:rPr sz="1700" spc="15" dirty="0">
                <a:latin typeface="+mj-lt"/>
                <a:cs typeface="Arial" panose="020B0604020202020204" pitchFamily="34" charset="0"/>
              </a:rPr>
              <a:t>of </a:t>
            </a:r>
            <a:r>
              <a:rPr sz="1700" spc="-10" dirty="0">
                <a:latin typeface="+mj-lt"/>
                <a:cs typeface="Arial" panose="020B0604020202020204" pitchFamily="34" charset="0"/>
              </a:rPr>
              <a:t>sale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0" dirty="0">
                <a:latin typeface="+mj-lt"/>
                <a:cs typeface="Arial" panose="020B0604020202020204" pitchFamily="34" charset="0"/>
              </a:rPr>
              <a:t>gift </a:t>
            </a:r>
            <a:r>
              <a:rPr sz="1700" spc="-20" dirty="0">
                <a:latin typeface="+mj-lt"/>
                <a:cs typeface="Arial" panose="020B0604020202020204" pitchFamily="34" charset="0"/>
              </a:rPr>
              <a:t>the </a:t>
            </a:r>
            <a:r>
              <a:rPr sz="1700" spc="-25" dirty="0">
                <a:latin typeface="+mj-lt"/>
                <a:cs typeface="Arial" panose="020B0604020202020204" pitchFamily="34" charset="0"/>
              </a:rPr>
              <a:t>equity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5" dirty="0">
                <a:latin typeface="+mj-lt"/>
                <a:cs typeface="Arial" panose="020B0604020202020204" pitchFamily="34" charset="0"/>
              </a:rPr>
              <a:t> </a:t>
            </a:r>
            <a:r>
              <a:rPr sz="1700" spc="15" dirty="0">
                <a:latin typeface="+mj-lt"/>
                <a:cs typeface="Arial" panose="020B0604020202020204" pitchFamily="34" charset="0"/>
              </a:rPr>
              <a:t>of </a:t>
            </a:r>
            <a:r>
              <a:rPr sz="1700" spc="-20" dirty="0">
                <a:latin typeface="+mj-lt"/>
                <a:cs typeface="Arial" panose="020B0604020202020204" pitchFamily="34" charset="0"/>
              </a:rPr>
              <a:t>an Indian </a:t>
            </a:r>
            <a:r>
              <a:rPr sz="1700" spc="-15" dirty="0">
                <a:latin typeface="+mj-lt"/>
                <a:cs typeface="Arial" panose="020B0604020202020204" pitchFamily="34" charset="0"/>
              </a:rPr>
              <a:t>company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30" dirty="0">
                <a:latin typeface="+mj-lt"/>
                <a:cs typeface="Arial" panose="020B0604020202020204" pitchFamily="34" charset="0"/>
              </a:rPr>
              <a:t>units </a:t>
            </a:r>
            <a:r>
              <a:rPr sz="1700" spc="-15" dirty="0">
                <a:latin typeface="+mj-lt"/>
                <a:cs typeface="Arial" panose="020B0604020202020204" pitchFamily="34" charset="0"/>
              </a:rPr>
              <a:t>held </a:t>
            </a:r>
            <a:r>
              <a:rPr sz="1700" spc="-35" dirty="0">
                <a:latin typeface="+mj-lt"/>
                <a:cs typeface="Arial" panose="020B0604020202020204" pitchFamily="34" charset="0"/>
              </a:rPr>
              <a:t>by </a:t>
            </a:r>
            <a:r>
              <a:rPr sz="1700" spc="-434" dirty="0">
                <a:latin typeface="+mj-lt"/>
                <a:cs typeface="Arial" panose="020B0604020202020204" pitchFamily="34" charset="0"/>
              </a:rPr>
              <a:t> </a:t>
            </a:r>
            <a:r>
              <a:rPr sz="1700" spc="-15" dirty="0">
                <a:latin typeface="+mj-lt"/>
                <a:cs typeface="Arial" panose="020B0604020202020204" pitchFamily="34" charset="0"/>
              </a:rPr>
              <a:t>him</a:t>
            </a:r>
            <a:r>
              <a:rPr sz="1700" spc="-20"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35" dirty="0">
                <a:latin typeface="+mj-lt"/>
                <a:cs typeface="Arial" panose="020B0604020202020204" pitchFamily="34" charset="0"/>
              </a:rPr>
              <a:t>any</a:t>
            </a:r>
            <a:r>
              <a:rPr sz="1700" spc="-5"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esident</a:t>
            </a:r>
            <a:r>
              <a:rPr sz="1700" spc="-15" dirty="0">
                <a:latin typeface="+mj-lt"/>
                <a:cs typeface="Arial" panose="020B0604020202020204" pitchFamily="34" charset="0"/>
              </a:rPr>
              <a:t> outside</a:t>
            </a:r>
            <a:r>
              <a:rPr sz="1700" spc="-10" dirty="0">
                <a:latin typeface="+mj-lt"/>
                <a:cs typeface="Arial" panose="020B0604020202020204" pitchFamily="34" charset="0"/>
              </a:rPr>
              <a:t> </a:t>
            </a:r>
            <a:r>
              <a:rPr sz="1700" spc="-20" dirty="0">
                <a:latin typeface="+mj-lt"/>
                <a:cs typeface="Arial" panose="020B0604020202020204" pitchFamily="34" charset="0"/>
              </a:rPr>
              <a:t>India</a:t>
            </a:r>
            <a:endParaRPr sz="1700" dirty="0">
              <a:latin typeface="+mj-lt"/>
              <a:cs typeface="Arial" panose="020B0604020202020204" pitchFamily="34" charset="0"/>
            </a:endParaRPr>
          </a:p>
          <a:p>
            <a:pPr>
              <a:lnSpc>
                <a:spcPct val="100000"/>
              </a:lnSpc>
              <a:spcBef>
                <a:spcPts val="20"/>
              </a:spcBef>
            </a:pPr>
            <a:endParaRPr sz="1700" dirty="0">
              <a:latin typeface="+mj-lt"/>
              <a:cs typeface="Arial" panose="020B0604020202020204" pitchFamily="34" charset="0"/>
            </a:endParaRPr>
          </a:p>
          <a:p>
            <a:pPr marL="32384">
              <a:lnSpc>
                <a:spcPct val="100000"/>
              </a:lnSpc>
              <a:spcBef>
                <a:spcPts val="5"/>
              </a:spcBef>
            </a:pPr>
            <a:r>
              <a:rPr sz="1700" b="1" spc="20" dirty="0">
                <a:latin typeface="+mj-lt"/>
                <a:cs typeface="Arial" panose="020B0604020202020204" pitchFamily="34" charset="0"/>
              </a:rPr>
              <a:t>Repo</a:t>
            </a:r>
            <a:r>
              <a:rPr lang="en-IN" sz="1700" b="1" spc="20" dirty="0">
                <a:latin typeface="+mj-lt"/>
                <a:cs typeface="Arial" panose="020B0604020202020204" pitchFamily="34" charset="0"/>
              </a:rPr>
              <a:t>r</a:t>
            </a:r>
            <a:r>
              <a:rPr sz="1700" b="1" spc="20" dirty="0">
                <a:latin typeface="+mj-lt"/>
                <a:cs typeface="Arial" panose="020B0604020202020204" pitchFamily="34" charset="0"/>
              </a:rPr>
              <a:t>ting</a:t>
            </a:r>
            <a:r>
              <a:rPr sz="1700" b="1" spc="-5" dirty="0">
                <a:latin typeface="+mj-lt"/>
                <a:cs typeface="Arial" panose="020B0604020202020204" pitchFamily="34" charset="0"/>
              </a:rPr>
              <a:t> </a:t>
            </a:r>
            <a:r>
              <a:rPr sz="1700" b="1" spc="15" dirty="0" err="1">
                <a:latin typeface="+mj-lt"/>
                <a:cs typeface="Arial" panose="020B0604020202020204" pitchFamily="34" charset="0"/>
              </a:rPr>
              <a:t>Requi</a:t>
            </a:r>
            <a:r>
              <a:rPr lang="en-IN" sz="1700" b="1" spc="15" dirty="0">
                <a:latin typeface="+mj-lt"/>
                <a:cs typeface="Arial" panose="020B0604020202020204" pitchFamily="34" charset="0"/>
              </a:rPr>
              <a:t>r</a:t>
            </a:r>
            <a:r>
              <a:rPr sz="1700" b="1" spc="15" dirty="0" err="1">
                <a:latin typeface="+mj-lt"/>
                <a:cs typeface="Arial" panose="020B0604020202020204" pitchFamily="34" charset="0"/>
              </a:rPr>
              <a:t>ements</a:t>
            </a:r>
            <a:r>
              <a:rPr sz="1700" b="1" spc="-5" dirty="0">
                <a:latin typeface="+mj-lt"/>
                <a:cs typeface="Arial" panose="020B0604020202020204" pitchFamily="34" charset="0"/>
              </a:rPr>
              <a:t> </a:t>
            </a:r>
            <a:r>
              <a:rPr sz="1700" b="1" spc="30" dirty="0" err="1">
                <a:latin typeface="+mj-lt"/>
                <a:cs typeface="Arial" panose="020B0604020202020204" pitchFamily="34" charset="0"/>
              </a:rPr>
              <a:t>unde</a:t>
            </a:r>
            <a:r>
              <a:rPr lang="en-IN" sz="1700" b="1" spc="30" dirty="0">
                <a:latin typeface="+mj-lt"/>
                <a:cs typeface="Arial" panose="020B0604020202020204" pitchFamily="34" charset="0"/>
              </a:rPr>
              <a:t>r</a:t>
            </a:r>
            <a:r>
              <a:rPr sz="1700" b="1" spc="10" dirty="0">
                <a:latin typeface="+mj-lt"/>
                <a:cs typeface="Arial" panose="020B0604020202020204" pitchFamily="34" charset="0"/>
              </a:rPr>
              <a:t> </a:t>
            </a:r>
            <a:r>
              <a:rPr lang="en-IN" sz="1700" b="1" spc="130" dirty="0">
                <a:latin typeface="+mj-lt"/>
                <a:cs typeface="Arial" panose="020B0604020202020204" pitchFamily="34" charset="0"/>
              </a:rPr>
              <a:t>F</a:t>
            </a:r>
            <a:r>
              <a:rPr sz="1700" b="1" spc="130" dirty="0">
                <a:latin typeface="+mj-lt"/>
                <a:cs typeface="Arial" panose="020B0604020202020204" pitchFamily="34" charset="0"/>
              </a:rPr>
              <a:t>EMA</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32384" marR="207645">
              <a:lnSpc>
                <a:spcPct val="100000"/>
              </a:lnSpc>
            </a:pPr>
            <a:r>
              <a:rPr sz="1700" dirty="0">
                <a:latin typeface="+mj-lt"/>
                <a:cs typeface="Arial" panose="020B0604020202020204" pitchFamily="34" charset="0"/>
              </a:rPr>
              <a:t>LEC(FII): </a:t>
            </a:r>
            <a:r>
              <a:rPr lang="en-IN" sz="1700" spc="200" dirty="0">
                <a:latin typeface="+mj-lt"/>
                <a:cs typeface="Arial" panose="020B0604020202020204" pitchFamily="34" charset="0"/>
              </a:rPr>
              <a:t>T</a:t>
            </a:r>
            <a:r>
              <a:rPr sz="1700" spc="200" dirty="0">
                <a:latin typeface="+mj-lt"/>
                <a:cs typeface="Arial" panose="020B0604020202020204" pitchFamily="34" charset="0"/>
              </a:rPr>
              <a:t>he </a:t>
            </a:r>
            <a:r>
              <a:rPr sz="1700" spc="5" dirty="0" err="1">
                <a:latin typeface="+mj-lt"/>
                <a:cs typeface="Arial" panose="020B0604020202020204" pitchFamily="34" charset="0"/>
              </a:rPr>
              <a:t>Autho</a:t>
            </a:r>
            <a:r>
              <a:rPr lang="en-IN" sz="1700" spc="5" dirty="0">
                <a:latin typeface="+mj-lt"/>
                <a:cs typeface="Arial" panose="020B0604020202020204" pitchFamily="34" charset="0"/>
              </a:rPr>
              <a:t>r</a:t>
            </a:r>
            <a:r>
              <a:rPr sz="1700" spc="5" dirty="0" err="1">
                <a:latin typeface="+mj-lt"/>
                <a:cs typeface="Arial" panose="020B0604020202020204" pitchFamily="34" charset="0"/>
              </a:rPr>
              <a:t>ized</a:t>
            </a:r>
            <a:r>
              <a:rPr sz="1700" spc="5" dirty="0">
                <a:latin typeface="+mj-lt"/>
                <a:cs typeface="Arial" panose="020B0604020202020204" pitchFamily="34" charset="0"/>
              </a:rPr>
              <a:t> </a:t>
            </a:r>
            <a:r>
              <a:rPr sz="1700" spc="15" dirty="0">
                <a:latin typeface="+mj-lt"/>
                <a:cs typeface="Arial" panose="020B0604020202020204" pitchFamily="34" charset="0"/>
              </a:rPr>
              <a:t>Deale</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15" dirty="0" err="1">
                <a:latin typeface="+mj-lt"/>
                <a:cs typeface="Arial" panose="020B0604020202020204" pitchFamily="34" charset="0"/>
              </a:rPr>
              <a:t>Catego</a:t>
            </a:r>
            <a:r>
              <a:rPr lang="en-IN" sz="1700" spc="15" dirty="0">
                <a:latin typeface="+mj-lt"/>
                <a:cs typeface="Arial" panose="020B0604020202020204" pitchFamily="34" charset="0"/>
              </a:rPr>
              <a:t>r</a:t>
            </a:r>
            <a:r>
              <a:rPr sz="1700" spc="15" dirty="0">
                <a:latin typeface="+mj-lt"/>
                <a:cs typeface="Arial" panose="020B0604020202020204" pitchFamily="34" charset="0"/>
              </a:rPr>
              <a:t>y </a:t>
            </a:r>
            <a:r>
              <a:rPr sz="1700" spc="-20" dirty="0">
                <a:latin typeface="+mj-lt"/>
                <a:cs typeface="Arial" panose="020B0604020202020204" pitchFamily="34" charset="0"/>
              </a:rPr>
              <a:t>I </a:t>
            </a:r>
            <a:r>
              <a:rPr sz="1700" spc="-15" dirty="0">
                <a:latin typeface="+mj-lt"/>
                <a:cs typeface="Arial" panose="020B0604020202020204" pitchFamily="34" charset="0"/>
              </a:rPr>
              <a:t>banks </a:t>
            </a:r>
            <a:r>
              <a:rPr sz="1700" spc="-25" dirty="0">
                <a:latin typeface="+mj-lt"/>
                <a:cs typeface="Arial" panose="020B0604020202020204" pitchFamily="34" charset="0"/>
              </a:rPr>
              <a:t>shall </a:t>
            </a:r>
            <a:r>
              <a:rPr lang="en-IN" sz="1700" spc="50" dirty="0">
                <a:latin typeface="+mj-lt"/>
                <a:cs typeface="Arial" panose="020B0604020202020204" pitchFamily="34" charset="0"/>
              </a:rPr>
              <a:t>r</a:t>
            </a:r>
            <a:r>
              <a:rPr sz="1700" spc="50" dirty="0" err="1">
                <a:latin typeface="+mj-lt"/>
                <a:cs typeface="Arial" panose="020B0604020202020204" pitchFamily="34" charset="0"/>
              </a:rPr>
              <a:t>epo</a:t>
            </a:r>
            <a:r>
              <a:rPr lang="en-IN" sz="1700" spc="50" dirty="0">
                <a:latin typeface="+mj-lt"/>
                <a:cs typeface="Arial" panose="020B0604020202020204" pitchFamily="34" charset="0"/>
              </a:rPr>
              <a:t>r</a:t>
            </a:r>
            <a:r>
              <a:rPr sz="1700" spc="50" dirty="0">
                <a:latin typeface="+mj-lt"/>
                <a:cs typeface="Arial" panose="020B0604020202020204" pitchFamily="34" charset="0"/>
              </a:rPr>
              <a:t>t </a:t>
            </a:r>
            <a:r>
              <a:rPr sz="1700" spc="-10" dirty="0">
                <a:latin typeface="+mj-lt"/>
                <a:cs typeface="Arial" panose="020B0604020202020204" pitchFamily="34" charset="0"/>
              </a:rPr>
              <a:t>to </a:t>
            </a:r>
            <a:r>
              <a:rPr sz="1700" spc="-20" dirty="0">
                <a:latin typeface="+mj-lt"/>
                <a:cs typeface="Arial" panose="020B0604020202020204" pitchFamily="34" charset="0"/>
              </a:rPr>
              <a:t>the </a:t>
            </a:r>
            <a:r>
              <a:rPr sz="1700" spc="15" dirty="0">
                <a:latin typeface="+mj-lt"/>
                <a:cs typeface="Arial" panose="020B0604020202020204" pitchFamily="34" charset="0"/>
              </a:rPr>
              <a:t>Rese</a:t>
            </a:r>
            <a:r>
              <a:rPr lang="en-IN" sz="1700" spc="15" dirty="0">
                <a:latin typeface="+mj-lt"/>
                <a:cs typeface="Arial" panose="020B0604020202020204" pitchFamily="34" charset="0"/>
              </a:rPr>
              <a:t>r</a:t>
            </a:r>
            <a:r>
              <a:rPr sz="1700" spc="15" dirty="0" err="1">
                <a:latin typeface="+mj-lt"/>
                <a:cs typeface="Arial" panose="020B0604020202020204" pitchFamily="34" charset="0"/>
              </a:rPr>
              <a:t>ve</a:t>
            </a:r>
            <a:r>
              <a:rPr sz="1700" spc="15" dirty="0">
                <a:latin typeface="+mj-lt"/>
                <a:cs typeface="Arial" panose="020B0604020202020204" pitchFamily="34" charset="0"/>
              </a:rPr>
              <a:t> </a:t>
            </a:r>
            <a:r>
              <a:rPr sz="1700" spc="-20" dirty="0">
                <a:latin typeface="+mj-lt"/>
                <a:cs typeface="Arial" panose="020B0604020202020204" pitchFamily="34" charset="0"/>
              </a:rPr>
              <a:t>Bank </a:t>
            </a:r>
            <a:r>
              <a:rPr sz="1700" spc="-30" dirty="0">
                <a:latin typeface="+mj-lt"/>
                <a:cs typeface="Arial" panose="020B0604020202020204" pitchFamily="34" charset="0"/>
              </a:rPr>
              <a:t>in </a:t>
            </a:r>
            <a:r>
              <a:rPr sz="1700" spc="40" dirty="0" err="1">
                <a:latin typeface="+mj-lt"/>
                <a:cs typeface="Arial" panose="020B0604020202020204" pitchFamily="34" charset="0"/>
              </a:rPr>
              <a:t>Fo</a:t>
            </a:r>
            <a:r>
              <a:rPr lang="en-IN" sz="1700" spc="40" dirty="0">
                <a:latin typeface="+mj-lt"/>
                <a:cs typeface="Arial" panose="020B0604020202020204" pitchFamily="34" charset="0"/>
              </a:rPr>
              <a:t>r</a:t>
            </a:r>
            <a:r>
              <a:rPr sz="1700" spc="40" dirty="0">
                <a:latin typeface="+mj-lt"/>
                <a:cs typeface="Arial" panose="020B0604020202020204" pitchFamily="34" charset="0"/>
              </a:rPr>
              <a:t>m </a:t>
            </a:r>
            <a:r>
              <a:rPr sz="1700" spc="10" dirty="0">
                <a:latin typeface="+mj-lt"/>
                <a:cs typeface="Arial" panose="020B0604020202020204" pitchFamily="34" charset="0"/>
              </a:rPr>
              <a:t>LEC </a:t>
            </a:r>
            <a:r>
              <a:rPr sz="1700" spc="-5" dirty="0">
                <a:latin typeface="+mj-lt"/>
                <a:cs typeface="Arial" panose="020B0604020202020204" pitchFamily="34" charset="0"/>
              </a:rPr>
              <a:t>(FII) </a:t>
            </a:r>
            <a:r>
              <a:rPr sz="1700" spc="-20" dirty="0">
                <a:latin typeface="+mj-lt"/>
                <a:cs typeface="Arial" panose="020B0604020202020204" pitchFamily="34" charset="0"/>
              </a:rPr>
              <a:t>the </a:t>
            </a:r>
            <a:r>
              <a:rPr sz="1700" spc="-434" dirty="0">
                <a:latin typeface="+mj-lt"/>
                <a:cs typeface="Arial" panose="020B0604020202020204" pitchFamily="34" charset="0"/>
              </a:rPr>
              <a:t> </a:t>
            </a:r>
            <a:r>
              <a:rPr sz="1700" spc="15" dirty="0" err="1">
                <a:latin typeface="+mj-lt"/>
                <a:cs typeface="Arial" panose="020B0604020202020204" pitchFamily="34" charset="0"/>
              </a:rPr>
              <a:t>pu</a:t>
            </a:r>
            <a:r>
              <a:rPr lang="en-IN" sz="1700" spc="15" dirty="0">
                <a:latin typeface="+mj-lt"/>
                <a:cs typeface="Arial" panose="020B0604020202020204" pitchFamily="34" charset="0"/>
              </a:rPr>
              <a:t>r</a:t>
            </a:r>
            <a:r>
              <a:rPr sz="1700" spc="15" dirty="0">
                <a:latin typeface="+mj-lt"/>
                <a:cs typeface="Arial" panose="020B0604020202020204" pitchFamily="34" charset="0"/>
              </a:rPr>
              <a:t>chase/t</a:t>
            </a:r>
            <a:r>
              <a:rPr lang="en-IN" sz="1700" spc="15" dirty="0">
                <a:latin typeface="+mj-lt"/>
                <a:cs typeface="Arial" panose="020B0604020202020204" pitchFamily="34" charset="0"/>
              </a:rPr>
              <a:t>r</a:t>
            </a:r>
            <a:r>
              <a:rPr sz="1700" spc="15" dirty="0" err="1">
                <a:latin typeface="+mj-lt"/>
                <a:cs typeface="Arial" panose="020B0604020202020204" pitchFamily="34" charset="0"/>
              </a:rPr>
              <a:t>ansfe</a:t>
            </a:r>
            <a:r>
              <a:rPr lang="en-IN" sz="1700" spc="15" dirty="0">
                <a:latin typeface="+mj-lt"/>
                <a:cs typeface="Arial" panose="020B0604020202020204" pitchFamily="34" charset="0"/>
              </a:rPr>
              <a:t>r</a:t>
            </a:r>
            <a:r>
              <a:rPr sz="1700" spc="-25"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25" dirty="0">
                <a:latin typeface="+mj-lt"/>
                <a:cs typeface="Arial" panose="020B0604020202020204" pitchFamily="34" charset="0"/>
              </a:rPr>
              <a:t>equity</a:t>
            </a:r>
            <a:r>
              <a:rPr sz="1700" spc="-1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5" dirty="0">
                <a:latin typeface="+mj-lt"/>
                <a:cs typeface="Arial" panose="020B0604020202020204" pitchFamily="34" charset="0"/>
              </a:rPr>
              <a:t> </a:t>
            </a:r>
            <a:r>
              <a:rPr sz="1700" spc="-35" dirty="0">
                <a:latin typeface="+mj-lt"/>
                <a:cs typeface="Arial" panose="020B0604020202020204" pitchFamily="34" charset="0"/>
              </a:rPr>
              <a:t>by</a:t>
            </a:r>
            <a:r>
              <a:rPr sz="1700" spc="5" dirty="0">
                <a:latin typeface="+mj-lt"/>
                <a:cs typeface="Arial" panose="020B0604020202020204" pitchFamily="34" charset="0"/>
              </a:rPr>
              <a:t> </a:t>
            </a:r>
            <a:r>
              <a:rPr sz="1700" spc="-10" dirty="0">
                <a:latin typeface="+mj-lt"/>
                <a:cs typeface="Arial" panose="020B0604020202020204" pitchFamily="34" charset="0"/>
              </a:rPr>
              <a:t>FPIs</a:t>
            </a:r>
            <a:r>
              <a:rPr sz="1700" spc="5" dirty="0">
                <a:latin typeface="+mj-lt"/>
                <a:cs typeface="Arial" panose="020B0604020202020204" pitchFamily="34" charset="0"/>
              </a:rPr>
              <a:t> </a:t>
            </a:r>
            <a:r>
              <a:rPr sz="1700" spc="-15" dirty="0">
                <a:latin typeface="+mj-lt"/>
                <a:cs typeface="Arial" panose="020B0604020202020204" pitchFamily="34" charset="0"/>
              </a:rPr>
              <a:t>on</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spc="-5" dirty="0">
                <a:latin typeface="+mj-lt"/>
                <a:cs typeface="Arial" panose="020B0604020202020204" pitchFamily="34" charset="0"/>
              </a:rPr>
              <a:t> </a:t>
            </a:r>
            <a:r>
              <a:rPr sz="1700" spc="-10" dirty="0">
                <a:latin typeface="+mj-lt"/>
                <a:cs typeface="Arial" panose="020B0604020202020204" pitchFamily="34" charset="0"/>
              </a:rPr>
              <a:t>stock</a:t>
            </a:r>
            <a:r>
              <a:rPr sz="1700" spc="-15" dirty="0">
                <a:latin typeface="+mj-lt"/>
                <a:cs typeface="Arial" panose="020B0604020202020204" pitchFamily="34" charset="0"/>
              </a:rPr>
              <a:t> </a:t>
            </a:r>
            <a:r>
              <a:rPr sz="1700" spc="-10" dirty="0">
                <a:latin typeface="+mj-lt"/>
                <a:cs typeface="Arial" panose="020B0604020202020204" pitchFamily="34" charset="0"/>
              </a:rPr>
              <a:t>exchanges</a:t>
            </a:r>
            <a:r>
              <a:rPr sz="1700" spc="-40" dirty="0">
                <a:latin typeface="+mj-lt"/>
                <a:cs typeface="Arial" panose="020B0604020202020204" pitchFamily="34" charset="0"/>
              </a:rPr>
              <a:t> </a:t>
            </a:r>
            <a:r>
              <a:rPr sz="1700" spc="-30" dirty="0">
                <a:latin typeface="+mj-lt"/>
                <a:cs typeface="Arial" panose="020B0604020202020204" pitchFamily="34" charset="0"/>
              </a:rPr>
              <a:t>in</a:t>
            </a:r>
            <a:r>
              <a:rPr sz="1700" spc="20" dirty="0">
                <a:latin typeface="+mj-lt"/>
                <a:cs typeface="Arial" panose="020B0604020202020204" pitchFamily="34" charset="0"/>
              </a:rPr>
              <a:t> </a:t>
            </a:r>
            <a:r>
              <a:rPr sz="1700" spc="-15" dirty="0">
                <a:latin typeface="+mj-lt"/>
                <a:cs typeface="Arial" panose="020B0604020202020204" pitchFamily="34" charset="0"/>
              </a:rPr>
              <a:t>India.</a:t>
            </a:r>
            <a:endParaRPr sz="1700" dirty="0">
              <a:latin typeface="+mj-lt"/>
              <a:cs typeface="Arial" panose="020B0604020202020204" pitchFamily="34" charset="0"/>
            </a:endParaRPr>
          </a:p>
        </p:txBody>
      </p:sp>
      <p:sp>
        <p:nvSpPr>
          <p:cNvPr id="5" name="object 5"/>
          <p:cNvSpPr txBox="1">
            <a:spLocks noGrp="1"/>
          </p:cNvSpPr>
          <p:nvPr>
            <p:ph type="title"/>
          </p:nvPr>
        </p:nvSpPr>
        <p:spPr>
          <a:xfrm>
            <a:off x="199440" y="192056"/>
            <a:ext cx="8381264"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cs typeface="Roboto"/>
              </a:rPr>
              <a:t>Investments</a:t>
            </a:r>
            <a:r>
              <a:rPr sz="3200" spc="20" dirty="0">
                <a:solidFill>
                  <a:srgbClr val="000000"/>
                </a:solidFill>
                <a:cs typeface="Roboto"/>
              </a:rPr>
              <a:t> </a:t>
            </a:r>
            <a:r>
              <a:rPr sz="3200" spc="-15" dirty="0">
                <a:solidFill>
                  <a:srgbClr val="000000"/>
                </a:solidFill>
                <a:cs typeface="Roboto"/>
              </a:rPr>
              <a:t>by</a:t>
            </a:r>
            <a:r>
              <a:rPr sz="3200" dirty="0">
                <a:solidFill>
                  <a:srgbClr val="000000"/>
                </a:solidFill>
                <a:cs typeface="Roboto"/>
              </a:rPr>
              <a:t> </a:t>
            </a:r>
            <a:r>
              <a:rPr lang="en-IN" sz="3200" spc="165" dirty="0">
                <a:solidFill>
                  <a:srgbClr val="00AFEF"/>
                </a:solidFill>
                <a:cs typeface="Roboto"/>
              </a:rPr>
              <a:t>F</a:t>
            </a:r>
            <a:r>
              <a:rPr sz="3200" spc="165" dirty="0">
                <a:solidFill>
                  <a:srgbClr val="00AFEF"/>
                </a:solidFill>
                <a:cs typeface="Roboto"/>
              </a:rPr>
              <a:t>o</a:t>
            </a:r>
            <a:r>
              <a:rPr lang="en-IN" sz="3200" spc="165" dirty="0">
                <a:solidFill>
                  <a:srgbClr val="00AFEF"/>
                </a:solidFill>
                <a:cs typeface="Roboto"/>
              </a:rPr>
              <a:t>r</a:t>
            </a:r>
            <a:r>
              <a:rPr sz="3200" spc="165" dirty="0" err="1">
                <a:solidFill>
                  <a:srgbClr val="00AFEF"/>
                </a:solidFill>
                <a:cs typeface="Roboto"/>
              </a:rPr>
              <a:t>eign</a:t>
            </a:r>
            <a:r>
              <a:rPr sz="3200" spc="-20" dirty="0">
                <a:solidFill>
                  <a:srgbClr val="00AFEF"/>
                </a:solidFill>
                <a:cs typeface="Roboto"/>
              </a:rPr>
              <a:t> </a:t>
            </a:r>
            <a:r>
              <a:rPr sz="3200" spc="35" dirty="0">
                <a:solidFill>
                  <a:srgbClr val="00AFEF"/>
                </a:solidFill>
                <a:cs typeface="Roboto"/>
              </a:rPr>
              <a:t>Po</a:t>
            </a:r>
            <a:r>
              <a:rPr lang="en-IN" sz="3200" spc="35" dirty="0">
                <a:solidFill>
                  <a:srgbClr val="00AFEF"/>
                </a:solidFill>
                <a:cs typeface="Roboto"/>
              </a:rPr>
              <a:t>r</a:t>
            </a:r>
            <a:r>
              <a:rPr sz="3200" spc="35" dirty="0" err="1">
                <a:solidFill>
                  <a:srgbClr val="00AFEF"/>
                </a:solidFill>
                <a:cs typeface="Roboto"/>
              </a:rPr>
              <a:t>tfolio</a:t>
            </a:r>
            <a:r>
              <a:rPr sz="3200" dirty="0">
                <a:solidFill>
                  <a:srgbClr val="00AFEF"/>
                </a:solidFill>
                <a:cs typeface="Roboto"/>
              </a:rPr>
              <a:t> </a:t>
            </a:r>
            <a:r>
              <a:rPr sz="3200" spc="25" dirty="0" err="1">
                <a:solidFill>
                  <a:srgbClr val="00AFEF"/>
                </a:solidFill>
                <a:cs typeface="Roboto"/>
              </a:rPr>
              <a:t>Investo</a:t>
            </a:r>
            <a:r>
              <a:rPr lang="en-IN" sz="3200" spc="25" dirty="0">
                <a:solidFill>
                  <a:srgbClr val="00AFEF"/>
                </a:solidFill>
                <a:cs typeface="Roboto"/>
              </a:rPr>
              <a:t>r</a:t>
            </a:r>
            <a:r>
              <a:rPr sz="3200" spc="25" dirty="0">
                <a:solidFill>
                  <a:srgbClr val="00AFEF"/>
                </a:solidFill>
                <a:cs typeface="Roboto"/>
              </a:rPr>
              <a:t>s</a:t>
            </a:r>
            <a:endParaRPr sz="3200" dirty="0">
              <a:cs typeface="Roboto"/>
            </a:endParaRPr>
          </a:p>
        </p:txBody>
      </p:sp>
      <p:sp>
        <p:nvSpPr>
          <p:cNvPr id="6" name="object 6"/>
          <p:cNvSpPr txBox="1"/>
          <p:nvPr/>
        </p:nvSpPr>
        <p:spPr>
          <a:xfrm>
            <a:off x="219252" y="783463"/>
            <a:ext cx="2794635" cy="274434"/>
          </a:xfrm>
          <a:prstGeom prst="rect">
            <a:avLst/>
          </a:prstGeom>
        </p:spPr>
        <p:txBody>
          <a:bodyPr vert="horz" wrap="square" lIns="0" tIns="12700" rIns="0" bIns="0" rtlCol="0">
            <a:spAutoFit/>
          </a:bodyPr>
          <a:lstStyle/>
          <a:p>
            <a:pPr marL="12700">
              <a:lnSpc>
                <a:spcPct val="100000"/>
              </a:lnSpc>
              <a:spcBef>
                <a:spcPts val="100"/>
              </a:spcBef>
            </a:pPr>
            <a:r>
              <a:rPr sz="1700" b="1" spc="5" dirty="0">
                <a:latin typeface="+mj-lt"/>
                <a:cs typeface="Arial" panose="020B0604020202020204" pitchFamily="34" charset="0"/>
              </a:rPr>
              <a:t>Rule</a:t>
            </a:r>
            <a:r>
              <a:rPr sz="1700" b="1" spc="-10" dirty="0">
                <a:latin typeface="+mj-lt"/>
                <a:cs typeface="Arial" panose="020B0604020202020204" pitchFamily="34" charset="0"/>
              </a:rPr>
              <a:t> </a:t>
            </a:r>
            <a:r>
              <a:rPr sz="1700" b="1" dirty="0">
                <a:latin typeface="+mj-lt"/>
                <a:cs typeface="Arial" panose="020B0604020202020204" pitchFamily="34" charset="0"/>
              </a:rPr>
              <a:t>10(1)</a:t>
            </a:r>
            <a:r>
              <a:rPr sz="1700" b="1" spc="5" dirty="0">
                <a:latin typeface="+mj-lt"/>
                <a:cs typeface="Arial" panose="020B0604020202020204" pitchFamily="34" charset="0"/>
              </a:rPr>
              <a:t> </a:t>
            </a:r>
            <a:r>
              <a:rPr sz="1700" b="1" spc="-15" dirty="0">
                <a:latin typeface="+mj-lt"/>
                <a:cs typeface="Arial" panose="020B0604020202020204" pitchFamily="34" charset="0"/>
              </a:rPr>
              <a:t>with</a:t>
            </a:r>
            <a:r>
              <a:rPr sz="1700" b="1" spc="-5" dirty="0">
                <a:latin typeface="+mj-lt"/>
                <a:cs typeface="Arial" panose="020B0604020202020204" pitchFamily="34" charset="0"/>
              </a:rPr>
              <a:t> </a:t>
            </a:r>
            <a:r>
              <a:rPr sz="1700" b="1" spc="5" dirty="0">
                <a:latin typeface="+mj-lt"/>
                <a:cs typeface="Arial" panose="020B0604020202020204" pitchFamily="34" charset="0"/>
              </a:rPr>
              <a:t>Schedule</a:t>
            </a:r>
            <a:r>
              <a:rPr sz="1700" b="1" dirty="0">
                <a:latin typeface="+mj-lt"/>
                <a:cs typeface="Arial" panose="020B0604020202020204" pitchFamily="34" charset="0"/>
              </a:rPr>
              <a:t> </a:t>
            </a:r>
            <a:r>
              <a:rPr sz="1700" b="1" spc="-10" dirty="0">
                <a:latin typeface="+mj-lt"/>
                <a:cs typeface="Arial" panose="020B0604020202020204" pitchFamily="34" charset="0"/>
              </a:rPr>
              <a:t>II</a:t>
            </a:r>
            <a:endParaRPr sz="1700" dirty="0">
              <a:latin typeface="+mj-lt"/>
              <a:cs typeface="Arial" panose="020B0604020202020204" pitchFamily="34" charset="0"/>
            </a:endParaRPr>
          </a:p>
        </p:txBody>
      </p:sp>
      <p:grpSp>
        <p:nvGrpSpPr>
          <p:cNvPr id="7" name="object 7"/>
          <p:cNvGrpSpPr/>
          <p:nvPr/>
        </p:nvGrpSpPr>
        <p:grpSpPr>
          <a:xfrm>
            <a:off x="225552" y="1392936"/>
            <a:ext cx="721360" cy="74930"/>
            <a:chOff x="225552" y="1392936"/>
            <a:chExt cx="721360" cy="74930"/>
          </a:xfrm>
        </p:grpSpPr>
        <p:sp>
          <p:nvSpPr>
            <p:cNvPr id="8" name="object 8"/>
            <p:cNvSpPr/>
            <p:nvPr/>
          </p:nvSpPr>
          <p:spPr>
            <a:xfrm>
              <a:off x="225552"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9" name="object 9"/>
            <p:cNvSpPr/>
            <p:nvPr/>
          </p:nvSpPr>
          <p:spPr>
            <a:xfrm>
              <a:off x="470915" y="13929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10" name="object 10"/>
            <p:cNvSpPr/>
            <p:nvPr/>
          </p:nvSpPr>
          <p:spPr>
            <a:xfrm>
              <a:off x="725424" y="1392936"/>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11" name="object 11"/>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68</a:t>
            </a:fld>
            <a:endParaRPr spc="5"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87832"/>
            <a:ext cx="2461260"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00AFEF"/>
                </a:solidFill>
                <a:cs typeface="Roboto"/>
              </a:rPr>
              <a:t>Repat</a:t>
            </a:r>
            <a:r>
              <a:rPr lang="en-IN" sz="3200" spc="15" dirty="0">
                <a:solidFill>
                  <a:srgbClr val="00AFEF"/>
                </a:solidFill>
                <a:cs typeface="Roboto"/>
              </a:rPr>
              <a:t>r</a:t>
            </a:r>
            <a:r>
              <a:rPr sz="3200" spc="15" dirty="0" err="1">
                <a:solidFill>
                  <a:srgbClr val="00AFEF"/>
                </a:solidFill>
                <a:cs typeface="Roboto"/>
              </a:rPr>
              <a:t>iability</a:t>
            </a:r>
            <a:endParaRPr sz="3200" dirty="0">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0601" y="1444031"/>
            <a:ext cx="10917555" cy="596317"/>
          </a:xfrm>
          <a:prstGeom prst="rect">
            <a:avLst/>
          </a:prstGeom>
        </p:spPr>
        <p:txBody>
          <a:bodyPr vert="horz" wrap="square" lIns="0" tIns="46990" rIns="0" bIns="0" rtlCol="0">
            <a:spAutoFit/>
          </a:bodyPr>
          <a:lstStyle/>
          <a:p>
            <a:pPr marL="12700">
              <a:lnSpc>
                <a:spcPct val="100000"/>
              </a:lnSpc>
              <a:spcBef>
                <a:spcPts val="370"/>
              </a:spcBef>
            </a:pPr>
            <a:r>
              <a:rPr sz="1800" b="1" dirty="0">
                <a:latin typeface="+mj-lt"/>
                <a:cs typeface="Roboto"/>
              </a:rPr>
              <a:t>Repat</a:t>
            </a:r>
            <a:r>
              <a:rPr lang="en-IN" sz="1800" b="1" dirty="0">
                <a:latin typeface="+mj-lt"/>
                <a:cs typeface="Roboto"/>
              </a:rPr>
              <a:t>r</a:t>
            </a:r>
            <a:r>
              <a:rPr sz="1800" b="1" dirty="0" err="1">
                <a:latin typeface="+mj-lt"/>
                <a:cs typeface="Roboto"/>
              </a:rPr>
              <a:t>iability</a:t>
            </a:r>
            <a:r>
              <a:rPr sz="1800" b="1" dirty="0">
                <a:latin typeface="+mj-lt"/>
                <a:cs typeface="Roboto"/>
              </a:rPr>
              <a:t> </a:t>
            </a:r>
            <a:r>
              <a:rPr sz="1800" b="1" spc="-110" dirty="0">
                <a:latin typeface="+mj-lt"/>
                <a:cs typeface="Roboto"/>
              </a:rPr>
              <a:t>–</a:t>
            </a:r>
            <a:r>
              <a:rPr sz="1800" b="1" spc="10" dirty="0">
                <a:latin typeface="+mj-lt"/>
                <a:cs typeface="Roboto"/>
              </a:rPr>
              <a:t> </a:t>
            </a:r>
            <a:r>
              <a:rPr sz="1800" b="1" spc="45" dirty="0">
                <a:latin typeface="+mj-lt"/>
                <a:cs typeface="Roboto"/>
              </a:rPr>
              <a:t>Cu</a:t>
            </a:r>
            <a:r>
              <a:rPr lang="en-IN" sz="1800" b="1" spc="45" dirty="0" err="1">
                <a:latin typeface="+mj-lt"/>
                <a:cs typeface="Roboto"/>
              </a:rPr>
              <a:t>rr</a:t>
            </a:r>
            <a:r>
              <a:rPr sz="1800" b="1" spc="45" dirty="0" err="1">
                <a:latin typeface="+mj-lt"/>
                <a:cs typeface="Roboto"/>
              </a:rPr>
              <a:t>ent</a:t>
            </a:r>
            <a:r>
              <a:rPr sz="1800" b="1" spc="25" dirty="0">
                <a:latin typeface="+mj-lt"/>
                <a:cs typeface="Roboto"/>
              </a:rPr>
              <a:t> </a:t>
            </a:r>
            <a:r>
              <a:rPr sz="1800" b="1" dirty="0">
                <a:latin typeface="+mj-lt"/>
                <a:cs typeface="Roboto"/>
              </a:rPr>
              <a:t>&amp; </a:t>
            </a:r>
            <a:r>
              <a:rPr sz="1800" b="1" spc="-5" dirty="0">
                <a:latin typeface="+mj-lt"/>
                <a:cs typeface="Roboto"/>
              </a:rPr>
              <a:t>Capital</a:t>
            </a:r>
            <a:r>
              <a:rPr sz="1800" b="1" dirty="0">
                <a:latin typeface="+mj-lt"/>
                <a:cs typeface="Roboto"/>
              </a:rPr>
              <a:t> Account</a:t>
            </a:r>
            <a:endParaRPr sz="1800" dirty="0">
              <a:latin typeface="+mj-lt"/>
              <a:cs typeface="Roboto"/>
            </a:endParaRPr>
          </a:p>
          <a:p>
            <a:pPr marL="12700">
              <a:lnSpc>
                <a:spcPct val="100000"/>
              </a:lnSpc>
              <a:spcBef>
                <a:spcPts val="235"/>
              </a:spcBef>
            </a:pPr>
            <a:r>
              <a:rPr sz="1600" spc="-5" dirty="0">
                <a:latin typeface="+mj-lt"/>
                <a:cs typeface="Roboto"/>
              </a:rPr>
              <a:t>Repat</a:t>
            </a:r>
            <a:r>
              <a:rPr lang="en-IN" sz="1600" spc="-5" dirty="0">
                <a:latin typeface="+mj-lt"/>
                <a:cs typeface="Roboto"/>
              </a:rPr>
              <a:t>r</a:t>
            </a:r>
            <a:r>
              <a:rPr sz="1600" spc="-5" dirty="0" err="1">
                <a:latin typeface="+mj-lt"/>
                <a:cs typeface="Roboto"/>
              </a:rPr>
              <a:t>iation</a:t>
            </a:r>
            <a:r>
              <a:rPr sz="1600" spc="35" dirty="0">
                <a:latin typeface="+mj-lt"/>
                <a:cs typeface="Roboto"/>
              </a:rPr>
              <a:t> </a:t>
            </a:r>
            <a:r>
              <a:rPr sz="1600" spc="-20" dirty="0">
                <a:latin typeface="+mj-lt"/>
                <a:cs typeface="Roboto"/>
              </a:rPr>
              <a:t>is</a:t>
            </a:r>
            <a:r>
              <a:rPr sz="1600" spc="15" dirty="0">
                <a:latin typeface="+mj-lt"/>
                <a:cs typeface="Roboto"/>
              </a:rPr>
              <a:t> </a:t>
            </a:r>
            <a:r>
              <a:rPr sz="1600" spc="-15" dirty="0">
                <a:latin typeface="+mj-lt"/>
                <a:cs typeface="Roboto"/>
              </a:rPr>
              <a:t>the</a:t>
            </a:r>
            <a:r>
              <a:rPr sz="1600" spc="5" dirty="0">
                <a:latin typeface="+mj-lt"/>
                <a:cs typeface="Roboto"/>
              </a:rPr>
              <a:t> </a:t>
            </a:r>
            <a:r>
              <a:rPr sz="1600" spc="10" dirty="0" err="1">
                <a:latin typeface="+mj-lt"/>
                <a:cs typeface="Roboto"/>
              </a:rPr>
              <a:t>manne</a:t>
            </a:r>
            <a:r>
              <a:rPr lang="en-IN" sz="1600" spc="10" dirty="0">
                <a:latin typeface="+mj-lt"/>
                <a:cs typeface="Roboto"/>
              </a:rPr>
              <a:t>r</a:t>
            </a:r>
            <a:r>
              <a:rPr sz="1600" spc="45" dirty="0">
                <a:latin typeface="+mj-lt"/>
                <a:cs typeface="Roboto"/>
              </a:rPr>
              <a:t> </a:t>
            </a:r>
            <a:r>
              <a:rPr sz="1600" spc="-25" dirty="0">
                <a:latin typeface="+mj-lt"/>
                <a:cs typeface="Roboto"/>
              </a:rPr>
              <a:t>in</a:t>
            </a:r>
            <a:r>
              <a:rPr sz="1600" spc="5" dirty="0">
                <a:latin typeface="+mj-lt"/>
                <a:cs typeface="Roboto"/>
              </a:rPr>
              <a:t> </a:t>
            </a:r>
            <a:r>
              <a:rPr sz="1600" spc="-25" dirty="0">
                <a:latin typeface="+mj-lt"/>
                <a:cs typeface="Roboto"/>
              </a:rPr>
              <a:t>which</a:t>
            </a:r>
            <a:r>
              <a:rPr sz="1600" spc="45" dirty="0">
                <a:latin typeface="+mj-lt"/>
                <a:cs typeface="Roboto"/>
              </a:rPr>
              <a:t> </a:t>
            </a:r>
            <a:r>
              <a:rPr sz="1600" spc="-20" dirty="0">
                <a:latin typeface="+mj-lt"/>
                <a:cs typeface="Roboto"/>
              </a:rPr>
              <a:t>amounts</a:t>
            </a:r>
            <a:r>
              <a:rPr sz="1600" spc="30" dirty="0">
                <a:latin typeface="+mj-lt"/>
                <a:cs typeface="Roboto"/>
              </a:rPr>
              <a:t> </a:t>
            </a:r>
            <a:r>
              <a:rPr sz="1600" spc="-20" dirty="0">
                <a:latin typeface="+mj-lt"/>
                <a:cs typeface="Roboto"/>
              </a:rPr>
              <a:t>invested</a:t>
            </a:r>
            <a:r>
              <a:rPr sz="1600" spc="30" dirty="0">
                <a:latin typeface="+mj-lt"/>
                <a:cs typeface="Roboto"/>
              </a:rPr>
              <a:t> </a:t>
            </a:r>
            <a:r>
              <a:rPr sz="1600" spc="40" dirty="0">
                <a:latin typeface="+mj-lt"/>
                <a:cs typeface="Roboto"/>
              </a:rPr>
              <a:t>a</a:t>
            </a:r>
            <a:r>
              <a:rPr lang="en-IN" sz="1600" spc="40" dirty="0">
                <a:latin typeface="+mj-lt"/>
                <a:cs typeface="Roboto"/>
              </a:rPr>
              <a:t>r</a:t>
            </a:r>
            <a:r>
              <a:rPr sz="1600" spc="40" dirty="0">
                <a:latin typeface="+mj-lt"/>
                <a:cs typeface="Roboto"/>
              </a:rPr>
              <a:t>e</a:t>
            </a:r>
            <a:r>
              <a:rPr sz="1600" spc="15" dirty="0">
                <a:latin typeface="+mj-lt"/>
                <a:cs typeface="Roboto"/>
              </a:rPr>
              <a:t> </a:t>
            </a:r>
            <a:r>
              <a:rPr lang="en-IN" sz="1600" spc="20" dirty="0">
                <a:latin typeface="+mj-lt"/>
                <a:cs typeface="Roboto"/>
              </a:rPr>
              <a:t>r</a:t>
            </a:r>
            <a:r>
              <a:rPr sz="1600" spc="20" dirty="0" err="1">
                <a:latin typeface="+mj-lt"/>
                <a:cs typeface="Roboto"/>
              </a:rPr>
              <a:t>etu</a:t>
            </a:r>
            <a:r>
              <a:rPr lang="en-IN" sz="1600" spc="20" dirty="0">
                <a:latin typeface="+mj-lt"/>
                <a:cs typeface="Roboto"/>
              </a:rPr>
              <a:t>r</a:t>
            </a:r>
            <a:r>
              <a:rPr sz="1600" spc="20" dirty="0" err="1">
                <a:latin typeface="+mj-lt"/>
                <a:cs typeface="Roboto"/>
              </a:rPr>
              <a:t>ned</a:t>
            </a:r>
            <a:r>
              <a:rPr sz="1600" spc="30" dirty="0">
                <a:latin typeface="+mj-lt"/>
                <a:cs typeface="Roboto"/>
              </a:rPr>
              <a:t> </a:t>
            </a:r>
            <a:r>
              <a:rPr sz="1600" spc="-25" dirty="0">
                <a:latin typeface="+mj-lt"/>
                <a:cs typeface="Roboto"/>
              </a:rPr>
              <a:t>back;</a:t>
            </a:r>
            <a:r>
              <a:rPr sz="1600" spc="30" dirty="0">
                <a:latin typeface="+mj-lt"/>
                <a:cs typeface="Roboto"/>
              </a:rPr>
              <a:t> </a:t>
            </a:r>
            <a:r>
              <a:rPr sz="1600" spc="65" dirty="0">
                <a:latin typeface="+mj-lt"/>
                <a:cs typeface="Roboto"/>
              </a:rPr>
              <a:t>o</a:t>
            </a:r>
            <a:r>
              <a:rPr lang="en-IN" sz="1600" spc="65" dirty="0">
                <a:latin typeface="+mj-lt"/>
                <a:cs typeface="Roboto"/>
              </a:rPr>
              <a:t>r</a:t>
            </a:r>
            <a:r>
              <a:rPr sz="1600" spc="10" dirty="0">
                <a:latin typeface="+mj-lt"/>
                <a:cs typeface="Roboto"/>
              </a:rPr>
              <a:t> </a:t>
            </a:r>
            <a:r>
              <a:rPr sz="1600" spc="-10" dirty="0">
                <a:latin typeface="+mj-lt"/>
                <a:cs typeface="Roboto"/>
              </a:rPr>
              <a:t>incomes</a:t>
            </a:r>
            <a:r>
              <a:rPr sz="1600" spc="5" dirty="0">
                <a:latin typeface="+mj-lt"/>
                <a:cs typeface="Roboto"/>
              </a:rPr>
              <a:t> </a:t>
            </a:r>
            <a:r>
              <a:rPr sz="1600" spc="-15" dirty="0">
                <a:latin typeface="+mj-lt"/>
                <a:cs typeface="Roboto"/>
              </a:rPr>
              <a:t>on</a:t>
            </a:r>
            <a:r>
              <a:rPr sz="1600" spc="25" dirty="0">
                <a:latin typeface="+mj-lt"/>
                <a:cs typeface="Roboto"/>
              </a:rPr>
              <a:t> </a:t>
            </a:r>
            <a:r>
              <a:rPr sz="1600" spc="-25" dirty="0">
                <a:latin typeface="+mj-lt"/>
                <a:cs typeface="Roboto"/>
              </a:rPr>
              <a:t>such</a:t>
            </a:r>
            <a:r>
              <a:rPr sz="1600" spc="20" dirty="0">
                <a:latin typeface="+mj-lt"/>
                <a:cs typeface="Roboto"/>
              </a:rPr>
              <a:t> </a:t>
            </a:r>
            <a:r>
              <a:rPr sz="1600" spc="-20" dirty="0">
                <a:latin typeface="+mj-lt"/>
                <a:cs typeface="Roboto"/>
              </a:rPr>
              <a:t>investments</a:t>
            </a:r>
            <a:r>
              <a:rPr sz="1600" spc="30" dirty="0">
                <a:latin typeface="+mj-lt"/>
                <a:cs typeface="Roboto"/>
              </a:rPr>
              <a:t> </a:t>
            </a:r>
            <a:r>
              <a:rPr sz="1600" spc="40" dirty="0">
                <a:latin typeface="+mj-lt"/>
                <a:cs typeface="Roboto"/>
              </a:rPr>
              <a:t>a</a:t>
            </a:r>
            <a:r>
              <a:rPr lang="en-IN" sz="1600" spc="40" dirty="0">
                <a:latin typeface="+mj-lt"/>
                <a:cs typeface="Roboto"/>
              </a:rPr>
              <a:t>r</a:t>
            </a:r>
            <a:r>
              <a:rPr sz="1600" spc="40" dirty="0">
                <a:latin typeface="+mj-lt"/>
                <a:cs typeface="Roboto"/>
              </a:rPr>
              <a:t>e</a:t>
            </a:r>
            <a:r>
              <a:rPr sz="1600" spc="20" dirty="0">
                <a:latin typeface="+mj-lt"/>
                <a:cs typeface="Roboto"/>
              </a:rPr>
              <a:t> </a:t>
            </a:r>
            <a:r>
              <a:rPr sz="1600" spc="30" dirty="0">
                <a:latin typeface="+mj-lt"/>
                <a:cs typeface="Roboto"/>
              </a:rPr>
              <a:t>t</a:t>
            </a:r>
            <a:r>
              <a:rPr lang="en-IN" sz="1600" spc="30" dirty="0">
                <a:latin typeface="+mj-lt"/>
                <a:cs typeface="Roboto"/>
              </a:rPr>
              <a:t>r</a:t>
            </a:r>
            <a:r>
              <a:rPr sz="1600" spc="30" dirty="0" err="1">
                <a:latin typeface="+mj-lt"/>
                <a:cs typeface="Roboto"/>
              </a:rPr>
              <a:t>ansfe</a:t>
            </a:r>
            <a:r>
              <a:rPr lang="en-IN" sz="1600" spc="30" dirty="0" err="1">
                <a:latin typeface="+mj-lt"/>
                <a:cs typeface="Roboto"/>
              </a:rPr>
              <a:t>rr</a:t>
            </a:r>
            <a:r>
              <a:rPr sz="1600" spc="30" dirty="0">
                <a:latin typeface="+mj-lt"/>
                <a:cs typeface="Roboto"/>
              </a:rPr>
              <a:t>ed</a:t>
            </a:r>
            <a:endParaRPr sz="1600" dirty="0">
              <a:latin typeface="+mj-lt"/>
              <a:cs typeface="Roboto"/>
            </a:endParaRPr>
          </a:p>
        </p:txBody>
      </p:sp>
      <p:sp>
        <p:nvSpPr>
          <p:cNvPr id="6" name="object 6"/>
          <p:cNvSpPr txBox="1"/>
          <p:nvPr/>
        </p:nvSpPr>
        <p:spPr>
          <a:xfrm>
            <a:off x="190601" y="2695702"/>
            <a:ext cx="5360035" cy="1951816"/>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mj-lt"/>
                <a:cs typeface="Roboto"/>
              </a:rPr>
              <a:t>Cu</a:t>
            </a:r>
            <a:r>
              <a:rPr lang="en-IN" sz="1800" b="1" spc="45" dirty="0" err="1">
                <a:latin typeface="+mj-lt"/>
                <a:cs typeface="Roboto"/>
              </a:rPr>
              <a:t>rr</a:t>
            </a:r>
            <a:r>
              <a:rPr sz="1800" b="1" spc="45" dirty="0" err="1">
                <a:latin typeface="+mj-lt"/>
                <a:cs typeface="Roboto"/>
              </a:rPr>
              <a:t>ent</a:t>
            </a:r>
            <a:r>
              <a:rPr sz="1800" b="1" spc="-10" dirty="0">
                <a:latin typeface="+mj-lt"/>
                <a:cs typeface="Roboto"/>
              </a:rPr>
              <a:t> </a:t>
            </a:r>
            <a:r>
              <a:rPr sz="1800" b="1" spc="5" dirty="0">
                <a:latin typeface="+mj-lt"/>
                <a:cs typeface="Roboto"/>
              </a:rPr>
              <a:t>Account</a:t>
            </a:r>
            <a:endParaRPr sz="1800" dirty="0">
              <a:latin typeface="+mj-lt"/>
              <a:cs typeface="Roboto"/>
            </a:endParaRPr>
          </a:p>
          <a:p>
            <a:pPr marL="299085" marR="5080" indent="-287020">
              <a:lnSpc>
                <a:spcPct val="100000"/>
              </a:lnSpc>
              <a:buFont typeface="Wingdings"/>
              <a:buChar char=""/>
              <a:tabLst>
                <a:tab pos="299720" algn="l"/>
              </a:tabLst>
            </a:pPr>
            <a:r>
              <a:rPr sz="1800" spc="-5" dirty="0">
                <a:latin typeface="+mj-lt"/>
                <a:cs typeface="Roboto"/>
              </a:rPr>
              <a:t>When</a:t>
            </a:r>
            <a:r>
              <a:rPr sz="1800" spc="-10" dirty="0">
                <a:latin typeface="+mj-lt"/>
                <a:cs typeface="Roboto"/>
              </a:rPr>
              <a:t> </a:t>
            </a:r>
            <a:r>
              <a:rPr sz="1800" spc="-15" dirty="0">
                <a:latin typeface="+mj-lt"/>
                <a:cs typeface="Roboto"/>
              </a:rPr>
              <a:t>a</a:t>
            </a:r>
            <a:r>
              <a:rPr sz="1800" spc="-10" dirty="0">
                <a:latin typeface="+mj-lt"/>
                <a:cs typeface="Roboto"/>
              </a:rPr>
              <a:t> </a:t>
            </a:r>
            <a:r>
              <a:rPr sz="1800" spc="-40" dirty="0">
                <a:latin typeface="+mj-lt"/>
                <a:cs typeface="Roboto"/>
              </a:rPr>
              <a:t>Non-Resident</a:t>
            </a:r>
            <a:r>
              <a:rPr sz="1800" spc="5" dirty="0">
                <a:latin typeface="+mj-lt"/>
                <a:cs typeface="Roboto"/>
              </a:rPr>
              <a:t> </a:t>
            </a:r>
            <a:r>
              <a:rPr sz="1800" spc="20" dirty="0" err="1">
                <a:latin typeface="+mj-lt"/>
                <a:cs typeface="Roboto"/>
              </a:rPr>
              <a:t>ea</a:t>
            </a:r>
            <a:r>
              <a:rPr lang="en-IN" sz="1800" spc="20" dirty="0">
                <a:latin typeface="+mj-lt"/>
                <a:cs typeface="Roboto"/>
              </a:rPr>
              <a:t>r</a:t>
            </a:r>
            <a:r>
              <a:rPr sz="1800" spc="20" dirty="0">
                <a:latin typeface="+mj-lt"/>
                <a:cs typeface="Roboto"/>
              </a:rPr>
              <a:t>ns</a:t>
            </a:r>
            <a:r>
              <a:rPr sz="1800" spc="-20" dirty="0">
                <a:latin typeface="+mj-lt"/>
                <a:cs typeface="Roboto"/>
              </a:rPr>
              <a:t> </a:t>
            </a:r>
            <a:r>
              <a:rPr sz="1800" spc="-10" dirty="0">
                <a:latin typeface="+mj-lt"/>
                <a:cs typeface="Roboto"/>
              </a:rPr>
              <a:t>income</a:t>
            </a:r>
            <a:r>
              <a:rPr sz="1800" spc="-25" dirty="0">
                <a:latin typeface="+mj-lt"/>
                <a:cs typeface="Roboto"/>
              </a:rPr>
              <a:t> </a:t>
            </a:r>
            <a:r>
              <a:rPr sz="1800" spc="-15" dirty="0">
                <a:latin typeface="+mj-lt"/>
                <a:cs typeface="Roboto"/>
              </a:rPr>
              <a:t>on</a:t>
            </a:r>
            <a:r>
              <a:rPr sz="1800" spc="5" dirty="0">
                <a:latin typeface="+mj-lt"/>
                <a:cs typeface="Roboto"/>
              </a:rPr>
              <a:t> </a:t>
            </a:r>
            <a:r>
              <a:rPr sz="1800" spc="-20" dirty="0">
                <a:latin typeface="+mj-lt"/>
                <a:cs typeface="Roboto"/>
              </a:rPr>
              <a:t>his </a:t>
            </a:r>
            <a:r>
              <a:rPr sz="1800" spc="-15" dirty="0">
                <a:latin typeface="+mj-lt"/>
                <a:cs typeface="Roboto"/>
              </a:rPr>
              <a:t> investments</a:t>
            </a:r>
            <a:r>
              <a:rPr sz="1800" spc="-25" dirty="0">
                <a:latin typeface="+mj-lt"/>
                <a:cs typeface="Roboto"/>
              </a:rPr>
              <a:t> </a:t>
            </a:r>
            <a:r>
              <a:rPr sz="1800" spc="-30" dirty="0">
                <a:latin typeface="+mj-lt"/>
                <a:cs typeface="Roboto"/>
              </a:rPr>
              <a:t>in</a:t>
            </a:r>
            <a:r>
              <a:rPr sz="1800" spc="5" dirty="0">
                <a:latin typeface="+mj-lt"/>
                <a:cs typeface="Roboto"/>
              </a:rPr>
              <a:t> </a:t>
            </a:r>
            <a:r>
              <a:rPr sz="1800" spc="-30" dirty="0">
                <a:latin typeface="+mj-lt"/>
                <a:cs typeface="Roboto"/>
              </a:rPr>
              <a:t>India;</a:t>
            </a:r>
            <a:r>
              <a:rPr sz="1800" spc="-10" dirty="0">
                <a:latin typeface="+mj-lt"/>
                <a:cs typeface="Roboto"/>
              </a:rPr>
              <a:t> </a:t>
            </a:r>
            <a:r>
              <a:rPr sz="1800" spc="-25" dirty="0">
                <a:latin typeface="+mj-lt"/>
                <a:cs typeface="Roboto"/>
              </a:rPr>
              <a:t>it</a:t>
            </a:r>
            <a:r>
              <a:rPr sz="1800" dirty="0">
                <a:latin typeface="+mj-lt"/>
                <a:cs typeface="Roboto"/>
              </a:rPr>
              <a:t> </a:t>
            </a:r>
            <a:r>
              <a:rPr sz="1800" spc="-20" dirty="0">
                <a:latin typeface="+mj-lt"/>
                <a:cs typeface="Roboto"/>
              </a:rPr>
              <a:t>is</a:t>
            </a:r>
            <a:r>
              <a:rPr sz="1800" dirty="0">
                <a:latin typeface="+mj-lt"/>
                <a:cs typeface="Roboto"/>
              </a:rPr>
              <a:t> </a:t>
            </a:r>
            <a:r>
              <a:rPr sz="1800" spc="-10" dirty="0">
                <a:latin typeface="+mj-lt"/>
                <a:cs typeface="Roboto"/>
              </a:rPr>
              <a:t>a</a:t>
            </a:r>
            <a:r>
              <a:rPr sz="1800" spc="-5" dirty="0">
                <a:latin typeface="+mj-lt"/>
                <a:cs typeface="Roboto"/>
              </a:rPr>
              <a:t> </a:t>
            </a:r>
            <a:r>
              <a:rPr sz="1800" spc="30" dirty="0">
                <a:latin typeface="+mj-lt"/>
                <a:cs typeface="Roboto"/>
              </a:rPr>
              <a:t>cu</a:t>
            </a:r>
            <a:r>
              <a:rPr lang="en-IN" sz="1800" spc="30" dirty="0" err="1">
                <a:latin typeface="+mj-lt"/>
                <a:cs typeface="Roboto"/>
              </a:rPr>
              <a:t>rr</a:t>
            </a:r>
            <a:r>
              <a:rPr sz="1800" spc="30" dirty="0" err="1">
                <a:latin typeface="+mj-lt"/>
                <a:cs typeface="Roboto"/>
              </a:rPr>
              <a:t>ent</a:t>
            </a:r>
            <a:r>
              <a:rPr sz="1800" spc="-30" dirty="0">
                <a:latin typeface="+mj-lt"/>
                <a:cs typeface="Roboto"/>
              </a:rPr>
              <a:t> </a:t>
            </a:r>
            <a:r>
              <a:rPr sz="1800" spc="-15" dirty="0">
                <a:latin typeface="+mj-lt"/>
                <a:cs typeface="Roboto"/>
              </a:rPr>
              <a:t>account</a:t>
            </a:r>
            <a:r>
              <a:rPr sz="1800" spc="-40" dirty="0">
                <a:latin typeface="+mj-lt"/>
                <a:cs typeface="Roboto"/>
              </a:rPr>
              <a:t> </a:t>
            </a:r>
            <a:r>
              <a:rPr sz="1800" spc="-10" dirty="0">
                <a:latin typeface="+mj-lt"/>
                <a:cs typeface="Roboto"/>
              </a:rPr>
              <a:t>item</a:t>
            </a:r>
            <a:r>
              <a:rPr sz="1800" dirty="0">
                <a:latin typeface="+mj-lt"/>
                <a:cs typeface="Roboto"/>
              </a:rPr>
              <a:t> </a:t>
            </a:r>
            <a:r>
              <a:rPr sz="1800" spc="-5" dirty="0">
                <a:latin typeface="+mj-lt"/>
                <a:cs typeface="Roboto"/>
              </a:rPr>
              <a:t>&amp; </a:t>
            </a:r>
            <a:r>
              <a:rPr sz="1800" spc="-430" dirty="0">
                <a:latin typeface="+mj-lt"/>
                <a:cs typeface="Roboto"/>
              </a:rPr>
              <a:t> </a:t>
            </a:r>
            <a:r>
              <a:rPr sz="1800" spc="20" dirty="0">
                <a:latin typeface="+mj-lt"/>
                <a:cs typeface="Roboto"/>
              </a:rPr>
              <a:t>f</a:t>
            </a:r>
            <a:r>
              <a:rPr lang="en-IN" sz="1800" spc="20" dirty="0">
                <a:latin typeface="+mj-lt"/>
                <a:cs typeface="Roboto"/>
              </a:rPr>
              <a:t>r</a:t>
            </a:r>
            <a:r>
              <a:rPr sz="1800" spc="20" dirty="0">
                <a:latin typeface="+mj-lt"/>
                <a:cs typeface="Roboto"/>
              </a:rPr>
              <a:t>eely</a:t>
            </a:r>
            <a:r>
              <a:rPr sz="1800" spc="-25" dirty="0">
                <a:latin typeface="+mj-lt"/>
                <a:cs typeface="Roboto"/>
              </a:rPr>
              <a:t> </a:t>
            </a:r>
            <a:r>
              <a:rPr lang="en-IN" sz="1800" spc="15" dirty="0">
                <a:latin typeface="+mj-lt"/>
                <a:cs typeface="Roboto"/>
              </a:rPr>
              <a:t>r</a:t>
            </a:r>
            <a:r>
              <a:rPr sz="1800" spc="15" dirty="0" err="1">
                <a:latin typeface="+mj-lt"/>
                <a:cs typeface="Roboto"/>
              </a:rPr>
              <a:t>epat</a:t>
            </a:r>
            <a:r>
              <a:rPr lang="en-IN" sz="1800" spc="15" dirty="0">
                <a:latin typeface="+mj-lt"/>
                <a:cs typeface="Roboto"/>
              </a:rPr>
              <a:t>r</a:t>
            </a:r>
            <a:r>
              <a:rPr sz="1800" spc="15" dirty="0" err="1">
                <a:latin typeface="+mj-lt"/>
                <a:cs typeface="Roboto"/>
              </a:rPr>
              <a:t>iable</a:t>
            </a:r>
            <a:r>
              <a:rPr sz="1800" spc="15" dirty="0">
                <a:latin typeface="+mj-lt"/>
                <a:cs typeface="Roboto"/>
              </a:rPr>
              <a:t>.</a:t>
            </a:r>
            <a:endParaRPr sz="1800" dirty="0">
              <a:latin typeface="+mj-lt"/>
              <a:cs typeface="Roboto"/>
            </a:endParaRPr>
          </a:p>
          <a:p>
            <a:pPr marL="299085" marR="73660" indent="-287020">
              <a:lnSpc>
                <a:spcPct val="100000"/>
              </a:lnSpc>
              <a:buFont typeface="Wingdings"/>
              <a:buChar char=""/>
              <a:tabLst>
                <a:tab pos="299720" algn="l"/>
              </a:tabLst>
            </a:pPr>
            <a:r>
              <a:rPr sz="1800" spc="-5" dirty="0">
                <a:latin typeface="+mj-lt"/>
                <a:cs typeface="Roboto"/>
              </a:rPr>
              <a:t>Income,</a:t>
            </a:r>
            <a:r>
              <a:rPr sz="1800" spc="-10" dirty="0">
                <a:latin typeface="+mj-lt"/>
                <a:cs typeface="Roboto"/>
              </a:rPr>
              <a:t> </a:t>
            </a:r>
            <a:r>
              <a:rPr sz="1800" spc="60" dirty="0" err="1">
                <a:latin typeface="+mj-lt"/>
                <a:cs typeface="Roboto"/>
              </a:rPr>
              <a:t>fo</a:t>
            </a:r>
            <a:r>
              <a:rPr lang="en-IN" sz="1800" spc="60" dirty="0">
                <a:latin typeface="+mj-lt"/>
                <a:cs typeface="Roboto"/>
              </a:rPr>
              <a:t>r</a:t>
            </a:r>
            <a:r>
              <a:rPr sz="1800" spc="-25" dirty="0">
                <a:latin typeface="+mj-lt"/>
                <a:cs typeface="Roboto"/>
              </a:rPr>
              <a:t> this</a:t>
            </a:r>
            <a:r>
              <a:rPr sz="1800" spc="-10" dirty="0">
                <a:latin typeface="+mj-lt"/>
                <a:cs typeface="Roboto"/>
              </a:rPr>
              <a:t> </a:t>
            </a:r>
            <a:r>
              <a:rPr sz="1800" spc="10" dirty="0" err="1">
                <a:latin typeface="+mj-lt"/>
                <a:cs typeface="Roboto"/>
              </a:rPr>
              <a:t>pu</a:t>
            </a:r>
            <a:r>
              <a:rPr lang="en-IN" sz="1800" spc="10" dirty="0">
                <a:latin typeface="+mj-lt"/>
                <a:cs typeface="Roboto"/>
              </a:rPr>
              <a:t>r</a:t>
            </a:r>
            <a:r>
              <a:rPr sz="1800" spc="10" dirty="0">
                <a:latin typeface="+mj-lt"/>
                <a:cs typeface="Roboto"/>
              </a:rPr>
              <a:t>pose,</a:t>
            </a:r>
            <a:r>
              <a:rPr sz="1800" spc="-20" dirty="0">
                <a:latin typeface="+mj-lt"/>
                <a:cs typeface="Roboto"/>
              </a:rPr>
              <a:t> </a:t>
            </a:r>
            <a:r>
              <a:rPr sz="1800" dirty="0">
                <a:latin typeface="+mj-lt"/>
                <a:cs typeface="Roboto"/>
              </a:rPr>
              <a:t>does</a:t>
            </a:r>
            <a:r>
              <a:rPr sz="1800" spc="-25" dirty="0">
                <a:latin typeface="+mj-lt"/>
                <a:cs typeface="Roboto"/>
              </a:rPr>
              <a:t> </a:t>
            </a:r>
            <a:r>
              <a:rPr sz="1800" spc="-15" dirty="0">
                <a:latin typeface="+mj-lt"/>
                <a:cs typeface="Roboto"/>
              </a:rPr>
              <a:t>not</a:t>
            </a:r>
            <a:r>
              <a:rPr sz="1800" dirty="0">
                <a:latin typeface="+mj-lt"/>
                <a:cs typeface="Roboto"/>
              </a:rPr>
              <a:t> </a:t>
            </a:r>
            <a:r>
              <a:rPr sz="1800" spc="-20" dirty="0">
                <a:latin typeface="+mj-lt"/>
                <a:cs typeface="Roboto"/>
              </a:rPr>
              <a:t>include</a:t>
            </a:r>
            <a:r>
              <a:rPr sz="1800" spc="-15" dirty="0">
                <a:latin typeface="+mj-lt"/>
                <a:cs typeface="Roboto"/>
              </a:rPr>
              <a:t> capital </a:t>
            </a:r>
            <a:r>
              <a:rPr sz="1800" spc="-434" dirty="0">
                <a:latin typeface="+mj-lt"/>
                <a:cs typeface="Roboto"/>
              </a:rPr>
              <a:t> </a:t>
            </a:r>
            <a:r>
              <a:rPr sz="1800" spc="-20" dirty="0">
                <a:latin typeface="+mj-lt"/>
                <a:cs typeface="Roboto"/>
              </a:rPr>
              <a:t>gains.</a:t>
            </a:r>
            <a:endParaRPr sz="1800" dirty="0">
              <a:latin typeface="+mj-lt"/>
              <a:cs typeface="Roboto"/>
            </a:endParaRPr>
          </a:p>
          <a:p>
            <a:pPr marL="299085" indent="-287020">
              <a:lnSpc>
                <a:spcPct val="100000"/>
              </a:lnSpc>
              <a:buFont typeface="Wingdings"/>
              <a:buChar char=""/>
              <a:tabLst>
                <a:tab pos="299720" algn="l"/>
              </a:tabLst>
            </a:pPr>
            <a:r>
              <a:rPr sz="1800" spc="-5" dirty="0">
                <a:latin typeface="+mj-lt"/>
                <a:cs typeface="Roboto"/>
              </a:rPr>
              <a:t>Income</a:t>
            </a:r>
            <a:r>
              <a:rPr sz="1800" spc="-50" dirty="0">
                <a:latin typeface="+mj-lt"/>
                <a:cs typeface="Roboto"/>
              </a:rPr>
              <a:t> </a:t>
            </a:r>
            <a:r>
              <a:rPr sz="1800" spc="-20" dirty="0">
                <a:latin typeface="+mj-lt"/>
                <a:cs typeface="Roboto"/>
              </a:rPr>
              <a:t>is</a:t>
            </a:r>
            <a:r>
              <a:rPr sz="1800" spc="-10" dirty="0">
                <a:latin typeface="+mj-lt"/>
                <a:cs typeface="Roboto"/>
              </a:rPr>
              <a:t> </a:t>
            </a:r>
            <a:r>
              <a:rPr lang="en-IN" sz="1800" spc="20" dirty="0">
                <a:latin typeface="+mj-lt"/>
                <a:cs typeface="Roboto"/>
              </a:rPr>
              <a:t>r</a:t>
            </a:r>
            <a:r>
              <a:rPr sz="1800" spc="20" dirty="0" err="1">
                <a:latin typeface="+mj-lt"/>
                <a:cs typeface="Roboto"/>
              </a:rPr>
              <a:t>epat</a:t>
            </a:r>
            <a:r>
              <a:rPr lang="en-IN" sz="1800" spc="20" dirty="0">
                <a:latin typeface="+mj-lt"/>
                <a:cs typeface="Roboto"/>
              </a:rPr>
              <a:t>r</a:t>
            </a:r>
            <a:r>
              <a:rPr sz="1800" spc="20" dirty="0" err="1">
                <a:latin typeface="+mj-lt"/>
                <a:cs typeface="Roboto"/>
              </a:rPr>
              <a:t>iable</a:t>
            </a:r>
            <a:r>
              <a:rPr sz="1800" spc="-5" dirty="0">
                <a:latin typeface="+mj-lt"/>
                <a:cs typeface="Roboto"/>
              </a:rPr>
              <a:t> </a:t>
            </a:r>
            <a:r>
              <a:rPr sz="1800" spc="-10" dirty="0">
                <a:latin typeface="+mj-lt"/>
                <a:cs typeface="Roboto"/>
              </a:rPr>
              <a:t>even</a:t>
            </a:r>
            <a:r>
              <a:rPr sz="1800" spc="-20" dirty="0">
                <a:latin typeface="+mj-lt"/>
                <a:cs typeface="Roboto"/>
              </a:rPr>
              <a:t> </a:t>
            </a:r>
            <a:r>
              <a:rPr sz="1800" dirty="0">
                <a:latin typeface="+mj-lt"/>
                <a:cs typeface="Roboto"/>
              </a:rPr>
              <a:t>if</a:t>
            </a:r>
            <a:r>
              <a:rPr sz="1800" spc="-5" dirty="0">
                <a:latin typeface="+mj-lt"/>
                <a:cs typeface="Roboto"/>
              </a:rPr>
              <a:t> </a:t>
            </a:r>
            <a:r>
              <a:rPr sz="1800" spc="-20" dirty="0">
                <a:latin typeface="+mj-lt"/>
                <a:cs typeface="Roboto"/>
              </a:rPr>
              <a:t>the</a:t>
            </a:r>
            <a:r>
              <a:rPr sz="1800" spc="-15" dirty="0">
                <a:latin typeface="+mj-lt"/>
                <a:cs typeface="Roboto"/>
              </a:rPr>
              <a:t> </a:t>
            </a:r>
            <a:r>
              <a:rPr sz="1800" spc="5" dirty="0">
                <a:latin typeface="+mj-lt"/>
                <a:cs typeface="Roboto"/>
              </a:rPr>
              <a:t>o</a:t>
            </a:r>
            <a:r>
              <a:rPr lang="en-IN" sz="1800" spc="5" dirty="0">
                <a:latin typeface="+mj-lt"/>
                <a:cs typeface="Roboto"/>
              </a:rPr>
              <a:t>r</a:t>
            </a:r>
            <a:r>
              <a:rPr sz="1800" spc="5" dirty="0" err="1">
                <a:latin typeface="+mj-lt"/>
                <a:cs typeface="Roboto"/>
              </a:rPr>
              <a:t>iginal</a:t>
            </a:r>
            <a:endParaRPr sz="1800" dirty="0">
              <a:latin typeface="+mj-lt"/>
              <a:cs typeface="Roboto"/>
            </a:endParaRPr>
          </a:p>
          <a:p>
            <a:pPr marL="299085">
              <a:lnSpc>
                <a:spcPct val="100000"/>
              </a:lnSpc>
            </a:pPr>
            <a:r>
              <a:rPr sz="1800" spc="-15" dirty="0">
                <a:latin typeface="+mj-lt"/>
                <a:cs typeface="Roboto"/>
              </a:rPr>
              <a:t>investment</a:t>
            </a:r>
            <a:r>
              <a:rPr sz="1800" spc="-35" dirty="0">
                <a:latin typeface="+mj-lt"/>
                <a:cs typeface="Roboto"/>
              </a:rPr>
              <a:t> </a:t>
            </a:r>
            <a:r>
              <a:rPr sz="1800" spc="-15" dirty="0">
                <a:latin typeface="+mj-lt"/>
                <a:cs typeface="Roboto"/>
              </a:rPr>
              <a:t>was</a:t>
            </a:r>
            <a:r>
              <a:rPr sz="1800" spc="-35" dirty="0">
                <a:latin typeface="+mj-lt"/>
                <a:cs typeface="Roboto"/>
              </a:rPr>
              <a:t> </a:t>
            </a:r>
            <a:r>
              <a:rPr sz="1800" spc="-10" dirty="0">
                <a:latin typeface="+mj-lt"/>
                <a:cs typeface="Roboto"/>
              </a:rPr>
              <a:t>Non-</a:t>
            </a:r>
            <a:r>
              <a:rPr lang="en-IN" sz="1800" spc="-10" dirty="0">
                <a:latin typeface="+mj-lt"/>
                <a:cs typeface="Roboto"/>
              </a:rPr>
              <a:t>r</a:t>
            </a:r>
            <a:r>
              <a:rPr sz="1800" spc="-10" dirty="0" err="1">
                <a:latin typeface="+mj-lt"/>
                <a:cs typeface="Roboto"/>
              </a:rPr>
              <a:t>epat</a:t>
            </a:r>
            <a:r>
              <a:rPr lang="en-IN" sz="1800" spc="-10" dirty="0">
                <a:latin typeface="+mj-lt"/>
                <a:cs typeface="Roboto"/>
              </a:rPr>
              <a:t>r</a:t>
            </a:r>
            <a:r>
              <a:rPr sz="1800" spc="-10" dirty="0" err="1">
                <a:latin typeface="+mj-lt"/>
                <a:cs typeface="Roboto"/>
              </a:rPr>
              <a:t>iable</a:t>
            </a:r>
            <a:r>
              <a:rPr sz="1800" spc="-10" dirty="0">
                <a:latin typeface="+mj-lt"/>
                <a:cs typeface="Roboto"/>
              </a:rPr>
              <a:t>.</a:t>
            </a:r>
            <a:endParaRPr sz="1800" dirty="0">
              <a:latin typeface="+mj-lt"/>
              <a:cs typeface="Roboto"/>
            </a:endParaRPr>
          </a:p>
        </p:txBody>
      </p:sp>
      <p:sp>
        <p:nvSpPr>
          <p:cNvPr id="7" name="object 7"/>
          <p:cNvSpPr txBox="1"/>
          <p:nvPr/>
        </p:nvSpPr>
        <p:spPr>
          <a:xfrm>
            <a:off x="6035166" y="2698241"/>
            <a:ext cx="5857875" cy="222881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j-lt"/>
                <a:cs typeface="Roboto"/>
              </a:rPr>
              <a:t>Capital</a:t>
            </a:r>
            <a:r>
              <a:rPr sz="1800" b="1" spc="-35" dirty="0">
                <a:latin typeface="+mj-lt"/>
                <a:cs typeface="Roboto"/>
              </a:rPr>
              <a:t> </a:t>
            </a:r>
            <a:r>
              <a:rPr sz="1800" b="1" dirty="0">
                <a:latin typeface="+mj-lt"/>
                <a:cs typeface="Roboto"/>
              </a:rPr>
              <a:t>Account</a:t>
            </a:r>
            <a:endParaRPr sz="1800" dirty="0">
              <a:latin typeface="+mj-lt"/>
              <a:cs typeface="Roboto"/>
            </a:endParaRPr>
          </a:p>
          <a:p>
            <a:pPr marL="299085" indent="-287020">
              <a:lnSpc>
                <a:spcPct val="100000"/>
              </a:lnSpc>
              <a:buFont typeface="Wingdings"/>
              <a:buChar char=""/>
              <a:tabLst>
                <a:tab pos="299720" algn="l"/>
              </a:tabLst>
            </a:pPr>
            <a:r>
              <a:rPr lang="en-IN" sz="1800" spc="200" dirty="0">
                <a:latin typeface="+mj-lt"/>
                <a:cs typeface="Roboto"/>
              </a:rPr>
              <a:t>T</a:t>
            </a:r>
            <a:r>
              <a:rPr sz="1800" spc="200" dirty="0">
                <a:latin typeface="+mj-lt"/>
                <a:cs typeface="Roboto"/>
              </a:rPr>
              <a:t>he</a:t>
            </a:r>
            <a:r>
              <a:rPr sz="1800" spc="-15" dirty="0">
                <a:latin typeface="+mj-lt"/>
                <a:cs typeface="Roboto"/>
              </a:rPr>
              <a:t> investments</a:t>
            </a:r>
            <a:r>
              <a:rPr sz="1800" spc="-25" dirty="0">
                <a:latin typeface="+mj-lt"/>
                <a:cs typeface="Roboto"/>
              </a:rPr>
              <a:t> which </a:t>
            </a:r>
            <a:r>
              <a:rPr sz="1800" spc="40" dirty="0">
                <a:latin typeface="+mj-lt"/>
                <a:cs typeface="Roboto"/>
              </a:rPr>
              <a:t>we</a:t>
            </a:r>
            <a:r>
              <a:rPr lang="en-IN" sz="1800" spc="40" dirty="0">
                <a:latin typeface="+mj-lt"/>
                <a:cs typeface="Roboto"/>
              </a:rPr>
              <a:t>r</a:t>
            </a:r>
            <a:r>
              <a:rPr sz="1800" spc="40" dirty="0">
                <a:latin typeface="+mj-lt"/>
                <a:cs typeface="Roboto"/>
              </a:rPr>
              <a:t>e</a:t>
            </a:r>
            <a:r>
              <a:rPr sz="1800" spc="-25" dirty="0">
                <a:latin typeface="+mj-lt"/>
                <a:cs typeface="Roboto"/>
              </a:rPr>
              <a:t> </a:t>
            </a:r>
            <a:r>
              <a:rPr sz="1800" dirty="0">
                <a:latin typeface="+mj-lt"/>
                <a:cs typeface="Roboto"/>
              </a:rPr>
              <a:t>made</a:t>
            </a:r>
            <a:r>
              <a:rPr sz="1800" spc="-25" dirty="0">
                <a:latin typeface="+mj-lt"/>
                <a:cs typeface="Roboto"/>
              </a:rPr>
              <a:t> </a:t>
            </a:r>
            <a:r>
              <a:rPr sz="1800" spc="-15" dirty="0">
                <a:latin typeface="+mj-lt"/>
                <a:cs typeface="Roboto"/>
              </a:rPr>
              <a:t>on</a:t>
            </a:r>
            <a:r>
              <a:rPr sz="1800" dirty="0">
                <a:latin typeface="+mj-lt"/>
                <a:cs typeface="Roboto"/>
              </a:rPr>
              <a:t> </a:t>
            </a:r>
            <a:r>
              <a:rPr sz="1800" spc="-10" dirty="0">
                <a:latin typeface="+mj-lt"/>
                <a:cs typeface="Roboto"/>
              </a:rPr>
              <a:t>Non-</a:t>
            </a:r>
            <a:r>
              <a:rPr lang="en-IN" sz="1800" spc="-10" dirty="0">
                <a:latin typeface="+mj-lt"/>
                <a:cs typeface="Roboto"/>
              </a:rPr>
              <a:t>r</a:t>
            </a:r>
            <a:r>
              <a:rPr sz="1800" spc="-10" dirty="0" err="1">
                <a:latin typeface="+mj-lt"/>
                <a:cs typeface="Roboto"/>
              </a:rPr>
              <a:t>epat</a:t>
            </a:r>
            <a:r>
              <a:rPr lang="en-IN" sz="1800" spc="-10" dirty="0">
                <a:latin typeface="+mj-lt"/>
                <a:cs typeface="Roboto"/>
              </a:rPr>
              <a:t>r</a:t>
            </a:r>
            <a:r>
              <a:rPr sz="1800" spc="-10" dirty="0" err="1">
                <a:latin typeface="+mj-lt"/>
                <a:cs typeface="Roboto"/>
              </a:rPr>
              <a:t>iation</a:t>
            </a:r>
            <a:endParaRPr sz="1800" dirty="0">
              <a:latin typeface="+mj-lt"/>
              <a:cs typeface="Roboto"/>
            </a:endParaRPr>
          </a:p>
          <a:p>
            <a:pPr marL="299085">
              <a:lnSpc>
                <a:spcPct val="100000"/>
              </a:lnSpc>
            </a:pPr>
            <a:r>
              <a:rPr sz="1800" spc="-15" dirty="0">
                <a:latin typeface="+mj-lt"/>
                <a:cs typeface="Roboto"/>
              </a:rPr>
              <a:t>basis,</a:t>
            </a:r>
            <a:r>
              <a:rPr sz="1800" spc="-10" dirty="0">
                <a:latin typeface="+mj-lt"/>
                <a:cs typeface="Roboto"/>
              </a:rPr>
              <a:t> </a:t>
            </a:r>
            <a:r>
              <a:rPr sz="1800" spc="-25" dirty="0">
                <a:latin typeface="+mj-lt"/>
                <a:cs typeface="Roboto"/>
              </a:rPr>
              <a:t>still</a:t>
            </a:r>
            <a:r>
              <a:rPr sz="1800" spc="5" dirty="0">
                <a:latin typeface="+mj-lt"/>
                <a:cs typeface="Roboto"/>
              </a:rPr>
              <a:t> </a:t>
            </a:r>
            <a:r>
              <a:rPr lang="en-IN" sz="1800" spc="20" dirty="0">
                <a:latin typeface="+mj-lt"/>
                <a:cs typeface="Roboto"/>
              </a:rPr>
              <a:t>r</a:t>
            </a:r>
            <a:r>
              <a:rPr sz="1800" spc="20" dirty="0" err="1">
                <a:latin typeface="+mj-lt"/>
                <a:cs typeface="Roboto"/>
              </a:rPr>
              <a:t>emain</a:t>
            </a:r>
            <a:r>
              <a:rPr sz="1800" spc="-20" dirty="0">
                <a:latin typeface="+mj-lt"/>
                <a:cs typeface="Roboto"/>
              </a:rPr>
              <a:t> </a:t>
            </a:r>
            <a:r>
              <a:rPr sz="1800" spc="-10" dirty="0">
                <a:latin typeface="+mj-lt"/>
                <a:cs typeface="Roboto"/>
              </a:rPr>
              <a:t>non-</a:t>
            </a:r>
            <a:r>
              <a:rPr lang="en-IN" sz="1800" spc="-10" dirty="0">
                <a:latin typeface="+mj-lt"/>
                <a:cs typeface="Roboto"/>
              </a:rPr>
              <a:t>r</a:t>
            </a:r>
            <a:r>
              <a:rPr sz="1800" spc="-10" dirty="0" err="1">
                <a:latin typeface="+mj-lt"/>
                <a:cs typeface="Roboto"/>
              </a:rPr>
              <a:t>epat</a:t>
            </a:r>
            <a:r>
              <a:rPr lang="en-IN" sz="1800" spc="-10" dirty="0">
                <a:latin typeface="+mj-lt"/>
                <a:cs typeface="Roboto"/>
              </a:rPr>
              <a:t>r</a:t>
            </a:r>
            <a:r>
              <a:rPr sz="1800" spc="-10" dirty="0" err="1">
                <a:latin typeface="+mj-lt"/>
                <a:cs typeface="Roboto"/>
              </a:rPr>
              <a:t>iable</a:t>
            </a:r>
            <a:r>
              <a:rPr sz="1800" spc="-5" dirty="0">
                <a:latin typeface="+mj-lt"/>
                <a:cs typeface="Roboto"/>
              </a:rPr>
              <a:t> </a:t>
            </a:r>
            <a:r>
              <a:rPr sz="1800" spc="-20" dirty="0">
                <a:latin typeface="+mj-lt"/>
                <a:cs typeface="Roboto"/>
              </a:rPr>
              <a:t>on</a:t>
            </a:r>
            <a:r>
              <a:rPr sz="1800" spc="-5" dirty="0">
                <a:latin typeface="+mj-lt"/>
                <a:cs typeface="Roboto"/>
              </a:rPr>
              <a:t> </a:t>
            </a:r>
            <a:r>
              <a:rPr sz="1800" spc="-15" dirty="0">
                <a:latin typeface="+mj-lt"/>
                <a:cs typeface="Roboto"/>
              </a:rPr>
              <a:t>capital</a:t>
            </a:r>
            <a:r>
              <a:rPr sz="1800" spc="-25" dirty="0">
                <a:latin typeface="+mj-lt"/>
                <a:cs typeface="Roboto"/>
              </a:rPr>
              <a:t> </a:t>
            </a:r>
            <a:r>
              <a:rPr sz="1800" spc="-15" dirty="0">
                <a:latin typeface="+mj-lt"/>
                <a:cs typeface="Roboto"/>
              </a:rPr>
              <a:t>account.</a:t>
            </a:r>
            <a:endParaRPr sz="1800" dirty="0">
              <a:latin typeface="+mj-lt"/>
              <a:cs typeface="Roboto"/>
            </a:endParaRPr>
          </a:p>
          <a:p>
            <a:pPr marL="299085" marR="242570" indent="-287020">
              <a:lnSpc>
                <a:spcPct val="100000"/>
              </a:lnSpc>
              <a:buFont typeface="Wingdings"/>
              <a:buChar char=""/>
              <a:tabLst>
                <a:tab pos="299720" algn="l"/>
              </a:tabLst>
            </a:pPr>
            <a:r>
              <a:rPr sz="1800" spc="55" dirty="0" err="1">
                <a:latin typeface="+mj-lt"/>
                <a:cs typeface="Roboto"/>
              </a:rPr>
              <a:t>Fo</a:t>
            </a:r>
            <a:r>
              <a:rPr lang="en-IN" sz="1800" spc="55" dirty="0">
                <a:latin typeface="+mj-lt"/>
                <a:cs typeface="Roboto"/>
              </a:rPr>
              <a:t>r</a:t>
            </a:r>
            <a:r>
              <a:rPr sz="1800" spc="55" dirty="0">
                <a:latin typeface="+mj-lt"/>
                <a:cs typeface="Roboto"/>
              </a:rPr>
              <a:t> </a:t>
            </a:r>
            <a:r>
              <a:rPr sz="1800" spc="30" dirty="0" err="1">
                <a:latin typeface="+mj-lt"/>
                <a:cs typeface="Roboto"/>
              </a:rPr>
              <a:t>fo</a:t>
            </a:r>
            <a:r>
              <a:rPr lang="en-IN" sz="1800" spc="30" dirty="0">
                <a:latin typeface="+mj-lt"/>
                <a:cs typeface="Roboto"/>
              </a:rPr>
              <a:t>r</a:t>
            </a:r>
            <a:r>
              <a:rPr sz="1800" spc="30" dirty="0">
                <a:latin typeface="+mj-lt"/>
                <a:cs typeface="Roboto"/>
              </a:rPr>
              <a:t>eigne</a:t>
            </a:r>
            <a:r>
              <a:rPr lang="en-IN" sz="1800" spc="30" dirty="0">
                <a:latin typeface="+mj-lt"/>
                <a:cs typeface="Roboto"/>
              </a:rPr>
              <a:t>r</a:t>
            </a:r>
            <a:r>
              <a:rPr sz="1800" spc="30" dirty="0">
                <a:latin typeface="+mj-lt"/>
                <a:cs typeface="Roboto"/>
              </a:rPr>
              <a:t>s </a:t>
            </a:r>
            <a:r>
              <a:rPr sz="1800" spc="-40" dirty="0">
                <a:latin typeface="+mj-lt"/>
                <a:cs typeface="Roboto"/>
              </a:rPr>
              <a:t>(Non-NRIs) </a:t>
            </a:r>
            <a:r>
              <a:rPr sz="1800" spc="-15" dirty="0">
                <a:latin typeface="+mj-lt"/>
                <a:cs typeface="Roboto"/>
              </a:rPr>
              <a:t>investment, </a:t>
            </a:r>
            <a:r>
              <a:rPr sz="1800" dirty="0">
                <a:latin typeface="+mj-lt"/>
                <a:cs typeface="Roboto"/>
              </a:rPr>
              <a:t>if </a:t>
            </a:r>
            <a:r>
              <a:rPr sz="1800" spc="10" dirty="0">
                <a:latin typeface="+mj-lt"/>
                <a:cs typeface="Roboto"/>
              </a:rPr>
              <a:t>pe</a:t>
            </a:r>
            <a:r>
              <a:rPr lang="en-IN" sz="1800" spc="10" dirty="0">
                <a:latin typeface="+mj-lt"/>
                <a:cs typeface="Roboto"/>
              </a:rPr>
              <a:t>r</a:t>
            </a:r>
            <a:r>
              <a:rPr sz="1800" spc="10" dirty="0">
                <a:latin typeface="+mj-lt"/>
                <a:cs typeface="Roboto"/>
              </a:rPr>
              <a:t>mitted </a:t>
            </a:r>
            <a:r>
              <a:rPr sz="1800" spc="-30" dirty="0">
                <a:latin typeface="+mj-lt"/>
                <a:cs typeface="Roboto"/>
              </a:rPr>
              <a:t>in </a:t>
            </a:r>
            <a:r>
              <a:rPr sz="1800" spc="-434" dirty="0">
                <a:latin typeface="+mj-lt"/>
                <a:cs typeface="Roboto"/>
              </a:rPr>
              <a:t> </a:t>
            </a:r>
            <a:r>
              <a:rPr sz="1800" spc="-30" dirty="0">
                <a:latin typeface="+mj-lt"/>
                <a:cs typeface="Roboto"/>
              </a:rPr>
              <a:t>India;</a:t>
            </a:r>
            <a:r>
              <a:rPr sz="1800" spc="-15" dirty="0">
                <a:latin typeface="+mj-lt"/>
                <a:cs typeface="Roboto"/>
              </a:rPr>
              <a:t> </a:t>
            </a:r>
            <a:r>
              <a:rPr sz="1800" spc="-20" dirty="0">
                <a:latin typeface="+mj-lt"/>
                <a:cs typeface="Roboto"/>
              </a:rPr>
              <a:t>is</a:t>
            </a:r>
            <a:r>
              <a:rPr sz="1800" spc="-5" dirty="0">
                <a:latin typeface="+mj-lt"/>
                <a:cs typeface="Roboto"/>
              </a:rPr>
              <a:t> </a:t>
            </a:r>
            <a:r>
              <a:rPr sz="1800" spc="-25" dirty="0">
                <a:latin typeface="+mj-lt"/>
                <a:cs typeface="Roboto"/>
              </a:rPr>
              <a:t>always</a:t>
            </a:r>
            <a:r>
              <a:rPr sz="1800" spc="-20" dirty="0">
                <a:latin typeface="+mj-lt"/>
                <a:cs typeface="Roboto"/>
              </a:rPr>
              <a:t> fully</a:t>
            </a:r>
            <a:r>
              <a:rPr sz="1800" spc="-5" dirty="0">
                <a:latin typeface="+mj-lt"/>
                <a:cs typeface="Roboto"/>
              </a:rPr>
              <a:t> </a:t>
            </a:r>
            <a:r>
              <a:rPr lang="en-IN" sz="1800" spc="15" dirty="0">
                <a:latin typeface="+mj-lt"/>
                <a:cs typeface="Roboto"/>
              </a:rPr>
              <a:t>r</a:t>
            </a:r>
            <a:r>
              <a:rPr sz="1800" spc="15" dirty="0" err="1">
                <a:latin typeface="+mj-lt"/>
                <a:cs typeface="Roboto"/>
              </a:rPr>
              <a:t>epat</a:t>
            </a:r>
            <a:r>
              <a:rPr lang="en-IN" sz="1800" spc="15" dirty="0">
                <a:latin typeface="+mj-lt"/>
                <a:cs typeface="Roboto"/>
              </a:rPr>
              <a:t>r</a:t>
            </a:r>
            <a:r>
              <a:rPr sz="1800" spc="15" dirty="0" err="1">
                <a:latin typeface="+mj-lt"/>
                <a:cs typeface="Roboto"/>
              </a:rPr>
              <a:t>iable</a:t>
            </a:r>
            <a:r>
              <a:rPr sz="1800" spc="15" dirty="0">
                <a:latin typeface="+mj-lt"/>
                <a:cs typeface="Roboto"/>
              </a:rPr>
              <a:t>.</a:t>
            </a:r>
            <a:endParaRPr sz="1800" dirty="0">
              <a:latin typeface="+mj-lt"/>
              <a:cs typeface="Roboto"/>
            </a:endParaRPr>
          </a:p>
          <a:p>
            <a:pPr marL="299085" marR="80010" indent="-287020">
              <a:lnSpc>
                <a:spcPct val="100000"/>
              </a:lnSpc>
              <a:buFont typeface="Wingdings"/>
              <a:buChar char=""/>
              <a:tabLst>
                <a:tab pos="299720" algn="l"/>
              </a:tabLst>
            </a:pPr>
            <a:r>
              <a:rPr sz="1800" spc="55" dirty="0" err="1">
                <a:latin typeface="+mj-lt"/>
                <a:cs typeface="Roboto"/>
              </a:rPr>
              <a:t>Fo</a:t>
            </a:r>
            <a:r>
              <a:rPr lang="en-IN" sz="1800" spc="55" dirty="0">
                <a:latin typeface="+mj-lt"/>
                <a:cs typeface="Roboto"/>
              </a:rPr>
              <a:t>r</a:t>
            </a:r>
            <a:r>
              <a:rPr sz="1800" spc="55" dirty="0">
                <a:latin typeface="+mj-lt"/>
                <a:cs typeface="Roboto"/>
              </a:rPr>
              <a:t> </a:t>
            </a:r>
            <a:r>
              <a:rPr sz="1800" spc="-20" dirty="0">
                <a:latin typeface="+mj-lt"/>
                <a:cs typeface="Roboto"/>
              </a:rPr>
              <a:t>NRIs, </a:t>
            </a:r>
            <a:r>
              <a:rPr sz="1800" spc="-10" dirty="0">
                <a:latin typeface="+mj-lt"/>
                <a:cs typeface="Roboto"/>
              </a:rPr>
              <a:t>even non-</a:t>
            </a:r>
            <a:r>
              <a:rPr lang="en-IN" sz="1800" spc="-10" dirty="0">
                <a:latin typeface="+mj-lt"/>
                <a:cs typeface="Roboto"/>
              </a:rPr>
              <a:t>r</a:t>
            </a:r>
            <a:r>
              <a:rPr sz="1800" spc="-10" dirty="0" err="1">
                <a:latin typeface="+mj-lt"/>
                <a:cs typeface="Roboto"/>
              </a:rPr>
              <a:t>epat</a:t>
            </a:r>
            <a:r>
              <a:rPr lang="en-IN" sz="1800" spc="-10" dirty="0">
                <a:latin typeface="+mj-lt"/>
                <a:cs typeface="Roboto"/>
              </a:rPr>
              <a:t>r</a:t>
            </a:r>
            <a:r>
              <a:rPr sz="1800" spc="-10" dirty="0" err="1">
                <a:latin typeface="+mj-lt"/>
                <a:cs typeface="Roboto"/>
              </a:rPr>
              <a:t>iable</a:t>
            </a:r>
            <a:r>
              <a:rPr sz="1800" spc="-10" dirty="0">
                <a:latin typeface="+mj-lt"/>
                <a:cs typeface="Roboto"/>
              </a:rPr>
              <a:t> </a:t>
            </a:r>
            <a:r>
              <a:rPr sz="1800" spc="-20" dirty="0">
                <a:latin typeface="+mj-lt"/>
                <a:cs typeface="Roboto"/>
              </a:rPr>
              <a:t>investments </a:t>
            </a:r>
            <a:r>
              <a:rPr sz="1800" spc="-15" dirty="0">
                <a:latin typeface="+mj-lt"/>
                <a:cs typeface="Roboto"/>
              </a:rPr>
              <a:t>can </a:t>
            </a:r>
            <a:r>
              <a:rPr sz="1800" dirty="0">
                <a:latin typeface="+mj-lt"/>
                <a:cs typeface="Roboto"/>
              </a:rPr>
              <a:t>be </a:t>
            </a:r>
            <a:r>
              <a:rPr sz="1800" spc="5" dirty="0">
                <a:latin typeface="+mj-lt"/>
                <a:cs typeface="Roboto"/>
              </a:rPr>
              <a:t> </a:t>
            </a:r>
            <a:r>
              <a:rPr lang="en-IN" sz="1800" spc="20" dirty="0">
                <a:latin typeface="+mj-lt"/>
                <a:cs typeface="Roboto"/>
              </a:rPr>
              <a:t>r</a:t>
            </a:r>
            <a:r>
              <a:rPr sz="1800" spc="20" dirty="0" err="1">
                <a:latin typeface="+mj-lt"/>
                <a:cs typeface="Roboto"/>
              </a:rPr>
              <a:t>epat</a:t>
            </a:r>
            <a:r>
              <a:rPr lang="en-IN" sz="1800" spc="20" dirty="0">
                <a:latin typeface="+mj-lt"/>
                <a:cs typeface="Roboto"/>
              </a:rPr>
              <a:t>r</a:t>
            </a:r>
            <a:r>
              <a:rPr sz="1800" spc="20" dirty="0" err="1">
                <a:latin typeface="+mj-lt"/>
                <a:cs typeface="Roboto"/>
              </a:rPr>
              <a:t>iated</a:t>
            </a:r>
            <a:r>
              <a:rPr sz="1800" spc="-25" dirty="0">
                <a:latin typeface="+mj-lt"/>
                <a:cs typeface="Roboto"/>
              </a:rPr>
              <a:t> </a:t>
            </a:r>
            <a:r>
              <a:rPr sz="1800" spc="20" dirty="0">
                <a:latin typeface="+mj-lt"/>
                <a:cs typeface="Roboto"/>
              </a:rPr>
              <a:t>ab</a:t>
            </a:r>
            <a:r>
              <a:rPr lang="en-IN" sz="1800" spc="20" dirty="0">
                <a:latin typeface="+mj-lt"/>
                <a:cs typeface="Roboto"/>
              </a:rPr>
              <a:t>r</a:t>
            </a:r>
            <a:r>
              <a:rPr sz="1800" spc="20" dirty="0" err="1">
                <a:latin typeface="+mj-lt"/>
                <a:cs typeface="Roboto"/>
              </a:rPr>
              <a:t>oad</a:t>
            </a:r>
            <a:r>
              <a:rPr sz="1800" spc="-20" dirty="0">
                <a:latin typeface="+mj-lt"/>
                <a:cs typeface="Roboto"/>
              </a:rPr>
              <a:t> </a:t>
            </a:r>
            <a:r>
              <a:rPr sz="1800" spc="-25" dirty="0">
                <a:latin typeface="+mj-lt"/>
                <a:cs typeface="Roboto"/>
              </a:rPr>
              <a:t>up</a:t>
            </a:r>
            <a:r>
              <a:rPr sz="1800" dirty="0">
                <a:latin typeface="+mj-lt"/>
                <a:cs typeface="Roboto"/>
              </a:rPr>
              <a:t> </a:t>
            </a:r>
            <a:r>
              <a:rPr sz="1800" spc="-15" dirty="0">
                <a:latin typeface="+mj-lt"/>
                <a:cs typeface="Roboto"/>
              </a:rPr>
              <a:t>to</a:t>
            </a:r>
            <a:r>
              <a:rPr sz="1800" dirty="0">
                <a:latin typeface="+mj-lt"/>
                <a:cs typeface="Roboto"/>
              </a:rPr>
              <a:t> </a:t>
            </a:r>
            <a:r>
              <a:rPr sz="1800" spc="-45" dirty="0">
                <a:latin typeface="+mj-lt"/>
                <a:cs typeface="Roboto"/>
              </a:rPr>
              <a:t>US</a:t>
            </a:r>
            <a:r>
              <a:rPr sz="1800" dirty="0">
                <a:latin typeface="+mj-lt"/>
                <a:cs typeface="Roboto"/>
              </a:rPr>
              <a:t> </a:t>
            </a:r>
            <a:r>
              <a:rPr sz="1800" spc="-40" dirty="0">
                <a:latin typeface="+mj-lt"/>
                <a:cs typeface="Roboto"/>
              </a:rPr>
              <a:t>$</a:t>
            </a:r>
            <a:r>
              <a:rPr sz="1800" spc="10" dirty="0">
                <a:latin typeface="+mj-lt"/>
                <a:cs typeface="Roboto"/>
              </a:rPr>
              <a:t> </a:t>
            </a:r>
            <a:r>
              <a:rPr sz="1800" spc="-5" dirty="0">
                <a:latin typeface="+mj-lt"/>
                <a:cs typeface="Roboto"/>
              </a:rPr>
              <a:t>1</a:t>
            </a:r>
            <a:r>
              <a:rPr sz="1800" dirty="0">
                <a:latin typeface="+mj-lt"/>
                <a:cs typeface="Roboto"/>
              </a:rPr>
              <a:t> </a:t>
            </a:r>
            <a:r>
              <a:rPr sz="1800" spc="-20" dirty="0">
                <a:latin typeface="+mj-lt"/>
                <a:cs typeface="Roboto"/>
              </a:rPr>
              <a:t>million</a:t>
            </a:r>
            <a:r>
              <a:rPr sz="1800" spc="5" dirty="0">
                <a:latin typeface="+mj-lt"/>
                <a:cs typeface="Roboto"/>
              </a:rPr>
              <a:t> </a:t>
            </a:r>
            <a:r>
              <a:rPr sz="1800" spc="50" dirty="0">
                <a:latin typeface="+mj-lt"/>
                <a:cs typeface="Roboto"/>
              </a:rPr>
              <a:t>pe</a:t>
            </a:r>
            <a:r>
              <a:rPr lang="en-IN" sz="1800" spc="50" dirty="0">
                <a:latin typeface="+mj-lt"/>
                <a:cs typeface="Roboto"/>
              </a:rPr>
              <a:t>r</a:t>
            </a:r>
            <a:r>
              <a:rPr sz="1800" spc="5" dirty="0">
                <a:latin typeface="+mj-lt"/>
                <a:cs typeface="Roboto"/>
              </a:rPr>
              <a:t> </a:t>
            </a:r>
            <a:r>
              <a:rPr sz="1800" spc="10" dirty="0">
                <a:latin typeface="+mj-lt"/>
                <a:cs typeface="Roboto"/>
              </a:rPr>
              <a:t>pe</a:t>
            </a:r>
            <a:r>
              <a:rPr lang="en-IN" sz="1800" spc="10" dirty="0">
                <a:latin typeface="+mj-lt"/>
                <a:cs typeface="Roboto"/>
              </a:rPr>
              <a:t>r</a:t>
            </a:r>
            <a:r>
              <a:rPr sz="1800" spc="10" dirty="0">
                <a:latin typeface="+mj-lt"/>
                <a:cs typeface="Roboto"/>
              </a:rPr>
              <a:t>son,</a:t>
            </a:r>
            <a:r>
              <a:rPr sz="1800" spc="-10" dirty="0">
                <a:latin typeface="+mj-lt"/>
                <a:cs typeface="Roboto"/>
              </a:rPr>
              <a:t> </a:t>
            </a:r>
            <a:r>
              <a:rPr sz="1800" spc="50" dirty="0">
                <a:latin typeface="+mj-lt"/>
                <a:cs typeface="Roboto"/>
              </a:rPr>
              <a:t>pe</a:t>
            </a:r>
            <a:r>
              <a:rPr lang="en-IN" sz="1800" spc="50" dirty="0">
                <a:latin typeface="+mj-lt"/>
                <a:cs typeface="Roboto"/>
              </a:rPr>
              <a:t>r</a:t>
            </a:r>
            <a:r>
              <a:rPr sz="1800" spc="50" dirty="0">
                <a:latin typeface="+mj-lt"/>
                <a:cs typeface="Roboto"/>
              </a:rPr>
              <a:t> </a:t>
            </a:r>
            <a:r>
              <a:rPr sz="1800" spc="-430" dirty="0">
                <a:latin typeface="+mj-lt"/>
                <a:cs typeface="Roboto"/>
              </a:rPr>
              <a:t> </a:t>
            </a:r>
            <a:r>
              <a:rPr sz="1800" spc="-15" dirty="0">
                <a:latin typeface="+mj-lt"/>
                <a:cs typeface="Roboto"/>
              </a:rPr>
              <a:t>financial</a:t>
            </a:r>
            <a:r>
              <a:rPr sz="1800" spc="-10" dirty="0">
                <a:latin typeface="+mj-lt"/>
                <a:cs typeface="Roboto"/>
              </a:rPr>
              <a:t> </a:t>
            </a:r>
            <a:r>
              <a:rPr sz="1800" spc="15" dirty="0">
                <a:latin typeface="+mj-lt"/>
                <a:cs typeface="Roboto"/>
              </a:rPr>
              <a:t>yea</a:t>
            </a:r>
            <a:r>
              <a:rPr lang="en-IN" sz="1800" spc="15" dirty="0">
                <a:latin typeface="+mj-lt"/>
                <a:cs typeface="Roboto"/>
              </a:rPr>
              <a:t>r</a:t>
            </a:r>
            <a:r>
              <a:rPr sz="1800" spc="15" dirty="0">
                <a:latin typeface="+mj-lt"/>
                <a:cs typeface="Roboto"/>
              </a:rPr>
              <a:t>.</a:t>
            </a:r>
            <a:endParaRPr sz="1800" dirty="0">
              <a:latin typeface="+mj-lt"/>
              <a:cs typeface="Roboto"/>
            </a:endParaRPr>
          </a:p>
        </p:txBody>
      </p:sp>
      <p:grpSp>
        <p:nvGrpSpPr>
          <p:cNvPr id="8" name="object 8"/>
          <p:cNvGrpSpPr/>
          <p:nvPr/>
        </p:nvGrpSpPr>
        <p:grpSpPr>
          <a:xfrm>
            <a:off x="243840" y="897636"/>
            <a:ext cx="719455" cy="74930"/>
            <a:chOff x="243840" y="897636"/>
            <a:chExt cx="719455" cy="74930"/>
          </a:xfrm>
        </p:grpSpPr>
        <p:sp>
          <p:nvSpPr>
            <p:cNvPr id="9" name="object 9"/>
            <p:cNvSpPr/>
            <p:nvPr/>
          </p:nvSpPr>
          <p:spPr>
            <a:xfrm>
              <a:off x="243840" y="897636"/>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10" name="object 10"/>
            <p:cNvSpPr/>
            <p:nvPr/>
          </p:nvSpPr>
          <p:spPr>
            <a:xfrm>
              <a:off x="487680" y="897636"/>
              <a:ext cx="222885" cy="74930"/>
            </a:xfrm>
            <a:custGeom>
              <a:avLst/>
              <a:gdLst/>
              <a:ahLst/>
              <a:cxnLst/>
              <a:rect l="l" t="t" r="r" b="b"/>
              <a:pathLst>
                <a:path w="222884" h="74930">
                  <a:moveTo>
                    <a:pt x="222504" y="0"/>
                  </a:moveTo>
                  <a:lnTo>
                    <a:pt x="0" y="0"/>
                  </a:lnTo>
                  <a:lnTo>
                    <a:pt x="0" y="74675"/>
                  </a:lnTo>
                  <a:lnTo>
                    <a:pt x="222504" y="74675"/>
                  </a:lnTo>
                  <a:lnTo>
                    <a:pt x="222504" y="0"/>
                  </a:lnTo>
                  <a:close/>
                </a:path>
              </a:pathLst>
            </a:custGeom>
            <a:solidFill>
              <a:srgbClr val="00AFEF"/>
            </a:solidFill>
          </p:spPr>
          <p:txBody>
            <a:bodyPr wrap="square" lIns="0" tIns="0" rIns="0" bIns="0" rtlCol="0"/>
            <a:lstStyle/>
            <a:p>
              <a:endParaRPr>
                <a:latin typeface="+mj-lt"/>
              </a:endParaRPr>
            </a:p>
          </p:txBody>
        </p:sp>
        <p:sp>
          <p:nvSpPr>
            <p:cNvPr id="11" name="object 11"/>
            <p:cNvSpPr/>
            <p:nvPr/>
          </p:nvSpPr>
          <p:spPr>
            <a:xfrm>
              <a:off x="742188" y="897636"/>
              <a:ext cx="220979" cy="74930"/>
            </a:xfrm>
            <a:custGeom>
              <a:avLst/>
              <a:gdLst/>
              <a:ahLst/>
              <a:cxnLst/>
              <a:rect l="l" t="t" r="r" b="b"/>
              <a:pathLst>
                <a:path w="220980" h="74930">
                  <a:moveTo>
                    <a:pt x="220980" y="0"/>
                  </a:moveTo>
                  <a:lnTo>
                    <a:pt x="0" y="0"/>
                  </a:lnTo>
                  <a:lnTo>
                    <a:pt x="0" y="74675"/>
                  </a:lnTo>
                  <a:lnTo>
                    <a:pt x="220980" y="74675"/>
                  </a:lnTo>
                  <a:lnTo>
                    <a:pt x="220980" y="0"/>
                  </a:lnTo>
                  <a:close/>
                </a:path>
              </a:pathLst>
            </a:custGeom>
            <a:solidFill>
              <a:srgbClr val="000000"/>
            </a:solidFill>
          </p:spPr>
          <p:txBody>
            <a:bodyPr wrap="square" lIns="0" tIns="0" rIns="0" bIns="0" rtlCol="0"/>
            <a:lstStyle/>
            <a:p>
              <a:endParaRPr>
                <a:latin typeface="+mj-lt"/>
              </a:endParaRPr>
            </a:p>
          </p:txBody>
        </p:sp>
      </p:grpSp>
      <p:sp>
        <p:nvSpPr>
          <p:cNvPr id="12" name="object 12"/>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69</a:t>
            </a:fld>
            <a:endParaRPr spc="5"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00AFEF"/>
                </a:solidFill>
              </a:rPr>
              <a:t>Statistics - ODI</a:t>
            </a:r>
            <a:endParaRPr spc="5" dirty="0"/>
          </a:p>
        </p:txBody>
      </p:sp>
      <p:sp>
        <p:nvSpPr>
          <p:cNvPr id="10" name="object 10"/>
          <p:cNvSpPr txBox="1">
            <a:spLocks noGrp="1"/>
          </p:cNvSpPr>
          <p:nvPr>
            <p:ph type="sldNum" sz="quarter" idx="7"/>
          </p:nvPr>
        </p:nvSpPr>
        <p:spPr>
          <a:xfrm>
            <a:off x="10119359" y="6562293"/>
            <a:ext cx="265429" cy="211454"/>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pPr marL="38100">
                <a:lnSpc>
                  <a:spcPts val="1490"/>
                </a:lnSpc>
              </a:pPr>
              <a:t>7</a:t>
            </a:fld>
            <a:endParaRPr spc="5" dirty="0"/>
          </a:p>
        </p:txBody>
      </p:sp>
      <p:pic>
        <p:nvPicPr>
          <p:cNvPr id="2050" name="Picture 2">
            <a:extLst>
              <a:ext uri="{FF2B5EF4-FFF2-40B4-BE49-F238E27FC236}">
                <a16:creationId xmlns:a16="http://schemas.microsoft.com/office/drawing/2014/main" id="{458BD5E4-F259-BD69-FB51-E59C8EDBC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30" y="1506258"/>
            <a:ext cx="9905839" cy="457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2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70162" y="1347216"/>
            <a:ext cx="4097020" cy="629920"/>
          </a:xfrm>
          <a:custGeom>
            <a:avLst/>
            <a:gdLst/>
            <a:ahLst/>
            <a:cxnLst/>
            <a:rect l="l" t="t" r="r" b="b"/>
            <a:pathLst>
              <a:path w="4097020" h="629919">
                <a:moveTo>
                  <a:pt x="4096512" y="0"/>
                </a:moveTo>
                <a:lnTo>
                  <a:pt x="0" y="0"/>
                </a:lnTo>
                <a:lnTo>
                  <a:pt x="0" y="629412"/>
                </a:lnTo>
                <a:lnTo>
                  <a:pt x="4096512" y="629412"/>
                </a:lnTo>
                <a:lnTo>
                  <a:pt x="4096512" y="0"/>
                </a:lnTo>
                <a:close/>
              </a:path>
            </a:pathLst>
          </a:custGeom>
          <a:solidFill>
            <a:srgbClr val="0092DB"/>
          </a:solidFill>
        </p:spPr>
        <p:txBody>
          <a:bodyPr wrap="square" lIns="0" tIns="0" rIns="0" bIns="0" rtlCol="0"/>
          <a:lstStyle/>
          <a:p>
            <a:endParaRPr>
              <a:latin typeface="+mj-lt"/>
            </a:endParaRPr>
          </a:p>
        </p:txBody>
      </p:sp>
      <p:sp>
        <p:nvSpPr>
          <p:cNvPr id="3" name="object 3"/>
          <p:cNvSpPr txBox="1"/>
          <p:nvPr/>
        </p:nvSpPr>
        <p:spPr>
          <a:xfrm>
            <a:off x="6357841" y="1470786"/>
            <a:ext cx="2674074" cy="274434"/>
          </a:xfrm>
          <a:prstGeom prst="rect">
            <a:avLst/>
          </a:prstGeom>
        </p:spPr>
        <p:txBody>
          <a:bodyPr vert="horz" wrap="square" lIns="0" tIns="12700" rIns="0" bIns="0" rtlCol="0">
            <a:spAutoFit/>
          </a:bodyPr>
          <a:lstStyle/>
          <a:p>
            <a:pPr marL="12700">
              <a:lnSpc>
                <a:spcPct val="100000"/>
              </a:lnSpc>
              <a:spcBef>
                <a:spcPts val="100"/>
              </a:spcBef>
            </a:pPr>
            <a:r>
              <a:rPr lang="en-IN" sz="1700" b="1" spc="90" dirty="0">
                <a:solidFill>
                  <a:srgbClr val="FFFFFF"/>
                </a:solidFill>
                <a:latin typeface="+mj-lt"/>
                <a:cs typeface="Arial" panose="020B0604020202020204" pitchFamily="34" charset="0"/>
              </a:rPr>
              <a:t>F</a:t>
            </a:r>
            <a:r>
              <a:rPr sz="1700" b="1" spc="90" dirty="0">
                <a:solidFill>
                  <a:srgbClr val="FFFFFF"/>
                </a:solidFill>
                <a:latin typeface="+mj-lt"/>
                <a:cs typeface="Arial" panose="020B0604020202020204" pitchFamily="34" charset="0"/>
              </a:rPr>
              <a:t>o</a:t>
            </a:r>
            <a:r>
              <a:rPr lang="en-IN" sz="1700" b="1" spc="90" dirty="0">
                <a:solidFill>
                  <a:srgbClr val="FFFFFF"/>
                </a:solidFill>
                <a:latin typeface="+mj-lt"/>
                <a:cs typeface="Arial" panose="020B0604020202020204" pitchFamily="34" charset="0"/>
              </a:rPr>
              <a:t>r</a:t>
            </a:r>
            <a:r>
              <a:rPr sz="1700" b="1" spc="90" dirty="0" err="1">
                <a:solidFill>
                  <a:srgbClr val="FFFFFF"/>
                </a:solidFill>
                <a:latin typeface="+mj-lt"/>
                <a:cs typeface="Arial" panose="020B0604020202020204" pitchFamily="34" charset="0"/>
              </a:rPr>
              <a:t>eign</a:t>
            </a:r>
            <a:r>
              <a:rPr lang="en-IN" sz="1700" b="1" spc="-75"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Investments</a:t>
            </a:r>
            <a:endParaRPr sz="1700" dirty="0">
              <a:latin typeface="+mj-lt"/>
              <a:cs typeface="Arial" panose="020B0604020202020204" pitchFamily="34" charset="0"/>
            </a:endParaRPr>
          </a:p>
        </p:txBody>
      </p:sp>
      <p:sp>
        <p:nvSpPr>
          <p:cNvPr id="4" name="object 4"/>
          <p:cNvSpPr/>
          <p:nvPr/>
        </p:nvSpPr>
        <p:spPr>
          <a:xfrm>
            <a:off x="5378924" y="1732025"/>
            <a:ext cx="4091684" cy="4902581"/>
          </a:xfrm>
          <a:custGeom>
            <a:avLst/>
            <a:gdLst/>
            <a:ahLst/>
            <a:cxnLst/>
            <a:rect l="l" t="t" r="r" b="b"/>
            <a:pathLst>
              <a:path w="4110354" h="4904105">
                <a:moveTo>
                  <a:pt x="21336" y="1827276"/>
                </a:moveTo>
                <a:lnTo>
                  <a:pt x="4109847" y="1827276"/>
                </a:lnTo>
              </a:path>
              <a:path w="4110354" h="4904105">
                <a:moveTo>
                  <a:pt x="21336" y="0"/>
                </a:moveTo>
                <a:lnTo>
                  <a:pt x="21336" y="3455670"/>
                </a:lnTo>
              </a:path>
              <a:path w="4110354" h="4904105">
                <a:moveTo>
                  <a:pt x="21336" y="973836"/>
                </a:moveTo>
                <a:lnTo>
                  <a:pt x="4109847" y="973836"/>
                </a:lnTo>
              </a:path>
              <a:path w="4110354" h="4904105">
                <a:moveTo>
                  <a:pt x="0" y="2648712"/>
                </a:moveTo>
                <a:lnTo>
                  <a:pt x="4088510" y="2648712"/>
                </a:lnTo>
              </a:path>
              <a:path w="4110354" h="4904105">
                <a:moveTo>
                  <a:pt x="10667" y="3456431"/>
                </a:moveTo>
                <a:lnTo>
                  <a:pt x="4099179" y="3456431"/>
                </a:lnTo>
              </a:path>
              <a:path w="4110354" h="4904105">
                <a:moveTo>
                  <a:pt x="21336" y="1447800"/>
                </a:moveTo>
                <a:lnTo>
                  <a:pt x="21336" y="4903533"/>
                </a:lnTo>
              </a:path>
              <a:path w="4110354" h="4904105">
                <a:moveTo>
                  <a:pt x="0" y="4191000"/>
                </a:moveTo>
                <a:lnTo>
                  <a:pt x="4088510" y="4191000"/>
                </a:lnTo>
              </a:path>
              <a:path w="4110354" h="4904105">
                <a:moveTo>
                  <a:pt x="10667" y="4902708"/>
                </a:moveTo>
                <a:lnTo>
                  <a:pt x="4099179" y="4902708"/>
                </a:lnTo>
              </a:path>
            </a:pathLst>
          </a:custGeom>
          <a:ln w="38100">
            <a:solidFill>
              <a:srgbClr val="0092DB"/>
            </a:solidFill>
          </a:ln>
        </p:spPr>
        <p:txBody>
          <a:bodyPr wrap="square" lIns="0" tIns="0" rIns="0" bIns="0" rtlCol="0"/>
          <a:lstStyle/>
          <a:p>
            <a:endParaRPr>
              <a:latin typeface="+mj-lt"/>
            </a:endParaRPr>
          </a:p>
        </p:txBody>
      </p:sp>
      <p:sp>
        <p:nvSpPr>
          <p:cNvPr id="5" name="object 5"/>
          <p:cNvSpPr txBox="1"/>
          <p:nvPr/>
        </p:nvSpPr>
        <p:spPr>
          <a:xfrm>
            <a:off x="5564725" y="3774770"/>
            <a:ext cx="3040380" cy="274434"/>
          </a:xfrm>
          <a:prstGeom prst="rect">
            <a:avLst/>
          </a:prstGeom>
        </p:spPr>
        <p:txBody>
          <a:bodyPr vert="horz" wrap="square" lIns="0" tIns="12700" rIns="0" bIns="0" rtlCol="0">
            <a:spAutoFit/>
          </a:bodyPr>
          <a:lstStyle/>
          <a:p>
            <a:pPr marL="12700">
              <a:lnSpc>
                <a:spcPct val="100000"/>
              </a:lnSpc>
              <a:spcBef>
                <a:spcPts val="100"/>
              </a:spcBef>
            </a:pP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25" dirty="0">
                <a:latin typeface="+mj-lt"/>
                <a:cs typeface="Arial" panose="020B0604020202020204" pitchFamily="34" charset="0"/>
              </a:rPr>
              <a:t> </a:t>
            </a:r>
            <a:r>
              <a:rPr sz="1700" spc="10" dirty="0">
                <a:latin typeface="+mj-lt"/>
                <a:cs typeface="Arial" panose="020B0604020202020204" pitchFamily="34" charset="0"/>
              </a:rPr>
              <a:t>Po</a:t>
            </a:r>
            <a:r>
              <a:rPr lang="en-IN" sz="1700" spc="10" dirty="0">
                <a:latin typeface="+mj-lt"/>
                <a:cs typeface="Arial" panose="020B0604020202020204" pitchFamily="34" charset="0"/>
              </a:rPr>
              <a:t>r</a:t>
            </a:r>
            <a:r>
              <a:rPr sz="1700" spc="10" dirty="0" err="1">
                <a:latin typeface="+mj-lt"/>
                <a:cs typeface="Arial" panose="020B0604020202020204" pitchFamily="34" charset="0"/>
              </a:rPr>
              <a:t>tfolio</a:t>
            </a:r>
            <a:r>
              <a:rPr sz="1700" spc="-35" dirty="0">
                <a:latin typeface="+mj-lt"/>
                <a:cs typeface="Arial" panose="020B0604020202020204" pitchFamily="34" charset="0"/>
              </a:rPr>
              <a:t> </a:t>
            </a:r>
            <a:r>
              <a:rPr sz="1700" spc="-15" dirty="0">
                <a:latin typeface="+mj-lt"/>
                <a:cs typeface="Arial" panose="020B0604020202020204" pitchFamily="34" charset="0"/>
              </a:rPr>
              <a:t>Investments</a:t>
            </a:r>
            <a:endParaRPr sz="1700" dirty="0">
              <a:latin typeface="+mj-lt"/>
              <a:cs typeface="Arial" panose="020B0604020202020204" pitchFamily="34" charset="0"/>
            </a:endParaRPr>
          </a:p>
        </p:txBody>
      </p:sp>
      <p:sp>
        <p:nvSpPr>
          <p:cNvPr id="6" name="object 6"/>
          <p:cNvSpPr txBox="1"/>
          <p:nvPr/>
        </p:nvSpPr>
        <p:spPr>
          <a:xfrm>
            <a:off x="5571711" y="2879293"/>
            <a:ext cx="1901825" cy="536044"/>
          </a:xfrm>
          <a:prstGeom prst="rect">
            <a:avLst/>
          </a:prstGeom>
        </p:spPr>
        <p:txBody>
          <a:bodyPr vert="horz" wrap="square" lIns="0" tIns="12700" rIns="0" bIns="0" rtlCol="0">
            <a:spAutoFit/>
          </a:bodyPr>
          <a:lstStyle/>
          <a:p>
            <a:pPr marL="12700">
              <a:lnSpc>
                <a:spcPct val="100000"/>
              </a:lnSpc>
              <a:spcBef>
                <a:spcPts val="100"/>
              </a:spcBef>
            </a:pPr>
            <a:r>
              <a:rPr sz="1700" spc="-15" dirty="0">
                <a:latin typeface="+mj-lt"/>
                <a:cs typeface="Arial" panose="020B0604020202020204" pitchFamily="34" charset="0"/>
              </a:rPr>
              <a:t>Investment</a:t>
            </a:r>
            <a:r>
              <a:rPr sz="1700" spc="-60"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10" dirty="0">
                <a:latin typeface="+mj-lt"/>
                <a:cs typeface="Arial" panose="020B0604020202020204" pitchFamily="34" charset="0"/>
              </a:rPr>
              <a:t>Sole</a:t>
            </a:r>
            <a:endParaRPr sz="1700" dirty="0">
              <a:latin typeface="+mj-lt"/>
              <a:cs typeface="Arial" panose="020B0604020202020204" pitchFamily="34" charset="0"/>
            </a:endParaRPr>
          </a:p>
          <a:p>
            <a:pPr marL="12700">
              <a:lnSpc>
                <a:spcPct val="100000"/>
              </a:lnSpc>
              <a:spcBef>
                <a:spcPts val="5"/>
              </a:spcBef>
            </a:pP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a:latin typeface="+mj-lt"/>
                <a:cs typeface="Arial" panose="020B0604020202020204" pitchFamily="34" charset="0"/>
              </a:rPr>
              <a:t>op</a:t>
            </a:r>
            <a:r>
              <a:rPr lang="en-IN" sz="1700" spc="25" dirty="0">
                <a:latin typeface="+mj-lt"/>
                <a:cs typeface="Arial" panose="020B0604020202020204" pitchFamily="34" charset="0"/>
              </a:rPr>
              <a:t>r</a:t>
            </a:r>
            <a:r>
              <a:rPr sz="1700" spc="25" dirty="0" err="1">
                <a:latin typeface="+mj-lt"/>
                <a:cs typeface="Arial" panose="020B0604020202020204" pitchFamily="34" charset="0"/>
              </a:rPr>
              <a:t>ieto</a:t>
            </a:r>
            <a:r>
              <a:rPr lang="en-IN" sz="1700" spc="25" dirty="0">
                <a:latin typeface="+mj-lt"/>
                <a:cs typeface="Arial" panose="020B0604020202020204" pitchFamily="34" charset="0"/>
              </a:rPr>
              <a:t>r</a:t>
            </a:r>
            <a:r>
              <a:rPr sz="1700" spc="25" dirty="0">
                <a:latin typeface="+mj-lt"/>
                <a:cs typeface="Arial" panose="020B0604020202020204" pitchFamily="34" charset="0"/>
              </a:rPr>
              <a:t>ship</a:t>
            </a:r>
            <a:endParaRPr sz="1700" dirty="0">
              <a:latin typeface="+mj-lt"/>
              <a:cs typeface="Arial" panose="020B0604020202020204" pitchFamily="34" charset="0"/>
            </a:endParaRPr>
          </a:p>
        </p:txBody>
      </p:sp>
      <p:sp>
        <p:nvSpPr>
          <p:cNvPr id="7" name="object 7"/>
          <p:cNvSpPr txBox="1"/>
          <p:nvPr/>
        </p:nvSpPr>
        <p:spPr>
          <a:xfrm>
            <a:off x="5564725" y="2150745"/>
            <a:ext cx="1847850" cy="274434"/>
          </a:xfrm>
          <a:prstGeom prst="rect">
            <a:avLst/>
          </a:prstGeom>
        </p:spPr>
        <p:txBody>
          <a:bodyPr vert="horz" wrap="square" lIns="0" tIns="12700" rIns="0" bIns="0" rtlCol="0">
            <a:spAutoFit/>
          </a:bodyPr>
          <a:lstStyle/>
          <a:p>
            <a:pPr marL="12700">
              <a:lnSpc>
                <a:spcPct val="100000"/>
              </a:lnSpc>
              <a:spcBef>
                <a:spcPts val="100"/>
              </a:spcBef>
            </a:pPr>
            <a:r>
              <a:rPr sz="1700" spc="-15" dirty="0">
                <a:latin typeface="+mj-lt"/>
                <a:cs typeface="Arial" panose="020B0604020202020204" pitchFamily="34" charset="0"/>
              </a:rPr>
              <a:t>Investment</a:t>
            </a:r>
            <a:r>
              <a:rPr sz="1700" spc="-65" dirty="0">
                <a:latin typeface="+mj-lt"/>
                <a:cs typeface="Arial" panose="020B0604020202020204" pitchFamily="34" charset="0"/>
              </a:rPr>
              <a:t> </a:t>
            </a:r>
            <a:r>
              <a:rPr sz="1700" spc="-30" dirty="0">
                <a:latin typeface="+mj-lt"/>
                <a:cs typeface="Arial" panose="020B0604020202020204" pitchFamily="34" charset="0"/>
              </a:rPr>
              <a:t>in</a:t>
            </a:r>
            <a:r>
              <a:rPr sz="1700" spc="-20" dirty="0">
                <a:latin typeface="+mj-lt"/>
                <a:cs typeface="Arial" panose="020B0604020202020204" pitchFamily="34" charset="0"/>
              </a:rPr>
              <a:t> LLP</a:t>
            </a:r>
            <a:endParaRPr sz="1700">
              <a:latin typeface="+mj-lt"/>
              <a:cs typeface="Arial" panose="020B0604020202020204" pitchFamily="34" charset="0"/>
            </a:endParaRPr>
          </a:p>
        </p:txBody>
      </p:sp>
      <p:sp>
        <p:nvSpPr>
          <p:cNvPr id="8" name="object 8"/>
          <p:cNvSpPr txBox="1"/>
          <p:nvPr/>
        </p:nvSpPr>
        <p:spPr>
          <a:xfrm>
            <a:off x="5564725" y="4425442"/>
            <a:ext cx="3636645" cy="2010807"/>
          </a:xfrm>
          <a:prstGeom prst="rect">
            <a:avLst/>
          </a:prstGeom>
        </p:spPr>
        <p:txBody>
          <a:bodyPr vert="horz" wrap="square" lIns="0" tIns="12700" rIns="0" bIns="0" rtlCol="0">
            <a:spAutoFit/>
          </a:bodyPr>
          <a:lstStyle/>
          <a:p>
            <a:pPr marL="19685">
              <a:lnSpc>
                <a:spcPct val="100000"/>
              </a:lnSpc>
              <a:spcBef>
                <a:spcPts val="100"/>
              </a:spcBef>
            </a:pPr>
            <a:r>
              <a:rPr sz="1700" spc="-15" dirty="0">
                <a:latin typeface="+mj-lt"/>
                <a:cs typeface="Arial" panose="020B0604020202020204" pitchFamily="34" charset="0"/>
              </a:rPr>
              <a:t>Investments</a:t>
            </a:r>
            <a:r>
              <a:rPr sz="1700" spc="-60" dirty="0">
                <a:latin typeface="+mj-lt"/>
                <a:cs typeface="Arial" panose="020B0604020202020204" pitchFamily="34" charset="0"/>
              </a:rPr>
              <a:t> </a:t>
            </a:r>
            <a:r>
              <a:rPr sz="1700" spc="-30" dirty="0">
                <a:latin typeface="+mj-lt"/>
                <a:cs typeface="Arial" panose="020B0604020202020204" pitchFamily="34" charset="0"/>
              </a:rPr>
              <a:t>in</a:t>
            </a:r>
            <a:r>
              <a:rPr sz="1700" spc="-10" dirty="0">
                <a:latin typeface="+mj-lt"/>
                <a:cs typeface="Arial" panose="020B0604020202020204" pitchFamily="34" charset="0"/>
              </a:rPr>
              <a:t> </a:t>
            </a:r>
            <a:r>
              <a:rPr sz="1700" spc="-15" dirty="0">
                <a:latin typeface="+mj-lt"/>
                <a:cs typeface="Arial" panose="020B0604020202020204" pitchFamily="34" charset="0"/>
              </a:rPr>
              <a:t>Investment</a:t>
            </a:r>
            <a:r>
              <a:rPr sz="1700" spc="-55" dirty="0">
                <a:latin typeface="+mj-lt"/>
                <a:cs typeface="Arial" panose="020B0604020202020204" pitchFamily="34" charset="0"/>
              </a:rPr>
              <a:t> </a:t>
            </a:r>
            <a:r>
              <a:rPr sz="1700" spc="-5" dirty="0">
                <a:latin typeface="+mj-lt"/>
                <a:cs typeface="Arial" panose="020B0604020202020204" pitchFamily="34" charset="0"/>
              </a:rPr>
              <a:t>Vehicles</a:t>
            </a:r>
            <a:endParaRPr sz="1700" dirty="0">
              <a:latin typeface="+mj-lt"/>
              <a:cs typeface="Arial" panose="020B0604020202020204" pitchFamily="34" charset="0"/>
            </a:endParaRPr>
          </a:p>
          <a:p>
            <a:pPr marL="19685">
              <a:lnSpc>
                <a:spcPct val="100000"/>
              </a:lnSpc>
            </a:pPr>
            <a:r>
              <a:rPr sz="1700" dirty="0">
                <a:latin typeface="+mj-lt"/>
                <a:cs typeface="Arial" panose="020B0604020202020204" pitchFamily="34" charset="0"/>
              </a:rPr>
              <a:t>(AIF/</a:t>
            </a:r>
            <a:r>
              <a:rPr sz="1700" spc="-45" dirty="0">
                <a:latin typeface="+mj-lt"/>
                <a:cs typeface="Arial" panose="020B0604020202020204" pitchFamily="34" charset="0"/>
              </a:rPr>
              <a:t> </a:t>
            </a:r>
            <a:r>
              <a:rPr sz="1700" spc="95" dirty="0">
                <a:latin typeface="+mj-lt"/>
                <a:cs typeface="Arial" panose="020B0604020202020204" pitchFamily="34" charset="0"/>
              </a:rPr>
              <a:t>REI</a:t>
            </a:r>
            <a:r>
              <a:rPr lang="en-IN" sz="1700" spc="95" dirty="0">
                <a:latin typeface="+mj-lt"/>
                <a:cs typeface="Arial" panose="020B0604020202020204" pitchFamily="34" charset="0"/>
              </a:rPr>
              <a:t>T</a:t>
            </a:r>
            <a:r>
              <a:rPr sz="1700" spc="95" dirty="0">
                <a:latin typeface="+mj-lt"/>
                <a:cs typeface="Arial" panose="020B0604020202020204" pitchFamily="34" charset="0"/>
              </a:rPr>
              <a:t>s)</a:t>
            </a:r>
            <a:endParaRPr sz="1700" dirty="0">
              <a:latin typeface="+mj-lt"/>
              <a:cs typeface="Arial" panose="020B0604020202020204" pitchFamily="34" charset="0"/>
            </a:endParaRPr>
          </a:p>
          <a:p>
            <a:pPr>
              <a:lnSpc>
                <a:spcPct val="100000"/>
              </a:lnSpc>
              <a:spcBef>
                <a:spcPts val="30"/>
              </a:spcBef>
            </a:pPr>
            <a:endParaRPr sz="1700" dirty="0">
              <a:latin typeface="+mj-lt"/>
              <a:cs typeface="Arial" panose="020B0604020202020204" pitchFamily="34" charset="0"/>
            </a:endParaRPr>
          </a:p>
          <a:p>
            <a:pPr marL="12700">
              <a:lnSpc>
                <a:spcPct val="100000"/>
              </a:lnSpc>
            </a:pPr>
            <a:r>
              <a:rPr sz="1700" spc="-15" dirty="0">
                <a:latin typeface="+mj-lt"/>
                <a:cs typeface="Arial" panose="020B0604020202020204" pitchFamily="34" charset="0"/>
              </a:rPr>
              <a:t>Investments</a:t>
            </a:r>
            <a:r>
              <a:rPr sz="1700" spc="-55"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err="1">
                <a:latin typeface="+mj-lt"/>
                <a:cs typeface="Arial" panose="020B0604020202020204" pitchFamily="34" charset="0"/>
              </a:rPr>
              <a:t>Fo</a:t>
            </a:r>
            <a:r>
              <a:rPr lang="en-IN" sz="1700" spc="15" dirty="0">
                <a:latin typeface="+mj-lt"/>
                <a:cs typeface="Arial" panose="020B0604020202020204" pitchFamily="34" charset="0"/>
              </a:rPr>
              <a:t>r</a:t>
            </a:r>
            <a:r>
              <a:rPr sz="1700" spc="15" dirty="0" err="1">
                <a:latin typeface="+mj-lt"/>
                <a:cs typeface="Arial" panose="020B0604020202020204" pitchFamily="34" charset="0"/>
              </a:rPr>
              <a:t>eign</a:t>
            </a:r>
            <a:r>
              <a:rPr sz="1700" spc="-15" dirty="0">
                <a:latin typeface="+mj-lt"/>
                <a:cs typeface="Arial" panose="020B0604020202020204" pitchFamily="34" charset="0"/>
              </a:rPr>
              <a:t> </a:t>
            </a:r>
            <a:r>
              <a:rPr sz="1700" spc="15" dirty="0" err="1">
                <a:latin typeface="+mj-lt"/>
                <a:cs typeface="Arial" panose="020B0604020202020204" pitchFamily="34" charset="0"/>
              </a:rPr>
              <a:t>Ventu</a:t>
            </a:r>
            <a:r>
              <a:rPr lang="en-IN" sz="1700" spc="15" dirty="0">
                <a:latin typeface="+mj-lt"/>
                <a:cs typeface="Arial" panose="020B0604020202020204" pitchFamily="34" charset="0"/>
              </a:rPr>
              <a:t>r</a:t>
            </a:r>
            <a:r>
              <a:rPr sz="1700" spc="15" dirty="0">
                <a:latin typeface="+mj-lt"/>
                <a:cs typeface="Arial" panose="020B0604020202020204" pitchFamily="34" charset="0"/>
              </a:rPr>
              <a:t>e</a:t>
            </a:r>
            <a:endParaRPr sz="1700" dirty="0">
              <a:latin typeface="+mj-lt"/>
              <a:cs typeface="Arial" panose="020B0604020202020204" pitchFamily="34" charset="0"/>
            </a:endParaRPr>
          </a:p>
          <a:p>
            <a:pPr marL="12700">
              <a:lnSpc>
                <a:spcPct val="100000"/>
              </a:lnSpc>
            </a:pPr>
            <a:r>
              <a:rPr sz="1700" spc="-10" dirty="0">
                <a:latin typeface="+mj-lt"/>
                <a:cs typeface="Arial" panose="020B0604020202020204" pitchFamily="34" charset="0"/>
              </a:rPr>
              <a:t>Capital</a:t>
            </a:r>
            <a:r>
              <a:rPr sz="1700" spc="-50" dirty="0">
                <a:latin typeface="+mj-lt"/>
                <a:cs typeface="Arial" panose="020B0604020202020204" pitchFamily="34" charset="0"/>
              </a:rPr>
              <a:t> </a:t>
            </a:r>
            <a:r>
              <a:rPr sz="1700" spc="-15" dirty="0">
                <a:latin typeface="+mj-lt"/>
                <a:cs typeface="Arial" panose="020B0604020202020204" pitchFamily="34" charset="0"/>
              </a:rPr>
              <a:t>Funds</a:t>
            </a:r>
            <a:endParaRPr sz="1700" dirty="0">
              <a:latin typeface="+mj-lt"/>
              <a:cs typeface="Arial" panose="020B0604020202020204" pitchFamily="34" charset="0"/>
            </a:endParaRPr>
          </a:p>
          <a:p>
            <a:pPr marL="19685" marR="864869">
              <a:lnSpc>
                <a:spcPct val="100000"/>
              </a:lnSpc>
              <a:spcBef>
                <a:spcPts val="1335"/>
              </a:spcBef>
            </a:pPr>
            <a:r>
              <a:rPr sz="1700" spc="-15" dirty="0">
                <a:latin typeface="+mj-lt"/>
                <a:cs typeface="Arial" panose="020B0604020202020204" pitchFamily="34" charset="0"/>
              </a:rPr>
              <a:t>Investments </a:t>
            </a:r>
            <a:r>
              <a:rPr sz="1700" spc="-35" dirty="0">
                <a:latin typeface="+mj-lt"/>
                <a:cs typeface="Arial" panose="020B0604020202020204" pitchFamily="34" charset="0"/>
              </a:rPr>
              <a:t>by </a:t>
            </a:r>
            <a:r>
              <a:rPr sz="1700" spc="-10" dirty="0">
                <a:latin typeface="+mj-lt"/>
                <a:cs typeface="Arial" panose="020B0604020202020204" pitchFamily="34" charset="0"/>
              </a:rPr>
              <a:t>NRI/OCI </a:t>
            </a:r>
            <a:r>
              <a:rPr sz="1700" spc="-15" dirty="0">
                <a:latin typeface="+mj-lt"/>
                <a:cs typeface="Arial" panose="020B0604020202020204" pitchFamily="34" charset="0"/>
              </a:rPr>
              <a:t>on </a:t>
            </a:r>
            <a:r>
              <a:rPr sz="1700" spc="-434" dirty="0">
                <a:latin typeface="+mj-lt"/>
                <a:cs typeface="Arial" panose="020B0604020202020204" pitchFamily="34" charset="0"/>
              </a:rPr>
              <a:t> </a:t>
            </a:r>
            <a:r>
              <a:rPr sz="1700" spc="-5" dirty="0">
                <a:latin typeface="+mj-lt"/>
                <a:cs typeface="Arial" panose="020B0604020202020204" pitchFamily="34" charset="0"/>
              </a:rPr>
              <a:t>Repat</a:t>
            </a:r>
            <a:r>
              <a:rPr lang="en-IN" sz="1700" spc="-5" dirty="0">
                <a:latin typeface="+mj-lt"/>
                <a:cs typeface="Arial" panose="020B0604020202020204" pitchFamily="34" charset="0"/>
              </a:rPr>
              <a:t>r</a:t>
            </a:r>
            <a:r>
              <a:rPr sz="1700" spc="-5" dirty="0" err="1">
                <a:latin typeface="+mj-lt"/>
                <a:cs typeface="Arial" panose="020B0604020202020204" pitchFamily="34" charset="0"/>
              </a:rPr>
              <a:t>iation</a:t>
            </a:r>
            <a:r>
              <a:rPr sz="1700" spc="-10" dirty="0">
                <a:latin typeface="+mj-lt"/>
                <a:cs typeface="Arial" panose="020B0604020202020204" pitchFamily="34" charset="0"/>
              </a:rPr>
              <a:t> </a:t>
            </a:r>
            <a:r>
              <a:rPr sz="1700" spc="-20" dirty="0">
                <a:latin typeface="+mj-lt"/>
                <a:cs typeface="Arial" panose="020B0604020202020204" pitchFamily="34" charset="0"/>
              </a:rPr>
              <a:t>Basis</a:t>
            </a:r>
            <a:endParaRPr sz="1700" dirty="0">
              <a:latin typeface="+mj-lt"/>
              <a:cs typeface="Arial" panose="020B0604020202020204" pitchFamily="34" charset="0"/>
            </a:endParaRPr>
          </a:p>
        </p:txBody>
      </p:sp>
      <p:sp>
        <p:nvSpPr>
          <p:cNvPr id="13" name="object 13"/>
          <p:cNvSpPr txBox="1">
            <a:spLocks noGrp="1"/>
          </p:cNvSpPr>
          <p:nvPr>
            <p:ph type="title"/>
          </p:nvPr>
        </p:nvSpPr>
        <p:spPr>
          <a:xfrm>
            <a:off x="199439" y="192056"/>
            <a:ext cx="7412431" cy="505267"/>
          </a:xfrm>
          <a:prstGeom prst="rect">
            <a:avLst/>
          </a:prstGeom>
        </p:spPr>
        <p:txBody>
          <a:bodyPr vert="horz" wrap="square" lIns="0" tIns="12700" rIns="0" bIns="0" rtlCol="0">
            <a:spAutoFit/>
          </a:bodyPr>
          <a:lstStyle/>
          <a:p>
            <a:pPr marL="12700">
              <a:lnSpc>
                <a:spcPct val="100000"/>
              </a:lnSpc>
              <a:spcBef>
                <a:spcPts val="100"/>
              </a:spcBef>
            </a:pPr>
            <a:r>
              <a:rPr lang="en-IN" sz="3200" spc="165" dirty="0">
                <a:solidFill>
                  <a:srgbClr val="000000"/>
                </a:solidFill>
                <a:cs typeface="Roboto"/>
              </a:rPr>
              <a:t>F</a:t>
            </a:r>
            <a:r>
              <a:rPr sz="3200" spc="165" dirty="0">
                <a:solidFill>
                  <a:srgbClr val="000000"/>
                </a:solidFill>
                <a:cs typeface="Roboto"/>
              </a:rPr>
              <a:t>o</a:t>
            </a:r>
            <a:r>
              <a:rPr lang="en-IN" sz="3200" spc="165" dirty="0">
                <a:solidFill>
                  <a:srgbClr val="000000"/>
                </a:solidFill>
                <a:cs typeface="Roboto"/>
              </a:rPr>
              <a:t>r</a:t>
            </a:r>
            <a:r>
              <a:rPr sz="3200" spc="165" dirty="0" err="1">
                <a:solidFill>
                  <a:srgbClr val="000000"/>
                </a:solidFill>
                <a:cs typeface="Roboto"/>
              </a:rPr>
              <a:t>eign</a:t>
            </a:r>
            <a:r>
              <a:rPr sz="3200" spc="-20" dirty="0">
                <a:solidFill>
                  <a:srgbClr val="000000"/>
                </a:solidFill>
                <a:cs typeface="Roboto"/>
              </a:rPr>
              <a:t> </a:t>
            </a:r>
            <a:r>
              <a:rPr sz="3200" spc="45" dirty="0">
                <a:solidFill>
                  <a:srgbClr val="000000"/>
                </a:solidFill>
                <a:cs typeface="Roboto"/>
              </a:rPr>
              <a:t>Di</a:t>
            </a:r>
            <a:r>
              <a:rPr lang="en-IN" sz="3200" spc="45" dirty="0">
                <a:solidFill>
                  <a:srgbClr val="000000"/>
                </a:solidFill>
                <a:cs typeface="Roboto"/>
              </a:rPr>
              <a:t>r</a:t>
            </a:r>
            <a:r>
              <a:rPr sz="3200" spc="45" dirty="0" err="1">
                <a:solidFill>
                  <a:srgbClr val="000000"/>
                </a:solidFill>
                <a:cs typeface="Roboto"/>
              </a:rPr>
              <a:t>ect</a:t>
            </a:r>
            <a:r>
              <a:rPr sz="3200" spc="-25" dirty="0">
                <a:solidFill>
                  <a:srgbClr val="000000"/>
                </a:solidFill>
                <a:cs typeface="Roboto"/>
              </a:rPr>
              <a:t> </a:t>
            </a:r>
            <a:r>
              <a:rPr sz="3200" spc="-5" dirty="0">
                <a:solidFill>
                  <a:srgbClr val="000000"/>
                </a:solidFill>
                <a:cs typeface="Roboto"/>
              </a:rPr>
              <a:t>Investments</a:t>
            </a:r>
            <a:r>
              <a:rPr sz="3200" spc="35" dirty="0">
                <a:solidFill>
                  <a:srgbClr val="000000"/>
                </a:solidFill>
                <a:cs typeface="Roboto"/>
              </a:rPr>
              <a:t> </a:t>
            </a:r>
            <a:r>
              <a:rPr sz="3200" spc="-10" dirty="0">
                <a:solidFill>
                  <a:srgbClr val="000000"/>
                </a:solidFill>
                <a:cs typeface="Roboto"/>
              </a:rPr>
              <a:t>in</a:t>
            </a:r>
            <a:r>
              <a:rPr sz="3200" dirty="0">
                <a:solidFill>
                  <a:srgbClr val="000000"/>
                </a:solidFill>
                <a:cs typeface="Roboto"/>
              </a:rPr>
              <a:t> </a:t>
            </a:r>
            <a:r>
              <a:rPr sz="3200" spc="-15" dirty="0">
                <a:solidFill>
                  <a:srgbClr val="000000"/>
                </a:solidFill>
                <a:cs typeface="Roboto"/>
              </a:rPr>
              <a:t>India</a:t>
            </a:r>
            <a:endParaRPr sz="3200" dirty="0">
              <a:cs typeface="Roboto"/>
            </a:endParaRPr>
          </a:p>
        </p:txBody>
      </p:sp>
      <p:sp>
        <p:nvSpPr>
          <p:cNvPr id="14" name="object 14"/>
          <p:cNvSpPr/>
          <p:nvPr/>
        </p:nvSpPr>
        <p:spPr>
          <a:xfrm>
            <a:off x="-31532"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15" name="object 15"/>
          <p:cNvPicPr/>
          <p:nvPr/>
        </p:nvPicPr>
        <p:blipFill>
          <a:blip r:embed="rId2" cstate="print"/>
          <a:stretch>
            <a:fillRect/>
          </a:stretch>
        </p:blipFill>
        <p:spPr>
          <a:xfrm>
            <a:off x="8580704" y="0"/>
            <a:ext cx="3004743" cy="1252727"/>
          </a:xfrm>
          <a:prstGeom prst="rect">
            <a:avLst/>
          </a:prstGeom>
        </p:spPr>
      </p:pic>
      <p:grpSp>
        <p:nvGrpSpPr>
          <p:cNvPr id="16" name="object 16"/>
          <p:cNvGrpSpPr/>
          <p:nvPr/>
        </p:nvGrpSpPr>
        <p:grpSpPr>
          <a:xfrm>
            <a:off x="245363" y="894588"/>
            <a:ext cx="721360" cy="74930"/>
            <a:chOff x="245363" y="894588"/>
            <a:chExt cx="721360" cy="74930"/>
          </a:xfrm>
        </p:grpSpPr>
        <p:sp>
          <p:nvSpPr>
            <p:cNvPr id="17" name="object 17"/>
            <p:cNvSpPr/>
            <p:nvPr/>
          </p:nvSpPr>
          <p:spPr>
            <a:xfrm>
              <a:off x="245363"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18" name="object 18"/>
            <p:cNvSpPr/>
            <p:nvPr/>
          </p:nvSpPr>
          <p:spPr>
            <a:xfrm>
              <a:off x="490727" y="894588"/>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AFEF"/>
            </a:solidFill>
          </p:spPr>
          <p:txBody>
            <a:bodyPr wrap="square" lIns="0" tIns="0" rIns="0" bIns="0" rtlCol="0"/>
            <a:lstStyle/>
            <a:p>
              <a:endParaRPr>
                <a:latin typeface="+mj-lt"/>
              </a:endParaRPr>
            </a:p>
          </p:txBody>
        </p:sp>
        <p:sp>
          <p:nvSpPr>
            <p:cNvPr id="19" name="object 19"/>
            <p:cNvSpPr/>
            <p:nvPr/>
          </p:nvSpPr>
          <p:spPr>
            <a:xfrm>
              <a:off x="745236" y="894588"/>
              <a:ext cx="220979" cy="74930"/>
            </a:xfrm>
            <a:custGeom>
              <a:avLst/>
              <a:gdLst/>
              <a:ahLst/>
              <a:cxnLst/>
              <a:rect l="l" t="t" r="r" b="b"/>
              <a:pathLst>
                <a:path w="220980"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grpSp>
      <p:sp>
        <p:nvSpPr>
          <p:cNvPr id="24" name="object 24"/>
          <p:cNvSpPr/>
          <p:nvPr/>
        </p:nvSpPr>
        <p:spPr>
          <a:xfrm>
            <a:off x="1218786" y="1348739"/>
            <a:ext cx="4127500" cy="629920"/>
          </a:xfrm>
          <a:custGeom>
            <a:avLst/>
            <a:gdLst/>
            <a:ahLst/>
            <a:cxnLst/>
            <a:rect l="l" t="t" r="r" b="b"/>
            <a:pathLst>
              <a:path w="4127500" h="629919">
                <a:moveTo>
                  <a:pt x="4126991" y="0"/>
                </a:moveTo>
                <a:lnTo>
                  <a:pt x="0" y="0"/>
                </a:lnTo>
                <a:lnTo>
                  <a:pt x="0" y="629412"/>
                </a:lnTo>
                <a:lnTo>
                  <a:pt x="4126991" y="629412"/>
                </a:lnTo>
                <a:lnTo>
                  <a:pt x="4126991" y="0"/>
                </a:lnTo>
                <a:close/>
              </a:path>
            </a:pathLst>
          </a:custGeom>
          <a:solidFill>
            <a:srgbClr val="28313B"/>
          </a:solidFill>
        </p:spPr>
        <p:txBody>
          <a:bodyPr wrap="square" lIns="0" tIns="0" rIns="0" bIns="0" rtlCol="0"/>
          <a:lstStyle/>
          <a:p>
            <a:endParaRPr>
              <a:latin typeface="+mj-lt"/>
            </a:endParaRPr>
          </a:p>
        </p:txBody>
      </p:sp>
      <p:sp>
        <p:nvSpPr>
          <p:cNvPr id="26" name="object 26"/>
          <p:cNvSpPr txBox="1"/>
          <p:nvPr/>
        </p:nvSpPr>
        <p:spPr>
          <a:xfrm>
            <a:off x="1218786" y="1348739"/>
            <a:ext cx="4127500" cy="579004"/>
          </a:xfrm>
          <a:prstGeom prst="rect">
            <a:avLst/>
          </a:prstGeom>
          <a:solidFill>
            <a:schemeClr val="accent3"/>
          </a:solidFill>
          <a:ln>
            <a:solidFill>
              <a:schemeClr val="accent3"/>
            </a:solidFill>
          </a:ln>
        </p:spPr>
        <p:txBody>
          <a:bodyPr vert="horz" wrap="square" lIns="0" tIns="55244" rIns="0" bIns="0" rtlCol="0">
            <a:spAutoFit/>
          </a:bodyPr>
          <a:lstStyle/>
          <a:p>
            <a:pPr marL="37465" algn="ctr">
              <a:lnSpc>
                <a:spcPct val="100000"/>
              </a:lnSpc>
              <a:spcBef>
                <a:spcPts val="434"/>
              </a:spcBef>
            </a:pPr>
            <a:r>
              <a:rPr lang="en-IN" sz="1700" b="1" spc="90" dirty="0">
                <a:solidFill>
                  <a:srgbClr val="FFFFFF"/>
                </a:solidFill>
                <a:latin typeface="+mj-lt"/>
                <a:cs typeface="Arial" panose="020B0604020202020204" pitchFamily="34" charset="0"/>
              </a:rPr>
              <a:t>F</a:t>
            </a:r>
            <a:r>
              <a:rPr sz="1700" b="1" spc="90" dirty="0">
                <a:solidFill>
                  <a:srgbClr val="FFFFFF"/>
                </a:solidFill>
                <a:latin typeface="+mj-lt"/>
                <a:cs typeface="Arial" panose="020B0604020202020204" pitchFamily="34" charset="0"/>
              </a:rPr>
              <a:t>o</a:t>
            </a:r>
            <a:r>
              <a:rPr lang="en-IN" sz="1700" b="1" spc="90" dirty="0">
                <a:solidFill>
                  <a:srgbClr val="FFFFFF"/>
                </a:solidFill>
                <a:latin typeface="+mj-lt"/>
                <a:cs typeface="Arial" panose="020B0604020202020204" pitchFamily="34" charset="0"/>
              </a:rPr>
              <a:t>r</a:t>
            </a:r>
            <a:r>
              <a:rPr sz="1700" b="1" spc="90" dirty="0" err="1">
                <a:solidFill>
                  <a:srgbClr val="FFFFFF"/>
                </a:solidFill>
                <a:latin typeface="+mj-lt"/>
                <a:cs typeface="Arial" panose="020B0604020202020204" pitchFamily="34" charset="0"/>
              </a:rPr>
              <a:t>eign</a:t>
            </a:r>
            <a:r>
              <a:rPr sz="1700" b="1" spc="-5" dirty="0">
                <a:solidFill>
                  <a:srgbClr val="FFFFFF"/>
                </a:solidFill>
                <a:latin typeface="+mj-lt"/>
                <a:cs typeface="Arial" panose="020B0604020202020204" pitchFamily="34" charset="0"/>
              </a:rPr>
              <a:t> </a:t>
            </a:r>
            <a:r>
              <a:rPr sz="1700" b="1" spc="20" dirty="0">
                <a:solidFill>
                  <a:srgbClr val="FFFFFF"/>
                </a:solidFill>
                <a:latin typeface="+mj-lt"/>
                <a:cs typeface="Arial" panose="020B0604020202020204" pitchFamily="34" charset="0"/>
              </a:rPr>
              <a:t>Di</a:t>
            </a:r>
            <a:r>
              <a:rPr lang="en-IN" sz="1700" b="1" spc="20" dirty="0">
                <a:solidFill>
                  <a:srgbClr val="FFFFFF"/>
                </a:solidFill>
                <a:latin typeface="+mj-lt"/>
                <a:cs typeface="Arial" panose="020B0604020202020204" pitchFamily="34" charset="0"/>
              </a:rPr>
              <a:t>r</a:t>
            </a:r>
            <a:r>
              <a:rPr sz="1700" b="1" spc="20" dirty="0" err="1">
                <a:solidFill>
                  <a:srgbClr val="FFFFFF"/>
                </a:solidFill>
                <a:latin typeface="+mj-lt"/>
                <a:cs typeface="Arial" panose="020B0604020202020204" pitchFamily="34" charset="0"/>
              </a:rPr>
              <a:t>ect</a:t>
            </a:r>
            <a:r>
              <a:rPr sz="1700" b="1" spc="15" dirty="0">
                <a:solidFill>
                  <a:srgbClr val="FFFFFF"/>
                </a:solidFill>
                <a:latin typeface="+mj-lt"/>
                <a:cs typeface="Arial" panose="020B0604020202020204" pitchFamily="34" charset="0"/>
              </a:rPr>
              <a:t> </a:t>
            </a:r>
            <a:r>
              <a:rPr sz="1700" b="1" spc="-5" dirty="0">
                <a:solidFill>
                  <a:srgbClr val="FFFFFF"/>
                </a:solidFill>
                <a:latin typeface="+mj-lt"/>
                <a:cs typeface="Arial" panose="020B0604020202020204" pitchFamily="34" charset="0"/>
              </a:rPr>
              <a:t>Investments</a:t>
            </a:r>
            <a:endParaRPr sz="1700" dirty="0">
              <a:latin typeface="+mj-lt"/>
              <a:cs typeface="Arial" panose="020B0604020202020204" pitchFamily="34" charset="0"/>
            </a:endParaRPr>
          </a:p>
          <a:p>
            <a:pPr marR="118745" algn="ctr">
              <a:lnSpc>
                <a:spcPct val="100000"/>
              </a:lnSpc>
              <a:spcBef>
                <a:spcPts val="5"/>
              </a:spcBef>
            </a:pPr>
            <a:r>
              <a:rPr sz="1700" b="1" spc="-5" dirty="0">
                <a:solidFill>
                  <a:srgbClr val="FFFFFF"/>
                </a:solidFill>
                <a:latin typeface="+mj-lt"/>
                <a:cs typeface="Arial" panose="020B0604020202020204" pitchFamily="34" charset="0"/>
              </a:rPr>
              <a:t>in</a:t>
            </a:r>
            <a:r>
              <a:rPr sz="1700" b="1" spc="-45" dirty="0">
                <a:solidFill>
                  <a:srgbClr val="FFFFFF"/>
                </a:solidFill>
                <a:latin typeface="+mj-lt"/>
                <a:cs typeface="Arial" panose="020B0604020202020204" pitchFamily="34" charset="0"/>
              </a:rPr>
              <a:t> </a:t>
            </a:r>
            <a:r>
              <a:rPr sz="1700" b="1" spc="-10" dirty="0">
                <a:solidFill>
                  <a:srgbClr val="FFFFFF"/>
                </a:solidFill>
                <a:latin typeface="+mj-lt"/>
                <a:cs typeface="Arial" panose="020B0604020202020204" pitchFamily="34" charset="0"/>
              </a:rPr>
              <a:t>India</a:t>
            </a:r>
            <a:endParaRPr sz="1700" dirty="0">
              <a:latin typeface="+mj-lt"/>
              <a:cs typeface="Arial" panose="020B0604020202020204" pitchFamily="34" charset="0"/>
            </a:endParaRPr>
          </a:p>
        </p:txBody>
      </p:sp>
      <p:sp>
        <p:nvSpPr>
          <p:cNvPr id="27" name="object 27"/>
          <p:cNvSpPr/>
          <p:nvPr/>
        </p:nvSpPr>
        <p:spPr>
          <a:xfrm>
            <a:off x="1239359" y="1732026"/>
            <a:ext cx="4139565" cy="2670175"/>
          </a:xfrm>
          <a:custGeom>
            <a:avLst/>
            <a:gdLst/>
            <a:ahLst/>
            <a:cxnLst/>
            <a:rect l="l" t="t" r="r" b="b"/>
            <a:pathLst>
              <a:path w="4139565" h="2670175">
                <a:moveTo>
                  <a:pt x="3048" y="0"/>
                </a:moveTo>
                <a:lnTo>
                  <a:pt x="3048" y="1850009"/>
                </a:lnTo>
              </a:path>
              <a:path w="4139565" h="2670175">
                <a:moveTo>
                  <a:pt x="3048" y="978408"/>
                </a:moveTo>
                <a:lnTo>
                  <a:pt x="4121150" y="978408"/>
                </a:lnTo>
              </a:path>
              <a:path w="4139565" h="2670175">
                <a:moveTo>
                  <a:pt x="3048" y="1834896"/>
                </a:moveTo>
                <a:lnTo>
                  <a:pt x="4121150" y="1834896"/>
                </a:lnTo>
              </a:path>
              <a:path w="4139565" h="2670175">
                <a:moveTo>
                  <a:pt x="0" y="1805939"/>
                </a:moveTo>
                <a:lnTo>
                  <a:pt x="0" y="2670048"/>
                </a:lnTo>
              </a:path>
              <a:path w="4139565" h="2670175">
                <a:moveTo>
                  <a:pt x="21335" y="2651760"/>
                </a:moveTo>
                <a:lnTo>
                  <a:pt x="4139438" y="2651760"/>
                </a:lnTo>
              </a:path>
            </a:pathLst>
          </a:custGeom>
          <a:solidFill>
            <a:schemeClr val="accent3"/>
          </a:solidFill>
          <a:ln w="38100">
            <a:solidFill>
              <a:schemeClr val="accent3"/>
            </a:solidFill>
          </a:ln>
        </p:spPr>
        <p:txBody>
          <a:bodyPr wrap="square" lIns="0" tIns="0" rIns="0" bIns="0" rtlCol="0"/>
          <a:lstStyle/>
          <a:p>
            <a:endParaRPr>
              <a:latin typeface="+mj-lt"/>
            </a:endParaRPr>
          </a:p>
        </p:txBody>
      </p:sp>
      <p:sp>
        <p:nvSpPr>
          <p:cNvPr id="28" name="object 28"/>
          <p:cNvSpPr txBox="1"/>
          <p:nvPr/>
        </p:nvSpPr>
        <p:spPr>
          <a:xfrm>
            <a:off x="1431333" y="3028950"/>
            <a:ext cx="3496310" cy="274434"/>
          </a:xfrm>
          <a:prstGeom prst="rect">
            <a:avLst/>
          </a:prstGeom>
        </p:spPr>
        <p:txBody>
          <a:bodyPr vert="horz" wrap="square" lIns="0" tIns="12700" rIns="0" bIns="0" rtlCol="0">
            <a:spAutoFit/>
          </a:bodyPr>
          <a:lstStyle/>
          <a:p>
            <a:pPr marL="12700">
              <a:lnSpc>
                <a:spcPct val="100000"/>
              </a:lnSpc>
              <a:spcBef>
                <a:spcPts val="100"/>
              </a:spcBef>
            </a:pPr>
            <a:r>
              <a:rPr sz="1700" spc="-15" dirty="0">
                <a:latin typeface="+mj-lt"/>
                <a:cs typeface="Arial" panose="020B0604020202020204" pitchFamily="34" charset="0"/>
              </a:rPr>
              <a:t>Investment</a:t>
            </a:r>
            <a:r>
              <a:rPr sz="1700" spc="-45" dirty="0">
                <a:latin typeface="+mj-lt"/>
                <a:cs typeface="Arial" panose="020B0604020202020204" pitchFamily="34" charset="0"/>
              </a:rPr>
              <a:t> </a:t>
            </a:r>
            <a:r>
              <a:rPr sz="1700" spc="-30" dirty="0">
                <a:latin typeface="+mj-lt"/>
                <a:cs typeface="Arial" panose="020B0604020202020204" pitchFamily="34" charset="0"/>
              </a:rPr>
              <a:t>in</a:t>
            </a:r>
            <a:r>
              <a:rPr sz="1700" dirty="0">
                <a:latin typeface="+mj-lt"/>
                <a:cs typeface="Arial" panose="020B0604020202020204" pitchFamily="34" charset="0"/>
              </a:rPr>
              <a:t> </a:t>
            </a:r>
            <a:r>
              <a:rPr sz="1700" spc="-25" dirty="0">
                <a:latin typeface="+mj-lt"/>
                <a:cs typeface="Arial" panose="020B0604020202020204" pitchFamily="34" charset="0"/>
              </a:rPr>
              <a:t>Unlisted</a:t>
            </a:r>
            <a:r>
              <a:rPr sz="1700" spc="-15" dirty="0">
                <a:latin typeface="+mj-lt"/>
                <a:cs typeface="Arial" panose="020B0604020202020204" pitchFamily="34" charset="0"/>
              </a:rPr>
              <a:t> </a:t>
            </a:r>
            <a:r>
              <a:rPr sz="1700" spc="-5" dirty="0">
                <a:latin typeface="+mj-lt"/>
                <a:cs typeface="Arial" panose="020B0604020202020204" pitchFamily="34" charset="0"/>
              </a:rPr>
              <a:t>Companies</a:t>
            </a:r>
            <a:endParaRPr sz="1700">
              <a:latin typeface="+mj-lt"/>
              <a:cs typeface="Arial" panose="020B0604020202020204" pitchFamily="34" charset="0"/>
            </a:endParaRPr>
          </a:p>
        </p:txBody>
      </p:sp>
      <p:sp>
        <p:nvSpPr>
          <p:cNvPr id="29" name="object 29"/>
          <p:cNvSpPr txBox="1"/>
          <p:nvPr/>
        </p:nvSpPr>
        <p:spPr>
          <a:xfrm>
            <a:off x="1395061" y="2054809"/>
            <a:ext cx="3289935" cy="536044"/>
          </a:xfrm>
          <a:prstGeom prst="rect">
            <a:avLst/>
          </a:prstGeom>
        </p:spPr>
        <p:txBody>
          <a:bodyPr vert="horz" wrap="square" lIns="0" tIns="12700" rIns="0" bIns="0" rtlCol="0">
            <a:spAutoFit/>
          </a:bodyPr>
          <a:lstStyle/>
          <a:p>
            <a:pPr marL="12700">
              <a:lnSpc>
                <a:spcPct val="100000"/>
              </a:lnSpc>
              <a:spcBef>
                <a:spcPts val="100"/>
              </a:spcBef>
            </a:pPr>
            <a:r>
              <a:rPr sz="1700" spc="-15" dirty="0">
                <a:latin typeface="+mj-lt"/>
                <a:cs typeface="Arial" panose="020B0604020202020204" pitchFamily="34" charset="0"/>
              </a:rPr>
              <a:t>Investment</a:t>
            </a:r>
            <a:r>
              <a:rPr sz="1700" spc="-40" dirty="0">
                <a:latin typeface="+mj-lt"/>
                <a:cs typeface="Arial" panose="020B0604020202020204" pitchFamily="34" charset="0"/>
              </a:rPr>
              <a:t> </a:t>
            </a:r>
            <a:r>
              <a:rPr sz="1700" spc="-30" dirty="0">
                <a:latin typeface="+mj-lt"/>
                <a:cs typeface="Arial" panose="020B0604020202020204" pitchFamily="34" charset="0"/>
              </a:rPr>
              <a:t>in</a:t>
            </a:r>
            <a:r>
              <a:rPr sz="1700" dirty="0">
                <a:latin typeface="+mj-lt"/>
                <a:cs typeface="Arial" panose="020B0604020202020204" pitchFamily="34" charset="0"/>
              </a:rPr>
              <a:t> </a:t>
            </a:r>
            <a:r>
              <a:rPr sz="1700" spc="-15" dirty="0">
                <a:latin typeface="+mj-lt"/>
                <a:cs typeface="Arial" panose="020B0604020202020204" pitchFamily="34" charset="0"/>
              </a:rPr>
              <a:t>Listed</a:t>
            </a:r>
            <a:r>
              <a:rPr sz="1700" spc="-20" dirty="0">
                <a:latin typeface="+mj-lt"/>
                <a:cs typeface="Arial" panose="020B0604020202020204" pitchFamily="34" charset="0"/>
              </a:rPr>
              <a:t> </a:t>
            </a:r>
            <a:r>
              <a:rPr sz="1700" spc="-5" dirty="0">
                <a:latin typeface="+mj-lt"/>
                <a:cs typeface="Arial" panose="020B0604020202020204" pitchFamily="34" charset="0"/>
              </a:rPr>
              <a:t>Companies</a:t>
            </a:r>
            <a:endParaRPr sz="1700" dirty="0">
              <a:latin typeface="+mj-lt"/>
              <a:cs typeface="Arial" panose="020B0604020202020204" pitchFamily="34" charset="0"/>
            </a:endParaRPr>
          </a:p>
          <a:p>
            <a:pPr marL="12700">
              <a:lnSpc>
                <a:spcPct val="100000"/>
              </a:lnSpc>
              <a:spcBef>
                <a:spcPts val="5"/>
              </a:spcBef>
            </a:pPr>
            <a:r>
              <a:rPr sz="1700" spc="40" dirty="0" err="1">
                <a:latin typeface="+mj-lt"/>
                <a:cs typeface="Arial" panose="020B0604020202020204" pitchFamily="34" charset="0"/>
              </a:rPr>
              <a:t>mo</a:t>
            </a:r>
            <a:r>
              <a:rPr lang="en-IN" sz="1700" spc="40" dirty="0">
                <a:latin typeface="+mj-lt"/>
                <a:cs typeface="Arial" panose="020B0604020202020204" pitchFamily="34" charset="0"/>
              </a:rPr>
              <a:t>r</a:t>
            </a:r>
            <a:r>
              <a:rPr sz="1700" spc="40" dirty="0">
                <a:latin typeface="+mj-lt"/>
                <a:cs typeface="Arial" panose="020B0604020202020204" pitchFamily="34" charset="0"/>
              </a:rPr>
              <a:t>e</a:t>
            </a:r>
            <a:r>
              <a:rPr sz="1700" spc="-50" dirty="0">
                <a:latin typeface="+mj-lt"/>
                <a:cs typeface="Arial" panose="020B0604020202020204" pitchFamily="34" charset="0"/>
              </a:rPr>
              <a:t> </a:t>
            </a:r>
            <a:r>
              <a:rPr sz="1700" spc="-25" dirty="0">
                <a:latin typeface="+mj-lt"/>
                <a:cs typeface="Arial" panose="020B0604020202020204" pitchFamily="34" charset="0"/>
              </a:rPr>
              <a:t>than </a:t>
            </a:r>
            <a:r>
              <a:rPr sz="1700" spc="-5" dirty="0">
                <a:latin typeface="+mj-lt"/>
                <a:cs typeface="Arial" panose="020B0604020202020204" pitchFamily="34" charset="0"/>
              </a:rPr>
              <a:t>10%</a:t>
            </a:r>
            <a:endParaRPr sz="1700" dirty="0">
              <a:latin typeface="+mj-lt"/>
              <a:cs typeface="Arial" panose="020B0604020202020204" pitchFamily="34" charset="0"/>
            </a:endParaRPr>
          </a:p>
        </p:txBody>
      </p:sp>
      <p:sp>
        <p:nvSpPr>
          <p:cNvPr id="30" name="object 30"/>
          <p:cNvSpPr txBox="1"/>
          <p:nvPr/>
        </p:nvSpPr>
        <p:spPr>
          <a:xfrm>
            <a:off x="1431333" y="3663188"/>
            <a:ext cx="2710180" cy="536044"/>
          </a:xfrm>
          <a:prstGeom prst="rect">
            <a:avLst/>
          </a:prstGeom>
        </p:spPr>
        <p:txBody>
          <a:bodyPr vert="horz" wrap="square" lIns="0" tIns="12700" rIns="0" bIns="0" rtlCol="0">
            <a:spAutoFit/>
          </a:bodyPr>
          <a:lstStyle/>
          <a:p>
            <a:pPr marL="12700">
              <a:lnSpc>
                <a:spcPct val="100000"/>
              </a:lnSpc>
              <a:spcBef>
                <a:spcPts val="100"/>
              </a:spcBef>
            </a:pPr>
            <a:r>
              <a:rPr sz="1700" spc="-15" dirty="0">
                <a:latin typeface="+mj-lt"/>
                <a:cs typeface="Arial" panose="020B0604020202020204" pitchFamily="34" charset="0"/>
              </a:rPr>
              <a:t>Investment</a:t>
            </a:r>
            <a:r>
              <a:rPr sz="1700" spc="-50"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NRI/</a:t>
            </a:r>
            <a:r>
              <a:rPr sz="1700" spc="-20" dirty="0">
                <a:latin typeface="+mj-lt"/>
                <a:cs typeface="Arial" panose="020B0604020202020204" pitchFamily="34" charset="0"/>
              </a:rPr>
              <a:t> </a:t>
            </a:r>
            <a:r>
              <a:rPr sz="1700" spc="5" dirty="0">
                <a:latin typeface="+mj-lt"/>
                <a:cs typeface="Arial" panose="020B0604020202020204" pitchFamily="34" charset="0"/>
              </a:rPr>
              <a:t>OCI</a:t>
            </a:r>
            <a:r>
              <a:rPr sz="1700" spc="-20" dirty="0">
                <a:latin typeface="+mj-lt"/>
                <a:cs typeface="Arial" panose="020B0604020202020204" pitchFamily="34" charset="0"/>
              </a:rPr>
              <a:t> </a:t>
            </a:r>
            <a:r>
              <a:rPr sz="1700" spc="-15" dirty="0">
                <a:latin typeface="+mj-lt"/>
                <a:cs typeface="Arial" panose="020B0604020202020204" pitchFamily="34" charset="0"/>
              </a:rPr>
              <a:t>on</a:t>
            </a:r>
            <a:endParaRPr sz="1700" dirty="0">
              <a:latin typeface="+mj-lt"/>
              <a:cs typeface="Arial" panose="020B0604020202020204" pitchFamily="34" charset="0"/>
            </a:endParaRPr>
          </a:p>
          <a:p>
            <a:pPr marL="12700">
              <a:lnSpc>
                <a:spcPct val="100000"/>
              </a:lnSpc>
            </a:pPr>
            <a:r>
              <a:rPr sz="1700" spc="-5" dirty="0">
                <a:latin typeface="+mj-lt"/>
                <a:cs typeface="Arial" panose="020B0604020202020204" pitchFamily="34" charset="0"/>
              </a:rPr>
              <a:t>Repat</a:t>
            </a:r>
            <a:r>
              <a:rPr lang="en-IN" sz="1700" spc="-5" dirty="0">
                <a:latin typeface="+mj-lt"/>
                <a:cs typeface="Arial" panose="020B0604020202020204" pitchFamily="34" charset="0"/>
              </a:rPr>
              <a:t>r</a:t>
            </a:r>
            <a:r>
              <a:rPr sz="1700" spc="-5" dirty="0" err="1">
                <a:latin typeface="+mj-lt"/>
                <a:cs typeface="Arial" panose="020B0604020202020204" pitchFamily="34" charset="0"/>
              </a:rPr>
              <a:t>iation</a:t>
            </a:r>
            <a:r>
              <a:rPr sz="1700" spc="-35" dirty="0">
                <a:latin typeface="+mj-lt"/>
                <a:cs typeface="Arial" panose="020B0604020202020204" pitchFamily="34" charset="0"/>
              </a:rPr>
              <a:t> </a:t>
            </a:r>
            <a:r>
              <a:rPr sz="1700" spc="-20" dirty="0">
                <a:latin typeface="+mj-lt"/>
                <a:cs typeface="Arial" panose="020B0604020202020204" pitchFamily="34" charset="0"/>
              </a:rPr>
              <a:t>Basis</a:t>
            </a:r>
            <a:endParaRPr sz="1700" dirty="0">
              <a:latin typeface="+mj-lt"/>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87832"/>
            <a:ext cx="3705225" cy="513715"/>
          </a:xfrm>
          <a:prstGeom prst="rect">
            <a:avLst/>
          </a:prstGeom>
        </p:spPr>
        <p:txBody>
          <a:bodyPr vert="horz" wrap="square" lIns="0" tIns="12700" rIns="0" bIns="0" rtlCol="0">
            <a:spAutoFit/>
          </a:bodyPr>
          <a:lstStyle/>
          <a:p>
            <a:pPr marL="12700">
              <a:lnSpc>
                <a:spcPct val="100000"/>
              </a:lnSpc>
              <a:spcBef>
                <a:spcPts val="100"/>
              </a:spcBef>
            </a:pPr>
            <a:r>
              <a:rPr sz="3200" spc="20" dirty="0" err="1">
                <a:solidFill>
                  <a:srgbClr val="000000"/>
                </a:solidFill>
                <a:cs typeface="Roboto"/>
              </a:rPr>
              <a:t>Impo</a:t>
            </a:r>
            <a:r>
              <a:rPr lang="en-IN" sz="3200" spc="20" dirty="0">
                <a:solidFill>
                  <a:srgbClr val="000000"/>
                </a:solidFill>
                <a:cs typeface="Roboto"/>
              </a:rPr>
              <a:t>r</a:t>
            </a:r>
            <a:r>
              <a:rPr sz="3200" spc="20" dirty="0">
                <a:solidFill>
                  <a:srgbClr val="000000"/>
                </a:solidFill>
                <a:cs typeface="Roboto"/>
              </a:rPr>
              <a:t>tant</a:t>
            </a:r>
            <a:r>
              <a:rPr sz="3200" spc="-45" dirty="0">
                <a:solidFill>
                  <a:srgbClr val="000000"/>
                </a:solidFill>
                <a:cs typeface="Roboto"/>
              </a:rPr>
              <a:t> </a:t>
            </a:r>
            <a:r>
              <a:rPr sz="3200" spc="-5" dirty="0">
                <a:solidFill>
                  <a:srgbClr val="000000"/>
                </a:solidFill>
                <a:cs typeface="Roboto"/>
              </a:rPr>
              <a:t>Definition</a:t>
            </a:r>
            <a:endParaRPr sz="3200" dirty="0">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9" name="object 9"/>
          <p:cNvSpPr txBox="1"/>
          <p:nvPr/>
        </p:nvSpPr>
        <p:spPr>
          <a:xfrm>
            <a:off x="5907785" y="1305305"/>
            <a:ext cx="5515610" cy="409728"/>
          </a:xfrm>
          <a:prstGeom prst="rect">
            <a:avLst/>
          </a:prstGeom>
          <a:solidFill>
            <a:schemeClr val="accent3">
              <a:lumMod val="60000"/>
              <a:lumOff val="40000"/>
            </a:schemeClr>
          </a:solidFill>
          <a:ln w="28575">
            <a:solidFill>
              <a:srgbClr val="172C51"/>
            </a:solidFill>
          </a:ln>
        </p:spPr>
        <p:txBody>
          <a:bodyPr vert="horz" wrap="square" lIns="0" tIns="131445" rIns="0" bIns="0" rtlCol="0">
            <a:spAutoFit/>
          </a:bodyPr>
          <a:lstStyle/>
          <a:p>
            <a:pPr algn="ctr">
              <a:lnSpc>
                <a:spcPct val="100000"/>
              </a:lnSpc>
              <a:spcBef>
                <a:spcPts val="1035"/>
              </a:spcBef>
            </a:pPr>
            <a:r>
              <a:rPr lang="en-IN" sz="1700" b="1" spc="90" dirty="0">
                <a:latin typeface="+mj-lt"/>
                <a:cs typeface="Arial" panose="020B0604020202020204" pitchFamily="34" charset="0"/>
              </a:rPr>
              <a:t>F</a:t>
            </a:r>
            <a:r>
              <a:rPr sz="1700" b="1" spc="90" dirty="0">
                <a:latin typeface="+mj-lt"/>
                <a:cs typeface="Arial" panose="020B0604020202020204" pitchFamily="34" charset="0"/>
              </a:rPr>
              <a:t>o</a:t>
            </a:r>
            <a:r>
              <a:rPr lang="en-IN" sz="1700" b="1" spc="90" dirty="0">
                <a:latin typeface="+mj-lt"/>
                <a:cs typeface="Arial" panose="020B0604020202020204" pitchFamily="34" charset="0"/>
              </a:rPr>
              <a:t>r</a:t>
            </a:r>
            <a:r>
              <a:rPr sz="1700" b="1" spc="90" dirty="0" err="1">
                <a:latin typeface="+mj-lt"/>
                <a:cs typeface="Arial" panose="020B0604020202020204" pitchFamily="34" charset="0"/>
              </a:rPr>
              <a:t>eign</a:t>
            </a:r>
            <a:r>
              <a:rPr sz="1700" b="1" spc="-40" dirty="0">
                <a:latin typeface="+mj-lt"/>
                <a:cs typeface="Arial" panose="020B0604020202020204" pitchFamily="34" charset="0"/>
              </a:rPr>
              <a:t> </a:t>
            </a:r>
            <a:r>
              <a:rPr sz="1700" b="1" spc="-5" dirty="0">
                <a:latin typeface="+mj-lt"/>
                <a:cs typeface="Arial" panose="020B0604020202020204" pitchFamily="34" charset="0"/>
              </a:rPr>
              <a:t>Investment</a:t>
            </a:r>
            <a:endParaRPr sz="1700" dirty="0">
              <a:latin typeface="+mj-lt"/>
              <a:cs typeface="Arial" panose="020B0604020202020204" pitchFamily="34" charset="0"/>
            </a:endParaRPr>
          </a:p>
        </p:txBody>
      </p:sp>
      <p:sp>
        <p:nvSpPr>
          <p:cNvPr id="10" name="object 10"/>
          <p:cNvSpPr txBox="1"/>
          <p:nvPr/>
        </p:nvSpPr>
        <p:spPr>
          <a:xfrm>
            <a:off x="5907785" y="1870710"/>
            <a:ext cx="5515610" cy="1508105"/>
          </a:xfrm>
          <a:prstGeom prst="rect">
            <a:avLst/>
          </a:prstGeom>
          <a:ln w="28575">
            <a:solidFill>
              <a:srgbClr val="172C51"/>
            </a:solidFill>
          </a:ln>
        </p:spPr>
        <p:txBody>
          <a:bodyPr vert="horz" wrap="square" lIns="0" tIns="228600" rIns="0" bIns="0" rtlCol="0">
            <a:spAutoFit/>
          </a:bodyPr>
          <a:lstStyle/>
          <a:p>
            <a:pPr marL="554355" marR="549910" indent="-4445" algn="ctr">
              <a:lnSpc>
                <a:spcPct val="100000"/>
              </a:lnSpc>
              <a:spcBef>
                <a:spcPts val="1800"/>
              </a:spcBef>
            </a:pPr>
            <a:r>
              <a:rPr sz="1700" spc="-20" dirty="0">
                <a:latin typeface="+mj-lt"/>
                <a:cs typeface="Arial" panose="020B0604020202020204" pitchFamily="34" charset="0"/>
              </a:rPr>
              <a:t>Any</a:t>
            </a:r>
            <a:r>
              <a:rPr sz="1700" spc="5" dirty="0">
                <a:latin typeface="+mj-lt"/>
                <a:cs typeface="Arial" panose="020B0604020202020204" pitchFamily="34" charset="0"/>
              </a:rPr>
              <a:t> </a:t>
            </a:r>
            <a:r>
              <a:rPr sz="1700" spc="-20" dirty="0">
                <a:latin typeface="+mj-lt"/>
                <a:cs typeface="Arial" panose="020B0604020202020204" pitchFamily="34" charset="0"/>
              </a:rPr>
              <a:t>investment</a:t>
            </a:r>
            <a:r>
              <a:rPr sz="1700" spc="-10" dirty="0">
                <a:latin typeface="+mj-lt"/>
                <a:cs typeface="Arial" panose="020B0604020202020204" pitchFamily="34" charset="0"/>
              </a:rPr>
              <a:t> </a:t>
            </a:r>
            <a:r>
              <a:rPr sz="1700" dirty="0">
                <a:latin typeface="+mj-lt"/>
                <a:cs typeface="Arial" panose="020B0604020202020204" pitchFamily="34" charset="0"/>
              </a:rPr>
              <a:t>made</a:t>
            </a:r>
            <a:r>
              <a:rPr sz="1700" spc="-40"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5" dirty="0">
                <a:latin typeface="+mj-lt"/>
                <a:cs typeface="Arial" panose="020B0604020202020204" pitchFamily="34" charset="0"/>
              </a:rPr>
              <a:t> </a:t>
            </a:r>
            <a:r>
              <a:rPr lang="en-IN" sz="1700" spc="5" dirty="0">
                <a:latin typeface="+mj-lt"/>
                <a:cs typeface="Arial" panose="020B0604020202020204" pitchFamily="34" charset="0"/>
              </a:rPr>
              <a:t>r</a:t>
            </a:r>
            <a:r>
              <a:rPr sz="1700" spc="5" dirty="0" err="1">
                <a:latin typeface="+mj-lt"/>
                <a:cs typeface="Arial" panose="020B0604020202020204" pitchFamily="34" charset="0"/>
              </a:rPr>
              <a:t>esident</a:t>
            </a:r>
            <a:r>
              <a:rPr sz="1700" spc="5" dirty="0">
                <a:latin typeface="+mj-lt"/>
                <a:cs typeface="Arial" panose="020B0604020202020204" pitchFamily="34" charset="0"/>
              </a:rPr>
              <a:t> </a:t>
            </a:r>
            <a:r>
              <a:rPr sz="1700" spc="10" dirty="0">
                <a:latin typeface="+mj-lt"/>
                <a:cs typeface="Arial" panose="020B0604020202020204" pitchFamily="34" charset="0"/>
              </a:rPr>
              <a:t> </a:t>
            </a:r>
            <a:r>
              <a:rPr sz="1700" spc="-15" dirty="0">
                <a:latin typeface="+mj-lt"/>
                <a:cs typeface="Arial" panose="020B0604020202020204" pitchFamily="34" charset="0"/>
              </a:rPr>
              <a:t>outside</a:t>
            </a:r>
            <a:r>
              <a:rPr sz="1700" spc="-20" dirty="0">
                <a:latin typeface="+mj-lt"/>
                <a:cs typeface="Arial" panose="020B0604020202020204" pitchFamily="34" charset="0"/>
              </a:rPr>
              <a:t> India</a:t>
            </a:r>
            <a:r>
              <a:rPr sz="1700" dirty="0">
                <a:latin typeface="+mj-lt"/>
                <a:cs typeface="Arial" panose="020B0604020202020204" pitchFamily="34" charset="0"/>
              </a:rPr>
              <a:t> </a:t>
            </a:r>
            <a:r>
              <a:rPr sz="1700" spc="-15" dirty="0">
                <a:latin typeface="+mj-lt"/>
                <a:cs typeface="Arial" panose="020B0604020202020204" pitchFamily="34" charset="0"/>
              </a:rPr>
              <a:t>on</a:t>
            </a:r>
            <a:r>
              <a:rPr sz="1700" spc="5" dirty="0">
                <a:latin typeface="+mj-lt"/>
                <a:cs typeface="Arial" panose="020B0604020202020204" pitchFamily="34" charset="0"/>
              </a:rPr>
              <a:t> </a:t>
            </a:r>
            <a:r>
              <a:rPr sz="1700" i="1" u="sng" spc="-40" dirty="0">
                <a:uFill>
                  <a:solidFill>
                    <a:srgbClr val="000000"/>
                  </a:solidFill>
                </a:uFill>
                <a:latin typeface="+mj-lt"/>
                <a:cs typeface="Arial" panose="020B0604020202020204" pitchFamily="34" charset="0"/>
              </a:rPr>
              <a:t>a</a:t>
            </a:r>
            <a:r>
              <a:rPr sz="1700" i="1" u="sng" dirty="0">
                <a:uFill>
                  <a:solidFill>
                    <a:srgbClr val="000000"/>
                  </a:solidFill>
                </a:uFill>
                <a:latin typeface="+mj-lt"/>
                <a:cs typeface="Arial" panose="020B0604020202020204" pitchFamily="34" charset="0"/>
              </a:rPr>
              <a:t> </a:t>
            </a:r>
            <a:r>
              <a:rPr lang="en-IN" sz="1700" i="1" u="sng" spc="-10" dirty="0">
                <a:uFill>
                  <a:solidFill>
                    <a:srgbClr val="000000"/>
                  </a:solidFill>
                </a:uFill>
                <a:latin typeface="+mj-lt"/>
                <a:cs typeface="Arial" panose="020B0604020202020204" pitchFamily="34" charset="0"/>
              </a:rPr>
              <a:t>r</a:t>
            </a:r>
            <a:r>
              <a:rPr sz="1700" i="1" u="sng" spc="-10" dirty="0" err="1">
                <a:uFill>
                  <a:solidFill>
                    <a:srgbClr val="000000"/>
                  </a:solidFill>
                </a:uFill>
                <a:latin typeface="+mj-lt"/>
                <a:cs typeface="Arial" panose="020B0604020202020204" pitchFamily="34" charset="0"/>
              </a:rPr>
              <a:t>epat</a:t>
            </a:r>
            <a:r>
              <a:rPr lang="en-IN" sz="1700" i="1" u="sng" spc="-10" dirty="0">
                <a:uFill>
                  <a:solidFill>
                    <a:srgbClr val="000000"/>
                  </a:solidFill>
                </a:uFill>
                <a:latin typeface="+mj-lt"/>
                <a:cs typeface="Arial" panose="020B0604020202020204" pitchFamily="34" charset="0"/>
              </a:rPr>
              <a:t>r</a:t>
            </a:r>
            <a:r>
              <a:rPr sz="1700" i="1" u="sng" spc="-10" dirty="0" err="1">
                <a:uFill>
                  <a:solidFill>
                    <a:srgbClr val="000000"/>
                  </a:solidFill>
                </a:uFill>
                <a:latin typeface="+mj-lt"/>
                <a:cs typeface="Arial" panose="020B0604020202020204" pitchFamily="34" charset="0"/>
              </a:rPr>
              <a:t>iable</a:t>
            </a:r>
            <a:r>
              <a:rPr sz="1700" i="1" u="sng" spc="-20" dirty="0">
                <a:uFill>
                  <a:solidFill>
                    <a:srgbClr val="000000"/>
                  </a:solidFill>
                </a:uFill>
                <a:latin typeface="+mj-lt"/>
                <a:cs typeface="Arial" panose="020B0604020202020204" pitchFamily="34" charset="0"/>
              </a:rPr>
              <a:t> </a:t>
            </a:r>
            <a:r>
              <a:rPr sz="1700" i="1" u="sng" spc="-40" dirty="0">
                <a:uFill>
                  <a:solidFill>
                    <a:srgbClr val="000000"/>
                  </a:solidFill>
                </a:uFill>
                <a:latin typeface="+mj-lt"/>
                <a:cs typeface="Arial" panose="020B0604020202020204" pitchFamily="34" charset="0"/>
              </a:rPr>
              <a:t>basis</a:t>
            </a:r>
            <a:r>
              <a:rPr sz="1700" i="1" dirty="0">
                <a:latin typeface="+mj-lt"/>
                <a:cs typeface="Arial" panose="020B0604020202020204" pitchFamily="34" charset="0"/>
              </a:rPr>
              <a:t> </a:t>
            </a:r>
            <a:r>
              <a:rPr sz="1700" spc="-30" dirty="0">
                <a:latin typeface="+mj-lt"/>
                <a:cs typeface="Arial" panose="020B0604020202020204" pitchFamily="34" charset="0"/>
              </a:rPr>
              <a:t>in</a:t>
            </a:r>
            <a:r>
              <a:rPr sz="1700" spc="5" dirty="0">
                <a:latin typeface="+mj-lt"/>
                <a:cs typeface="Arial" panose="020B0604020202020204" pitchFamily="34" charset="0"/>
              </a:rPr>
              <a:t> </a:t>
            </a:r>
            <a:r>
              <a:rPr sz="1700" spc="-25" dirty="0">
                <a:latin typeface="+mj-lt"/>
                <a:cs typeface="Arial" panose="020B0604020202020204" pitchFamily="34" charset="0"/>
              </a:rPr>
              <a:t>equity </a:t>
            </a:r>
            <a:r>
              <a:rPr sz="1700" spc="-43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25"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an</a:t>
            </a:r>
            <a:r>
              <a:rPr sz="1700" i="1" u="sng" spc="-15" dirty="0">
                <a:uFill>
                  <a:solidFill>
                    <a:srgbClr val="000000"/>
                  </a:solidFill>
                </a:uFill>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Indian</a:t>
            </a:r>
            <a:r>
              <a:rPr sz="1700" i="1" u="sng" spc="-5" dirty="0">
                <a:uFill>
                  <a:solidFill>
                    <a:srgbClr val="000000"/>
                  </a:solidFill>
                </a:uFill>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company</a:t>
            </a:r>
            <a:r>
              <a:rPr sz="1700" i="1" u="sng" spc="-30" dirty="0">
                <a:uFill>
                  <a:solidFill>
                    <a:srgbClr val="000000"/>
                  </a:solidFill>
                </a:uFill>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o</a:t>
            </a:r>
            <a:r>
              <a:rPr lang="en-IN" sz="1700" i="1" u="sng" spc="50" dirty="0">
                <a:uFill>
                  <a:solidFill>
                    <a:srgbClr val="000000"/>
                  </a:solidFill>
                </a:uFill>
                <a:latin typeface="+mj-lt"/>
                <a:cs typeface="Arial" panose="020B0604020202020204" pitchFamily="34" charset="0"/>
              </a:rPr>
              <a:t>r</a:t>
            </a:r>
            <a:r>
              <a:rPr sz="1700" i="1" u="sng" spc="-10" dirty="0">
                <a:uFill>
                  <a:solidFill>
                    <a:srgbClr val="000000"/>
                  </a:solidFill>
                </a:uFill>
                <a:latin typeface="+mj-lt"/>
                <a:cs typeface="Arial" panose="020B0604020202020204" pitchFamily="34" charset="0"/>
              </a:rPr>
              <a:t> </a:t>
            </a:r>
            <a:r>
              <a:rPr sz="1700" i="1" u="sng" spc="-35" dirty="0">
                <a:uFill>
                  <a:solidFill>
                    <a:srgbClr val="000000"/>
                  </a:solidFill>
                </a:uFill>
                <a:latin typeface="+mj-lt"/>
                <a:cs typeface="Arial" panose="020B0604020202020204" pitchFamily="34" charset="0"/>
              </a:rPr>
              <a:t>to</a:t>
            </a:r>
            <a:r>
              <a:rPr sz="1700" i="1" u="sng" spc="-15" dirty="0">
                <a:uFill>
                  <a:solidFill>
                    <a:srgbClr val="000000"/>
                  </a:solidFill>
                </a:uFill>
                <a:latin typeface="+mj-lt"/>
                <a:cs typeface="Arial" panose="020B0604020202020204" pitchFamily="34" charset="0"/>
              </a:rPr>
              <a:t> </a:t>
            </a:r>
            <a:r>
              <a:rPr sz="1700" i="1" u="sng" spc="-45" dirty="0">
                <a:uFill>
                  <a:solidFill>
                    <a:srgbClr val="000000"/>
                  </a:solidFill>
                </a:uFill>
                <a:latin typeface="+mj-lt"/>
                <a:cs typeface="Arial" panose="020B0604020202020204" pitchFamily="34" charset="0"/>
              </a:rPr>
              <a:t>the </a:t>
            </a:r>
            <a:r>
              <a:rPr sz="1700" i="1" spc="-40" dirty="0">
                <a:latin typeface="+mj-lt"/>
                <a:cs typeface="Arial" panose="020B0604020202020204" pitchFamily="34" charset="0"/>
              </a:rPr>
              <a:t> </a:t>
            </a:r>
            <a:r>
              <a:rPr sz="1700" i="1" u="sng" spc="-40" dirty="0">
                <a:uFill>
                  <a:solidFill>
                    <a:srgbClr val="000000"/>
                  </a:solidFill>
                </a:uFill>
                <a:latin typeface="+mj-lt"/>
                <a:cs typeface="Arial" panose="020B0604020202020204" pitchFamily="34" charset="0"/>
              </a:rPr>
              <a:t>capital</a:t>
            </a:r>
            <a:r>
              <a:rPr sz="1700" i="1" u="sng" spc="-15" dirty="0">
                <a:uFill>
                  <a:solidFill>
                    <a:srgbClr val="000000"/>
                  </a:solidFill>
                </a:uFill>
                <a:latin typeface="+mj-lt"/>
                <a:cs typeface="Arial" panose="020B0604020202020204" pitchFamily="34" charset="0"/>
              </a:rPr>
              <a:t> </a:t>
            </a:r>
            <a:r>
              <a:rPr sz="1700" i="1" u="sng" spc="-10" dirty="0">
                <a:uFill>
                  <a:solidFill>
                    <a:srgbClr val="000000"/>
                  </a:solidFill>
                </a:uFill>
                <a:latin typeface="+mj-lt"/>
                <a:cs typeface="Arial" panose="020B0604020202020204" pitchFamily="34" charset="0"/>
              </a:rPr>
              <a:t>of</a:t>
            </a:r>
            <a:r>
              <a:rPr sz="1700" i="1" u="sng" dirty="0">
                <a:uFill>
                  <a:solidFill>
                    <a:srgbClr val="000000"/>
                  </a:solidFill>
                </a:uFill>
                <a:latin typeface="+mj-lt"/>
                <a:cs typeface="Arial" panose="020B0604020202020204" pitchFamily="34" charset="0"/>
              </a:rPr>
              <a:t> </a:t>
            </a:r>
            <a:r>
              <a:rPr sz="1700" i="1" u="sng" spc="-50" dirty="0">
                <a:uFill>
                  <a:solidFill>
                    <a:srgbClr val="000000"/>
                  </a:solidFill>
                </a:uFill>
                <a:latin typeface="+mj-lt"/>
                <a:cs typeface="Arial" panose="020B0604020202020204" pitchFamily="34" charset="0"/>
              </a:rPr>
              <a:t>an</a:t>
            </a:r>
            <a:r>
              <a:rPr sz="1700" i="1" u="sng" spc="-25" dirty="0">
                <a:uFill>
                  <a:solidFill>
                    <a:srgbClr val="000000"/>
                  </a:solidFill>
                </a:uFill>
                <a:latin typeface="+mj-lt"/>
                <a:cs typeface="Arial" panose="020B0604020202020204" pitchFamily="34" charset="0"/>
              </a:rPr>
              <a:t> </a:t>
            </a:r>
            <a:r>
              <a:rPr sz="1700" i="1" u="sng" spc="-60" dirty="0">
                <a:uFill>
                  <a:solidFill>
                    <a:srgbClr val="000000"/>
                  </a:solidFill>
                </a:uFill>
                <a:latin typeface="+mj-lt"/>
                <a:cs typeface="Arial" panose="020B0604020202020204" pitchFamily="34" charset="0"/>
              </a:rPr>
              <a:t>LLP;</a:t>
            </a:r>
            <a:endParaRPr lang="en-IN" sz="1700" i="1" u="sng" spc="-60" dirty="0">
              <a:uFill>
                <a:solidFill>
                  <a:srgbClr val="000000"/>
                </a:solidFill>
              </a:uFill>
              <a:latin typeface="+mj-lt"/>
              <a:cs typeface="Arial" panose="020B0604020202020204" pitchFamily="34" charset="0"/>
            </a:endParaRPr>
          </a:p>
          <a:p>
            <a:pPr marL="554355" marR="549910" indent="-4445" algn="ctr">
              <a:lnSpc>
                <a:spcPct val="100000"/>
              </a:lnSpc>
              <a:spcBef>
                <a:spcPts val="1800"/>
              </a:spcBef>
            </a:pPr>
            <a:endParaRPr sz="1700" dirty="0">
              <a:latin typeface="+mj-lt"/>
              <a:cs typeface="Arial" panose="020B0604020202020204" pitchFamily="34" charset="0"/>
            </a:endParaRPr>
          </a:p>
        </p:txBody>
      </p:sp>
      <p:sp>
        <p:nvSpPr>
          <p:cNvPr id="11" name="object 11"/>
          <p:cNvSpPr/>
          <p:nvPr/>
        </p:nvSpPr>
        <p:spPr>
          <a:xfrm>
            <a:off x="218693" y="1872233"/>
            <a:ext cx="5516880" cy="4366260"/>
          </a:xfrm>
          <a:custGeom>
            <a:avLst/>
            <a:gdLst/>
            <a:ahLst/>
            <a:cxnLst/>
            <a:rect l="l" t="t" r="r" b="b"/>
            <a:pathLst>
              <a:path w="5516880" h="4366260">
                <a:moveTo>
                  <a:pt x="0" y="4366260"/>
                </a:moveTo>
                <a:lnTo>
                  <a:pt x="5516880" y="4366260"/>
                </a:lnTo>
                <a:lnTo>
                  <a:pt x="5516880" y="0"/>
                </a:lnTo>
                <a:lnTo>
                  <a:pt x="0" y="0"/>
                </a:lnTo>
                <a:lnTo>
                  <a:pt x="0" y="4366260"/>
                </a:lnTo>
                <a:close/>
              </a:path>
            </a:pathLst>
          </a:custGeom>
          <a:ln w="28575">
            <a:solidFill>
              <a:srgbClr val="172C51"/>
            </a:solidFill>
          </a:ln>
        </p:spPr>
        <p:txBody>
          <a:bodyPr wrap="square" lIns="0" tIns="0" rIns="0" bIns="0" rtlCol="0"/>
          <a:lstStyle/>
          <a:p>
            <a:endParaRPr>
              <a:latin typeface="+mj-lt"/>
            </a:endParaRPr>
          </a:p>
        </p:txBody>
      </p:sp>
      <p:sp>
        <p:nvSpPr>
          <p:cNvPr id="12" name="object 12"/>
          <p:cNvSpPr txBox="1"/>
          <p:nvPr/>
        </p:nvSpPr>
        <p:spPr>
          <a:xfrm>
            <a:off x="707847" y="2091944"/>
            <a:ext cx="4471670" cy="1320874"/>
          </a:xfrm>
          <a:prstGeom prst="rect">
            <a:avLst/>
          </a:prstGeom>
        </p:spPr>
        <p:txBody>
          <a:bodyPr vert="horz" wrap="square" lIns="0" tIns="12700" rIns="0" bIns="0" rtlCol="0">
            <a:spAutoFit/>
          </a:bodyPr>
          <a:lstStyle/>
          <a:p>
            <a:pPr marL="12065" marR="5080" algn="ctr">
              <a:lnSpc>
                <a:spcPct val="100000"/>
              </a:lnSpc>
              <a:spcBef>
                <a:spcPts val="100"/>
              </a:spcBef>
            </a:pPr>
            <a:r>
              <a:rPr sz="1700" spc="-15" dirty="0">
                <a:latin typeface="+mj-lt"/>
                <a:cs typeface="Arial" panose="020B0604020202020204" pitchFamily="34" charset="0"/>
              </a:rPr>
              <a:t>Investment </a:t>
            </a:r>
            <a:r>
              <a:rPr sz="1700" spc="5" dirty="0" err="1">
                <a:latin typeface="+mj-lt"/>
                <a:cs typeface="Arial" panose="020B0604020202020204" pitchFamily="34" charset="0"/>
              </a:rPr>
              <a:t>th</a:t>
            </a:r>
            <a:r>
              <a:rPr lang="en-IN" sz="1700" spc="5" dirty="0">
                <a:latin typeface="+mj-lt"/>
                <a:cs typeface="Arial" panose="020B0604020202020204" pitchFamily="34" charset="0"/>
              </a:rPr>
              <a:t>r</a:t>
            </a:r>
            <a:r>
              <a:rPr sz="1700" spc="5" dirty="0" err="1">
                <a:latin typeface="+mj-lt"/>
                <a:cs typeface="Arial" panose="020B0604020202020204" pitchFamily="34" charset="0"/>
              </a:rPr>
              <a:t>ough</a:t>
            </a:r>
            <a:r>
              <a:rPr sz="1700" spc="5" dirty="0">
                <a:latin typeface="+mj-lt"/>
                <a:cs typeface="Arial" panose="020B0604020202020204" pitchFamily="34" charset="0"/>
              </a:rPr>
              <a:t> </a:t>
            </a:r>
            <a:r>
              <a:rPr sz="1700" b="1" u="sng" spc="-5" dirty="0">
                <a:uFill>
                  <a:solidFill>
                    <a:srgbClr val="000000"/>
                  </a:solidFill>
                </a:uFill>
                <a:latin typeface="+mj-lt"/>
                <a:cs typeface="Arial" panose="020B0604020202020204" pitchFamily="34" charset="0"/>
              </a:rPr>
              <a:t>equity </a:t>
            </a:r>
            <a:r>
              <a:rPr sz="1700" b="1" u="sng" spc="10" dirty="0" err="1">
                <a:uFill>
                  <a:solidFill>
                    <a:srgbClr val="000000"/>
                  </a:solidFill>
                </a:uFill>
                <a:latin typeface="+mj-lt"/>
                <a:cs typeface="Arial" panose="020B0604020202020204" pitchFamily="34" charset="0"/>
              </a:rPr>
              <a:t>inst</a:t>
            </a:r>
            <a:r>
              <a:rPr lang="en-IN" sz="1700" b="1" u="sng" spc="10" dirty="0">
                <a:uFill>
                  <a:solidFill>
                    <a:srgbClr val="000000"/>
                  </a:solidFill>
                </a:uFill>
                <a:latin typeface="+mj-lt"/>
                <a:cs typeface="Arial" panose="020B0604020202020204" pitchFamily="34" charset="0"/>
              </a:rPr>
              <a:t>r</a:t>
            </a:r>
            <a:r>
              <a:rPr sz="1700" b="1" u="sng" spc="10" dirty="0" err="1">
                <a:uFill>
                  <a:solidFill>
                    <a:srgbClr val="000000"/>
                  </a:solidFill>
                </a:uFill>
                <a:latin typeface="+mj-lt"/>
                <a:cs typeface="Arial" panose="020B0604020202020204" pitchFamily="34" charset="0"/>
              </a:rPr>
              <a:t>uments</a:t>
            </a:r>
            <a:r>
              <a:rPr sz="1700" b="1" spc="10" dirty="0">
                <a:latin typeface="+mj-lt"/>
                <a:cs typeface="Arial" panose="020B0604020202020204" pitchFamily="34" charset="0"/>
              </a:rPr>
              <a:t> </a:t>
            </a:r>
            <a:r>
              <a:rPr sz="1700" spc="-35" dirty="0">
                <a:latin typeface="+mj-lt"/>
                <a:cs typeface="Arial" panose="020B0604020202020204" pitchFamily="34" charset="0"/>
              </a:rPr>
              <a:t>by </a:t>
            </a:r>
            <a:r>
              <a:rPr sz="1700" spc="-15" dirty="0">
                <a:latin typeface="+mj-lt"/>
                <a:cs typeface="Arial" panose="020B0604020202020204" pitchFamily="34" charset="0"/>
              </a:rPr>
              <a:t>a </a:t>
            </a:r>
            <a:r>
              <a:rPr sz="1700" spc="-434" dirty="0">
                <a:latin typeface="+mj-lt"/>
                <a:cs typeface="Arial" panose="020B0604020202020204" pitchFamily="34" charset="0"/>
              </a:rPr>
              <a:t> </a:t>
            </a:r>
            <a:r>
              <a:rPr sz="1700" u="sng" spc="20" dirty="0">
                <a:uFill>
                  <a:solidFill>
                    <a:srgbClr val="000000"/>
                  </a:solidFill>
                </a:uFill>
                <a:latin typeface="+mj-lt"/>
                <a:cs typeface="Arial" panose="020B0604020202020204" pitchFamily="34" charset="0"/>
              </a:rPr>
              <a:t>pe</a:t>
            </a:r>
            <a:r>
              <a:rPr lang="en-IN" sz="1700" u="sng" spc="20" dirty="0">
                <a:uFill>
                  <a:solidFill>
                    <a:srgbClr val="000000"/>
                  </a:solidFill>
                </a:uFill>
                <a:latin typeface="+mj-lt"/>
                <a:cs typeface="Arial" panose="020B0604020202020204" pitchFamily="34" charset="0"/>
              </a:rPr>
              <a:t>r</a:t>
            </a:r>
            <a:r>
              <a:rPr sz="1700" u="sng" spc="20" dirty="0">
                <a:uFill>
                  <a:solidFill>
                    <a:srgbClr val="000000"/>
                  </a:solidFill>
                </a:uFill>
                <a:latin typeface="+mj-lt"/>
                <a:cs typeface="Arial" panose="020B0604020202020204" pitchFamily="34" charset="0"/>
              </a:rPr>
              <a:t>son</a:t>
            </a:r>
            <a:r>
              <a:rPr sz="1700" u="sng" spc="-5" dirty="0">
                <a:uFill>
                  <a:solidFill>
                    <a:srgbClr val="000000"/>
                  </a:solidFill>
                </a:uFill>
                <a:latin typeface="+mj-lt"/>
                <a:cs typeface="Arial" panose="020B0604020202020204" pitchFamily="34" charset="0"/>
              </a:rPr>
              <a:t> </a:t>
            </a:r>
            <a:r>
              <a:rPr lang="en-IN" sz="1700" u="sng" spc="10" dirty="0">
                <a:uFill>
                  <a:solidFill>
                    <a:srgbClr val="000000"/>
                  </a:solidFill>
                </a:uFill>
                <a:latin typeface="+mj-lt"/>
                <a:cs typeface="Arial" panose="020B0604020202020204" pitchFamily="34" charset="0"/>
              </a:rPr>
              <a:t>r</a:t>
            </a:r>
            <a:r>
              <a:rPr sz="1700" u="sng" spc="10" dirty="0" err="1">
                <a:uFill>
                  <a:solidFill>
                    <a:srgbClr val="000000"/>
                  </a:solidFill>
                </a:uFill>
                <a:latin typeface="+mj-lt"/>
                <a:cs typeface="Arial" panose="020B0604020202020204" pitchFamily="34" charset="0"/>
              </a:rPr>
              <a:t>esident</a:t>
            </a:r>
            <a:r>
              <a:rPr sz="1700" u="sng" spc="-15" dirty="0">
                <a:uFill>
                  <a:solidFill>
                    <a:srgbClr val="000000"/>
                  </a:solidFill>
                </a:uFill>
                <a:latin typeface="+mj-lt"/>
                <a:cs typeface="Arial" panose="020B0604020202020204" pitchFamily="34" charset="0"/>
              </a:rPr>
              <a:t> outside</a:t>
            </a:r>
            <a:r>
              <a:rPr sz="1700" u="sng" spc="-20" dirty="0">
                <a:uFill>
                  <a:solidFill>
                    <a:srgbClr val="000000"/>
                  </a:solidFill>
                </a:uFill>
                <a:latin typeface="+mj-lt"/>
                <a:cs typeface="Arial" panose="020B0604020202020204" pitchFamily="34" charset="0"/>
              </a:rPr>
              <a:t> India</a:t>
            </a:r>
            <a:r>
              <a:rPr sz="1700" spc="-20"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u="sng" spc="-20" dirty="0">
                <a:uFill>
                  <a:solidFill>
                    <a:srgbClr val="000000"/>
                  </a:solidFill>
                </a:uFill>
                <a:latin typeface="+mj-lt"/>
                <a:cs typeface="Arial" panose="020B0604020202020204" pitchFamily="34" charset="0"/>
              </a:rPr>
              <a:t>an</a:t>
            </a:r>
            <a:r>
              <a:rPr sz="1700" u="sng" dirty="0">
                <a:uFill>
                  <a:solidFill>
                    <a:srgbClr val="000000"/>
                  </a:solidFill>
                </a:uFill>
                <a:latin typeface="+mj-lt"/>
                <a:cs typeface="Arial" panose="020B0604020202020204" pitchFamily="34" charset="0"/>
              </a:rPr>
              <a:t> </a:t>
            </a:r>
            <a:r>
              <a:rPr sz="1700" u="sng" spc="-25" dirty="0">
                <a:uFill>
                  <a:solidFill>
                    <a:srgbClr val="000000"/>
                  </a:solidFill>
                </a:uFill>
                <a:latin typeface="+mj-lt"/>
                <a:cs typeface="Arial" panose="020B0604020202020204" pitchFamily="34" charset="0"/>
              </a:rPr>
              <a:t>unlisted </a:t>
            </a:r>
            <a:r>
              <a:rPr sz="1700" spc="-20" dirty="0">
                <a:latin typeface="+mj-lt"/>
                <a:cs typeface="Arial" panose="020B0604020202020204" pitchFamily="34" charset="0"/>
              </a:rPr>
              <a:t> </a:t>
            </a:r>
            <a:r>
              <a:rPr sz="1700" u="sng" spc="-20" dirty="0">
                <a:uFill>
                  <a:solidFill>
                    <a:srgbClr val="000000"/>
                  </a:solidFill>
                </a:uFill>
                <a:latin typeface="+mj-lt"/>
                <a:cs typeface="Arial" panose="020B0604020202020204" pitchFamily="34" charset="0"/>
              </a:rPr>
              <a:t>Indian </a:t>
            </a:r>
            <a:r>
              <a:rPr sz="1700" u="sng" spc="-25" dirty="0">
                <a:uFill>
                  <a:solidFill>
                    <a:srgbClr val="000000"/>
                  </a:solidFill>
                </a:uFill>
                <a:latin typeface="+mj-lt"/>
                <a:cs typeface="Arial" panose="020B0604020202020204" pitchFamily="34" charset="0"/>
              </a:rPr>
              <a:t>company; </a:t>
            </a:r>
            <a:r>
              <a:rPr sz="1700" u="sng" spc="75" dirty="0">
                <a:uFill>
                  <a:solidFill>
                    <a:srgbClr val="000000"/>
                  </a:solidFill>
                </a:uFill>
                <a:latin typeface="+mj-lt"/>
                <a:cs typeface="Arial" panose="020B0604020202020204" pitchFamily="34" charset="0"/>
              </a:rPr>
              <a:t>o</a:t>
            </a:r>
            <a:r>
              <a:rPr lang="en-IN" sz="1700" u="sng" spc="75" dirty="0">
                <a:uFill>
                  <a:solidFill>
                    <a:srgbClr val="000000"/>
                  </a:solidFill>
                </a:uFill>
                <a:latin typeface="+mj-lt"/>
                <a:cs typeface="Arial" panose="020B0604020202020204" pitchFamily="34" charset="0"/>
              </a:rPr>
              <a:t>r</a:t>
            </a:r>
            <a:r>
              <a:rPr sz="1700" u="sng" spc="75" dirty="0">
                <a:uFill>
                  <a:solidFill>
                    <a:srgbClr val="000000"/>
                  </a:solidFill>
                </a:uFill>
                <a:latin typeface="+mj-lt"/>
                <a:cs typeface="Arial" panose="020B0604020202020204" pitchFamily="34" charset="0"/>
              </a:rPr>
              <a:t> </a:t>
            </a:r>
            <a:r>
              <a:rPr sz="1700" u="sng" spc="-30" dirty="0">
                <a:uFill>
                  <a:solidFill>
                    <a:srgbClr val="000000"/>
                  </a:solidFill>
                </a:uFill>
                <a:latin typeface="+mj-lt"/>
                <a:cs typeface="Arial" panose="020B0604020202020204" pitchFamily="34" charset="0"/>
              </a:rPr>
              <a:t>in </a:t>
            </a:r>
            <a:r>
              <a:rPr sz="1700" u="sng" spc="-15" dirty="0">
                <a:uFill>
                  <a:solidFill>
                    <a:srgbClr val="000000"/>
                  </a:solidFill>
                </a:uFill>
                <a:latin typeface="+mj-lt"/>
                <a:cs typeface="Arial" panose="020B0604020202020204" pitchFamily="34" charset="0"/>
              </a:rPr>
              <a:t>ten </a:t>
            </a:r>
            <a:r>
              <a:rPr sz="1700" u="sng" spc="50" dirty="0">
                <a:uFill>
                  <a:solidFill>
                    <a:srgbClr val="000000"/>
                  </a:solidFill>
                </a:uFill>
                <a:latin typeface="+mj-lt"/>
                <a:cs typeface="Arial" panose="020B0604020202020204" pitchFamily="34" charset="0"/>
              </a:rPr>
              <a:t>pe</a:t>
            </a:r>
            <a:r>
              <a:rPr lang="en-IN" sz="1700" u="sng" spc="50" dirty="0">
                <a:uFill>
                  <a:solidFill>
                    <a:srgbClr val="000000"/>
                  </a:solidFill>
                </a:uFill>
                <a:latin typeface="+mj-lt"/>
                <a:cs typeface="Arial" panose="020B0604020202020204" pitchFamily="34" charset="0"/>
              </a:rPr>
              <a:t>r</a:t>
            </a:r>
            <a:r>
              <a:rPr sz="1700" u="sng" spc="50" dirty="0">
                <a:uFill>
                  <a:solidFill>
                    <a:srgbClr val="000000"/>
                  </a:solidFill>
                </a:uFill>
                <a:latin typeface="+mj-lt"/>
                <a:cs typeface="Arial" panose="020B0604020202020204" pitchFamily="34" charset="0"/>
              </a:rPr>
              <a:t> </a:t>
            </a:r>
            <a:r>
              <a:rPr sz="1700" u="sng" spc="-10" dirty="0">
                <a:uFill>
                  <a:solidFill>
                    <a:srgbClr val="000000"/>
                  </a:solidFill>
                </a:uFill>
                <a:latin typeface="+mj-lt"/>
                <a:cs typeface="Arial" panose="020B0604020202020204" pitchFamily="34" charset="0"/>
              </a:rPr>
              <a:t>cent </a:t>
            </a:r>
            <a:r>
              <a:rPr sz="1700" u="sng" spc="75" dirty="0">
                <a:uFill>
                  <a:solidFill>
                    <a:srgbClr val="000000"/>
                  </a:solidFill>
                </a:uFill>
                <a:latin typeface="+mj-lt"/>
                <a:cs typeface="Arial" panose="020B0604020202020204" pitchFamily="34" charset="0"/>
              </a:rPr>
              <a:t>o</a:t>
            </a:r>
            <a:r>
              <a:rPr lang="en-IN" sz="1700" u="sng" spc="75" dirty="0">
                <a:uFill>
                  <a:solidFill>
                    <a:srgbClr val="000000"/>
                  </a:solidFill>
                </a:uFill>
                <a:latin typeface="+mj-lt"/>
                <a:cs typeface="Arial" panose="020B0604020202020204" pitchFamily="34" charset="0"/>
              </a:rPr>
              <a:t>r</a:t>
            </a:r>
            <a:r>
              <a:rPr sz="1700" u="sng" spc="75" dirty="0">
                <a:uFill>
                  <a:solidFill>
                    <a:srgbClr val="000000"/>
                  </a:solidFill>
                </a:uFill>
                <a:latin typeface="+mj-lt"/>
                <a:cs typeface="Arial" panose="020B0604020202020204" pitchFamily="34" charset="0"/>
              </a:rPr>
              <a:t> </a:t>
            </a:r>
            <a:r>
              <a:rPr sz="1700" u="sng" spc="45" dirty="0" err="1">
                <a:uFill>
                  <a:solidFill>
                    <a:srgbClr val="000000"/>
                  </a:solidFill>
                </a:uFill>
                <a:latin typeface="+mj-lt"/>
                <a:cs typeface="Arial" panose="020B0604020202020204" pitchFamily="34" charset="0"/>
              </a:rPr>
              <a:t>mo</a:t>
            </a:r>
            <a:r>
              <a:rPr lang="en-IN" sz="1700" u="sng" spc="45" dirty="0">
                <a:uFill>
                  <a:solidFill>
                    <a:srgbClr val="000000"/>
                  </a:solidFill>
                </a:uFill>
                <a:latin typeface="+mj-lt"/>
                <a:cs typeface="Arial" panose="020B0604020202020204" pitchFamily="34" charset="0"/>
              </a:rPr>
              <a:t>r</a:t>
            </a:r>
            <a:r>
              <a:rPr sz="1700" u="sng" spc="45" dirty="0">
                <a:uFill>
                  <a:solidFill>
                    <a:srgbClr val="000000"/>
                  </a:solidFill>
                </a:uFill>
                <a:latin typeface="+mj-lt"/>
                <a:cs typeface="Arial" panose="020B0604020202020204" pitchFamily="34" charset="0"/>
              </a:rPr>
              <a:t>e </a:t>
            </a:r>
            <a:r>
              <a:rPr sz="1700" spc="50" dirty="0">
                <a:latin typeface="+mj-lt"/>
                <a:cs typeface="Arial" panose="020B0604020202020204" pitchFamily="34" charset="0"/>
              </a:rPr>
              <a:t> </a:t>
            </a:r>
            <a:r>
              <a:rPr sz="1700" spc="20" dirty="0">
                <a:latin typeface="+mj-lt"/>
                <a:cs typeface="Arial" panose="020B0604020202020204" pitchFamily="34" charset="0"/>
              </a:rPr>
              <a:t>of</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5" dirty="0">
                <a:latin typeface="+mj-lt"/>
                <a:cs typeface="Arial" panose="020B0604020202020204" pitchFamily="34" charset="0"/>
              </a:rPr>
              <a:t> </a:t>
            </a:r>
            <a:r>
              <a:rPr sz="1700" spc="-10" dirty="0">
                <a:latin typeface="+mj-lt"/>
                <a:cs typeface="Arial" panose="020B0604020202020204" pitchFamily="34" charset="0"/>
              </a:rPr>
              <a:t>post</a:t>
            </a:r>
            <a:r>
              <a:rPr sz="1700" spc="-5" dirty="0">
                <a:latin typeface="+mj-lt"/>
                <a:cs typeface="Arial" panose="020B0604020202020204" pitchFamily="34" charset="0"/>
              </a:rPr>
              <a:t> </a:t>
            </a:r>
            <a:r>
              <a:rPr sz="1700" spc="-20" dirty="0">
                <a:latin typeface="+mj-lt"/>
                <a:cs typeface="Arial" panose="020B0604020202020204" pitchFamily="34" charset="0"/>
              </a:rPr>
              <a:t>issue</a:t>
            </a:r>
            <a:r>
              <a:rPr sz="1700" dirty="0">
                <a:latin typeface="+mj-lt"/>
                <a:cs typeface="Arial" panose="020B0604020202020204" pitchFamily="34" charset="0"/>
              </a:rPr>
              <a:t> </a:t>
            </a:r>
            <a:r>
              <a:rPr sz="1700" spc="-65" dirty="0">
                <a:latin typeface="+mj-lt"/>
                <a:cs typeface="Arial" panose="020B0604020202020204" pitchFamily="34" charset="0"/>
              </a:rPr>
              <a:t>paid-up</a:t>
            </a:r>
            <a:r>
              <a:rPr sz="1700" spc="-10" dirty="0">
                <a:latin typeface="+mj-lt"/>
                <a:cs typeface="Arial" panose="020B0604020202020204" pitchFamily="34" charset="0"/>
              </a:rPr>
              <a:t> </a:t>
            </a:r>
            <a:r>
              <a:rPr sz="1700" spc="-25" dirty="0">
                <a:latin typeface="+mj-lt"/>
                <a:cs typeface="Arial" panose="020B0604020202020204" pitchFamily="34" charset="0"/>
              </a:rPr>
              <a:t>equity</a:t>
            </a:r>
            <a:r>
              <a:rPr sz="1700" spc="-10" dirty="0">
                <a:latin typeface="+mj-lt"/>
                <a:cs typeface="Arial" panose="020B0604020202020204" pitchFamily="34" charset="0"/>
              </a:rPr>
              <a:t> </a:t>
            </a:r>
            <a:r>
              <a:rPr sz="1700" spc="-15" dirty="0">
                <a:latin typeface="+mj-lt"/>
                <a:cs typeface="Arial" panose="020B0604020202020204" pitchFamily="34" charset="0"/>
              </a:rPr>
              <a:t>capital</a:t>
            </a:r>
            <a:r>
              <a:rPr sz="1700" spc="-20" dirty="0">
                <a:latin typeface="+mj-lt"/>
                <a:cs typeface="Arial" panose="020B0604020202020204" pitchFamily="34" charset="0"/>
              </a:rPr>
              <a:t> </a:t>
            </a:r>
            <a:r>
              <a:rPr sz="1700" spc="-15" dirty="0">
                <a:latin typeface="+mj-lt"/>
                <a:cs typeface="Arial" panose="020B0604020202020204" pitchFamily="34" charset="0"/>
              </a:rPr>
              <a:t>on</a:t>
            </a:r>
            <a:r>
              <a:rPr sz="1700" spc="-10" dirty="0">
                <a:latin typeface="+mj-lt"/>
                <a:cs typeface="Arial" panose="020B0604020202020204" pitchFamily="34" charset="0"/>
              </a:rPr>
              <a:t> </a:t>
            </a:r>
            <a:r>
              <a:rPr sz="1700" spc="-15" dirty="0">
                <a:latin typeface="+mj-lt"/>
                <a:cs typeface="Arial" panose="020B0604020202020204" pitchFamily="34" charset="0"/>
              </a:rPr>
              <a:t>a </a:t>
            </a:r>
            <a:r>
              <a:rPr sz="1700" spc="-10" dirty="0">
                <a:latin typeface="+mj-lt"/>
                <a:cs typeface="Arial" panose="020B0604020202020204" pitchFamily="34" charset="0"/>
              </a:rPr>
              <a:t> </a:t>
            </a:r>
            <a:r>
              <a:rPr sz="1700" spc="-20" dirty="0">
                <a:latin typeface="+mj-lt"/>
                <a:cs typeface="Arial" panose="020B0604020202020204" pitchFamily="34" charset="0"/>
              </a:rPr>
              <a:t>fully</a:t>
            </a:r>
            <a:r>
              <a:rPr sz="1700" dirty="0">
                <a:latin typeface="+mj-lt"/>
                <a:cs typeface="Arial" panose="020B0604020202020204" pitchFamily="34" charset="0"/>
              </a:rPr>
              <a:t> </a:t>
            </a:r>
            <a:r>
              <a:rPr sz="1700" spc="-15" dirty="0">
                <a:latin typeface="+mj-lt"/>
                <a:cs typeface="Arial" panose="020B0604020202020204" pitchFamily="34" charset="0"/>
              </a:rPr>
              <a:t>diluted</a:t>
            </a:r>
            <a:r>
              <a:rPr sz="1700" spc="-25" dirty="0">
                <a:latin typeface="+mj-lt"/>
                <a:cs typeface="Arial" panose="020B0604020202020204" pitchFamily="34" charset="0"/>
              </a:rPr>
              <a:t> </a:t>
            </a:r>
            <a:r>
              <a:rPr sz="1700" spc="-15" dirty="0">
                <a:latin typeface="+mj-lt"/>
                <a:cs typeface="Arial" panose="020B0604020202020204" pitchFamily="34" charset="0"/>
              </a:rPr>
              <a:t>basis</a:t>
            </a:r>
            <a:r>
              <a:rPr sz="1700" spc="-10"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20" dirty="0">
                <a:latin typeface="+mj-lt"/>
                <a:cs typeface="Arial" panose="020B0604020202020204" pitchFamily="34" charset="0"/>
              </a:rPr>
              <a:t>listed</a:t>
            </a:r>
            <a:r>
              <a:rPr sz="1700" dirty="0">
                <a:latin typeface="+mj-lt"/>
                <a:cs typeface="Arial" panose="020B0604020202020204" pitchFamily="34" charset="0"/>
              </a:rPr>
              <a:t> </a:t>
            </a:r>
            <a:r>
              <a:rPr sz="1700" spc="-20" dirty="0">
                <a:latin typeface="+mj-lt"/>
                <a:cs typeface="Arial" panose="020B0604020202020204" pitchFamily="34" charset="0"/>
              </a:rPr>
              <a:t>Indian </a:t>
            </a:r>
            <a:r>
              <a:rPr sz="1700" spc="-15" dirty="0">
                <a:latin typeface="+mj-lt"/>
                <a:cs typeface="Arial" panose="020B0604020202020204" pitchFamily="34" charset="0"/>
              </a:rPr>
              <a:t> </a:t>
            </a:r>
            <a:r>
              <a:rPr sz="1700" spc="-25" dirty="0">
                <a:latin typeface="+mj-lt"/>
                <a:cs typeface="Arial" panose="020B0604020202020204" pitchFamily="34" charset="0"/>
              </a:rPr>
              <a:t>company;</a:t>
            </a:r>
            <a:endParaRPr sz="1700" dirty="0">
              <a:latin typeface="+mj-lt"/>
              <a:cs typeface="Arial" panose="020B0604020202020204" pitchFamily="34" charset="0"/>
            </a:endParaRPr>
          </a:p>
        </p:txBody>
      </p:sp>
      <p:sp>
        <p:nvSpPr>
          <p:cNvPr id="13" name="object 13"/>
          <p:cNvSpPr txBox="1"/>
          <p:nvPr/>
        </p:nvSpPr>
        <p:spPr>
          <a:xfrm>
            <a:off x="688035" y="4012133"/>
            <a:ext cx="4507865" cy="1582484"/>
          </a:xfrm>
          <a:prstGeom prst="rect">
            <a:avLst/>
          </a:prstGeom>
        </p:spPr>
        <p:txBody>
          <a:bodyPr vert="horz" wrap="square" lIns="0" tIns="12700" rIns="0" bIns="0" rtlCol="0">
            <a:spAutoFit/>
          </a:bodyPr>
          <a:lstStyle/>
          <a:p>
            <a:pPr marL="12065" marR="5080" indent="2540" algn="ctr">
              <a:lnSpc>
                <a:spcPct val="100000"/>
              </a:lnSpc>
              <a:spcBef>
                <a:spcPts val="100"/>
              </a:spcBef>
            </a:pPr>
            <a:r>
              <a:rPr sz="1700" spc="-60" dirty="0">
                <a:latin typeface="+mj-lt"/>
                <a:cs typeface="Arial" panose="020B0604020202020204" pitchFamily="34" charset="0"/>
              </a:rPr>
              <a:t>Note:-</a:t>
            </a:r>
            <a:r>
              <a:rPr sz="1700" spc="-15" dirty="0">
                <a:latin typeface="+mj-lt"/>
                <a:cs typeface="Arial" panose="020B0604020202020204" pitchFamily="34" charset="0"/>
              </a:rPr>
              <a:t> </a:t>
            </a:r>
            <a:r>
              <a:rPr sz="1700" spc="-25" dirty="0">
                <a:latin typeface="+mj-lt"/>
                <a:cs typeface="Arial" panose="020B0604020202020204" pitchFamily="34" charset="0"/>
              </a:rPr>
              <a:t>In</a:t>
            </a:r>
            <a:r>
              <a:rPr sz="1700" spc="10" dirty="0">
                <a:latin typeface="+mj-lt"/>
                <a:cs typeface="Arial" panose="020B0604020202020204" pitchFamily="34" charset="0"/>
              </a:rPr>
              <a:t> </a:t>
            </a:r>
            <a:r>
              <a:rPr sz="1700" spc="-5" dirty="0">
                <a:latin typeface="+mj-lt"/>
                <a:cs typeface="Arial" panose="020B0604020202020204" pitchFamily="34" charset="0"/>
              </a:rPr>
              <a:t>case</a:t>
            </a:r>
            <a:r>
              <a:rPr sz="1700" spc="-30" dirty="0">
                <a:latin typeface="+mj-lt"/>
                <a:cs typeface="Arial" panose="020B0604020202020204" pitchFamily="34" charset="0"/>
              </a:rPr>
              <a:t> </a:t>
            </a:r>
            <a:r>
              <a:rPr sz="1700" spc="-20" dirty="0">
                <a:latin typeface="+mj-lt"/>
                <a:cs typeface="Arial" panose="020B0604020202020204" pitchFamily="34" charset="0"/>
              </a:rPr>
              <a:t>an</a:t>
            </a:r>
            <a:r>
              <a:rPr sz="1700" spc="-5" dirty="0">
                <a:latin typeface="+mj-lt"/>
                <a:cs typeface="Arial" panose="020B0604020202020204" pitchFamily="34" charset="0"/>
              </a:rPr>
              <a:t> </a:t>
            </a:r>
            <a:r>
              <a:rPr sz="1700" spc="-20" dirty="0">
                <a:latin typeface="+mj-lt"/>
                <a:cs typeface="Arial" panose="020B0604020202020204" pitchFamily="34" charset="0"/>
              </a:rPr>
              <a:t>existing</a:t>
            </a:r>
            <a:r>
              <a:rPr sz="1700" spc="-10" dirty="0">
                <a:latin typeface="+mj-lt"/>
                <a:cs typeface="Arial" panose="020B0604020202020204" pitchFamily="34" charset="0"/>
              </a:rPr>
              <a:t> </a:t>
            </a:r>
            <a:r>
              <a:rPr sz="1700" spc="-15" dirty="0">
                <a:latin typeface="+mj-lt"/>
                <a:cs typeface="Arial" panose="020B0604020202020204" pitchFamily="34" charset="0"/>
              </a:rPr>
              <a:t>investment</a:t>
            </a:r>
            <a:r>
              <a:rPr sz="1700" spc="-5" dirty="0">
                <a:latin typeface="+mj-lt"/>
                <a:cs typeface="Arial" panose="020B0604020202020204" pitchFamily="34" charset="0"/>
              </a:rPr>
              <a:t> </a:t>
            </a:r>
            <a:r>
              <a:rPr sz="1700" spc="-40" dirty="0">
                <a:latin typeface="+mj-lt"/>
                <a:cs typeface="Arial" panose="020B0604020202020204" pitchFamily="34" charset="0"/>
              </a:rPr>
              <a:t>by</a:t>
            </a:r>
            <a:r>
              <a:rPr sz="1700" spc="-10" dirty="0">
                <a:latin typeface="+mj-lt"/>
                <a:cs typeface="Arial" panose="020B0604020202020204" pitchFamily="34" charset="0"/>
              </a:rPr>
              <a:t> a </a:t>
            </a:r>
            <a:r>
              <a:rPr sz="1700" spc="-5"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 </a:t>
            </a:r>
            <a:r>
              <a:rPr lang="en-IN" sz="1700" spc="10" dirty="0">
                <a:latin typeface="+mj-lt"/>
                <a:cs typeface="Arial" panose="020B0604020202020204" pitchFamily="34" charset="0"/>
              </a:rPr>
              <a:t>r</a:t>
            </a:r>
            <a:r>
              <a:rPr sz="1700" spc="10" dirty="0" err="1">
                <a:latin typeface="+mj-lt"/>
                <a:cs typeface="Arial" panose="020B0604020202020204" pitchFamily="34" charset="0"/>
              </a:rPr>
              <a:t>esident</a:t>
            </a:r>
            <a:r>
              <a:rPr sz="1700" spc="10" dirty="0">
                <a:latin typeface="+mj-lt"/>
                <a:cs typeface="Arial" panose="020B0604020202020204" pitchFamily="34" charset="0"/>
              </a:rPr>
              <a:t> </a:t>
            </a:r>
            <a:r>
              <a:rPr sz="1700" spc="-15" dirty="0">
                <a:latin typeface="+mj-lt"/>
                <a:cs typeface="Arial" panose="020B0604020202020204" pitchFamily="34" charset="0"/>
              </a:rPr>
              <a:t>outside </a:t>
            </a:r>
            <a:r>
              <a:rPr sz="1700" spc="-20" dirty="0">
                <a:latin typeface="+mj-lt"/>
                <a:cs typeface="Arial" panose="020B0604020202020204" pitchFamily="34" charset="0"/>
              </a:rPr>
              <a:t>India </a:t>
            </a:r>
            <a:r>
              <a:rPr sz="1700" spc="-25" dirty="0">
                <a:latin typeface="+mj-lt"/>
                <a:cs typeface="Arial" panose="020B0604020202020204" pitchFamily="34" charset="0"/>
              </a:rPr>
              <a:t>in equity </a:t>
            </a:r>
            <a:r>
              <a:rPr sz="1700" spc="-2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15" dirty="0">
                <a:latin typeface="+mj-lt"/>
                <a:cs typeface="Arial" panose="020B0604020202020204" pitchFamily="34" charset="0"/>
              </a:rPr>
              <a:t> </a:t>
            </a:r>
            <a:r>
              <a:rPr sz="1700" spc="20" dirty="0">
                <a:latin typeface="+mj-lt"/>
                <a:cs typeface="Arial" panose="020B0604020202020204" pitchFamily="34" charset="0"/>
              </a:rPr>
              <a:t>of</a:t>
            </a:r>
            <a:r>
              <a:rPr sz="170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listed</a:t>
            </a:r>
            <a:r>
              <a:rPr sz="1700" dirty="0">
                <a:latin typeface="+mj-lt"/>
                <a:cs typeface="Arial" panose="020B0604020202020204" pitchFamily="34" charset="0"/>
              </a:rPr>
              <a:t> </a:t>
            </a:r>
            <a:r>
              <a:rPr sz="1700" spc="-20" dirty="0">
                <a:latin typeface="+mj-lt"/>
                <a:cs typeface="Arial" panose="020B0604020202020204" pitchFamily="34" charset="0"/>
              </a:rPr>
              <a:t>Indian</a:t>
            </a:r>
            <a:r>
              <a:rPr sz="1700" spc="-5" dirty="0">
                <a:latin typeface="+mj-lt"/>
                <a:cs typeface="Arial" panose="020B0604020202020204" pitchFamily="34" charset="0"/>
              </a:rPr>
              <a:t> </a:t>
            </a:r>
            <a:r>
              <a:rPr sz="1700" spc="-15" dirty="0">
                <a:latin typeface="+mj-lt"/>
                <a:cs typeface="Arial" panose="020B0604020202020204" pitchFamily="34" charset="0"/>
              </a:rPr>
              <a:t>company</a:t>
            </a:r>
            <a:r>
              <a:rPr sz="1700" spc="-25" dirty="0">
                <a:latin typeface="+mj-lt"/>
                <a:cs typeface="Arial" panose="020B0604020202020204" pitchFamily="34" charset="0"/>
              </a:rPr>
              <a:t> </a:t>
            </a:r>
            <a:r>
              <a:rPr sz="1700" spc="-10" dirty="0">
                <a:latin typeface="+mj-lt"/>
                <a:cs typeface="Arial" panose="020B0604020202020204" pitchFamily="34" charset="0"/>
              </a:rPr>
              <a:t>falls </a:t>
            </a:r>
            <a:r>
              <a:rPr sz="1700" spc="-430"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15" dirty="0">
                <a:latin typeface="+mj-lt"/>
                <a:cs typeface="Arial" panose="020B0604020202020204" pitchFamily="34" charset="0"/>
              </a:rPr>
              <a:t>a</a:t>
            </a:r>
            <a:r>
              <a:rPr sz="1700" dirty="0">
                <a:latin typeface="+mj-lt"/>
                <a:cs typeface="Arial" panose="020B0604020202020204" pitchFamily="34" charset="0"/>
              </a:rPr>
              <a:t> </a:t>
            </a:r>
            <a:r>
              <a:rPr sz="1700" spc="-15" dirty="0">
                <a:latin typeface="+mj-lt"/>
                <a:cs typeface="Arial" panose="020B0604020202020204" pitchFamily="34" charset="0"/>
              </a:rPr>
              <a:t>level</a:t>
            </a:r>
            <a:r>
              <a:rPr sz="1700" spc="-20" dirty="0">
                <a:latin typeface="+mj-lt"/>
                <a:cs typeface="Arial" panose="020B0604020202020204" pitchFamily="34" charset="0"/>
              </a:rPr>
              <a:t> </a:t>
            </a:r>
            <a:r>
              <a:rPr sz="1700" spc="-5" dirty="0">
                <a:latin typeface="+mj-lt"/>
                <a:cs typeface="Arial" panose="020B0604020202020204" pitchFamily="34" charset="0"/>
              </a:rPr>
              <a:t>below</a:t>
            </a:r>
            <a:r>
              <a:rPr sz="1700" spc="5" dirty="0">
                <a:latin typeface="+mj-lt"/>
                <a:cs typeface="Arial" panose="020B0604020202020204" pitchFamily="34" charset="0"/>
              </a:rPr>
              <a:t> </a:t>
            </a:r>
            <a:r>
              <a:rPr sz="1700" spc="-15" dirty="0">
                <a:latin typeface="+mj-lt"/>
                <a:cs typeface="Arial" panose="020B0604020202020204" pitchFamily="34" charset="0"/>
              </a:rPr>
              <a:t>ten</a:t>
            </a:r>
            <a:r>
              <a:rPr sz="1700" spc="5" dirty="0">
                <a:latin typeface="+mj-lt"/>
                <a:cs typeface="Arial" panose="020B0604020202020204" pitchFamily="34" charset="0"/>
              </a:rPr>
              <a:t> </a:t>
            </a:r>
            <a:r>
              <a:rPr sz="1700" spc="10" dirty="0">
                <a:latin typeface="+mj-lt"/>
                <a:cs typeface="Arial" panose="020B0604020202020204" pitchFamily="34" charset="0"/>
              </a:rPr>
              <a:t>pe</a:t>
            </a:r>
            <a:r>
              <a:rPr lang="en-IN" sz="1700" spc="10" dirty="0">
                <a:latin typeface="+mj-lt"/>
                <a:cs typeface="Arial" panose="020B0604020202020204" pitchFamily="34" charset="0"/>
              </a:rPr>
              <a:t>r</a:t>
            </a:r>
            <a:r>
              <a:rPr sz="1700" spc="10" dirty="0">
                <a:latin typeface="+mj-lt"/>
                <a:cs typeface="Arial" panose="020B0604020202020204" pitchFamily="34" charset="0"/>
              </a:rPr>
              <a:t>cent,</a:t>
            </a:r>
            <a:r>
              <a:rPr sz="1700" spc="-20"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20" dirty="0">
                <a:latin typeface="+mj-lt"/>
                <a:cs typeface="Arial" panose="020B0604020202020204" pitchFamily="34" charset="0"/>
              </a:rPr>
              <a:t>the </a:t>
            </a:r>
            <a:r>
              <a:rPr sz="1700" spc="-10" dirty="0">
                <a:latin typeface="+mj-lt"/>
                <a:cs typeface="Arial" panose="020B0604020202020204" pitchFamily="34" charset="0"/>
              </a:rPr>
              <a:t>post </a:t>
            </a:r>
            <a:r>
              <a:rPr sz="1700" spc="-5" dirty="0">
                <a:latin typeface="+mj-lt"/>
                <a:cs typeface="Arial" panose="020B0604020202020204" pitchFamily="34" charset="0"/>
              </a:rPr>
              <a:t> </a:t>
            </a:r>
            <a:r>
              <a:rPr sz="1700" spc="-20" dirty="0">
                <a:latin typeface="+mj-lt"/>
                <a:cs typeface="Arial" panose="020B0604020202020204" pitchFamily="34" charset="0"/>
              </a:rPr>
              <a:t>issue</a:t>
            </a:r>
            <a:r>
              <a:rPr sz="1700" spc="10" dirty="0">
                <a:latin typeface="+mj-lt"/>
                <a:cs typeface="Arial" panose="020B0604020202020204" pitchFamily="34" charset="0"/>
              </a:rPr>
              <a:t> </a:t>
            </a:r>
            <a:r>
              <a:rPr sz="1700" spc="-65" dirty="0">
                <a:latin typeface="+mj-lt"/>
                <a:cs typeface="Arial" panose="020B0604020202020204" pitchFamily="34" charset="0"/>
              </a:rPr>
              <a:t>paid-up</a:t>
            </a:r>
            <a:r>
              <a:rPr sz="1700" dirty="0">
                <a:latin typeface="+mj-lt"/>
                <a:cs typeface="Arial" panose="020B0604020202020204" pitchFamily="34" charset="0"/>
              </a:rPr>
              <a:t> </a:t>
            </a:r>
            <a:r>
              <a:rPr sz="1700" spc="-25" dirty="0">
                <a:latin typeface="+mj-lt"/>
                <a:cs typeface="Arial" panose="020B0604020202020204" pitchFamily="34" charset="0"/>
              </a:rPr>
              <a:t>equity</a:t>
            </a:r>
            <a:r>
              <a:rPr sz="1700" spc="-5" dirty="0">
                <a:latin typeface="+mj-lt"/>
                <a:cs typeface="Arial" panose="020B0604020202020204" pitchFamily="34" charset="0"/>
              </a:rPr>
              <a:t> </a:t>
            </a:r>
            <a:r>
              <a:rPr sz="1700" spc="-20" dirty="0">
                <a:latin typeface="+mj-lt"/>
                <a:cs typeface="Arial" panose="020B0604020202020204" pitchFamily="34" charset="0"/>
              </a:rPr>
              <a:t>capital</a:t>
            </a:r>
            <a:r>
              <a:rPr sz="1700" spc="-15" dirty="0">
                <a:latin typeface="+mj-lt"/>
                <a:cs typeface="Arial" panose="020B0604020202020204" pitchFamily="34" charset="0"/>
              </a:rPr>
              <a:t> on</a:t>
            </a:r>
            <a:r>
              <a:rPr sz="1700" dirty="0">
                <a:latin typeface="+mj-lt"/>
                <a:cs typeface="Arial" panose="020B0604020202020204" pitchFamily="34" charset="0"/>
              </a:rPr>
              <a:t> </a:t>
            </a:r>
            <a:r>
              <a:rPr sz="1700" spc="-10" dirty="0">
                <a:latin typeface="+mj-lt"/>
                <a:cs typeface="Arial" panose="020B0604020202020204" pitchFamily="34" charset="0"/>
              </a:rPr>
              <a:t>a</a:t>
            </a:r>
            <a:r>
              <a:rPr sz="1700" dirty="0">
                <a:latin typeface="+mj-lt"/>
                <a:cs typeface="Arial" panose="020B0604020202020204" pitchFamily="34" charset="0"/>
              </a:rPr>
              <a:t> </a:t>
            </a:r>
            <a:r>
              <a:rPr sz="1700" spc="-25" dirty="0">
                <a:latin typeface="+mj-lt"/>
                <a:cs typeface="Arial" panose="020B0604020202020204" pitchFamily="34" charset="0"/>
              </a:rPr>
              <a:t>fully</a:t>
            </a:r>
            <a:r>
              <a:rPr sz="1700" spc="5" dirty="0">
                <a:latin typeface="+mj-lt"/>
                <a:cs typeface="Arial" panose="020B0604020202020204" pitchFamily="34" charset="0"/>
              </a:rPr>
              <a:t> </a:t>
            </a:r>
            <a:r>
              <a:rPr sz="1700" spc="-15" dirty="0">
                <a:latin typeface="+mj-lt"/>
                <a:cs typeface="Arial" panose="020B0604020202020204" pitchFamily="34" charset="0"/>
              </a:rPr>
              <a:t>diluted </a:t>
            </a:r>
            <a:r>
              <a:rPr sz="1700" spc="-430" dirty="0">
                <a:latin typeface="+mj-lt"/>
                <a:cs typeface="Arial" panose="020B0604020202020204" pitchFamily="34" charset="0"/>
              </a:rPr>
              <a:t> </a:t>
            </a:r>
            <a:r>
              <a:rPr sz="1700" spc="-15" dirty="0">
                <a:latin typeface="+mj-lt"/>
                <a:cs typeface="Arial" panose="020B0604020202020204" pitchFamily="34" charset="0"/>
              </a:rPr>
              <a:t>basis,</a:t>
            </a:r>
            <a:r>
              <a:rPr sz="1700" spc="-5" dirty="0">
                <a:latin typeface="+mj-lt"/>
                <a:cs typeface="Arial" panose="020B0604020202020204" pitchFamily="34" charset="0"/>
              </a:rPr>
              <a:t> </a:t>
            </a:r>
            <a:r>
              <a:rPr sz="1700" spc="-20" dirty="0">
                <a:latin typeface="+mj-lt"/>
                <a:cs typeface="Arial" panose="020B0604020202020204" pitchFamily="34" charset="0"/>
              </a:rPr>
              <a:t>the</a:t>
            </a:r>
            <a:r>
              <a:rPr sz="1700" spc="-15" dirty="0">
                <a:latin typeface="+mj-lt"/>
                <a:cs typeface="Arial" panose="020B0604020202020204" pitchFamily="34" charset="0"/>
              </a:rPr>
              <a:t> </a:t>
            </a:r>
            <a:r>
              <a:rPr sz="1700" spc="-20" dirty="0">
                <a:latin typeface="+mj-lt"/>
                <a:cs typeface="Arial" panose="020B0604020202020204" pitchFamily="34" charset="0"/>
              </a:rPr>
              <a:t>investment</a:t>
            </a:r>
            <a:r>
              <a:rPr sz="1700" spc="-15" dirty="0">
                <a:latin typeface="+mj-lt"/>
                <a:cs typeface="Arial" panose="020B0604020202020204" pitchFamily="34" charset="0"/>
              </a:rPr>
              <a:t> </a:t>
            </a:r>
            <a:r>
              <a:rPr sz="1700" spc="-25" dirty="0">
                <a:latin typeface="+mj-lt"/>
                <a:cs typeface="Arial" panose="020B0604020202020204" pitchFamily="34" charset="0"/>
              </a:rPr>
              <a:t>shall</a:t>
            </a:r>
            <a:r>
              <a:rPr sz="1700" spc="-5" dirty="0">
                <a:latin typeface="+mj-lt"/>
                <a:cs typeface="Arial" panose="020B0604020202020204" pitchFamily="34" charset="0"/>
              </a:rPr>
              <a:t> </a:t>
            </a:r>
            <a:r>
              <a:rPr sz="1700" spc="-20" dirty="0">
                <a:latin typeface="+mj-lt"/>
                <a:cs typeface="Arial" panose="020B0604020202020204" pitchFamily="34" charset="0"/>
              </a:rPr>
              <a:t>continue</a:t>
            </a:r>
            <a:r>
              <a:rPr sz="1700" spc="-10" dirty="0">
                <a:latin typeface="+mj-lt"/>
                <a:cs typeface="Arial" panose="020B0604020202020204" pitchFamily="34" charset="0"/>
              </a:rPr>
              <a:t> to</a:t>
            </a:r>
            <a:r>
              <a:rPr sz="1700" spc="-15" dirty="0">
                <a:latin typeface="+mj-lt"/>
                <a:cs typeface="Arial" panose="020B0604020202020204" pitchFamily="34" charset="0"/>
              </a:rPr>
              <a:t> </a:t>
            </a:r>
            <a:r>
              <a:rPr sz="1700" dirty="0">
                <a:latin typeface="+mj-lt"/>
                <a:cs typeface="Arial" panose="020B0604020202020204" pitchFamily="34" charset="0"/>
              </a:rPr>
              <a:t>be </a:t>
            </a:r>
            <a:r>
              <a:rPr sz="1700" spc="5" dirty="0">
                <a:latin typeface="+mj-lt"/>
                <a:cs typeface="Arial" panose="020B0604020202020204" pitchFamily="34" charset="0"/>
              </a:rPr>
              <a:t> </a:t>
            </a:r>
            <a:r>
              <a:rPr sz="1700" spc="15" dirty="0">
                <a:latin typeface="+mj-lt"/>
                <a:cs typeface="Arial" panose="020B0604020202020204" pitchFamily="34" charset="0"/>
              </a:rPr>
              <a:t>t</a:t>
            </a:r>
            <a:r>
              <a:rPr lang="en-IN" sz="1700" spc="15" dirty="0">
                <a:latin typeface="+mj-lt"/>
                <a:cs typeface="Arial" panose="020B0604020202020204" pitchFamily="34" charset="0"/>
              </a:rPr>
              <a:t>r</a:t>
            </a:r>
            <a:r>
              <a:rPr sz="1700" spc="15" dirty="0" err="1">
                <a:latin typeface="+mj-lt"/>
                <a:cs typeface="Arial" panose="020B0604020202020204" pitchFamily="34" charset="0"/>
              </a:rPr>
              <a:t>eated</a:t>
            </a:r>
            <a:r>
              <a:rPr sz="1700" spc="-40" dirty="0">
                <a:latin typeface="+mj-lt"/>
                <a:cs typeface="Arial" panose="020B0604020202020204" pitchFamily="34" charset="0"/>
              </a:rPr>
              <a:t> </a:t>
            </a:r>
            <a:r>
              <a:rPr sz="1700" spc="-15" dirty="0">
                <a:latin typeface="+mj-lt"/>
                <a:cs typeface="Arial" panose="020B0604020202020204" pitchFamily="34" charset="0"/>
              </a:rPr>
              <a:t>as</a:t>
            </a:r>
            <a:r>
              <a:rPr sz="1700" spc="-5" dirty="0">
                <a:latin typeface="+mj-lt"/>
                <a:cs typeface="Arial" panose="020B0604020202020204" pitchFamily="34" charset="0"/>
              </a:rPr>
              <a:t> </a:t>
            </a:r>
            <a:r>
              <a:rPr sz="1700" spc="-40" dirty="0">
                <a:latin typeface="+mj-lt"/>
                <a:cs typeface="Arial" panose="020B0604020202020204" pitchFamily="34" charset="0"/>
              </a:rPr>
              <a:t>FDI;</a:t>
            </a:r>
            <a:endParaRPr sz="1700" dirty="0">
              <a:latin typeface="+mj-lt"/>
              <a:cs typeface="Arial" panose="020B0604020202020204" pitchFamily="34" charset="0"/>
            </a:endParaRPr>
          </a:p>
        </p:txBody>
      </p:sp>
      <p:grpSp>
        <p:nvGrpSpPr>
          <p:cNvPr id="14" name="object 14"/>
          <p:cNvGrpSpPr/>
          <p:nvPr/>
        </p:nvGrpSpPr>
        <p:grpSpPr>
          <a:xfrm>
            <a:off x="204406" y="1291018"/>
            <a:ext cx="5545455" cy="592455"/>
            <a:chOff x="204406" y="1291018"/>
            <a:chExt cx="5545455" cy="592455"/>
          </a:xfrm>
          <a:solidFill>
            <a:schemeClr val="accent3">
              <a:lumMod val="60000"/>
              <a:lumOff val="40000"/>
            </a:schemeClr>
          </a:solidFill>
        </p:grpSpPr>
        <p:sp>
          <p:nvSpPr>
            <p:cNvPr id="15" name="object 15"/>
            <p:cNvSpPr/>
            <p:nvPr/>
          </p:nvSpPr>
          <p:spPr>
            <a:xfrm>
              <a:off x="218693" y="1305305"/>
              <a:ext cx="5516880" cy="563880"/>
            </a:xfrm>
            <a:custGeom>
              <a:avLst/>
              <a:gdLst/>
              <a:ahLst/>
              <a:cxnLst/>
              <a:rect l="l" t="t" r="r" b="b"/>
              <a:pathLst>
                <a:path w="5516880" h="563880">
                  <a:moveTo>
                    <a:pt x="5516880" y="0"/>
                  </a:moveTo>
                  <a:lnTo>
                    <a:pt x="0" y="0"/>
                  </a:lnTo>
                  <a:lnTo>
                    <a:pt x="0" y="563879"/>
                  </a:lnTo>
                  <a:lnTo>
                    <a:pt x="5516880" y="563879"/>
                  </a:lnTo>
                  <a:lnTo>
                    <a:pt x="5516880" y="0"/>
                  </a:lnTo>
                  <a:close/>
                </a:path>
              </a:pathLst>
            </a:custGeom>
            <a:grpFill/>
          </p:spPr>
          <p:txBody>
            <a:bodyPr wrap="square" lIns="0" tIns="0" rIns="0" bIns="0" rtlCol="0"/>
            <a:lstStyle/>
            <a:p>
              <a:endParaRPr sz="1700">
                <a:latin typeface="+mj-lt"/>
                <a:cs typeface="Arial" panose="020B0604020202020204" pitchFamily="34" charset="0"/>
              </a:endParaRPr>
            </a:p>
          </p:txBody>
        </p:sp>
        <p:sp>
          <p:nvSpPr>
            <p:cNvPr id="16" name="object 16"/>
            <p:cNvSpPr/>
            <p:nvPr/>
          </p:nvSpPr>
          <p:spPr>
            <a:xfrm>
              <a:off x="218693" y="1305305"/>
              <a:ext cx="5516880" cy="563880"/>
            </a:xfrm>
            <a:custGeom>
              <a:avLst/>
              <a:gdLst/>
              <a:ahLst/>
              <a:cxnLst/>
              <a:rect l="l" t="t" r="r" b="b"/>
              <a:pathLst>
                <a:path w="5516880" h="563880">
                  <a:moveTo>
                    <a:pt x="0" y="563879"/>
                  </a:moveTo>
                  <a:lnTo>
                    <a:pt x="5516880" y="563879"/>
                  </a:lnTo>
                  <a:lnTo>
                    <a:pt x="5516880" y="0"/>
                  </a:lnTo>
                  <a:lnTo>
                    <a:pt x="0" y="0"/>
                  </a:lnTo>
                  <a:lnTo>
                    <a:pt x="0" y="563879"/>
                  </a:lnTo>
                  <a:close/>
                </a:path>
              </a:pathLst>
            </a:custGeom>
            <a:grpFill/>
            <a:ln w="28575">
              <a:solidFill>
                <a:srgbClr val="172C51"/>
              </a:solidFill>
            </a:ln>
          </p:spPr>
          <p:txBody>
            <a:bodyPr wrap="square" lIns="0" tIns="0" rIns="0" bIns="0" rtlCol="0"/>
            <a:lstStyle/>
            <a:p>
              <a:endParaRPr sz="1700">
                <a:latin typeface="+mj-lt"/>
                <a:cs typeface="Arial" panose="020B0604020202020204" pitchFamily="34" charset="0"/>
              </a:endParaRPr>
            </a:p>
          </p:txBody>
        </p:sp>
      </p:grpSp>
      <p:sp>
        <p:nvSpPr>
          <p:cNvPr id="17" name="object 17"/>
          <p:cNvSpPr txBox="1"/>
          <p:nvPr/>
        </p:nvSpPr>
        <p:spPr>
          <a:xfrm>
            <a:off x="1296161" y="1423491"/>
            <a:ext cx="3707918" cy="289823"/>
          </a:xfrm>
          <a:prstGeom prst="rect">
            <a:avLst/>
          </a:prstGeom>
        </p:spPr>
        <p:txBody>
          <a:bodyPr vert="horz" wrap="square" lIns="0" tIns="12700" rIns="0" bIns="0" rtlCol="0">
            <a:spAutoFit/>
          </a:bodyPr>
          <a:lstStyle/>
          <a:p>
            <a:pPr marL="12700">
              <a:lnSpc>
                <a:spcPct val="100000"/>
              </a:lnSpc>
              <a:spcBef>
                <a:spcPts val="100"/>
              </a:spcBef>
            </a:pPr>
            <a:r>
              <a:rPr lang="en-IN" sz="1800" b="1" spc="140" dirty="0">
                <a:latin typeface="+mj-lt"/>
                <a:cs typeface="Roboto"/>
              </a:rPr>
              <a:t>F</a:t>
            </a:r>
            <a:r>
              <a:rPr sz="1800" b="1" spc="140" dirty="0">
                <a:latin typeface="+mj-lt"/>
                <a:cs typeface="Roboto"/>
              </a:rPr>
              <a:t>DI</a:t>
            </a:r>
            <a:r>
              <a:rPr sz="1800" b="1" spc="-15" dirty="0">
                <a:latin typeface="+mj-lt"/>
                <a:cs typeface="Roboto"/>
              </a:rPr>
              <a:t> </a:t>
            </a:r>
            <a:r>
              <a:rPr sz="1800" b="1" spc="80" dirty="0">
                <a:latin typeface="+mj-lt"/>
                <a:cs typeface="Roboto"/>
              </a:rPr>
              <a:t>o</a:t>
            </a:r>
            <a:r>
              <a:rPr lang="en-IN" sz="1800" b="1" spc="80" dirty="0">
                <a:latin typeface="+mj-lt"/>
                <a:cs typeface="Roboto"/>
              </a:rPr>
              <a:t>r</a:t>
            </a:r>
            <a:r>
              <a:rPr sz="1800" b="1" spc="-10" dirty="0">
                <a:latin typeface="+mj-lt"/>
                <a:cs typeface="Roboto"/>
              </a:rPr>
              <a:t> </a:t>
            </a:r>
            <a:r>
              <a:rPr lang="en-IN" sz="1800" b="1" spc="90" dirty="0">
                <a:latin typeface="+mj-lt"/>
                <a:cs typeface="Roboto"/>
              </a:rPr>
              <a:t>F</a:t>
            </a:r>
            <a:r>
              <a:rPr sz="1800" b="1" spc="90" dirty="0">
                <a:latin typeface="+mj-lt"/>
                <a:cs typeface="Roboto"/>
              </a:rPr>
              <a:t>o</a:t>
            </a:r>
            <a:r>
              <a:rPr lang="en-IN" sz="1800" b="1" spc="90" dirty="0">
                <a:latin typeface="+mj-lt"/>
                <a:cs typeface="Roboto"/>
              </a:rPr>
              <a:t>r</a:t>
            </a:r>
            <a:r>
              <a:rPr sz="1800" b="1" spc="90" dirty="0" err="1">
                <a:latin typeface="+mj-lt"/>
                <a:cs typeface="Roboto"/>
              </a:rPr>
              <a:t>eign</a:t>
            </a:r>
            <a:r>
              <a:rPr sz="1800" b="1" spc="-20" dirty="0">
                <a:latin typeface="+mj-lt"/>
                <a:cs typeface="Roboto"/>
              </a:rPr>
              <a:t> </a:t>
            </a:r>
            <a:r>
              <a:rPr sz="1800" b="1" spc="25" dirty="0">
                <a:latin typeface="+mj-lt"/>
                <a:cs typeface="Roboto"/>
              </a:rPr>
              <a:t>Di</a:t>
            </a:r>
            <a:r>
              <a:rPr lang="en-IN" sz="1800" b="1" spc="25" dirty="0">
                <a:latin typeface="+mj-lt"/>
                <a:cs typeface="Roboto"/>
              </a:rPr>
              <a:t>r</a:t>
            </a:r>
            <a:r>
              <a:rPr sz="1800" b="1" spc="25" dirty="0" err="1">
                <a:latin typeface="+mj-lt"/>
                <a:cs typeface="Roboto"/>
              </a:rPr>
              <a:t>ect</a:t>
            </a:r>
            <a:r>
              <a:rPr sz="1800" b="1" spc="-10" dirty="0">
                <a:latin typeface="+mj-lt"/>
                <a:cs typeface="Roboto"/>
              </a:rPr>
              <a:t> </a:t>
            </a:r>
            <a:r>
              <a:rPr sz="1800" b="1" spc="-5" dirty="0">
                <a:latin typeface="+mj-lt"/>
                <a:cs typeface="Roboto"/>
              </a:rPr>
              <a:t>Investment</a:t>
            </a:r>
            <a:endParaRPr sz="1800" dirty="0">
              <a:latin typeface="+mj-lt"/>
              <a:cs typeface="Roboto"/>
            </a:endParaRPr>
          </a:p>
        </p:txBody>
      </p:sp>
      <p:sp>
        <p:nvSpPr>
          <p:cNvPr id="20" name="object 20"/>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71</a:t>
            </a:fld>
            <a:endParaRPr sz="1450">
              <a:latin typeface="+mj-lt"/>
              <a:cs typeface="Calibri"/>
            </a:endParaRPr>
          </a:p>
        </p:txBody>
      </p:sp>
      <p:sp>
        <p:nvSpPr>
          <p:cNvPr id="18" name="object 18"/>
          <p:cNvSpPr txBox="1"/>
          <p:nvPr/>
        </p:nvSpPr>
        <p:spPr>
          <a:xfrm>
            <a:off x="5906261" y="3795470"/>
            <a:ext cx="5516880" cy="384721"/>
          </a:xfrm>
          <a:prstGeom prst="rect">
            <a:avLst/>
          </a:prstGeom>
          <a:solidFill>
            <a:schemeClr val="accent3">
              <a:lumMod val="60000"/>
              <a:lumOff val="40000"/>
            </a:schemeClr>
          </a:solidFill>
          <a:ln w="28575">
            <a:solidFill>
              <a:srgbClr val="172C51"/>
            </a:solidFill>
          </a:ln>
        </p:spPr>
        <p:txBody>
          <a:bodyPr vert="horz" wrap="square" lIns="0" tIns="121920" rIns="0" bIns="0" rtlCol="0">
            <a:spAutoFit/>
          </a:bodyPr>
          <a:lstStyle/>
          <a:p>
            <a:pPr algn="ctr">
              <a:lnSpc>
                <a:spcPct val="100000"/>
              </a:lnSpc>
              <a:spcBef>
                <a:spcPts val="960"/>
              </a:spcBef>
            </a:pPr>
            <a:r>
              <a:rPr sz="1700" b="1" spc="-5" dirty="0">
                <a:latin typeface="+mj-lt"/>
                <a:cs typeface="Arial" panose="020B0604020202020204" pitchFamily="34" charset="0"/>
              </a:rPr>
              <a:t>Investment</a:t>
            </a:r>
            <a:r>
              <a:rPr sz="1700" b="1" spc="5" dirty="0">
                <a:latin typeface="+mj-lt"/>
                <a:cs typeface="Arial" panose="020B0604020202020204" pitchFamily="34" charset="0"/>
              </a:rPr>
              <a:t> </a:t>
            </a:r>
            <a:r>
              <a:rPr sz="1700" b="1" spc="-10" dirty="0">
                <a:latin typeface="+mj-lt"/>
                <a:cs typeface="Arial" panose="020B0604020202020204" pitchFamily="34" charset="0"/>
              </a:rPr>
              <a:t>on </a:t>
            </a:r>
            <a:r>
              <a:rPr sz="1700" b="1" spc="5" dirty="0">
                <a:latin typeface="+mj-lt"/>
                <a:cs typeface="Arial" panose="020B0604020202020204" pitchFamily="34" charset="0"/>
              </a:rPr>
              <a:t>Repat</a:t>
            </a:r>
            <a:r>
              <a:rPr lang="en-IN" sz="1700" b="1" spc="5" dirty="0">
                <a:latin typeface="+mj-lt"/>
                <a:cs typeface="Arial" panose="020B0604020202020204" pitchFamily="34" charset="0"/>
              </a:rPr>
              <a:t>r</a:t>
            </a:r>
            <a:r>
              <a:rPr sz="1700" b="1" spc="5" dirty="0" err="1">
                <a:latin typeface="+mj-lt"/>
                <a:cs typeface="Arial" panose="020B0604020202020204" pitchFamily="34" charset="0"/>
              </a:rPr>
              <a:t>iation</a:t>
            </a:r>
            <a:r>
              <a:rPr sz="1700" b="1" dirty="0">
                <a:latin typeface="+mj-lt"/>
                <a:cs typeface="Arial" panose="020B0604020202020204" pitchFamily="34" charset="0"/>
              </a:rPr>
              <a:t> </a:t>
            </a:r>
            <a:r>
              <a:rPr sz="1700" b="1" spc="-10" dirty="0">
                <a:latin typeface="+mj-lt"/>
                <a:cs typeface="Arial" panose="020B0604020202020204" pitchFamily="34" charset="0"/>
              </a:rPr>
              <a:t>Basis</a:t>
            </a:r>
            <a:endParaRPr sz="1700" dirty="0">
              <a:latin typeface="+mj-lt"/>
              <a:cs typeface="Arial" panose="020B0604020202020204" pitchFamily="34" charset="0"/>
            </a:endParaRPr>
          </a:p>
        </p:txBody>
      </p:sp>
      <p:sp>
        <p:nvSpPr>
          <p:cNvPr id="19" name="object 19"/>
          <p:cNvSpPr txBox="1"/>
          <p:nvPr/>
        </p:nvSpPr>
        <p:spPr>
          <a:xfrm>
            <a:off x="5906261" y="4290821"/>
            <a:ext cx="5516880" cy="1576072"/>
          </a:xfrm>
          <a:prstGeom prst="rect">
            <a:avLst/>
          </a:prstGeom>
          <a:ln w="28575">
            <a:solidFill>
              <a:srgbClr val="172C51"/>
            </a:solidFill>
          </a:ln>
        </p:spPr>
        <p:txBody>
          <a:bodyPr vert="horz" wrap="square" lIns="0" tIns="6350" rIns="0" bIns="0" rtlCol="0">
            <a:spAutoFit/>
          </a:bodyPr>
          <a:lstStyle/>
          <a:p>
            <a:pPr marL="362585" marR="360680" indent="-1270" algn="ctr">
              <a:lnSpc>
                <a:spcPct val="100000"/>
              </a:lnSpc>
            </a:pPr>
            <a:endParaRPr lang="en-IN" sz="1700" dirty="0">
              <a:latin typeface="+mj-lt"/>
              <a:cs typeface="Arial" panose="020B0604020202020204" pitchFamily="34" charset="0"/>
            </a:endParaRPr>
          </a:p>
          <a:p>
            <a:pPr marL="362585" marR="360680" indent="-1270" algn="ctr">
              <a:lnSpc>
                <a:spcPct val="100000"/>
              </a:lnSpc>
            </a:pPr>
            <a:r>
              <a:rPr sz="1700" dirty="0">
                <a:latin typeface="+mj-lt"/>
                <a:cs typeface="Arial" panose="020B0604020202020204" pitchFamily="34" charset="0"/>
              </a:rPr>
              <a:t>An </a:t>
            </a:r>
            <a:r>
              <a:rPr sz="1700" spc="-15" dirty="0">
                <a:latin typeface="+mj-lt"/>
                <a:cs typeface="Arial" panose="020B0604020202020204" pitchFamily="34" charset="0"/>
              </a:rPr>
              <a:t>investment, sale </a:t>
            </a:r>
            <a:r>
              <a:rPr sz="1700" spc="75" dirty="0">
                <a:latin typeface="+mj-lt"/>
                <a:cs typeface="Arial" panose="020B0604020202020204" pitchFamily="34" charset="0"/>
              </a:rPr>
              <a:t>o</a:t>
            </a:r>
            <a:r>
              <a:rPr lang="en-IN" sz="1700" spc="75" dirty="0">
                <a:latin typeface="+mj-lt"/>
                <a:cs typeface="Arial" panose="020B0604020202020204" pitchFamily="34" charset="0"/>
              </a:rPr>
              <a:t>r</a:t>
            </a:r>
            <a:r>
              <a:rPr sz="1700" spc="75" dirty="0">
                <a:latin typeface="+mj-lt"/>
                <a:cs typeface="Arial" panose="020B0604020202020204" pitchFamily="34" charset="0"/>
              </a:rPr>
              <a:t> </a:t>
            </a:r>
            <a:r>
              <a:rPr sz="1700" dirty="0" err="1">
                <a:latin typeface="+mj-lt"/>
                <a:cs typeface="Arial" panose="020B0604020202020204" pitchFamily="34" charset="0"/>
              </a:rPr>
              <a:t>matu</a:t>
            </a:r>
            <a:r>
              <a:rPr lang="en-IN" sz="1700" dirty="0">
                <a:latin typeface="+mj-lt"/>
                <a:cs typeface="Arial" panose="020B0604020202020204" pitchFamily="34" charset="0"/>
              </a:rPr>
              <a:t>r</a:t>
            </a:r>
            <a:r>
              <a:rPr sz="1700" dirty="0" err="1">
                <a:latin typeface="+mj-lt"/>
                <a:cs typeface="Arial" panose="020B0604020202020204" pitchFamily="34" charset="0"/>
              </a:rPr>
              <a:t>ity</a:t>
            </a:r>
            <a:r>
              <a:rPr sz="1700" dirty="0">
                <a:latin typeface="+mj-lt"/>
                <a:cs typeface="Arial" panose="020B0604020202020204" pitchFamily="34" charset="0"/>
              </a:rPr>
              <a:t> </a:t>
            </a:r>
            <a:r>
              <a:rPr sz="1700" spc="15" dirty="0">
                <a:latin typeface="+mj-lt"/>
                <a:cs typeface="Arial" panose="020B0604020202020204" pitchFamily="34" charset="0"/>
              </a:rPr>
              <a:t>p</a:t>
            </a:r>
            <a:r>
              <a:rPr lang="en-IN" sz="1700" spc="15" dirty="0">
                <a:latin typeface="+mj-lt"/>
                <a:cs typeface="Arial" panose="020B0604020202020204" pitchFamily="34" charset="0"/>
              </a:rPr>
              <a:t>r</a:t>
            </a:r>
            <a:r>
              <a:rPr sz="1700" spc="15" dirty="0" err="1">
                <a:latin typeface="+mj-lt"/>
                <a:cs typeface="Arial" panose="020B0604020202020204" pitchFamily="34" charset="0"/>
              </a:rPr>
              <a:t>oceeds</a:t>
            </a:r>
            <a:r>
              <a:rPr sz="1700" spc="15" dirty="0">
                <a:latin typeface="+mj-lt"/>
                <a:cs typeface="Arial" panose="020B0604020202020204" pitchFamily="34" charset="0"/>
              </a:rPr>
              <a:t> of </a:t>
            </a:r>
            <a:r>
              <a:rPr sz="1700" spc="20" dirty="0">
                <a:latin typeface="+mj-lt"/>
                <a:cs typeface="Arial" panose="020B0604020202020204" pitchFamily="34" charset="0"/>
              </a:rPr>
              <a:t> </a:t>
            </a:r>
            <a:r>
              <a:rPr sz="1700" spc="-25" dirty="0">
                <a:latin typeface="+mj-lt"/>
                <a:cs typeface="Arial" panose="020B0604020202020204" pitchFamily="34" charset="0"/>
              </a:rPr>
              <a:t>which </a:t>
            </a:r>
            <a:r>
              <a:rPr sz="1700" spc="50" dirty="0">
                <a:latin typeface="+mj-lt"/>
                <a:cs typeface="Arial" panose="020B0604020202020204" pitchFamily="34" charset="0"/>
              </a:rPr>
              <a:t>a</a:t>
            </a:r>
            <a:r>
              <a:rPr lang="en-IN" sz="1700" spc="50" dirty="0">
                <a:latin typeface="+mj-lt"/>
                <a:cs typeface="Arial" panose="020B0604020202020204" pitchFamily="34" charset="0"/>
              </a:rPr>
              <a:t>r</a:t>
            </a:r>
            <a:r>
              <a:rPr sz="1700" spc="50" dirty="0">
                <a:latin typeface="+mj-lt"/>
                <a:cs typeface="Arial" panose="020B0604020202020204" pitchFamily="34" charset="0"/>
              </a:rPr>
              <a:t>e </a:t>
            </a:r>
            <a:r>
              <a:rPr sz="1700" spc="-15" dirty="0">
                <a:latin typeface="+mj-lt"/>
                <a:cs typeface="Arial" panose="020B0604020202020204" pitchFamily="34" charset="0"/>
              </a:rPr>
              <a:t>net </a:t>
            </a:r>
            <a:r>
              <a:rPr sz="1700" spc="15" dirty="0">
                <a:latin typeface="+mj-lt"/>
                <a:cs typeface="Arial" panose="020B0604020202020204" pitchFamily="34" charset="0"/>
              </a:rPr>
              <a:t>of </a:t>
            </a:r>
            <a:r>
              <a:rPr sz="1700" spc="-10" dirty="0">
                <a:latin typeface="+mj-lt"/>
                <a:cs typeface="Arial" panose="020B0604020202020204" pitchFamily="34" charset="0"/>
              </a:rPr>
              <a:t>taxes, </a:t>
            </a:r>
            <a:r>
              <a:rPr sz="1700" spc="-15" dirty="0">
                <a:latin typeface="+mj-lt"/>
                <a:cs typeface="Arial" panose="020B0604020202020204" pitchFamily="34" charset="0"/>
              </a:rPr>
              <a:t>eligible </a:t>
            </a:r>
            <a:r>
              <a:rPr sz="1700" spc="-10" dirty="0">
                <a:latin typeface="+mj-lt"/>
                <a:cs typeface="Arial" panose="020B0604020202020204" pitchFamily="34" charset="0"/>
              </a:rPr>
              <a:t>to </a:t>
            </a:r>
            <a:r>
              <a:rPr sz="1700" dirty="0">
                <a:latin typeface="+mj-lt"/>
                <a:cs typeface="Arial" panose="020B0604020202020204" pitchFamily="34" charset="0"/>
              </a:rPr>
              <a:t>be </a:t>
            </a:r>
            <a:r>
              <a:rPr lang="en-IN" sz="1700" spc="20" dirty="0">
                <a:latin typeface="+mj-lt"/>
                <a:cs typeface="Arial" panose="020B0604020202020204" pitchFamily="34" charset="0"/>
              </a:rPr>
              <a:t>r</a:t>
            </a:r>
            <a:r>
              <a:rPr sz="1700" spc="20" dirty="0" err="1">
                <a:latin typeface="+mj-lt"/>
                <a:cs typeface="Arial" panose="020B0604020202020204" pitchFamily="34" charset="0"/>
              </a:rPr>
              <a:t>epat</a:t>
            </a:r>
            <a:r>
              <a:rPr lang="en-IN" sz="1700" spc="20" dirty="0">
                <a:latin typeface="+mj-lt"/>
                <a:cs typeface="Arial" panose="020B0604020202020204" pitchFamily="34" charset="0"/>
              </a:rPr>
              <a:t>r</a:t>
            </a:r>
            <a:r>
              <a:rPr sz="1700" spc="20" dirty="0" err="1">
                <a:latin typeface="+mj-lt"/>
                <a:cs typeface="Arial" panose="020B0604020202020204" pitchFamily="34" charset="0"/>
              </a:rPr>
              <a:t>iated</a:t>
            </a:r>
            <a:r>
              <a:rPr sz="1700" spc="20" dirty="0">
                <a:latin typeface="+mj-lt"/>
                <a:cs typeface="Arial" panose="020B0604020202020204" pitchFamily="34" charset="0"/>
              </a:rPr>
              <a:t> </a:t>
            </a:r>
            <a:r>
              <a:rPr sz="1700" spc="-434" dirty="0">
                <a:latin typeface="+mj-lt"/>
                <a:cs typeface="Arial" panose="020B0604020202020204" pitchFamily="34" charset="0"/>
              </a:rPr>
              <a:t> </a:t>
            </a:r>
            <a:r>
              <a:rPr sz="1700" spc="-20" dirty="0">
                <a:latin typeface="+mj-lt"/>
                <a:cs typeface="Arial" panose="020B0604020202020204" pitchFamily="34" charset="0"/>
              </a:rPr>
              <a:t>out </a:t>
            </a:r>
            <a:r>
              <a:rPr sz="1700" spc="15" dirty="0">
                <a:latin typeface="+mj-lt"/>
                <a:cs typeface="Arial" panose="020B0604020202020204" pitchFamily="34" charset="0"/>
              </a:rPr>
              <a:t>of </a:t>
            </a:r>
            <a:r>
              <a:rPr sz="1700" spc="-15" dirty="0">
                <a:latin typeface="+mj-lt"/>
                <a:cs typeface="Arial" panose="020B0604020202020204" pitchFamily="34" charset="0"/>
              </a:rPr>
              <a:t>India, and </a:t>
            </a:r>
            <a:r>
              <a:rPr sz="1700" spc="-20" dirty="0">
                <a:latin typeface="+mj-lt"/>
                <a:cs typeface="Arial" panose="020B0604020202020204" pitchFamily="34" charset="0"/>
              </a:rPr>
              <a:t>the </a:t>
            </a:r>
            <a:r>
              <a:rPr sz="1700" spc="5" dirty="0">
                <a:latin typeface="+mj-lt"/>
                <a:cs typeface="Arial" panose="020B0604020202020204" pitchFamily="34" charset="0"/>
              </a:rPr>
              <a:t>exp</a:t>
            </a:r>
            <a:r>
              <a:rPr lang="en-IN" sz="1700" spc="5" dirty="0">
                <a:latin typeface="+mj-lt"/>
                <a:cs typeface="Arial" panose="020B0604020202020204" pitchFamily="34" charset="0"/>
              </a:rPr>
              <a:t>r</a:t>
            </a:r>
            <a:r>
              <a:rPr sz="1700" spc="5" dirty="0" err="1">
                <a:latin typeface="+mj-lt"/>
                <a:cs typeface="Arial" panose="020B0604020202020204" pitchFamily="34" charset="0"/>
              </a:rPr>
              <a:t>ession</a:t>
            </a:r>
            <a:r>
              <a:rPr sz="1700" spc="5" dirty="0">
                <a:latin typeface="+mj-lt"/>
                <a:cs typeface="Arial" panose="020B0604020202020204" pitchFamily="34" charset="0"/>
              </a:rPr>
              <a:t> </a:t>
            </a:r>
            <a:r>
              <a:rPr sz="1700" spc="-20" dirty="0">
                <a:latin typeface="+mj-lt"/>
                <a:cs typeface="Arial" panose="020B0604020202020204" pitchFamily="34" charset="0"/>
              </a:rPr>
              <a:t>“investment </a:t>
            </a:r>
            <a:r>
              <a:rPr sz="1700" spc="-15" dirty="0">
                <a:latin typeface="+mj-lt"/>
                <a:cs typeface="Arial" panose="020B0604020202020204" pitchFamily="34" charset="0"/>
              </a:rPr>
              <a:t>on </a:t>
            </a:r>
            <a:r>
              <a:rPr sz="1700" spc="-434" dirty="0">
                <a:latin typeface="+mj-lt"/>
                <a:cs typeface="Arial" panose="020B0604020202020204" pitchFamily="34" charset="0"/>
              </a:rPr>
              <a:t> </a:t>
            </a:r>
            <a:r>
              <a:rPr sz="1700" spc="-15" dirty="0">
                <a:latin typeface="+mj-lt"/>
                <a:cs typeface="Arial" panose="020B0604020202020204" pitchFamily="34" charset="0"/>
              </a:rPr>
              <a:t>non-</a:t>
            </a:r>
            <a:r>
              <a:rPr lang="en-IN" sz="1700" spc="-15" dirty="0">
                <a:latin typeface="+mj-lt"/>
                <a:cs typeface="Arial" panose="020B0604020202020204" pitchFamily="34" charset="0"/>
              </a:rPr>
              <a:t>r</a:t>
            </a:r>
            <a:r>
              <a:rPr sz="1700" spc="-15" dirty="0" err="1">
                <a:latin typeface="+mj-lt"/>
                <a:cs typeface="Arial" panose="020B0604020202020204" pitchFamily="34" charset="0"/>
              </a:rPr>
              <a:t>epat</a:t>
            </a:r>
            <a:r>
              <a:rPr lang="en-IN" sz="1700" spc="-15" dirty="0">
                <a:latin typeface="+mj-lt"/>
                <a:cs typeface="Arial" panose="020B0604020202020204" pitchFamily="34" charset="0"/>
              </a:rPr>
              <a:t>r</a:t>
            </a:r>
            <a:r>
              <a:rPr sz="1700" spc="-15" dirty="0" err="1">
                <a:latin typeface="+mj-lt"/>
                <a:cs typeface="Arial" panose="020B0604020202020204" pitchFamily="34" charset="0"/>
              </a:rPr>
              <a:t>iation</a:t>
            </a:r>
            <a:r>
              <a:rPr sz="1700" dirty="0">
                <a:latin typeface="+mj-lt"/>
                <a:cs typeface="Arial" panose="020B0604020202020204" pitchFamily="34" charset="0"/>
              </a:rPr>
              <a:t> </a:t>
            </a:r>
            <a:r>
              <a:rPr sz="1700" spc="-20" dirty="0">
                <a:latin typeface="+mj-lt"/>
                <a:cs typeface="Arial" panose="020B0604020202020204" pitchFamily="34" charset="0"/>
              </a:rPr>
              <a:t>basis”,</a:t>
            </a:r>
            <a:r>
              <a:rPr sz="1700" spc="-15" dirty="0">
                <a:latin typeface="+mj-lt"/>
                <a:cs typeface="Arial" panose="020B0604020202020204" pitchFamily="34" charset="0"/>
              </a:rPr>
              <a:t> </a:t>
            </a:r>
            <a:r>
              <a:rPr sz="1700" spc="-25" dirty="0">
                <a:latin typeface="+mj-lt"/>
                <a:cs typeface="Arial" panose="020B0604020202020204" pitchFamily="34" charset="0"/>
              </a:rPr>
              <a:t>shall</a:t>
            </a:r>
            <a:r>
              <a:rPr sz="1700" spc="-5" dirty="0">
                <a:latin typeface="+mj-lt"/>
                <a:cs typeface="Arial" panose="020B0604020202020204" pitchFamily="34" charset="0"/>
              </a:rPr>
              <a:t> be</a:t>
            </a:r>
            <a:r>
              <a:rPr sz="1700" dirty="0">
                <a:latin typeface="+mj-lt"/>
                <a:cs typeface="Arial" panose="020B0604020202020204" pitchFamily="34" charset="0"/>
              </a:rPr>
              <a:t> </a:t>
            </a:r>
            <a:r>
              <a:rPr sz="1700" spc="5" dirty="0">
                <a:latin typeface="+mj-lt"/>
                <a:cs typeface="Arial" panose="020B0604020202020204" pitchFamily="34" charset="0"/>
              </a:rPr>
              <a:t>const</a:t>
            </a:r>
            <a:r>
              <a:rPr lang="en-IN" sz="1700" spc="5" dirty="0">
                <a:latin typeface="+mj-lt"/>
                <a:cs typeface="Arial" panose="020B0604020202020204" pitchFamily="34" charset="0"/>
              </a:rPr>
              <a:t>r</a:t>
            </a:r>
            <a:r>
              <a:rPr sz="1700" spc="5" dirty="0" err="1">
                <a:latin typeface="+mj-lt"/>
                <a:cs typeface="Arial" panose="020B0604020202020204" pitchFamily="34" charset="0"/>
              </a:rPr>
              <a:t>ued</a:t>
            </a:r>
            <a:r>
              <a:rPr sz="1700" spc="5" dirty="0">
                <a:latin typeface="+mj-lt"/>
                <a:cs typeface="Arial" panose="020B0604020202020204" pitchFamily="34" charset="0"/>
              </a:rPr>
              <a:t> </a:t>
            </a:r>
            <a:r>
              <a:rPr sz="1700" spc="10" dirty="0">
                <a:latin typeface="+mj-lt"/>
                <a:cs typeface="Arial" panose="020B0604020202020204" pitchFamily="34" charset="0"/>
              </a:rPr>
              <a:t> </a:t>
            </a:r>
            <a:r>
              <a:rPr sz="1700" spc="-5" dirty="0" err="1">
                <a:latin typeface="+mj-lt"/>
                <a:cs typeface="Arial" panose="020B0604020202020204" pitchFamily="34" charset="0"/>
              </a:rPr>
              <a:t>acco</a:t>
            </a:r>
            <a:r>
              <a:rPr lang="en-IN" sz="1700" spc="-5" dirty="0">
                <a:latin typeface="+mj-lt"/>
                <a:cs typeface="Arial" panose="020B0604020202020204" pitchFamily="34" charset="0"/>
              </a:rPr>
              <a:t>r</a:t>
            </a:r>
            <a:r>
              <a:rPr sz="1700" spc="-5" dirty="0" err="1">
                <a:latin typeface="+mj-lt"/>
                <a:cs typeface="Arial" panose="020B0604020202020204" pitchFamily="34" charset="0"/>
              </a:rPr>
              <a:t>dingly</a:t>
            </a:r>
            <a:r>
              <a:rPr sz="1700" spc="-5" dirty="0">
                <a:latin typeface="+mj-lt"/>
                <a:cs typeface="Arial" panose="020B0604020202020204" pitchFamily="34" charset="0"/>
              </a:rPr>
              <a:t>.</a:t>
            </a:r>
            <a:endParaRPr lang="en-IN" sz="1700" spc="-5" dirty="0">
              <a:latin typeface="+mj-lt"/>
              <a:cs typeface="Arial" panose="020B0604020202020204" pitchFamily="34" charset="0"/>
            </a:endParaRPr>
          </a:p>
          <a:p>
            <a:pPr marL="362585" marR="360680" indent="-1270" algn="ctr">
              <a:lnSpc>
                <a:spcPct val="100000"/>
              </a:lnSpc>
            </a:pPr>
            <a:endParaRPr sz="1700" dirty="0">
              <a:latin typeface="+mj-lt"/>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187832"/>
            <a:ext cx="3705225" cy="513715"/>
          </a:xfrm>
          <a:prstGeom prst="rect">
            <a:avLst/>
          </a:prstGeom>
        </p:spPr>
        <p:txBody>
          <a:bodyPr vert="horz" wrap="square" lIns="0" tIns="12700" rIns="0" bIns="0" rtlCol="0">
            <a:spAutoFit/>
          </a:bodyPr>
          <a:lstStyle/>
          <a:p>
            <a:pPr marL="12700">
              <a:lnSpc>
                <a:spcPct val="100000"/>
              </a:lnSpc>
              <a:spcBef>
                <a:spcPts val="100"/>
              </a:spcBef>
            </a:pPr>
            <a:r>
              <a:rPr sz="3200" spc="20" dirty="0" err="1">
                <a:solidFill>
                  <a:srgbClr val="000000"/>
                </a:solidFill>
                <a:cs typeface="Roboto"/>
              </a:rPr>
              <a:t>Impo</a:t>
            </a:r>
            <a:r>
              <a:rPr lang="en-IN" sz="3200" spc="20" dirty="0">
                <a:solidFill>
                  <a:srgbClr val="000000"/>
                </a:solidFill>
                <a:cs typeface="Roboto"/>
              </a:rPr>
              <a:t>r</a:t>
            </a:r>
            <a:r>
              <a:rPr sz="3200" spc="20" dirty="0">
                <a:solidFill>
                  <a:srgbClr val="000000"/>
                </a:solidFill>
                <a:cs typeface="Roboto"/>
              </a:rPr>
              <a:t>tant</a:t>
            </a:r>
            <a:r>
              <a:rPr sz="3200" spc="-45" dirty="0">
                <a:solidFill>
                  <a:srgbClr val="000000"/>
                </a:solidFill>
                <a:cs typeface="Roboto"/>
              </a:rPr>
              <a:t> </a:t>
            </a:r>
            <a:r>
              <a:rPr sz="3200" spc="-5" dirty="0">
                <a:solidFill>
                  <a:srgbClr val="000000"/>
                </a:solidFill>
                <a:cs typeface="Roboto"/>
              </a:rPr>
              <a:t>Definition</a:t>
            </a:r>
            <a:endParaRPr sz="3200" dirty="0">
              <a:cs typeface="Roboto"/>
            </a:endParaRP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404040"/>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9" name="object 9"/>
          <p:cNvSpPr txBox="1"/>
          <p:nvPr/>
        </p:nvSpPr>
        <p:spPr>
          <a:xfrm>
            <a:off x="199440" y="1311401"/>
            <a:ext cx="5857240" cy="1583126"/>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4965" algn="l"/>
                <a:tab pos="355600" algn="l"/>
              </a:tabLst>
            </a:pPr>
            <a:r>
              <a:rPr lang="en-IN" sz="1700" b="1" spc="100" dirty="0">
                <a:solidFill>
                  <a:schemeClr val="accent3"/>
                </a:solidFill>
                <a:latin typeface="+mj-lt"/>
                <a:cs typeface="Arial" panose="020B0604020202020204" pitchFamily="34" charset="0"/>
              </a:rPr>
              <a:t>F</a:t>
            </a:r>
            <a:r>
              <a:rPr sz="1700" b="1" spc="100" dirty="0">
                <a:solidFill>
                  <a:schemeClr val="accent3"/>
                </a:solidFill>
                <a:latin typeface="+mj-lt"/>
                <a:cs typeface="Arial" panose="020B0604020202020204" pitchFamily="34" charset="0"/>
              </a:rPr>
              <a:t>o</a:t>
            </a:r>
            <a:r>
              <a:rPr lang="en-IN" sz="1700" b="1" spc="100" dirty="0">
                <a:solidFill>
                  <a:schemeClr val="accent3"/>
                </a:solidFill>
                <a:latin typeface="+mj-lt"/>
                <a:cs typeface="Arial" panose="020B0604020202020204" pitchFamily="34" charset="0"/>
              </a:rPr>
              <a:t>r</a:t>
            </a:r>
            <a:r>
              <a:rPr sz="1700" b="1" spc="100" dirty="0" err="1">
                <a:solidFill>
                  <a:schemeClr val="accent3"/>
                </a:solidFill>
                <a:latin typeface="+mj-lt"/>
                <a:cs typeface="Arial" panose="020B0604020202020204" pitchFamily="34" charset="0"/>
              </a:rPr>
              <a:t>eign</a:t>
            </a:r>
            <a:r>
              <a:rPr sz="1700" b="1" spc="-20" dirty="0">
                <a:solidFill>
                  <a:schemeClr val="accent3"/>
                </a:solidFill>
                <a:latin typeface="+mj-lt"/>
                <a:cs typeface="Arial" panose="020B0604020202020204" pitchFamily="34" charset="0"/>
              </a:rPr>
              <a:t> </a:t>
            </a:r>
            <a:r>
              <a:rPr sz="1700" b="1" spc="20" dirty="0">
                <a:solidFill>
                  <a:schemeClr val="accent3"/>
                </a:solidFill>
                <a:latin typeface="+mj-lt"/>
                <a:cs typeface="Arial" panose="020B0604020202020204" pitchFamily="34" charset="0"/>
              </a:rPr>
              <a:t>Po</a:t>
            </a:r>
            <a:r>
              <a:rPr lang="en-IN" sz="1700" b="1" spc="20" dirty="0">
                <a:solidFill>
                  <a:schemeClr val="accent3"/>
                </a:solidFill>
                <a:latin typeface="+mj-lt"/>
                <a:cs typeface="Arial" panose="020B0604020202020204" pitchFamily="34" charset="0"/>
              </a:rPr>
              <a:t>r</a:t>
            </a:r>
            <a:r>
              <a:rPr sz="1700" b="1" spc="20" dirty="0" err="1">
                <a:solidFill>
                  <a:schemeClr val="accent3"/>
                </a:solidFill>
                <a:latin typeface="+mj-lt"/>
                <a:cs typeface="Arial" panose="020B0604020202020204" pitchFamily="34" charset="0"/>
              </a:rPr>
              <a:t>tfolio</a:t>
            </a:r>
            <a:r>
              <a:rPr sz="1700" b="1" spc="-40" dirty="0">
                <a:solidFill>
                  <a:schemeClr val="accent3"/>
                </a:solidFill>
                <a:latin typeface="+mj-lt"/>
                <a:cs typeface="Arial" panose="020B0604020202020204" pitchFamily="34" charset="0"/>
              </a:rPr>
              <a:t> </a:t>
            </a:r>
            <a:r>
              <a:rPr sz="1700" b="1" spc="-5" dirty="0">
                <a:solidFill>
                  <a:schemeClr val="accent3"/>
                </a:solidFill>
                <a:latin typeface="+mj-lt"/>
                <a:cs typeface="Arial" panose="020B0604020202020204" pitchFamily="34" charset="0"/>
              </a:rPr>
              <a:t>Investment:</a:t>
            </a:r>
            <a:endParaRPr sz="1700" dirty="0">
              <a:solidFill>
                <a:schemeClr val="accent3"/>
              </a:solidFill>
              <a:latin typeface="+mj-lt"/>
              <a:cs typeface="Arial" panose="020B0604020202020204" pitchFamily="34" charset="0"/>
            </a:endParaRPr>
          </a:p>
          <a:p>
            <a:pPr marL="12700" marR="5080">
              <a:lnSpc>
                <a:spcPct val="100000"/>
              </a:lnSpc>
              <a:spcBef>
                <a:spcPts val="20"/>
              </a:spcBef>
            </a:pPr>
            <a:r>
              <a:rPr sz="1700" spc="-20" dirty="0">
                <a:latin typeface="+mj-lt"/>
                <a:cs typeface="Arial" panose="020B0604020202020204" pitchFamily="34" charset="0"/>
              </a:rPr>
              <a:t>Any</a:t>
            </a:r>
            <a:r>
              <a:rPr sz="1700" spc="5" dirty="0">
                <a:latin typeface="+mj-lt"/>
                <a:cs typeface="Arial" panose="020B0604020202020204" pitchFamily="34" charset="0"/>
              </a:rPr>
              <a:t> </a:t>
            </a:r>
            <a:r>
              <a:rPr sz="1700" spc="-20" dirty="0">
                <a:latin typeface="+mj-lt"/>
                <a:cs typeface="Arial" panose="020B0604020202020204" pitchFamily="34" charset="0"/>
              </a:rPr>
              <a:t>investment</a:t>
            </a:r>
            <a:r>
              <a:rPr sz="1700" spc="-15" dirty="0">
                <a:latin typeface="+mj-lt"/>
                <a:cs typeface="Arial" panose="020B0604020202020204" pitchFamily="34" charset="0"/>
              </a:rPr>
              <a:t> </a:t>
            </a:r>
            <a:r>
              <a:rPr sz="1700" dirty="0">
                <a:latin typeface="+mj-lt"/>
                <a:cs typeface="Arial" panose="020B0604020202020204" pitchFamily="34" charset="0"/>
              </a:rPr>
              <a:t>made</a:t>
            </a:r>
            <a:r>
              <a:rPr sz="1700" spc="-40" dirty="0">
                <a:latin typeface="+mj-lt"/>
                <a:cs typeface="Arial" panose="020B0604020202020204" pitchFamily="34" charset="0"/>
              </a:rPr>
              <a:t> </a:t>
            </a:r>
            <a:r>
              <a:rPr sz="1700" spc="-35" dirty="0">
                <a:latin typeface="+mj-lt"/>
                <a:cs typeface="Arial" panose="020B0604020202020204" pitchFamily="34" charset="0"/>
              </a:rPr>
              <a:t>by</a:t>
            </a:r>
            <a:r>
              <a:rPr sz="1700" spc="1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son</a:t>
            </a:r>
            <a:r>
              <a:rPr sz="1700" spc="-5"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esident</a:t>
            </a:r>
            <a:r>
              <a:rPr sz="1700" spc="-15" dirty="0">
                <a:latin typeface="+mj-lt"/>
                <a:cs typeface="Arial" panose="020B0604020202020204" pitchFamily="34" charset="0"/>
              </a:rPr>
              <a:t> outside </a:t>
            </a:r>
            <a:r>
              <a:rPr sz="1700" spc="-20" dirty="0">
                <a:latin typeface="+mj-lt"/>
                <a:cs typeface="Arial" panose="020B0604020202020204" pitchFamily="34" charset="0"/>
              </a:rPr>
              <a:t>India </a:t>
            </a:r>
            <a:r>
              <a:rPr sz="1700" spc="-15" dirty="0">
                <a:latin typeface="+mj-lt"/>
                <a:cs typeface="Arial" panose="020B0604020202020204" pitchFamily="34" charset="0"/>
              </a:rPr>
              <a:t> </a:t>
            </a:r>
            <a:r>
              <a:rPr sz="1700" dirty="0" err="1">
                <a:latin typeface="+mj-lt"/>
                <a:cs typeface="Arial" panose="020B0604020202020204" pitchFamily="34" charset="0"/>
              </a:rPr>
              <a:t>th</a:t>
            </a:r>
            <a:r>
              <a:rPr lang="en-IN" sz="1700" dirty="0">
                <a:latin typeface="+mj-lt"/>
                <a:cs typeface="Arial" panose="020B0604020202020204" pitchFamily="34" charset="0"/>
              </a:rPr>
              <a:t>r</a:t>
            </a:r>
            <a:r>
              <a:rPr sz="1700" dirty="0" err="1">
                <a:latin typeface="+mj-lt"/>
                <a:cs typeface="Arial" panose="020B0604020202020204" pitchFamily="34" charset="0"/>
              </a:rPr>
              <a:t>ough</a:t>
            </a:r>
            <a:r>
              <a:rPr sz="1700" spc="-20" dirty="0">
                <a:latin typeface="+mj-lt"/>
                <a:cs typeface="Arial" panose="020B0604020202020204" pitchFamily="34" charset="0"/>
              </a:rPr>
              <a:t> </a:t>
            </a:r>
            <a:r>
              <a:rPr sz="1700" spc="-25" dirty="0">
                <a:latin typeface="+mj-lt"/>
                <a:cs typeface="Arial" panose="020B0604020202020204" pitchFamily="34" charset="0"/>
              </a:rPr>
              <a:t>equity</a:t>
            </a:r>
            <a:r>
              <a:rPr sz="170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uments</a:t>
            </a:r>
            <a:r>
              <a:rPr sz="1700" spc="-15" dirty="0">
                <a:latin typeface="+mj-lt"/>
                <a:cs typeface="Arial" panose="020B0604020202020204" pitchFamily="34" charset="0"/>
              </a:rPr>
              <a:t> </a:t>
            </a:r>
            <a:r>
              <a:rPr sz="1700" spc="25" dirty="0" err="1">
                <a:latin typeface="+mj-lt"/>
                <a:cs typeface="Arial" panose="020B0604020202020204" pitchFamily="34" charset="0"/>
              </a:rPr>
              <a:t>whe</a:t>
            </a:r>
            <a:r>
              <a:rPr lang="en-IN" sz="1700" spc="25" dirty="0">
                <a:latin typeface="+mj-lt"/>
                <a:cs typeface="Arial" panose="020B0604020202020204" pitchFamily="34" charset="0"/>
              </a:rPr>
              <a:t>r</a:t>
            </a:r>
            <a:r>
              <a:rPr sz="1700" spc="25" dirty="0">
                <a:latin typeface="+mj-lt"/>
                <a:cs typeface="Arial" panose="020B0604020202020204" pitchFamily="34" charset="0"/>
              </a:rPr>
              <a:t>e</a:t>
            </a:r>
            <a:r>
              <a:rPr sz="1700" spc="-15" dirty="0">
                <a:latin typeface="+mj-lt"/>
                <a:cs typeface="Arial" panose="020B0604020202020204" pitchFamily="34" charset="0"/>
              </a:rPr>
              <a:t> </a:t>
            </a:r>
            <a:r>
              <a:rPr sz="1700" spc="-25" dirty="0">
                <a:latin typeface="+mj-lt"/>
                <a:cs typeface="Arial" panose="020B0604020202020204" pitchFamily="34" charset="0"/>
              </a:rPr>
              <a:t>such</a:t>
            </a:r>
            <a:r>
              <a:rPr sz="1700" spc="-15" dirty="0">
                <a:latin typeface="+mj-lt"/>
                <a:cs typeface="Arial" panose="020B0604020202020204" pitchFamily="34" charset="0"/>
              </a:rPr>
              <a:t> </a:t>
            </a:r>
            <a:r>
              <a:rPr sz="1700" spc="-20" dirty="0">
                <a:latin typeface="+mj-lt"/>
                <a:cs typeface="Arial" panose="020B0604020202020204" pitchFamily="34" charset="0"/>
              </a:rPr>
              <a:t>investment</a:t>
            </a:r>
            <a:r>
              <a:rPr sz="1700" spc="-10" dirty="0">
                <a:latin typeface="+mj-lt"/>
                <a:cs typeface="Arial" panose="020B0604020202020204" pitchFamily="34" charset="0"/>
              </a:rPr>
              <a:t> </a:t>
            </a:r>
            <a:r>
              <a:rPr sz="1700" spc="-20" dirty="0">
                <a:latin typeface="+mj-lt"/>
                <a:cs typeface="Arial" panose="020B0604020202020204" pitchFamily="34" charset="0"/>
              </a:rPr>
              <a:t>is</a:t>
            </a:r>
            <a:r>
              <a:rPr sz="1700" spc="5" dirty="0">
                <a:latin typeface="+mj-lt"/>
                <a:cs typeface="Arial" panose="020B0604020202020204" pitchFamily="34" charset="0"/>
              </a:rPr>
              <a:t> </a:t>
            </a:r>
            <a:r>
              <a:rPr sz="1700" spc="-15" dirty="0">
                <a:latin typeface="+mj-lt"/>
                <a:cs typeface="Arial" panose="020B0604020202020204" pitchFamily="34" charset="0"/>
              </a:rPr>
              <a:t>less </a:t>
            </a:r>
            <a:r>
              <a:rPr sz="1700" spc="-430" dirty="0">
                <a:latin typeface="+mj-lt"/>
                <a:cs typeface="Arial" panose="020B0604020202020204" pitchFamily="34" charset="0"/>
              </a:rPr>
              <a:t> </a:t>
            </a:r>
            <a:r>
              <a:rPr sz="1700" spc="-25" dirty="0">
                <a:latin typeface="+mj-lt"/>
                <a:cs typeface="Arial" panose="020B0604020202020204" pitchFamily="34" charset="0"/>
              </a:rPr>
              <a:t>than</a:t>
            </a:r>
            <a:r>
              <a:rPr sz="1700" spc="5" dirty="0">
                <a:latin typeface="+mj-lt"/>
                <a:cs typeface="Arial" panose="020B0604020202020204" pitchFamily="34" charset="0"/>
              </a:rPr>
              <a:t> </a:t>
            </a:r>
            <a:r>
              <a:rPr sz="1700" spc="-15" dirty="0">
                <a:latin typeface="+mj-lt"/>
                <a:cs typeface="Arial" panose="020B0604020202020204" pitchFamily="34" charset="0"/>
              </a:rPr>
              <a:t>ten</a:t>
            </a:r>
            <a:r>
              <a:rPr sz="1700" spc="20" dirty="0">
                <a:latin typeface="+mj-lt"/>
                <a:cs typeface="Arial" panose="020B0604020202020204" pitchFamily="34" charset="0"/>
              </a:rPr>
              <a:t>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cent</a:t>
            </a:r>
            <a:r>
              <a:rPr sz="1700" spc="10" dirty="0">
                <a:latin typeface="+mj-lt"/>
                <a:cs typeface="Arial" panose="020B0604020202020204" pitchFamily="34" charset="0"/>
              </a:rPr>
              <a:t> </a:t>
            </a:r>
            <a:r>
              <a:rPr sz="1700" spc="15" dirty="0">
                <a:latin typeface="+mj-lt"/>
                <a:cs typeface="Arial" panose="020B0604020202020204" pitchFamily="34" charset="0"/>
              </a:rPr>
              <a:t>of</a:t>
            </a:r>
            <a:r>
              <a:rPr sz="1700" spc="25" dirty="0">
                <a:latin typeface="+mj-lt"/>
                <a:cs typeface="Arial" panose="020B0604020202020204" pitchFamily="34" charset="0"/>
              </a:rPr>
              <a:t> </a:t>
            </a:r>
            <a:r>
              <a:rPr sz="1700" spc="-20" dirty="0">
                <a:latin typeface="+mj-lt"/>
                <a:cs typeface="Arial" panose="020B0604020202020204" pitchFamily="34" charset="0"/>
              </a:rPr>
              <a:t>the</a:t>
            </a:r>
            <a:r>
              <a:rPr sz="1700" spc="10" dirty="0">
                <a:latin typeface="+mj-lt"/>
                <a:cs typeface="Arial" panose="020B0604020202020204" pitchFamily="34" charset="0"/>
              </a:rPr>
              <a:t> </a:t>
            </a:r>
            <a:r>
              <a:rPr sz="1700" spc="-10" dirty="0">
                <a:latin typeface="+mj-lt"/>
                <a:cs typeface="Arial" panose="020B0604020202020204" pitchFamily="34" charset="0"/>
              </a:rPr>
              <a:t>post</a:t>
            </a:r>
            <a:r>
              <a:rPr sz="1700" spc="15" dirty="0">
                <a:latin typeface="+mj-lt"/>
                <a:cs typeface="Arial" panose="020B0604020202020204" pitchFamily="34" charset="0"/>
              </a:rPr>
              <a:t> </a:t>
            </a:r>
            <a:r>
              <a:rPr sz="1700" spc="-20" dirty="0">
                <a:latin typeface="+mj-lt"/>
                <a:cs typeface="Arial" panose="020B0604020202020204" pitchFamily="34" charset="0"/>
              </a:rPr>
              <a:t>issue</a:t>
            </a:r>
            <a:r>
              <a:rPr sz="1700" spc="30" dirty="0">
                <a:latin typeface="+mj-lt"/>
                <a:cs typeface="Arial" panose="020B0604020202020204" pitchFamily="34" charset="0"/>
              </a:rPr>
              <a:t> </a:t>
            </a:r>
            <a:r>
              <a:rPr sz="1700" spc="-60" dirty="0">
                <a:latin typeface="+mj-lt"/>
                <a:cs typeface="Arial" panose="020B0604020202020204" pitchFamily="34" charset="0"/>
              </a:rPr>
              <a:t>paid-up</a:t>
            </a:r>
            <a:r>
              <a:rPr sz="1700" spc="20" dirty="0">
                <a:latin typeface="+mj-lt"/>
                <a:cs typeface="Arial" panose="020B0604020202020204" pitchFamily="34" charset="0"/>
              </a:rPr>
              <a:t> sha</a:t>
            </a:r>
            <a:r>
              <a:rPr lang="en-IN" sz="1700" spc="20" dirty="0">
                <a:latin typeface="+mj-lt"/>
                <a:cs typeface="Arial" panose="020B0604020202020204" pitchFamily="34" charset="0"/>
              </a:rPr>
              <a:t>r</a:t>
            </a:r>
            <a:r>
              <a:rPr sz="1700" spc="20" dirty="0">
                <a:latin typeface="+mj-lt"/>
                <a:cs typeface="Arial" panose="020B0604020202020204" pitchFamily="34" charset="0"/>
              </a:rPr>
              <a:t>e</a:t>
            </a:r>
            <a:r>
              <a:rPr sz="1700" dirty="0">
                <a:latin typeface="+mj-lt"/>
                <a:cs typeface="Arial" panose="020B0604020202020204" pitchFamily="34" charset="0"/>
              </a:rPr>
              <a:t> </a:t>
            </a:r>
            <a:r>
              <a:rPr sz="1700" spc="-15" dirty="0">
                <a:latin typeface="+mj-lt"/>
                <a:cs typeface="Arial" panose="020B0604020202020204" pitchFamily="34" charset="0"/>
              </a:rPr>
              <a:t>capital </a:t>
            </a:r>
            <a:r>
              <a:rPr sz="1700" spc="-10" dirty="0">
                <a:latin typeface="+mj-lt"/>
                <a:cs typeface="Arial" panose="020B0604020202020204" pitchFamily="34" charset="0"/>
              </a:rPr>
              <a:t> </a:t>
            </a:r>
            <a:r>
              <a:rPr sz="1700" spc="-15" dirty="0">
                <a:latin typeface="+mj-lt"/>
                <a:cs typeface="Arial" panose="020B0604020202020204" pitchFamily="34" charset="0"/>
              </a:rPr>
              <a:t>on a </a:t>
            </a:r>
            <a:r>
              <a:rPr sz="1700" spc="-20" dirty="0">
                <a:latin typeface="+mj-lt"/>
                <a:cs typeface="Arial" panose="020B0604020202020204" pitchFamily="34" charset="0"/>
              </a:rPr>
              <a:t>fully </a:t>
            </a:r>
            <a:r>
              <a:rPr sz="1700" spc="-15" dirty="0">
                <a:latin typeface="+mj-lt"/>
                <a:cs typeface="Arial" panose="020B0604020202020204" pitchFamily="34" charset="0"/>
              </a:rPr>
              <a:t>diluted basis </a:t>
            </a:r>
            <a:r>
              <a:rPr sz="1700" spc="20" dirty="0">
                <a:latin typeface="+mj-lt"/>
                <a:cs typeface="Arial" panose="020B0604020202020204" pitchFamily="34" charset="0"/>
              </a:rPr>
              <a:t>of </a:t>
            </a:r>
            <a:r>
              <a:rPr sz="1700" spc="-15" dirty="0">
                <a:latin typeface="+mj-lt"/>
                <a:cs typeface="Arial" panose="020B0604020202020204" pitchFamily="34" charset="0"/>
              </a:rPr>
              <a:t>a </a:t>
            </a:r>
            <a:r>
              <a:rPr sz="1700" spc="-20" dirty="0">
                <a:latin typeface="+mj-lt"/>
                <a:cs typeface="Arial" panose="020B0604020202020204" pitchFamily="34" charset="0"/>
              </a:rPr>
              <a:t>listed Indian </a:t>
            </a:r>
            <a:r>
              <a:rPr sz="1700" spc="-15" dirty="0">
                <a:latin typeface="+mj-lt"/>
                <a:cs typeface="Arial" panose="020B0604020202020204" pitchFamily="34" charset="0"/>
              </a:rPr>
              <a:t>company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5" dirty="0">
                <a:latin typeface="+mj-lt"/>
                <a:cs typeface="Arial" panose="020B0604020202020204" pitchFamily="34" charset="0"/>
              </a:rPr>
              <a:t>less </a:t>
            </a:r>
            <a:r>
              <a:rPr sz="1700" spc="-10" dirty="0">
                <a:latin typeface="+mj-lt"/>
                <a:cs typeface="Arial" panose="020B0604020202020204" pitchFamily="34" charset="0"/>
              </a:rPr>
              <a:t> </a:t>
            </a:r>
            <a:r>
              <a:rPr sz="1700" spc="-25" dirty="0">
                <a:latin typeface="+mj-lt"/>
                <a:cs typeface="Arial" panose="020B0604020202020204" pitchFamily="34" charset="0"/>
              </a:rPr>
              <a:t>than </a:t>
            </a:r>
            <a:r>
              <a:rPr sz="1700" spc="-15" dirty="0">
                <a:latin typeface="+mj-lt"/>
                <a:cs typeface="Arial" panose="020B0604020202020204" pitchFamily="34" charset="0"/>
              </a:rPr>
              <a:t>ten </a:t>
            </a:r>
            <a:r>
              <a:rPr sz="1700" spc="15" dirty="0">
                <a:latin typeface="+mj-lt"/>
                <a:cs typeface="Arial" panose="020B0604020202020204" pitchFamily="34" charset="0"/>
              </a:rPr>
              <a:t>pe</a:t>
            </a:r>
            <a:r>
              <a:rPr lang="en-IN" sz="1700" spc="15" dirty="0">
                <a:latin typeface="+mj-lt"/>
                <a:cs typeface="Arial" panose="020B0604020202020204" pitchFamily="34" charset="0"/>
              </a:rPr>
              <a:t>r</a:t>
            </a:r>
            <a:r>
              <a:rPr sz="1700" spc="15" dirty="0">
                <a:latin typeface="+mj-lt"/>
                <a:cs typeface="Arial" panose="020B0604020202020204" pitchFamily="34" charset="0"/>
              </a:rPr>
              <a:t>cent of </a:t>
            </a:r>
            <a:r>
              <a:rPr sz="1700" spc="-20" dirty="0">
                <a:latin typeface="+mj-lt"/>
                <a:cs typeface="Arial" panose="020B0604020202020204" pitchFamily="34" charset="0"/>
              </a:rPr>
              <a:t>the </a:t>
            </a:r>
            <a:r>
              <a:rPr sz="1700" spc="-60" dirty="0">
                <a:latin typeface="+mj-lt"/>
                <a:cs typeface="Arial" panose="020B0604020202020204" pitchFamily="34" charset="0"/>
              </a:rPr>
              <a:t>paid-up </a:t>
            </a:r>
            <a:r>
              <a:rPr sz="1700" spc="-20" dirty="0">
                <a:latin typeface="+mj-lt"/>
                <a:cs typeface="Arial" panose="020B0604020202020204" pitchFamily="34" charset="0"/>
              </a:rPr>
              <a:t>value </a:t>
            </a:r>
            <a:r>
              <a:rPr sz="1700" spc="15" dirty="0">
                <a:latin typeface="+mj-lt"/>
                <a:cs typeface="Arial" panose="020B0604020202020204" pitchFamily="34" charset="0"/>
              </a:rPr>
              <a:t>of </a:t>
            </a:r>
            <a:r>
              <a:rPr sz="1700" spc="-10" dirty="0">
                <a:latin typeface="+mj-lt"/>
                <a:cs typeface="Arial" panose="020B0604020202020204" pitchFamily="34" charset="0"/>
              </a:rPr>
              <a:t>each </a:t>
            </a:r>
            <a:r>
              <a:rPr sz="1700" spc="15" dirty="0">
                <a:latin typeface="+mj-lt"/>
                <a:cs typeface="Arial" panose="020B0604020202020204" pitchFamily="34" charset="0"/>
              </a:rPr>
              <a:t>se</a:t>
            </a:r>
            <a:r>
              <a:rPr lang="en-IN" sz="1700" spc="15" dirty="0">
                <a:latin typeface="+mj-lt"/>
                <a:cs typeface="Arial" panose="020B0604020202020204" pitchFamily="34" charset="0"/>
              </a:rPr>
              <a:t>r</a:t>
            </a:r>
            <a:r>
              <a:rPr sz="1700" spc="15" dirty="0" err="1">
                <a:latin typeface="+mj-lt"/>
                <a:cs typeface="Arial" panose="020B0604020202020204" pitchFamily="34" charset="0"/>
              </a:rPr>
              <a:t>ies</a:t>
            </a:r>
            <a:r>
              <a:rPr sz="1700" spc="15" dirty="0">
                <a:latin typeface="+mj-lt"/>
                <a:cs typeface="Arial" panose="020B0604020202020204" pitchFamily="34" charset="0"/>
              </a:rPr>
              <a:t> </a:t>
            </a:r>
            <a:r>
              <a:rPr sz="1700" spc="10" dirty="0">
                <a:latin typeface="+mj-lt"/>
                <a:cs typeface="Arial" panose="020B0604020202020204" pitchFamily="34" charset="0"/>
              </a:rPr>
              <a:t>of </a:t>
            </a:r>
            <a:r>
              <a:rPr sz="1700" spc="15" dirty="0">
                <a:latin typeface="+mj-lt"/>
                <a:cs typeface="Arial" panose="020B0604020202020204" pitchFamily="34" charset="0"/>
              </a:rPr>
              <a:t> </a:t>
            </a:r>
            <a:r>
              <a:rPr sz="1700" spc="-25" dirty="0">
                <a:latin typeface="+mj-lt"/>
                <a:cs typeface="Arial" panose="020B0604020202020204" pitchFamily="34" charset="0"/>
              </a:rPr>
              <a:t>equity</a:t>
            </a:r>
            <a:r>
              <a:rPr sz="1700" spc="-10" dirty="0">
                <a:latin typeface="+mj-lt"/>
                <a:cs typeface="Arial" panose="020B0604020202020204" pitchFamily="34" charset="0"/>
              </a:rPr>
              <a:t> </a:t>
            </a:r>
            <a:r>
              <a:rPr sz="1700" spc="-5" dirty="0" err="1">
                <a:latin typeface="+mj-lt"/>
                <a:cs typeface="Arial" panose="020B0604020202020204" pitchFamily="34" charset="0"/>
              </a:rPr>
              <a:t>inst</a:t>
            </a:r>
            <a:r>
              <a:rPr lang="en-IN" sz="1700" spc="-5" dirty="0">
                <a:latin typeface="+mj-lt"/>
                <a:cs typeface="Arial" panose="020B0604020202020204" pitchFamily="34" charset="0"/>
              </a:rPr>
              <a:t>r</a:t>
            </a:r>
            <a:r>
              <a:rPr sz="1700" spc="-5" dirty="0" err="1">
                <a:latin typeface="+mj-lt"/>
                <a:cs typeface="Arial" panose="020B0604020202020204" pitchFamily="34" charset="0"/>
              </a:rPr>
              <a:t>ument</a:t>
            </a:r>
            <a:r>
              <a:rPr sz="1700" spc="-15" dirty="0">
                <a:latin typeface="+mj-lt"/>
                <a:cs typeface="Arial" panose="020B0604020202020204" pitchFamily="34" charset="0"/>
              </a:rPr>
              <a:t> </a:t>
            </a:r>
            <a:r>
              <a:rPr sz="1700" spc="15" dirty="0">
                <a:latin typeface="+mj-lt"/>
                <a:cs typeface="Arial" panose="020B0604020202020204" pitchFamily="34" charset="0"/>
              </a:rPr>
              <a:t>of</a:t>
            </a:r>
            <a:r>
              <a:rPr sz="1700" dirty="0">
                <a:latin typeface="+mj-lt"/>
                <a:cs typeface="Arial" panose="020B0604020202020204" pitchFamily="34" charset="0"/>
              </a:rPr>
              <a:t> </a:t>
            </a:r>
            <a:r>
              <a:rPr sz="1700" spc="-15" dirty="0">
                <a:latin typeface="+mj-lt"/>
                <a:cs typeface="Arial" panose="020B0604020202020204" pitchFamily="34" charset="0"/>
              </a:rPr>
              <a:t>a</a:t>
            </a:r>
            <a:r>
              <a:rPr sz="1700" spc="-5" dirty="0">
                <a:latin typeface="+mj-lt"/>
                <a:cs typeface="Arial" panose="020B0604020202020204" pitchFamily="34" charset="0"/>
              </a:rPr>
              <a:t> </a:t>
            </a:r>
            <a:r>
              <a:rPr sz="1700" spc="-20" dirty="0">
                <a:latin typeface="+mj-lt"/>
                <a:cs typeface="Arial" panose="020B0604020202020204" pitchFamily="34" charset="0"/>
              </a:rPr>
              <a:t>listed</a:t>
            </a:r>
            <a:r>
              <a:rPr sz="1700" dirty="0">
                <a:latin typeface="+mj-lt"/>
                <a:cs typeface="Arial" panose="020B0604020202020204" pitchFamily="34" charset="0"/>
              </a:rPr>
              <a:t> </a:t>
            </a:r>
            <a:r>
              <a:rPr sz="1700" spc="-20" dirty="0">
                <a:latin typeface="+mj-lt"/>
                <a:cs typeface="Arial" panose="020B0604020202020204" pitchFamily="34" charset="0"/>
              </a:rPr>
              <a:t>Indian</a:t>
            </a:r>
            <a:r>
              <a:rPr sz="1700" dirty="0">
                <a:latin typeface="+mj-lt"/>
                <a:cs typeface="Arial" panose="020B0604020202020204" pitchFamily="34" charset="0"/>
              </a:rPr>
              <a:t> </a:t>
            </a:r>
            <a:r>
              <a:rPr sz="1700" spc="-15" dirty="0">
                <a:latin typeface="+mj-lt"/>
                <a:cs typeface="Arial" panose="020B0604020202020204" pitchFamily="34" charset="0"/>
              </a:rPr>
              <a:t>company</a:t>
            </a:r>
            <a:endParaRPr sz="1700" dirty="0">
              <a:latin typeface="+mj-lt"/>
              <a:cs typeface="Arial" panose="020B0604020202020204" pitchFamily="34" charset="0"/>
            </a:endParaRPr>
          </a:p>
        </p:txBody>
      </p:sp>
      <p:sp>
        <p:nvSpPr>
          <p:cNvPr id="12" name="object 12"/>
          <p:cNvSpPr txBox="1"/>
          <p:nvPr/>
        </p:nvSpPr>
        <p:spPr>
          <a:xfrm>
            <a:off x="10166604" y="6562293"/>
            <a:ext cx="170815" cy="388120"/>
          </a:xfrm>
          <a:prstGeom prst="rect">
            <a:avLst/>
          </a:prstGeom>
        </p:spPr>
        <p:txBody>
          <a:bodyPr vert="horz" wrap="square" lIns="0" tIns="0" rIns="0" bIns="0" rtlCol="0">
            <a:spAutoFit/>
          </a:bodyPr>
          <a:lstStyle/>
          <a:p>
            <a:pPr marL="38100">
              <a:lnSpc>
                <a:spcPts val="1490"/>
              </a:lnSpc>
            </a:pPr>
            <a:fld id="{81D60167-4931-47E6-BA6A-407CBD079E47}" type="slidenum">
              <a:rPr sz="1450" spc="5" dirty="0">
                <a:solidFill>
                  <a:srgbClr val="FFFFFF"/>
                </a:solidFill>
                <a:latin typeface="+mj-lt"/>
                <a:cs typeface="Calibri"/>
              </a:rPr>
              <a:t>72</a:t>
            </a:fld>
            <a:endParaRPr sz="1450">
              <a:latin typeface="+mj-lt"/>
              <a:cs typeface="Calibri"/>
            </a:endParaRPr>
          </a:p>
        </p:txBody>
      </p:sp>
      <p:sp>
        <p:nvSpPr>
          <p:cNvPr id="10" name="object 10"/>
          <p:cNvSpPr txBox="1"/>
          <p:nvPr/>
        </p:nvSpPr>
        <p:spPr>
          <a:xfrm>
            <a:off x="199440" y="3585159"/>
            <a:ext cx="11181080" cy="2629566"/>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4965" algn="l"/>
                <a:tab pos="355600" algn="l"/>
              </a:tabLst>
            </a:pPr>
            <a:r>
              <a:rPr sz="1700" b="1" spc="5" dirty="0">
                <a:solidFill>
                  <a:schemeClr val="accent3"/>
                </a:solidFill>
                <a:latin typeface="+mj-lt"/>
                <a:cs typeface="Arial" panose="020B0604020202020204" pitchFamily="34" charset="0"/>
              </a:rPr>
              <a:t>Real</a:t>
            </a:r>
            <a:r>
              <a:rPr sz="1700" b="1" spc="-15" dirty="0">
                <a:solidFill>
                  <a:schemeClr val="accent3"/>
                </a:solidFill>
                <a:latin typeface="+mj-lt"/>
                <a:cs typeface="Arial" panose="020B0604020202020204" pitchFamily="34" charset="0"/>
              </a:rPr>
              <a:t> </a:t>
            </a:r>
            <a:r>
              <a:rPr sz="1700" b="1" dirty="0">
                <a:solidFill>
                  <a:schemeClr val="accent3"/>
                </a:solidFill>
                <a:latin typeface="+mj-lt"/>
                <a:cs typeface="Arial" panose="020B0604020202020204" pitchFamily="34" charset="0"/>
              </a:rPr>
              <a:t>Estate</a:t>
            </a:r>
            <a:r>
              <a:rPr sz="1700" b="1" spc="-45" dirty="0">
                <a:solidFill>
                  <a:schemeClr val="accent3"/>
                </a:solidFill>
                <a:latin typeface="+mj-lt"/>
                <a:cs typeface="Arial" panose="020B0604020202020204" pitchFamily="34" charset="0"/>
              </a:rPr>
              <a:t> </a:t>
            </a:r>
            <a:r>
              <a:rPr sz="1700" b="1" dirty="0">
                <a:solidFill>
                  <a:schemeClr val="accent3"/>
                </a:solidFill>
                <a:latin typeface="+mj-lt"/>
                <a:cs typeface="Arial" panose="020B0604020202020204" pitchFamily="34" charset="0"/>
              </a:rPr>
              <a:t>Business:</a:t>
            </a:r>
            <a:endParaRPr sz="1700" dirty="0">
              <a:solidFill>
                <a:schemeClr val="accent3"/>
              </a:solidFill>
              <a:latin typeface="+mj-lt"/>
              <a:cs typeface="Arial" panose="020B0604020202020204" pitchFamily="34" charset="0"/>
            </a:endParaRPr>
          </a:p>
          <a:p>
            <a:pPr marL="12700" marR="317500">
              <a:lnSpc>
                <a:spcPct val="100000"/>
              </a:lnSpc>
              <a:spcBef>
                <a:spcPts val="20"/>
              </a:spcBef>
            </a:pPr>
            <a:r>
              <a:rPr sz="1700" spc="-25" dirty="0">
                <a:latin typeface="+mj-lt"/>
                <a:cs typeface="Arial" panose="020B0604020202020204" pitchFamily="34" charset="0"/>
              </a:rPr>
              <a:t>Dealing</a:t>
            </a:r>
            <a:r>
              <a:rPr sz="1700" spc="5" dirty="0">
                <a:latin typeface="+mj-lt"/>
                <a:cs typeface="Arial" panose="020B0604020202020204" pitchFamily="34" charset="0"/>
              </a:rPr>
              <a:t> </a:t>
            </a:r>
            <a:r>
              <a:rPr sz="1700" spc="-30" dirty="0">
                <a:latin typeface="+mj-lt"/>
                <a:cs typeface="Arial" panose="020B0604020202020204" pitchFamily="34" charset="0"/>
              </a:rPr>
              <a:t>in</a:t>
            </a:r>
            <a:r>
              <a:rPr sz="1700" spc="15" dirty="0">
                <a:latin typeface="+mj-lt"/>
                <a:cs typeface="Arial" panose="020B0604020202020204" pitchFamily="34" charset="0"/>
              </a:rPr>
              <a:t> </a:t>
            </a:r>
            <a:r>
              <a:rPr sz="1700" spc="-20" dirty="0">
                <a:latin typeface="+mj-lt"/>
                <a:cs typeface="Arial" panose="020B0604020202020204" pitchFamily="34" charset="0"/>
              </a:rPr>
              <a:t>land</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15" dirty="0">
                <a:latin typeface="+mj-lt"/>
                <a:cs typeface="Arial" panose="020B0604020202020204" pitchFamily="34" charset="0"/>
              </a:rPr>
              <a:t> </a:t>
            </a:r>
            <a:r>
              <a:rPr sz="1700" spc="-10" dirty="0">
                <a:latin typeface="+mj-lt"/>
                <a:cs typeface="Arial" panose="020B0604020202020204" pitchFamily="34" charset="0"/>
              </a:rPr>
              <a:t>immovable</a:t>
            </a:r>
            <a:r>
              <a:rPr sz="1700" spc="-20" dirty="0">
                <a:latin typeface="+mj-lt"/>
                <a:cs typeface="Arial" panose="020B0604020202020204" pitchFamily="34" charset="0"/>
              </a:rPr>
              <a:t> </a:t>
            </a:r>
            <a:r>
              <a:rPr sz="1700" spc="30" dirty="0">
                <a:latin typeface="+mj-lt"/>
                <a:cs typeface="Arial" panose="020B0604020202020204" pitchFamily="34" charset="0"/>
              </a:rPr>
              <a:t>p</a:t>
            </a:r>
            <a:r>
              <a:rPr lang="en-IN" sz="1700" spc="30" dirty="0">
                <a:latin typeface="+mj-lt"/>
                <a:cs typeface="Arial" panose="020B0604020202020204" pitchFamily="34" charset="0"/>
              </a:rPr>
              <a:t>r</a:t>
            </a:r>
            <a:r>
              <a:rPr sz="1700" spc="30" dirty="0" err="1">
                <a:latin typeface="+mj-lt"/>
                <a:cs typeface="Arial" panose="020B0604020202020204" pitchFamily="34" charset="0"/>
              </a:rPr>
              <a:t>ope</a:t>
            </a:r>
            <a:r>
              <a:rPr lang="en-IN" sz="1700" spc="30" dirty="0">
                <a:latin typeface="+mj-lt"/>
                <a:cs typeface="Arial" panose="020B0604020202020204" pitchFamily="34" charset="0"/>
              </a:rPr>
              <a:t>r</a:t>
            </a:r>
            <a:r>
              <a:rPr sz="1700" spc="30" dirty="0">
                <a:latin typeface="+mj-lt"/>
                <a:cs typeface="Arial" panose="020B0604020202020204" pitchFamily="34" charset="0"/>
              </a:rPr>
              <a:t>ty</a:t>
            </a:r>
            <a:r>
              <a:rPr sz="1700" spc="-5" dirty="0">
                <a:latin typeface="+mj-lt"/>
                <a:cs typeface="Arial" panose="020B0604020202020204" pitchFamily="34" charset="0"/>
              </a:rPr>
              <a:t> </a:t>
            </a:r>
            <a:r>
              <a:rPr sz="1700" spc="-25" dirty="0">
                <a:latin typeface="+mj-lt"/>
                <a:cs typeface="Arial" panose="020B0604020202020204" pitchFamily="34" charset="0"/>
              </a:rPr>
              <a:t>with</a:t>
            </a:r>
            <a:r>
              <a:rPr sz="1700" spc="-5" dirty="0">
                <a:latin typeface="+mj-lt"/>
                <a:cs typeface="Arial" panose="020B0604020202020204" pitchFamily="34" charset="0"/>
              </a:rPr>
              <a:t> </a:t>
            </a:r>
            <a:r>
              <a:rPr sz="1700" spc="-15" dirty="0">
                <a:latin typeface="+mj-lt"/>
                <a:cs typeface="Arial" panose="020B0604020202020204" pitchFamily="34" charset="0"/>
              </a:rPr>
              <a:t>a</a:t>
            </a:r>
            <a:r>
              <a:rPr sz="1700" spc="-10" dirty="0">
                <a:latin typeface="+mj-lt"/>
                <a:cs typeface="Arial" panose="020B0604020202020204" pitchFamily="34" charset="0"/>
              </a:rPr>
              <a:t> </a:t>
            </a:r>
            <a:r>
              <a:rPr sz="1700" spc="-15" dirty="0">
                <a:latin typeface="+mj-lt"/>
                <a:cs typeface="Arial" panose="020B0604020202020204" pitchFamily="34" charset="0"/>
              </a:rPr>
              <a:t>view</a:t>
            </a:r>
            <a:r>
              <a:rPr sz="1700" spc="-5" dirty="0">
                <a:latin typeface="+mj-lt"/>
                <a:cs typeface="Arial" panose="020B0604020202020204" pitchFamily="34" charset="0"/>
              </a:rPr>
              <a:t> </a:t>
            </a:r>
            <a:r>
              <a:rPr sz="1700" spc="-10" dirty="0">
                <a:latin typeface="+mj-lt"/>
                <a:cs typeface="Arial" panose="020B0604020202020204" pitchFamily="34" charset="0"/>
              </a:rPr>
              <a:t>to</a:t>
            </a:r>
            <a:r>
              <a:rPr sz="1700" spc="5" dirty="0">
                <a:latin typeface="+mj-lt"/>
                <a:cs typeface="Arial" panose="020B0604020202020204" pitchFamily="34" charset="0"/>
              </a:rPr>
              <a:t> </a:t>
            </a:r>
            <a:r>
              <a:rPr sz="1700" spc="10" dirty="0" err="1">
                <a:latin typeface="+mj-lt"/>
                <a:cs typeface="Arial" panose="020B0604020202020204" pitchFamily="34" charset="0"/>
              </a:rPr>
              <a:t>ea</a:t>
            </a:r>
            <a:r>
              <a:rPr lang="en-IN" sz="1700" spc="10" dirty="0">
                <a:latin typeface="+mj-lt"/>
                <a:cs typeface="Arial" panose="020B0604020202020204" pitchFamily="34" charset="0"/>
              </a:rPr>
              <a:t>r</a:t>
            </a:r>
            <a:r>
              <a:rPr sz="1700" spc="10" dirty="0" err="1">
                <a:latin typeface="+mj-lt"/>
                <a:cs typeface="Arial" panose="020B0604020202020204" pitchFamily="34" charset="0"/>
              </a:rPr>
              <a:t>ning</a:t>
            </a:r>
            <a:r>
              <a:rPr sz="1700" spc="-5" dirty="0">
                <a:latin typeface="+mj-lt"/>
                <a:cs typeface="Arial" panose="020B0604020202020204" pitchFamily="34" charset="0"/>
              </a:rPr>
              <a:t> </a:t>
            </a:r>
            <a:r>
              <a:rPr sz="1700" spc="20" dirty="0">
                <a:latin typeface="+mj-lt"/>
                <a:cs typeface="Arial" panose="020B0604020202020204" pitchFamily="34" charset="0"/>
              </a:rPr>
              <a:t>p</a:t>
            </a:r>
            <a:r>
              <a:rPr lang="en-IN" sz="1700" spc="20" dirty="0">
                <a:latin typeface="+mj-lt"/>
                <a:cs typeface="Arial" panose="020B0604020202020204" pitchFamily="34" charset="0"/>
              </a:rPr>
              <a:t>r</a:t>
            </a:r>
            <a:r>
              <a:rPr sz="1700" spc="20" dirty="0" err="1">
                <a:latin typeface="+mj-lt"/>
                <a:cs typeface="Arial" panose="020B0604020202020204" pitchFamily="34" charset="0"/>
              </a:rPr>
              <a:t>ofit</a:t>
            </a:r>
            <a:r>
              <a:rPr sz="1700" spc="5" dirty="0">
                <a:latin typeface="+mj-lt"/>
                <a:cs typeface="Arial" panose="020B0604020202020204" pitchFamily="34" charset="0"/>
              </a:rPr>
              <a:t> </a:t>
            </a:r>
            <a:r>
              <a:rPr sz="1700" spc="35" dirty="0">
                <a:latin typeface="+mj-lt"/>
                <a:cs typeface="Arial" panose="020B0604020202020204" pitchFamily="34" charset="0"/>
              </a:rPr>
              <a:t>the</a:t>
            </a:r>
            <a:r>
              <a:rPr lang="en-IN" sz="1700" spc="35" dirty="0">
                <a:latin typeface="+mj-lt"/>
                <a:cs typeface="Arial" panose="020B0604020202020204" pitchFamily="34" charset="0"/>
              </a:rPr>
              <a:t>r</a:t>
            </a:r>
            <a:r>
              <a:rPr sz="1700" spc="35" dirty="0" err="1">
                <a:latin typeface="+mj-lt"/>
                <a:cs typeface="Arial" panose="020B0604020202020204" pitchFamily="34" charset="0"/>
              </a:rPr>
              <a:t>ef</a:t>
            </a:r>
            <a:r>
              <a:rPr lang="en-IN" sz="1700" spc="35" dirty="0">
                <a:latin typeface="+mj-lt"/>
                <a:cs typeface="Arial" panose="020B0604020202020204" pitchFamily="34" charset="0"/>
              </a:rPr>
              <a:t>r</a:t>
            </a:r>
            <a:r>
              <a:rPr sz="1700" spc="35" dirty="0">
                <a:latin typeface="+mj-lt"/>
                <a:cs typeface="Arial" panose="020B0604020202020204" pitchFamily="34" charset="0"/>
              </a:rPr>
              <a:t>om</a:t>
            </a:r>
            <a:r>
              <a:rPr sz="1700" spc="-35" dirty="0">
                <a:latin typeface="+mj-lt"/>
                <a:cs typeface="Arial" panose="020B0604020202020204" pitchFamily="34" charset="0"/>
              </a:rPr>
              <a:t> </a:t>
            </a:r>
            <a:r>
              <a:rPr sz="1700" spc="-15" dirty="0">
                <a:latin typeface="+mj-lt"/>
                <a:cs typeface="Arial" panose="020B0604020202020204" pitchFamily="34" charset="0"/>
              </a:rPr>
              <a:t>and</a:t>
            </a:r>
            <a:r>
              <a:rPr sz="1700" spc="-10" dirty="0">
                <a:latin typeface="+mj-lt"/>
                <a:cs typeface="Arial" panose="020B0604020202020204" pitchFamily="34" charset="0"/>
              </a:rPr>
              <a:t> </a:t>
            </a:r>
            <a:r>
              <a:rPr sz="1700" dirty="0">
                <a:latin typeface="+mj-lt"/>
                <a:cs typeface="Arial" panose="020B0604020202020204" pitchFamily="34" charset="0"/>
              </a:rPr>
              <a:t>does</a:t>
            </a:r>
            <a:r>
              <a:rPr sz="1700" spc="-20" dirty="0">
                <a:latin typeface="+mj-lt"/>
                <a:cs typeface="Arial" panose="020B0604020202020204" pitchFamily="34" charset="0"/>
              </a:rPr>
              <a:t> </a:t>
            </a:r>
            <a:r>
              <a:rPr sz="1700" spc="-15" dirty="0">
                <a:latin typeface="+mj-lt"/>
                <a:cs typeface="Arial" panose="020B0604020202020204" pitchFamily="34" charset="0"/>
              </a:rPr>
              <a:t>not</a:t>
            </a:r>
            <a:r>
              <a:rPr sz="1700" spc="-5" dirty="0">
                <a:latin typeface="+mj-lt"/>
                <a:cs typeface="Arial" panose="020B0604020202020204" pitchFamily="34" charset="0"/>
              </a:rPr>
              <a:t> </a:t>
            </a:r>
            <a:r>
              <a:rPr sz="1700" spc="-20" dirty="0">
                <a:latin typeface="+mj-lt"/>
                <a:cs typeface="Arial" panose="020B0604020202020204" pitchFamily="34" charset="0"/>
              </a:rPr>
              <a:t>include </a:t>
            </a:r>
            <a:r>
              <a:rPr sz="1700" spc="-15" dirty="0">
                <a:latin typeface="+mj-lt"/>
                <a:cs typeface="Arial" panose="020B0604020202020204" pitchFamily="34" charset="0"/>
              </a:rPr>
              <a:t> </a:t>
            </a:r>
            <a:r>
              <a:rPr sz="1700" spc="-10" dirty="0">
                <a:latin typeface="+mj-lt"/>
                <a:cs typeface="Arial" panose="020B0604020202020204" pitchFamily="34" charset="0"/>
              </a:rPr>
              <a:t>development </a:t>
            </a:r>
            <a:r>
              <a:rPr sz="1700" spc="15" dirty="0">
                <a:latin typeface="+mj-lt"/>
                <a:cs typeface="Arial" panose="020B0604020202020204" pitchFamily="34" charset="0"/>
              </a:rPr>
              <a:t>of </a:t>
            </a:r>
            <a:r>
              <a:rPr sz="1700" spc="-20" dirty="0">
                <a:latin typeface="+mj-lt"/>
                <a:cs typeface="Arial" panose="020B0604020202020204" pitchFamily="34" charset="0"/>
              </a:rPr>
              <a:t>townships, </a:t>
            </a:r>
            <a:r>
              <a:rPr sz="1700" spc="-5" dirty="0">
                <a:latin typeface="+mj-lt"/>
                <a:cs typeface="Arial" panose="020B0604020202020204" pitchFamily="34" charset="0"/>
              </a:rPr>
              <a:t>const</a:t>
            </a:r>
            <a:r>
              <a:rPr lang="en-IN" sz="1700" spc="-5" dirty="0">
                <a:latin typeface="+mj-lt"/>
                <a:cs typeface="Arial" panose="020B0604020202020204" pitchFamily="34" charset="0"/>
              </a:rPr>
              <a:t>r</a:t>
            </a:r>
            <a:r>
              <a:rPr sz="1700" spc="-5" dirty="0" err="1">
                <a:latin typeface="+mj-lt"/>
                <a:cs typeface="Arial" panose="020B0604020202020204" pitchFamily="34" charset="0"/>
              </a:rPr>
              <a:t>uction</a:t>
            </a:r>
            <a:r>
              <a:rPr sz="1700" spc="-5" dirty="0">
                <a:latin typeface="+mj-lt"/>
                <a:cs typeface="Arial" panose="020B0604020202020204" pitchFamily="34" charset="0"/>
              </a:rPr>
              <a:t> </a:t>
            </a:r>
            <a:r>
              <a:rPr sz="1700" spc="15" dirty="0">
                <a:latin typeface="+mj-lt"/>
                <a:cs typeface="Arial" panose="020B0604020202020204" pitchFamily="34" charset="0"/>
              </a:rPr>
              <a:t>of </a:t>
            </a:r>
            <a:r>
              <a:rPr lang="en-IN" sz="1700" dirty="0">
                <a:latin typeface="+mj-lt"/>
                <a:cs typeface="Arial" panose="020B0604020202020204" pitchFamily="34" charset="0"/>
              </a:rPr>
              <a:t>r</a:t>
            </a:r>
            <a:r>
              <a:rPr sz="1700" dirty="0" err="1">
                <a:latin typeface="+mj-lt"/>
                <a:cs typeface="Arial" panose="020B0604020202020204" pitchFamily="34" charset="0"/>
              </a:rPr>
              <a:t>esidential</a:t>
            </a:r>
            <a:r>
              <a:rPr sz="1700" dirty="0">
                <a:latin typeface="+mj-lt"/>
                <a:cs typeface="Arial" panose="020B0604020202020204" pitchFamily="34" charset="0"/>
              </a:rPr>
              <a:t>/ </a:t>
            </a:r>
            <a:r>
              <a:rPr sz="1700" spc="10" dirty="0" err="1">
                <a:latin typeface="+mj-lt"/>
                <a:cs typeface="Arial" panose="020B0604020202020204" pitchFamily="34" charset="0"/>
              </a:rPr>
              <a:t>comme</a:t>
            </a:r>
            <a:r>
              <a:rPr lang="en-IN" sz="1700" spc="10" dirty="0">
                <a:latin typeface="+mj-lt"/>
                <a:cs typeface="Arial" panose="020B0604020202020204" pitchFamily="34" charset="0"/>
              </a:rPr>
              <a:t>r</a:t>
            </a:r>
            <a:r>
              <a:rPr sz="1700" spc="10" dirty="0" err="1">
                <a:latin typeface="+mj-lt"/>
                <a:cs typeface="Arial" panose="020B0604020202020204" pitchFamily="34" charset="0"/>
              </a:rPr>
              <a:t>cial</a:t>
            </a:r>
            <a:r>
              <a:rPr sz="1700" spc="10" dirty="0">
                <a:latin typeface="+mj-lt"/>
                <a:cs typeface="Arial" panose="020B0604020202020204" pitchFamily="34" charset="0"/>
              </a:rPr>
              <a:t> p</a:t>
            </a:r>
            <a:r>
              <a:rPr lang="en-IN" sz="1700" spc="10" dirty="0">
                <a:latin typeface="+mj-lt"/>
                <a:cs typeface="Arial" panose="020B0604020202020204" pitchFamily="34" charset="0"/>
              </a:rPr>
              <a:t>r</a:t>
            </a:r>
            <a:r>
              <a:rPr sz="1700" spc="10" dirty="0" err="1">
                <a:latin typeface="+mj-lt"/>
                <a:cs typeface="Arial" panose="020B0604020202020204" pitchFamily="34" charset="0"/>
              </a:rPr>
              <a:t>emises</a:t>
            </a:r>
            <a:r>
              <a:rPr sz="1700" spc="10" dirty="0">
                <a:latin typeface="+mj-lt"/>
                <a:cs typeface="Arial" panose="020B0604020202020204" pitchFamily="34" charset="0"/>
              </a:rPr>
              <a:t>, </a:t>
            </a:r>
            <a:r>
              <a:rPr lang="en-IN" sz="1700" spc="25" dirty="0">
                <a:latin typeface="+mj-lt"/>
                <a:cs typeface="Arial" panose="020B0604020202020204" pitchFamily="34" charset="0"/>
              </a:rPr>
              <a:t>r</a:t>
            </a:r>
            <a:r>
              <a:rPr sz="1700" spc="25" dirty="0" err="1">
                <a:latin typeface="+mj-lt"/>
                <a:cs typeface="Arial" panose="020B0604020202020204" pitchFamily="34" charset="0"/>
              </a:rPr>
              <a:t>oads</a:t>
            </a:r>
            <a:r>
              <a:rPr sz="1700" spc="25" dirty="0">
                <a:latin typeface="+mj-lt"/>
                <a:cs typeface="Arial" panose="020B0604020202020204" pitchFamily="34" charset="0"/>
              </a:rPr>
              <a:t> </a:t>
            </a:r>
            <a:r>
              <a:rPr sz="1700" spc="80" dirty="0">
                <a:latin typeface="+mj-lt"/>
                <a:cs typeface="Arial" panose="020B0604020202020204" pitchFamily="34" charset="0"/>
              </a:rPr>
              <a:t>o</a:t>
            </a:r>
            <a:r>
              <a:rPr lang="en-IN" sz="1700" spc="80" dirty="0">
                <a:latin typeface="+mj-lt"/>
                <a:cs typeface="Arial" panose="020B0604020202020204" pitchFamily="34" charset="0"/>
              </a:rPr>
              <a:t>r</a:t>
            </a:r>
            <a:r>
              <a:rPr sz="1700" spc="80" dirty="0">
                <a:latin typeface="+mj-lt"/>
                <a:cs typeface="Arial" panose="020B0604020202020204" pitchFamily="34" charset="0"/>
              </a:rPr>
              <a:t> </a:t>
            </a:r>
            <a:r>
              <a:rPr sz="1700" spc="10" dirty="0">
                <a:latin typeface="+mj-lt"/>
                <a:cs typeface="Arial" panose="020B0604020202020204" pitchFamily="34" charset="0"/>
              </a:rPr>
              <a:t>b</a:t>
            </a:r>
            <a:r>
              <a:rPr lang="en-IN" sz="1700" spc="10" dirty="0">
                <a:latin typeface="+mj-lt"/>
                <a:cs typeface="Arial" panose="020B0604020202020204" pitchFamily="34" charset="0"/>
              </a:rPr>
              <a:t>r</a:t>
            </a:r>
            <a:r>
              <a:rPr sz="1700" spc="10" dirty="0" err="1">
                <a:latin typeface="+mj-lt"/>
                <a:cs typeface="Arial" panose="020B0604020202020204" pitchFamily="34" charset="0"/>
              </a:rPr>
              <a:t>idges</a:t>
            </a:r>
            <a:r>
              <a:rPr sz="1700" spc="10" dirty="0">
                <a:latin typeface="+mj-lt"/>
                <a:cs typeface="Arial" panose="020B0604020202020204" pitchFamily="34" charset="0"/>
              </a:rPr>
              <a:t>, </a:t>
            </a:r>
            <a:r>
              <a:rPr sz="1700" spc="-15" dirty="0">
                <a:latin typeface="+mj-lt"/>
                <a:cs typeface="Arial" panose="020B0604020202020204" pitchFamily="34" charset="0"/>
              </a:rPr>
              <a:t>educational </a:t>
            </a:r>
            <a:r>
              <a:rPr sz="1700" spc="-434" dirty="0">
                <a:latin typeface="+mj-lt"/>
                <a:cs typeface="Arial" panose="020B0604020202020204" pitchFamily="34" charset="0"/>
              </a:rPr>
              <a:t> </a:t>
            </a:r>
            <a:r>
              <a:rPr sz="1700" spc="-25" dirty="0">
                <a:latin typeface="+mj-lt"/>
                <a:cs typeface="Arial" panose="020B0604020202020204" pitchFamily="34" charset="0"/>
              </a:rPr>
              <a:t>institutions,</a:t>
            </a:r>
            <a:r>
              <a:rPr sz="1700" spc="-5" dirty="0">
                <a:latin typeface="+mj-lt"/>
                <a:cs typeface="Arial" panose="020B0604020202020204" pitchFamily="34" charset="0"/>
              </a:rPr>
              <a:t> </a:t>
            </a:r>
            <a:r>
              <a:rPr lang="en-IN" sz="1700" spc="20" dirty="0">
                <a:latin typeface="+mj-lt"/>
                <a:cs typeface="Arial" panose="020B0604020202020204" pitchFamily="34" charset="0"/>
              </a:rPr>
              <a:t>r</a:t>
            </a:r>
            <a:r>
              <a:rPr sz="1700" spc="20" dirty="0" err="1">
                <a:latin typeface="+mj-lt"/>
                <a:cs typeface="Arial" panose="020B0604020202020204" pitchFamily="34" charset="0"/>
              </a:rPr>
              <a:t>ec</a:t>
            </a:r>
            <a:r>
              <a:rPr lang="en-IN" sz="1700" spc="20" dirty="0">
                <a:latin typeface="+mj-lt"/>
                <a:cs typeface="Arial" panose="020B0604020202020204" pitchFamily="34" charset="0"/>
              </a:rPr>
              <a:t>r</a:t>
            </a:r>
            <a:r>
              <a:rPr sz="1700" spc="20" dirty="0" err="1">
                <a:latin typeface="+mj-lt"/>
                <a:cs typeface="Arial" panose="020B0604020202020204" pitchFamily="34" charset="0"/>
              </a:rPr>
              <a:t>eational</a:t>
            </a:r>
            <a:r>
              <a:rPr sz="1700" spc="-30" dirty="0">
                <a:latin typeface="+mj-lt"/>
                <a:cs typeface="Arial" panose="020B0604020202020204" pitchFamily="34" charset="0"/>
              </a:rPr>
              <a:t> </a:t>
            </a:r>
            <a:r>
              <a:rPr sz="1700" spc="-10" dirty="0">
                <a:latin typeface="+mj-lt"/>
                <a:cs typeface="Arial" panose="020B0604020202020204" pitchFamily="34" charset="0"/>
              </a:rPr>
              <a:t>facilities,</a:t>
            </a:r>
            <a:r>
              <a:rPr sz="1700" spc="-20" dirty="0">
                <a:latin typeface="+mj-lt"/>
                <a:cs typeface="Arial" panose="020B0604020202020204" pitchFamily="34" charset="0"/>
              </a:rPr>
              <a:t> </a:t>
            </a:r>
            <a:r>
              <a:rPr sz="1700" spc="-30" dirty="0">
                <a:latin typeface="+mj-lt"/>
                <a:cs typeface="Arial" panose="020B0604020202020204" pitchFamily="34" charset="0"/>
              </a:rPr>
              <a:t>city</a:t>
            </a:r>
            <a:r>
              <a:rPr sz="1700" dirty="0">
                <a:latin typeface="+mj-lt"/>
                <a:cs typeface="Arial" panose="020B0604020202020204" pitchFamily="34" charset="0"/>
              </a:rPr>
              <a:t> </a:t>
            </a:r>
            <a:r>
              <a:rPr sz="1700" spc="-20" dirty="0">
                <a:latin typeface="+mj-lt"/>
                <a:cs typeface="Arial" panose="020B0604020202020204" pitchFamily="34" charset="0"/>
              </a:rPr>
              <a:t>and</a:t>
            </a:r>
            <a:r>
              <a:rPr sz="1700" spc="-10" dirty="0">
                <a:latin typeface="+mj-lt"/>
                <a:cs typeface="Arial" panose="020B0604020202020204" pitchFamily="34" charset="0"/>
              </a:rPr>
              <a:t> </a:t>
            </a:r>
            <a:r>
              <a:rPr lang="en-IN" sz="1700" spc="10" dirty="0">
                <a:latin typeface="+mj-lt"/>
                <a:cs typeface="Arial" panose="020B0604020202020204" pitchFamily="34" charset="0"/>
              </a:rPr>
              <a:t>r</a:t>
            </a:r>
            <a:r>
              <a:rPr sz="1700" spc="10" dirty="0" err="1">
                <a:latin typeface="+mj-lt"/>
                <a:cs typeface="Arial" panose="020B0604020202020204" pitchFamily="34" charset="0"/>
              </a:rPr>
              <a:t>egional</a:t>
            </a:r>
            <a:r>
              <a:rPr sz="1700" spc="-10" dirty="0">
                <a:latin typeface="+mj-lt"/>
                <a:cs typeface="Arial" panose="020B0604020202020204" pitchFamily="34" charset="0"/>
              </a:rPr>
              <a:t> </a:t>
            </a:r>
            <a:r>
              <a:rPr sz="1700" spc="-15" dirty="0">
                <a:latin typeface="+mj-lt"/>
                <a:cs typeface="Arial" panose="020B0604020202020204" pitchFamily="34" charset="0"/>
              </a:rPr>
              <a:t>level</a:t>
            </a:r>
            <a:r>
              <a:rPr sz="1700" spc="-10" dirty="0">
                <a:latin typeface="+mj-lt"/>
                <a:cs typeface="Arial" panose="020B0604020202020204" pitchFamily="34" charset="0"/>
              </a:rPr>
              <a:t> </a:t>
            </a:r>
            <a:r>
              <a:rPr sz="1700" spc="20" dirty="0">
                <a:latin typeface="+mj-lt"/>
                <a:cs typeface="Arial" panose="020B0604020202020204" pitchFamily="34" charset="0"/>
              </a:rPr>
              <a:t>inf</a:t>
            </a:r>
            <a:r>
              <a:rPr lang="en-IN" sz="1700" spc="20" dirty="0">
                <a:latin typeface="+mj-lt"/>
                <a:cs typeface="Arial" panose="020B0604020202020204" pitchFamily="34" charset="0"/>
              </a:rPr>
              <a:t>r</a:t>
            </a:r>
            <a:r>
              <a:rPr sz="1700" spc="20" dirty="0" err="1">
                <a:latin typeface="+mj-lt"/>
                <a:cs typeface="Arial" panose="020B0604020202020204" pitchFamily="34" charset="0"/>
              </a:rPr>
              <a:t>ast</a:t>
            </a:r>
            <a:r>
              <a:rPr lang="en-IN" sz="1700" spc="20" dirty="0">
                <a:latin typeface="+mj-lt"/>
                <a:cs typeface="Arial" panose="020B0604020202020204" pitchFamily="34" charset="0"/>
              </a:rPr>
              <a:t>r</a:t>
            </a:r>
            <a:r>
              <a:rPr sz="1700" spc="20" dirty="0" err="1">
                <a:latin typeface="+mj-lt"/>
                <a:cs typeface="Arial" panose="020B0604020202020204" pitchFamily="34" charset="0"/>
              </a:rPr>
              <a:t>uctu</a:t>
            </a:r>
            <a:r>
              <a:rPr lang="en-IN" sz="1700" spc="20" dirty="0">
                <a:latin typeface="+mj-lt"/>
                <a:cs typeface="Arial" panose="020B0604020202020204" pitchFamily="34" charset="0"/>
              </a:rPr>
              <a:t>r</a:t>
            </a:r>
            <a:r>
              <a:rPr sz="1700" spc="20" dirty="0">
                <a:latin typeface="+mj-lt"/>
                <a:cs typeface="Arial" panose="020B0604020202020204" pitchFamily="34" charset="0"/>
              </a:rPr>
              <a:t>e,</a:t>
            </a:r>
            <a:r>
              <a:rPr sz="1700" spc="-5" dirty="0">
                <a:latin typeface="+mj-lt"/>
                <a:cs typeface="Arial" panose="020B0604020202020204" pitchFamily="34" charset="0"/>
              </a:rPr>
              <a:t> </a:t>
            </a:r>
            <a:r>
              <a:rPr sz="1700" spc="-30" dirty="0">
                <a:latin typeface="+mj-lt"/>
                <a:cs typeface="Arial" panose="020B0604020202020204" pitchFamily="34" charset="0"/>
              </a:rPr>
              <a:t>townships;</a:t>
            </a:r>
            <a:endParaRPr sz="1700" dirty="0">
              <a:latin typeface="+mj-lt"/>
              <a:cs typeface="Arial" panose="020B0604020202020204" pitchFamily="34" charset="0"/>
            </a:endParaRPr>
          </a:p>
          <a:p>
            <a:pPr>
              <a:lnSpc>
                <a:spcPct val="100000"/>
              </a:lnSpc>
            </a:pPr>
            <a:endParaRPr sz="1700" dirty="0">
              <a:latin typeface="+mj-lt"/>
              <a:cs typeface="Arial" panose="020B0604020202020204" pitchFamily="34" charset="0"/>
            </a:endParaRPr>
          </a:p>
          <a:p>
            <a:pPr marL="12700" marR="5080" algn="just">
              <a:lnSpc>
                <a:spcPct val="100000"/>
              </a:lnSpc>
            </a:pPr>
            <a:r>
              <a:rPr sz="1700" b="1" spc="-10" dirty="0">
                <a:latin typeface="+mj-lt"/>
                <a:cs typeface="Arial" panose="020B0604020202020204" pitchFamily="34" charset="0"/>
              </a:rPr>
              <a:t>Explanation: </a:t>
            </a:r>
            <a:r>
              <a:rPr sz="1700" b="1" spc="-95" dirty="0">
                <a:latin typeface="+mj-lt"/>
                <a:cs typeface="Arial" panose="020B0604020202020204" pitchFamily="34" charset="0"/>
              </a:rPr>
              <a:t>— </a:t>
            </a:r>
            <a:r>
              <a:rPr sz="1700" spc="5" dirty="0">
                <a:latin typeface="+mj-lt"/>
                <a:cs typeface="Arial" panose="020B0604020202020204" pitchFamily="34" charset="0"/>
              </a:rPr>
              <a:t>(a) </a:t>
            </a:r>
            <a:r>
              <a:rPr sz="1700" spc="-15" dirty="0">
                <a:latin typeface="+mj-lt"/>
                <a:cs typeface="Arial" panose="020B0604020202020204" pitchFamily="34" charset="0"/>
              </a:rPr>
              <a:t>Investment </a:t>
            </a:r>
            <a:r>
              <a:rPr sz="1700" spc="-30" dirty="0">
                <a:latin typeface="+mj-lt"/>
                <a:cs typeface="Arial" panose="020B0604020202020204" pitchFamily="34" charset="0"/>
              </a:rPr>
              <a:t>in </a:t>
            </a:r>
            <a:r>
              <a:rPr sz="1700" spc="-25" dirty="0">
                <a:latin typeface="+mj-lt"/>
                <a:cs typeface="Arial" panose="020B0604020202020204" pitchFamily="34" charset="0"/>
              </a:rPr>
              <a:t>units </a:t>
            </a:r>
            <a:r>
              <a:rPr sz="1700" spc="15" dirty="0">
                <a:latin typeface="+mj-lt"/>
                <a:cs typeface="Arial" panose="020B0604020202020204" pitchFamily="34" charset="0"/>
              </a:rPr>
              <a:t>of </a:t>
            </a:r>
            <a:r>
              <a:rPr sz="1700" spc="-15" dirty="0">
                <a:latin typeface="+mj-lt"/>
                <a:cs typeface="Arial" panose="020B0604020202020204" pitchFamily="34" charset="0"/>
              </a:rPr>
              <a:t>Real </a:t>
            </a:r>
            <a:r>
              <a:rPr sz="1700" spc="-10" dirty="0">
                <a:latin typeface="+mj-lt"/>
                <a:cs typeface="Arial" panose="020B0604020202020204" pitchFamily="34" charset="0"/>
              </a:rPr>
              <a:t>Estate </a:t>
            </a:r>
            <a:r>
              <a:rPr sz="1700" spc="-15" dirty="0">
                <a:latin typeface="+mj-lt"/>
                <a:cs typeface="Arial" panose="020B0604020202020204" pitchFamily="34" charset="0"/>
              </a:rPr>
              <a:t>Investment </a:t>
            </a:r>
            <a:r>
              <a:rPr lang="en-IN" sz="1700" spc="114" dirty="0">
                <a:latin typeface="+mj-lt"/>
                <a:cs typeface="Arial" panose="020B0604020202020204" pitchFamily="34" charset="0"/>
              </a:rPr>
              <a:t>Tr</a:t>
            </a:r>
            <a:r>
              <a:rPr sz="1700" spc="114" dirty="0" err="1">
                <a:latin typeface="+mj-lt"/>
                <a:cs typeface="Arial" panose="020B0604020202020204" pitchFamily="34" charset="0"/>
              </a:rPr>
              <a:t>usts</a:t>
            </a:r>
            <a:r>
              <a:rPr sz="1700" spc="114" dirty="0">
                <a:latin typeface="+mj-lt"/>
                <a:cs typeface="Arial" panose="020B0604020202020204" pitchFamily="34" charset="0"/>
              </a:rPr>
              <a:t> </a:t>
            </a:r>
            <a:r>
              <a:rPr sz="1700" spc="80" dirty="0">
                <a:latin typeface="+mj-lt"/>
                <a:cs typeface="Arial" panose="020B0604020202020204" pitchFamily="34" charset="0"/>
              </a:rPr>
              <a:t>(REI</a:t>
            </a:r>
            <a:r>
              <a:rPr lang="en-IN" sz="1700" spc="80" dirty="0">
                <a:latin typeface="+mj-lt"/>
                <a:cs typeface="Arial" panose="020B0604020202020204" pitchFamily="34" charset="0"/>
              </a:rPr>
              <a:t>T</a:t>
            </a:r>
            <a:r>
              <a:rPr sz="1700" spc="80" dirty="0">
                <a:latin typeface="+mj-lt"/>
                <a:cs typeface="Arial" panose="020B0604020202020204" pitchFamily="34" charset="0"/>
              </a:rPr>
              <a:t>s) </a:t>
            </a:r>
            <a:r>
              <a:rPr lang="en-IN" sz="1700" spc="25" dirty="0">
                <a:latin typeface="+mj-lt"/>
                <a:cs typeface="Arial" panose="020B0604020202020204" pitchFamily="34" charset="0"/>
              </a:rPr>
              <a:t>r</a:t>
            </a:r>
            <a:r>
              <a:rPr sz="1700" spc="25" dirty="0" err="1">
                <a:latin typeface="+mj-lt"/>
                <a:cs typeface="Arial" panose="020B0604020202020204" pitchFamily="34" charset="0"/>
              </a:rPr>
              <a:t>egiste</a:t>
            </a:r>
            <a:r>
              <a:rPr lang="en-IN" sz="1700" spc="25" dirty="0">
                <a:latin typeface="+mj-lt"/>
                <a:cs typeface="Arial" panose="020B0604020202020204" pitchFamily="34" charset="0"/>
              </a:rPr>
              <a:t>r</a:t>
            </a:r>
            <a:r>
              <a:rPr sz="1700" spc="25" dirty="0">
                <a:latin typeface="+mj-lt"/>
                <a:cs typeface="Arial" panose="020B0604020202020204" pitchFamily="34" charset="0"/>
              </a:rPr>
              <a:t>ed </a:t>
            </a:r>
            <a:r>
              <a:rPr sz="1700" spc="-15" dirty="0">
                <a:latin typeface="+mj-lt"/>
                <a:cs typeface="Arial" panose="020B0604020202020204" pitchFamily="34" charset="0"/>
              </a:rPr>
              <a:t>and </a:t>
            </a:r>
            <a:r>
              <a:rPr lang="en-IN" sz="1700" spc="10" dirty="0">
                <a:latin typeface="+mj-lt"/>
                <a:cs typeface="Arial" panose="020B0604020202020204" pitchFamily="34" charset="0"/>
              </a:rPr>
              <a:t>r</a:t>
            </a:r>
            <a:r>
              <a:rPr sz="1700" spc="10" dirty="0" err="1">
                <a:latin typeface="+mj-lt"/>
                <a:cs typeface="Arial" panose="020B0604020202020204" pitchFamily="34" charset="0"/>
              </a:rPr>
              <a:t>egulated</a:t>
            </a:r>
            <a:r>
              <a:rPr sz="1700" spc="10" dirty="0">
                <a:latin typeface="+mj-lt"/>
                <a:cs typeface="Arial" panose="020B0604020202020204" pitchFamily="34" charset="0"/>
              </a:rPr>
              <a:t> </a:t>
            </a:r>
            <a:r>
              <a:rPr sz="1700" spc="15" dirty="0" err="1">
                <a:latin typeface="+mj-lt"/>
                <a:cs typeface="Arial" panose="020B0604020202020204" pitchFamily="34" charset="0"/>
              </a:rPr>
              <a:t>unde</a:t>
            </a:r>
            <a:r>
              <a:rPr lang="en-IN" sz="1700" spc="15" dirty="0">
                <a:latin typeface="+mj-lt"/>
                <a:cs typeface="Arial" panose="020B0604020202020204" pitchFamily="34" charset="0"/>
              </a:rPr>
              <a:t>r</a:t>
            </a:r>
            <a:r>
              <a:rPr sz="1700" spc="15" dirty="0">
                <a:latin typeface="+mj-lt"/>
                <a:cs typeface="Arial" panose="020B0604020202020204" pitchFamily="34" charset="0"/>
              </a:rPr>
              <a:t> </a:t>
            </a:r>
            <a:r>
              <a:rPr sz="1700" spc="-434" dirty="0">
                <a:latin typeface="+mj-lt"/>
                <a:cs typeface="Arial" panose="020B0604020202020204" pitchFamily="34" charset="0"/>
              </a:rPr>
              <a:t> </a:t>
            </a:r>
            <a:r>
              <a:rPr sz="1700" spc="-20" dirty="0">
                <a:latin typeface="+mj-lt"/>
                <a:cs typeface="Arial" panose="020B0604020202020204" pitchFamily="34" charset="0"/>
              </a:rPr>
              <a:t>the </a:t>
            </a:r>
            <a:r>
              <a:rPr sz="1700" dirty="0" err="1">
                <a:latin typeface="+mj-lt"/>
                <a:cs typeface="Arial" panose="020B0604020202020204" pitchFamily="34" charset="0"/>
              </a:rPr>
              <a:t>Secu</a:t>
            </a:r>
            <a:r>
              <a:rPr lang="en-IN" sz="1700" dirty="0">
                <a:latin typeface="+mj-lt"/>
                <a:cs typeface="Arial" panose="020B0604020202020204" pitchFamily="34" charset="0"/>
              </a:rPr>
              <a:t>r</a:t>
            </a:r>
            <a:r>
              <a:rPr sz="1700" dirty="0" err="1">
                <a:latin typeface="+mj-lt"/>
                <a:cs typeface="Arial" panose="020B0604020202020204" pitchFamily="34" charset="0"/>
              </a:rPr>
              <a:t>ities</a:t>
            </a:r>
            <a:r>
              <a:rPr sz="1700" dirty="0">
                <a:latin typeface="+mj-lt"/>
                <a:cs typeface="Arial" panose="020B0604020202020204" pitchFamily="34" charset="0"/>
              </a:rPr>
              <a:t> </a:t>
            </a:r>
            <a:r>
              <a:rPr sz="1700" spc="-15" dirty="0">
                <a:latin typeface="+mj-lt"/>
                <a:cs typeface="Arial" panose="020B0604020202020204" pitchFamily="34" charset="0"/>
              </a:rPr>
              <a:t>and </a:t>
            </a:r>
            <a:r>
              <a:rPr sz="1700" spc="-10" dirty="0">
                <a:latin typeface="+mj-lt"/>
                <a:cs typeface="Arial" panose="020B0604020202020204" pitchFamily="34" charset="0"/>
              </a:rPr>
              <a:t>Exchange </a:t>
            </a:r>
            <a:r>
              <a:rPr sz="1700" spc="20" dirty="0">
                <a:latin typeface="+mj-lt"/>
                <a:cs typeface="Arial" panose="020B0604020202020204" pitchFamily="34" charset="0"/>
              </a:rPr>
              <a:t>Boa</a:t>
            </a:r>
            <a:r>
              <a:rPr lang="en-IN" sz="1700" spc="20" dirty="0">
                <a:latin typeface="+mj-lt"/>
                <a:cs typeface="Arial" panose="020B0604020202020204" pitchFamily="34" charset="0"/>
              </a:rPr>
              <a:t>r</a:t>
            </a:r>
            <a:r>
              <a:rPr sz="1700" spc="20" dirty="0">
                <a:latin typeface="+mj-lt"/>
                <a:cs typeface="Arial" panose="020B0604020202020204" pitchFamily="34" charset="0"/>
              </a:rPr>
              <a:t>d </a:t>
            </a:r>
            <a:r>
              <a:rPr sz="1700" spc="15" dirty="0">
                <a:latin typeface="+mj-lt"/>
                <a:cs typeface="Arial" panose="020B0604020202020204" pitchFamily="34" charset="0"/>
              </a:rPr>
              <a:t>of </a:t>
            </a:r>
            <a:r>
              <a:rPr sz="1700" spc="-20" dirty="0">
                <a:latin typeface="+mj-lt"/>
                <a:cs typeface="Arial" panose="020B0604020202020204" pitchFamily="34" charset="0"/>
              </a:rPr>
              <a:t>India </a:t>
            </a:r>
            <a:r>
              <a:rPr sz="1700" spc="85" dirty="0">
                <a:latin typeface="+mj-lt"/>
                <a:cs typeface="Arial" panose="020B0604020202020204" pitchFamily="34" charset="0"/>
              </a:rPr>
              <a:t>(REI</a:t>
            </a:r>
            <a:r>
              <a:rPr lang="en-IN" sz="1700" spc="85" dirty="0">
                <a:latin typeface="+mj-lt"/>
                <a:cs typeface="Arial" panose="020B0604020202020204" pitchFamily="34" charset="0"/>
              </a:rPr>
              <a:t>T</a:t>
            </a:r>
            <a:r>
              <a:rPr sz="1700" spc="85" dirty="0">
                <a:latin typeface="+mj-lt"/>
                <a:cs typeface="Arial" panose="020B0604020202020204" pitchFamily="34" charset="0"/>
              </a:rPr>
              <a:t>s) </a:t>
            </a:r>
            <a:r>
              <a:rPr lang="en-IN" sz="1700" dirty="0">
                <a:latin typeface="+mj-lt"/>
                <a:cs typeface="Arial" panose="020B0604020202020204" pitchFamily="34" charset="0"/>
              </a:rPr>
              <a:t>r</a:t>
            </a:r>
            <a:r>
              <a:rPr sz="1700" dirty="0" err="1">
                <a:latin typeface="+mj-lt"/>
                <a:cs typeface="Arial" panose="020B0604020202020204" pitchFamily="34" charset="0"/>
              </a:rPr>
              <a:t>egulations</a:t>
            </a:r>
            <a:r>
              <a:rPr sz="1700" dirty="0">
                <a:latin typeface="+mj-lt"/>
                <a:cs typeface="Arial" panose="020B0604020202020204" pitchFamily="34" charset="0"/>
              </a:rPr>
              <a:t> </a:t>
            </a:r>
            <a:r>
              <a:rPr sz="1700" spc="-5" dirty="0">
                <a:latin typeface="+mj-lt"/>
                <a:cs typeface="Arial" panose="020B0604020202020204" pitchFamily="34" charset="0"/>
              </a:rPr>
              <a:t>2014 </a:t>
            </a:r>
            <a:r>
              <a:rPr sz="1700" spc="-25" dirty="0">
                <a:latin typeface="+mj-lt"/>
                <a:cs typeface="Arial" panose="020B0604020202020204" pitchFamily="34" charset="0"/>
              </a:rPr>
              <a:t>shall </a:t>
            </a:r>
            <a:r>
              <a:rPr sz="1700" spc="-15" dirty="0">
                <a:latin typeface="+mj-lt"/>
                <a:cs typeface="Arial" panose="020B0604020202020204" pitchFamily="34" charset="0"/>
              </a:rPr>
              <a:t>also </a:t>
            </a:r>
            <a:r>
              <a:rPr sz="1700" spc="-5" dirty="0">
                <a:latin typeface="+mj-lt"/>
                <a:cs typeface="Arial" panose="020B0604020202020204" pitchFamily="34" charset="0"/>
              </a:rPr>
              <a:t>be </a:t>
            </a:r>
            <a:r>
              <a:rPr sz="1700" spc="-10" dirty="0">
                <a:latin typeface="+mj-lt"/>
                <a:cs typeface="Arial" panose="020B0604020202020204" pitchFamily="34" charset="0"/>
              </a:rPr>
              <a:t>excluded </a:t>
            </a:r>
            <a:r>
              <a:rPr sz="1700" spc="45" dirty="0">
                <a:latin typeface="+mj-lt"/>
                <a:cs typeface="Arial" panose="020B0604020202020204" pitchFamily="34" charset="0"/>
              </a:rPr>
              <a:t>f</a:t>
            </a:r>
            <a:r>
              <a:rPr lang="en-IN" sz="1700" spc="45" dirty="0">
                <a:latin typeface="+mj-lt"/>
                <a:cs typeface="Arial" panose="020B0604020202020204" pitchFamily="34" charset="0"/>
              </a:rPr>
              <a:t>r</a:t>
            </a:r>
            <a:r>
              <a:rPr sz="1700" spc="45" dirty="0">
                <a:latin typeface="+mj-lt"/>
                <a:cs typeface="Arial" panose="020B0604020202020204" pitchFamily="34" charset="0"/>
              </a:rPr>
              <a:t>om </a:t>
            </a:r>
            <a:r>
              <a:rPr sz="1700" spc="-20" dirty="0">
                <a:latin typeface="+mj-lt"/>
                <a:cs typeface="Arial" panose="020B0604020202020204" pitchFamily="34" charset="0"/>
              </a:rPr>
              <a:t>the </a:t>
            </a:r>
            <a:r>
              <a:rPr sz="1700" spc="-15" dirty="0">
                <a:latin typeface="+mj-lt"/>
                <a:cs typeface="Arial" panose="020B0604020202020204" pitchFamily="34" charset="0"/>
              </a:rPr>
              <a:t>definition </a:t>
            </a:r>
            <a:r>
              <a:rPr sz="1700" spc="-434" dirty="0">
                <a:latin typeface="+mj-lt"/>
                <a:cs typeface="Arial" panose="020B0604020202020204" pitchFamily="34" charset="0"/>
              </a:rPr>
              <a:t>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15" dirty="0">
                <a:latin typeface="+mj-lt"/>
                <a:cs typeface="Arial" panose="020B0604020202020204" pitchFamily="34" charset="0"/>
              </a:rPr>
              <a:t>“</a:t>
            </a:r>
            <a:r>
              <a:rPr lang="en-IN" sz="1700" spc="15" dirty="0">
                <a:latin typeface="+mj-lt"/>
                <a:cs typeface="Arial" panose="020B0604020202020204" pitchFamily="34" charset="0"/>
              </a:rPr>
              <a:t>r</a:t>
            </a:r>
            <a:r>
              <a:rPr sz="1700" spc="15" dirty="0" err="1">
                <a:latin typeface="+mj-lt"/>
                <a:cs typeface="Arial" panose="020B0604020202020204" pitchFamily="34" charset="0"/>
              </a:rPr>
              <a:t>eal</a:t>
            </a:r>
            <a:r>
              <a:rPr sz="1700" spc="-5" dirty="0">
                <a:latin typeface="+mj-lt"/>
                <a:cs typeface="Arial" panose="020B0604020202020204" pitchFamily="34" charset="0"/>
              </a:rPr>
              <a:t> </a:t>
            </a:r>
            <a:r>
              <a:rPr sz="1700" spc="-10" dirty="0">
                <a:latin typeface="+mj-lt"/>
                <a:cs typeface="Arial" panose="020B0604020202020204" pitchFamily="34" charset="0"/>
              </a:rPr>
              <a:t>estate</a:t>
            </a:r>
            <a:r>
              <a:rPr sz="1700" spc="-25" dirty="0">
                <a:latin typeface="+mj-lt"/>
                <a:cs typeface="Arial" panose="020B0604020202020204" pitchFamily="34" charset="0"/>
              </a:rPr>
              <a:t> </a:t>
            </a:r>
            <a:r>
              <a:rPr sz="1700" spc="-20" dirty="0">
                <a:latin typeface="+mj-lt"/>
                <a:cs typeface="Arial" panose="020B0604020202020204" pitchFamily="34" charset="0"/>
              </a:rPr>
              <a:t>business”</a:t>
            </a:r>
            <a:endParaRPr sz="1700" dirty="0">
              <a:latin typeface="+mj-lt"/>
              <a:cs typeface="Arial" panose="020B0604020202020204" pitchFamily="34" charset="0"/>
            </a:endParaRPr>
          </a:p>
          <a:p>
            <a:pPr>
              <a:lnSpc>
                <a:spcPct val="100000"/>
              </a:lnSpc>
              <a:spcBef>
                <a:spcPts val="5"/>
              </a:spcBef>
            </a:pPr>
            <a:endParaRPr sz="1700" dirty="0">
              <a:latin typeface="+mj-lt"/>
              <a:cs typeface="Arial" panose="020B0604020202020204" pitchFamily="34" charset="0"/>
            </a:endParaRPr>
          </a:p>
          <a:p>
            <a:pPr marL="12700">
              <a:lnSpc>
                <a:spcPct val="100000"/>
              </a:lnSpc>
            </a:pPr>
            <a:r>
              <a:rPr sz="1700" spc="5" dirty="0">
                <a:latin typeface="+mj-lt"/>
                <a:cs typeface="Arial" panose="020B0604020202020204" pitchFamily="34" charset="0"/>
              </a:rPr>
              <a:t>(b) </a:t>
            </a:r>
            <a:r>
              <a:rPr sz="1700" spc="5" dirty="0" err="1">
                <a:latin typeface="+mj-lt"/>
                <a:cs typeface="Arial" panose="020B0604020202020204" pitchFamily="34" charset="0"/>
              </a:rPr>
              <a:t>Ea</a:t>
            </a:r>
            <a:r>
              <a:rPr lang="en-IN" sz="1700" spc="5" dirty="0">
                <a:latin typeface="+mj-lt"/>
                <a:cs typeface="Arial" panose="020B0604020202020204" pitchFamily="34" charset="0"/>
              </a:rPr>
              <a:t>r</a:t>
            </a:r>
            <a:r>
              <a:rPr sz="1700" spc="5" dirty="0" err="1">
                <a:latin typeface="+mj-lt"/>
                <a:cs typeface="Arial" panose="020B0604020202020204" pitchFamily="34" charset="0"/>
              </a:rPr>
              <a:t>ning</a:t>
            </a:r>
            <a:r>
              <a:rPr sz="1700" spc="15" dirty="0">
                <a:latin typeface="+mj-lt"/>
                <a:cs typeface="Arial" panose="020B0604020202020204" pitchFamily="34" charset="0"/>
              </a:rPr>
              <a:t> of</a:t>
            </a:r>
            <a:r>
              <a:rPr sz="1700" spc="5" dirty="0">
                <a:latin typeface="+mj-lt"/>
                <a:cs typeface="Arial" panose="020B0604020202020204" pitchFamily="34" charset="0"/>
              </a:rPr>
              <a:t> </a:t>
            </a:r>
            <a:r>
              <a:rPr lang="en-IN" sz="1700" spc="30" dirty="0">
                <a:latin typeface="+mj-lt"/>
                <a:cs typeface="Arial" panose="020B0604020202020204" pitchFamily="34" charset="0"/>
              </a:rPr>
              <a:t>r</a:t>
            </a:r>
            <a:r>
              <a:rPr sz="1700" spc="30" dirty="0" err="1">
                <a:latin typeface="+mj-lt"/>
                <a:cs typeface="Arial" panose="020B0604020202020204" pitchFamily="34" charset="0"/>
              </a:rPr>
              <a:t>ent</a:t>
            </a:r>
            <a:r>
              <a:rPr sz="1700" spc="5" dirty="0">
                <a:latin typeface="+mj-lt"/>
                <a:cs typeface="Arial" panose="020B0604020202020204" pitchFamily="34" charset="0"/>
              </a:rPr>
              <a:t> </a:t>
            </a:r>
            <a:r>
              <a:rPr sz="1700" spc="-10" dirty="0">
                <a:latin typeface="+mj-lt"/>
                <a:cs typeface="Arial" panose="020B0604020202020204" pitchFamily="34" charset="0"/>
              </a:rPr>
              <a:t>income</a:t>
            </a:r>
            <a:r>
              <a:rPr sz="1700" spc="-20" dirty="0">
                <a:latin typeface="+mj-lt"/>
                <a:cs typeface="Arial" panose="020B0604020202020204" pitchFamily="34" charset="0"/>
              </a:rPr>
              <a:t> </a:t>
            </a:r>
            <a:r>
              <a:rPr sz="1700" spc="-15" dirty="0">
                <a:latin typeface="+mj-lt"/>
                <a:cs typeface="Arial" panose="020B0604020202020204" pitchFamily="34" charset="0"/>
              </a:rPr>
              <a:t>on</a:t>
            </a:r>
            <a:r>
              <a:rPr sz="1700" spc="10" dirty="0">
                <a:latin typeface="+mj-lt"/>
                <a:cs typeface="Arial" panose="020B0604020202020204" pitchFamily="34" charset="0"/>
              </a:rPr>
              <a:t> </a:t>
            </a:r>
            <a:r>
              <a:rPr sz="1700" spc="-10" dirty="0">
                <a:latin typeface="+mj-lt"/>
                <a:cs typeface="Arial" panose="020B0604020202020204" pitchFamily="34" charset="0"/>
              </a:rPr>
              <a:t>lease </a:t>
            </a:r>
            <a:r>
              <a:rPr sz="1700" spc="15" dirty="0">
                <a:latin typeface="+mj-lt"/>
                <a:cs typeface="Arial" panose="020B0604020202020204" pitchFamily="34" charset="0"/>
              </a:rPr>
              <a:t>of</a:t>
            </a:r>
            <a:r>
              <a:rPr sz="1700" spc="5" dirty="0">
                <a:latin typeface="+mj-lt"/>
                <a:cs typeface="Arial" panose="020B0604020202020204" pitchFamily="34" charset="0"/>
              </a:rPr>
              <a:t> </a:t>
            </a:r>
            <a:r>
              <a:rPr sz="1700" spc="-15" dirty="0">
                <a:latin typeface="+mj-lt"/>
                <a:cs typeface="Arial" panose="020B0604020202020204" pitchFamily="34" charset="0"/>
              </a:rPr>
              <a:t>the</a:t>
            </a:r>
            <a:r>
              <a:rPr sz="1700" spc="-10" dirty="0">
                <a:latin typeface="+mj-lt"/>
                <a:cs typeface="Arial" panose="020B0604020202020204" pitchFamily="34" charset="0"/>
              </a:rPr>
              <a:t> </a:t>
            </a:r>
            <a:r>
              <a:rPr sz="1700" spc="25" dirty="0">
                <a:latin typeface="+mj-lt"/>
                <a:cs typeface="Arial" panose="020B0604020202020204" pitchFamily="34" charset="0"/>
              </a:rPr>
              <a:t>p</a:t>
            </a:r>
            <a:r>
              <a:rPr lang="en-IN" sz="1700" spc="25" dirty="0">
                <a:latin typeface="+mj-lt"/>
                <a:cs typeface="Arial" panose="020B0604020202020204" pitchFamily="34" charset="0"/>
              </a:rPr>
              <a:t>r</a:t>
            </a:r>
            <a:r>
              <a:rPr sz="1700" spc="25" dirty="0" err="1">
                <a:latin typeface="+mj-lt"/>
                <a:cs typeface="Arial" panose="020B0604020202020204" pitchFamily="34" charset="0"/>
              </a:rPr>
              <a:t>ope</a:t>
            </a:r>
            <a:r>
              <a:rPr lang="en-IN" sz="1700" spc="25" dirty="0">
                <a:latin typeface="+mj-lt"/>
                <a:cs typeface="Arial" panose="020B0604020202020204" pitchFamily="34" charset="0"/>
              </a:rPr>
              <a:t>r</a:t>
            </a:r>
            <a:r>
              <a:rPr sz="1700" spc="25" dirty="0">
                <a:latin typeface="+mj-lt"/>
                <a:cs typeface="Arial" panose="020B0604020202020204" pitchFamily="34" charset="0"/>
              </a:rPr>
              <a:t>ty,</a:t>
            </a:r>
            <a:r>
              <a:rPr sz="1700" spc="-5" dirty="0">
                <a:latin typeface="+mj-lt"/>
                <a:cs typeface="Arial" panose="020B0604020202020204" pitchFamily="34" charset="0"/>
              </a:rPr>
              <a:t> </a:t>
            </a:r>
            <a:r>
              <a:rPr sz="1700" spc="-15" dirty="0">
                <a:latin typeface="+mj-lt"/>
                <a:cs typeface="Arial" panose="020B0604020202020204" pitchFamily="34" charset="0"/>
              </a:rPr>
              <a:t>not</a:t>
            </a:r>
            <a:r>
              <a:rPr sz="1700" spc="5" dirty="0">
                <a:latin typeface="+mj-lt"/>
                <a:cs typeface="Arial" panose="020B0604020202020204" pitchFamily="34" charset="0"/>
              </a:rPr>
              <a:t> </a:t>
            </a:r>
            <a:r>
              <a:rPr sz="1700" spc="-20" dirty="0">
                <a:latin typeface="+mj-lt"/>
                <a:cs typeface="Arial" panose="020B0604020202020204" pitchFamily="34" charset="0"/>
              </a:rPr>
              <a:t>amounting </a:t>
            </a:r>
            <a:r>
              <a:rPr sz="1700" spc="-10" dirty="0">
                <a:latin typeface="+mj-lt"/>
                <a:cs typeface="Arial" panose="020B0604020202020204" pitchFamily="34" charset="0"/>
              </a:rPr>
              <a:t>to</a:t>
            </a:r>
            <a:r>
              <a:rPr sz="1700" dirty="0">
                <a:latin typeface="+mj-lt"/>
                <a:cs typeface="Arial" panose="020B0604020202020204" pitchFamily="34" charset="0"/>
              </a:rPr>
              <a:t> </a:t>
            </a:r>
            <a:r>
              <a:rPr sz="1700" spc="25" dirty="0">
                <a:latin typeface="+mj-lt"/>
                <a:cs typeface="Arial" panose="020B0604020202020204" pitchFamily="34" charset="0"/>
              </a:rPr>
              <a:t>t</a:t>
            </a:r>
            <a:r>
              <a:rPr lang="en-IN" sz="1700" spc="25" dirty="0">
                <a:latin typeface="+mj-lt"/>
                <a:cs typeface="Arial" panose="020B0604020202020204" pitchFamily="34" charset="0"/>
              </a:rPr>
              <a:t>r</a:t>
            </a:r>
            <a:r>
              <a:rPr sz="1700" spc="25" dirty="0" err="1">
                <a:latin typeface="+mj-lt"/>
                <a:cs typeface="Arial" panose="020B0604020202020204" pitchFamily="34" charset="0"/>
              </a:rPr>
              <a:t>ansfe</a:t>
            </a:r>
            <a:r>
              <a:rPr lang="en-IN" sz="1700" spc="25" dirty="0">
                <a:latin typeface="+mj-lt"/>
                <a:cs typeface="Arial" panose="020B0604020202020204" pitchFamily="34" charset="0"/>
              </a:rPr>
              <a:t>r</a:t>
            </a:r>
            <a:r>
              <a:rPr sz="1700" spc="25" dirty="0">
                <a:latin typeface="+mj-lt"/>
                <a:cs typeface="Arial" panose="020B0604020202020204" pitchFamily="34" charset="0"/>
              </a:rPr>
              <a:t>,</a:t>
            </a:r>
            <a:r>
              <a:rPr sz="1700" spc="-5" dirty="0">
                <a:latin typeface="+mj-lt"/>
                <a:cs typeface="Arial" panose="020B0604020202020204" pitchFamily="34" charset="0"/>
              </a:rPr>
              <a:t> </a:t>
            </a:r>
            <a:r>
              <a:rPr sz="1700" spc="-20" dirty="0">
                <a:latin typeface="+mj-lt"/>
                <a:cs typeface="Arial" panose="020B0604020202020204" pitchFamily="34" charset="0"/>
              </a:rPr>
              <a:t>shall</a:t>
            </a:r>
            <a:r>
              <a:rPr sz="1700" spc="-5" dirty="0">
                <a:latin typeface="+mj-lt"/>
                <a:cs typeface="Arial" panose="020B0604020202020204" pitchFamily="34" charset="0"/>
              </a:rPr>
              <a:t> </a:t>
            </a:r>
            <a:r>
              <a:rPr sz="1700" spc="-20" dirty="0">
                <a:latin typeface="+mj-lt"/>
                <a:cs typeface="Arial" panose="020B0604020202020204" pitchFamily="34" charset="0"/>
              </a:rPr>
              <a:t>not</a:t>
            </a:r>
            <a:r>
              <a:rPr sz="1700" dirty="0">
                <a:latin typeface="+mj-lt"/>
                <a:cs typeface="Arial" panose="020B0604020202020204" pitchFamily="34" charset="0"/>
              </a:rPr>
              <a:t> </a:t>
            </a:r>
            <a:r>
              <a:rPr sz="1700" spc="-15" dirty="0">
                <a:latin typeface="+mj-lt"/>
                <a:cs typeface="Arial" panose="020B0604020202020204" pitchFamily="34" charset="0"/>
              </a:rPr>
              <a:t>amount</a:t>
            </a:r>
            <a:r>
              <a:rPr sz="1700" spc="-20" dirty="0">
                <a:latin typeface="+mj-lt"/>
                <a:cs typeface="Arial" panose="020B0604020202020204" pitchFamily="34" charset="0"/>
              </a:rPr>
              <a:t> </a:t>
            </a:r>
            <a:r>
              <a:rPr sz="1700" spc="-10" dirty="0">
                <a:latin typeface="+mj-lt"/>
                <a:cs typeface="Arial" panose="020B0604020202020204" pitchFamily="34" charset="0"/>
              </a:rPr>
              <a:t>to</a:t>
            </a:r>
            <a:r>
              <a:rPr sz="1700" dirty="0">
                <a:latin typeface="+mj-lt"/>
                <a:cs typeface="Arial" panose="020B0604020202020204" pitchFamily="34" charset="0"/>
              </a:rPr>
              <a:t> </a:t>
            </a:r>
            <a:r>
              <a:rPr lang="en-IN" sz="1700" spc="35" dirty="0">
                <a:latin typeface="+mj-lt"/>
                <a:cs typeface="Arial" panose="020B0604020202020204" pitchFamily="34" charset="0"/>
              </a:rPr>
              <a:t>r</a:t>
            </a:r>
            <a:r>
              <a:rPr sz="1700" spc="35" dirty="0" err="1">
                <a:latin typeface="+mj-lt"/>
                <a:cs typeface="Arial" panose="020B0604020202020204" pitchFamily="34" charset="0"/>
              </a:rPr>
              <a:t>eal</a:t>
            </a:r>
            <a:r>
              <a:rPr sz="1700" spc="-15" dirty="0">
                <a:latin typeface="+mj-lt"/>
                <a:cs typeface="Arial" panose="020B0604020202020204" pitchFamily="34" charset="0"/>
              </a:rPr>
              <a:t> </a:t>
            </a:r>
            <a:r>
              <a:rPr sz="1700" spc="-10" dirty="0">
                <a:latin typeface="+mj-lt"/>
                <a:cs typeface="Arial" panose="020B0604020202020204" pitchFamily="34" charset="0"/>
              </a:rPr>
              <a:t>estate</a:t>
            </a:r>
            <a:endParaRPr sz="1700" dirty="0">
              <a:latin typeface="+mj-lt"/>
              <a:cs typeface="Arial" panose="020B0604020202020204" pitchFamily="34" charset="0"/>
            </a:endParaRPr>
          </a:p>
          <a:p>
            <a:pPr marL="12700">
              <a:lnSpc>
                <a:spcPct val="100000"/>
              </a:lnSpc>
            </a:pPr>
            <a:r>
              <a:rPr sz="1700" spc="-20" dirty="0">
                <a:latin typeface="+mj-lt"/>
                <a:cs typeface="Arial" panose="020B0604020202020204" pitchFamily="34" charset="0"/>
              </a:rPr>
              <a:t>business</a:t>
            </a:r>
            <a:endParaRPr sz="1700" dirty="0">
              <a:latin typeface="+mj-lt"/>
              <a:cs typeface="Arial" panose="020B0604020202020204" pitchFamily="34" charset="0"/>
            </a:endParaRPr>
          </a:p>
        </p:txBody>
      </p:sp>
      <p:sp>
        <p:nvSpPr>
          <p:cNvPr id="11" name="object 11"/>
          <p:cNvSpPr txBox="1"/>
          <p:nvPr/>
        </p:nvSpPr>
        <p:spPr>
          <a:xfrm>
            <a:off x="6916293" y="1311401"/>
            <a:ext cx="4880610" cy="79829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4965" algn="l"/>
                <a:tab pos="355600" algn="l"/>
              </a:tabLst>
            </a:pPr>
            <a:r>
              <a:rPr sz="1700" b="1" spc="-5" dirty="0">
                <a:solidFill>
                  <a:schemeClr val="accent3"/>
                </a:solidFill>
                <a:latin typeface="+mj-lt"/>
                <a:cs typeface="Arial" panose="020B0604020202020204" pitchFamily="34" charset="0"/>
              </a:rPr>
              <a:t>Equity</a:t>
            </a:r>
            <a:r>
              <a:rPr sz="1700" b="1" spc="-45" dirty="0">
                <a:solidFill>
                  <a:schemeClr val="accent3"/>
                </a:solidFill>
                <a:latin typeface="+mj-lt"/>
                <a:cs typeface="Arial" panose="020B0604020202020204" pitchFamily="34" charset="0"/>
              </a:rPr>
              <a:t> </a:t>
            </a:r>
            <a:r>
              <a:rPr sz="1700" b="1" spc="10" dirty="0">
                <a:solidFill>
                  <a:schemeClr val="accent3"/>
                </a:solidFill>
                <a:latin typeface="+mj-lt"/>
                <a:cs typeface="Arial" panose="020B0604020202020204" pitchFamily="34" charset="0"/>
              </a:rPr>
              <a:t>Inst</a:t>
            </a:r>
            <a:r>
              <a:rPr lang="en-IN" sz="1700" b="1" spc="10" dirty="0">
                <a:solidFill>
                  <a:schemeClr val="accent3"/>
                </a:solidFill>
                <a:latin typeface="+mj-lt"/>
                <a:cs typeface="Arial" panose="020B0604020202020204" pitchFamily="34" charset="0"/>
              </a:rPr>
              <a:t>r</a:t>
            </a:r>
            <a:r>
              <a:rPr sz="1700" b="1" spc="10" dirty="0" err="1">
                <a:solidFill>
                  <a:schemeClr val="accent3"/>
                </a:solidFill>
                <a:latin typeface="+mj-lt"/>
                <a:cs typeface="Arial" panose="020B0604020202020204" pitchFamily="34" charset="0"/>
              </a:rPr>
              <a:t>uments</a:t>
            </a:r>
            <a:r>
              <a:rPr sz="1700" b="1" spc="10" dirty="0">
                <a:solidFill>
                  <a:schemeClr val="accent3"/>
                </a:solidFill>
                <a:latin typeface="+mj-lt"/>
                <a:cs typeface="Arial" panose="020B0604020202020204" pitchFamily="34" charset="0"/>
              </a:rPr>
              <a:t>:</a:t>
            </a:r>
            <a:endParaRPr sz="1700" dirty="0">
              <a:solidFill>
                <a:schemeClr val="accent3"/>
              </a:solidFill>
              <a:latin typeface="+mj-lt"/>
              <a:cs typeface="Arial" panose="020B0604020202020204" pitchFamily="34" charset="0"/>
            </a:endParaRPr>
          </a:p>
          <a:p>
            <a:pPr marL="12700" marR="5080">
              <a:lnSpc>
                <a:spcPct val="100000"/>
              </a:lnSpc>
              <a:spcBef>
                <a:spcPts val="20"/>
              </a:spcBef>
            </a:pPr>
            <a:r>
              <a:rPr sz="1700" spc="-20" dirty="0">
                <a:latin typeface="+mj-lt"/>
                <a:cs typeface="Arial" panose="020B0604020202020204" pitchFamily="34" charset="0"/>
              </a:rPr>
              <a:t>Equity </a:t>
            </a:r>
            <a:r>
              <a:rPr sz="1700" spc="10" dirty="0">
                <a:latin typeface="+mj-lt"/>
                <a:cs typeface="Arial" panose="020B0604020202020204" pitchFamily="34" charset="0"/>
              </a:rPr>
              <a:t>sha</a:t>
            </a:r>
            <a:r>
              <a:rPr lang="en-IN" sz="1700" spc="10" dirty="0">
                <a:latin typeface="+mj-lt"/>
                <a:cs typeface="Arial" panose="020B0604020202020204" pitchFamily="34" charset="0"/>
              </a:rPr>
              <a:t>r</a:t>
            </a:r>
            <a:r>
              <a:rPr sz="1700" spc="10" dirty="0">
                <a:latin typeface="+mj-lt"/>
                <a:cs typeface="Arial" panose="020B0604020202020204" pitchFamily="34" charset="0"/>
              </a:rPr>
              <a:t>es, </a:t>
            </a:r>
            <a:r>
              <a:rPr sz="1700" dirty="0" err="1">
                <a:latin typeface="+mj-lt"/>
                <a:cs typeface="Arial" panose="020B0604020202020204" pitchFamily="34" charset="0"/>
              </a:rPr>
              <a:t>conve</a:t>
            </a:r>
            <a:r>
              <a:rPr lang="en-IN" sz="1700" dirty="0">
                <a:latin typeface="+mj-lt"/>
                <a:cs typeface="Arial" panose="020B0604020202020204" pitchFamily="34" charset="0"/>
              </a:rPr>
              <a:t>r</a:t>
            </a:r>
            <a:r>
              <a:rPr sz="1700" dirty="0" err="1">
                <a:latin typeface="+mj-lt"/>
                <a:cs typeface="Arial" panose="020B0604020202020204" pitchFamily="34" charset="0"/>
              </a:rPr>
              <a:t>tible</a:t>
            </a:r>
            <a:r>
              <a:rPr sz="1700" dirty="0">
                <a:latin typeface="+mj-lt"/>
                <a:cs typeface="Arial" panose="020B0604020202020204" pitchFamily="34" charset="0"/>
              </a:rPr>
              <a:t> </a:t>
            </a:r>
            <a:r>
              <a:rPr sz="1700" spc="5" dirty="0" err="1">
                <a:latin typeface="+mj-lt"/>
                <a:cs typeface="Arial" panose="020B0604020202020204" pitchFamily="34" charset="0"/>
              </a:rPr>
              <a:t>debentu</a:t>
            </a:r>
            <a:r>
              <a:rPr lang="en-IN" sz="1700" spc="5" dirty="0">
                <a:latin typeface="+mj-lt"/>
                <a:cs typeface="Arial" panose="020B0604020202020204" pitchFamily="34" charset="0"/>
              </a:rPr>
              <a:t>r</a:t>
            </a:r>
            <a:r>
              <a:rPr sz="1700" spc="5" dirty="0">
                <a:latin typeface="+mj-lt"/>
                <a:cs typeface="Arial" panose="020B0604020202020204" pitchFamily="34" charset="0"/>
              </a:rPr>
              <a:t>es, </a:t>
            </a:r>
            <a:r>
              <a:rPr sz="1700" spc="10" dirty="0">
                <a:latin typeface="+mj-lt"/>
                <a:cs typeface="Arial" panose="020B0604020202020204" pitchFamily="34" charset="0"/>
              </a:rPr>
              <a:t> </a:t>
            </a:r>
            <a:r>
              <a:rPr sz="1700" spc="35" dirty="0">
                <a:latin typeface="+mj-lt"/>
                <a:cs typeface="Arial" panose="020B0604020202020204" pitchFamily="34" charset="0"/>
              </a:rPr>
              <a:t>p</a:t>
            </a:r>
            <a:r>
              <a:rPr lang="en-IN" sz="1700" spc="35" dirty="0">
                <a:latin typeface="+mj-lt"/>
                <a:cs typeface="Arial" panose="020B0604020202020204" pitchFamily="34" charset="0"/>
              </a:rPr>
              <a:t>r</a:t>
            </a:r>
            <a:r>
              <a:rPr sz="1700" spc="35" dirty="0" err="1">
                <a:latin typeface="+mj-lt"/>
                <a:cs typeface="Arial" panose="020B0604020202020204" pitchFamily="34" charset="0"/>
              </a:rPr>
              <a:t>efe</a:t>
            </a:r>
            <a:r>
              <a:rPr lang="en-IN" sz="1700" spc="35" dirty="0">
                <a:latin typeface="+mj-lt"/>
                <a:cs typeface="Arial" panose="020B0604020202020204" pitchFamily="34" charset="0"/>
              </a:rPr>
              <a:t>r</a:t>
            </a:r>
            <a:r>
              <a:rPr sz="1700" spc="35" dirty="0" err="1">
                <a:latin typeface="+mj-lt"/>
                <a:cs typeface="Arial" panose="020B0604020202020204" pitchFamily="34" charset="0"/>
              </a:rPr>
              <a:t>ence</a:t>
            </a:r>
            <a:r>
              <a:rPr sz="1700" spc="-45" dirty="0">
                <a:latin typeface="+mj-lt"/>
                <a:cs typeface="Arial" panose="020B0604020202020204" pitchFamily="34" charset="0"/>
              </a:rPr>
              <a:t> </a:t>
            </a:r>
            <a:r>
              <a:rPr sz="1700" spc="10" dirty="0">
                <a:latin typeface="+mj-lt"/>
                <a:cs typeface="Arial" panose="020B0604020202020204" pitchFamily="34" charset="0"/>
              </a:rPr>
              <a:t>sha</a:t>
            </a:r>
            <a:r>
              <a:rPr lang="en-IN" sz="1700" spc="10" dirty="0">
                <a:latin typeface="+mj-lt"/>
                <a:cs typeface="Arial" panose="020B0604020202020204" pitchFamily="34" charset="0"/>
              </a:rPr>
              <a:t>r</a:t>
            </a:r>
            <a:r>
              <a:rPr sz="1700" spc="10" dirty="0">
                <a:latin typeface="+mj-lt"/>
                <a:cs typeface="Arial" panose="020B0604020202020204" pitchFamily="34" charset="0"/>
              </a:rPr>
              <a:t>es</a:t>
            </a:r>
            <a:r>
              <a:rPr sz="1700" spc="-25" dirty="0">
                <a:latin typeface="+mj-lt"/>
                <a:cs typeface="Arial" panose="020B0604020202020204" pitchFamily="34" charset="0"/>
              </a:rPr>
              <a:t> </a:t>
            </a:r>
            <a:r>
              <a:rPr sz="1700" spc="-15" dirty="0">
                <a:latin typeface="+mj-lt"/>
                <a:cs typeface="Arial" panose="020B0604020202020204" pitchFamily="34" charset="0"/>
              </a:rPr>
              <a:t>and</a:t>
            </a:r>
            <a:r>
              <a:rPr sz="1700" spc="-10" dirty="0">
                <a:latin typeface="+mj-lt"/>
                <a:cs typeface="Arial" panose="020B0604020202020204" pitchFamily="34" charset="0"/>
              </a:rPr>
              <a:t> </a:t>
            </a:r>
            <a:r>
              <a:rPr sz="1700" spc="20" dirty="0">
                <a:latin typeface="+mj-lt"/>
                <a:cs typeface="Arial" panose="020B0604020202020204" pitchFamily="34" charset="0"/>
              </a:rPr>
              <a:t>sha</a:t>
            </a:r>
            <a:r>
              <a:rPr lang="en-IN" sz="1700" spc="20" dirty="0">
                <a:latin typeface="+mj-lt"/>
                <a:cs typeface="Arial" panose="020B0604020202020204" pitchFamily="34" charset="0"/>
              </a:rPr>
              <a:t>r</a:t>
            </a:r>
            <a:r>
              <a:rPr sz="1700" spc="20" dirty="0">
                <a:latin typeface="+mj-lt"/>
                <a:cs typeface="Arial" panose="020B0604020202020204" pitchFamily="34" charset="0"/>
              </a:rPr>
              <a:t>e</a:t>
            </a:r>
            <a:r>
              <a:rPr sz="1700" spc="-25" dirty="0">
                <a:latin typeface="+mj-lt"/>
                <a:cs typeface="Arial" panose="020B0604020202020204" pitchFamily="34" charset="0"/>
              </a:rPr>
              <a:t> </a:t>
            </a:r>
            <a:r>
              <a:rPr sz="1700" spc="25" dirty="0" err="1">
                <a:latin typeface="+mj-lt"/>
                <a:cs typeface="Arial" panose="020B0604020202020204" pitchFamily="34" charset="0"/>
              </a:rPr>
              <a:t>wa</a:t>
            </a:r>
            <a:r>
              <a:rPr lang="en-IN" sz="1700" spc="25" dirty="0" err="1">
                <a:latin typeface="+mj-lt"/>
                <a:cs typeface="Arial" panose="020B0604020202020204" pitchFamily="34" charset="0"/>
              </a:rPr>
              <a:t>rr</a:t>
            </a:r>
            <a:r>
              <a:rPr sz="1700" spc="25" dirty="0">
                <a:latin typeface="+mj-lt"/>
                <a:cs typeface="Arial" panose="020B0604020202020204" pitchFamily="34" charset="0"/>
              </a:rPr>
              <a:t>ants</a:t>
            </a:r>
            <a:r>
              <a:rPr sz="1700" spc="-20" dirty="0">
                <a:latin typeface="+mj-lt"/>
                <a:cs typeface="Arial" panose="020B0604020202020204" pitchFamily="34" charset="0"/>
              </a:rPr>
              <a:t> issued</a:t>
            </a:r>
            <a:r>
              <a:rPr sz="1700" spc="-10" dirty="0">
                <a:latin typeface="+mj-lt"/>
                <a:cs typeface="Arial" panose="020B0604020202020204" pitchFamily="34" charset="0"/>
              </a:rPr>
              <a:t> </a:t>
            </a:r>
            <a:r>
              <a:rPr sz="1700" spc="-35" dirty="0">
                <a:latin typeface="+mj-lt"/>
                <a:cs typeface="Arial" panose="020B0604020202020204" pitchFamily="34" charset="0"/>
              </a:rPr>
              <a:t>by </a:t>
            </a:r>
            <a:r>
              <a:rPr sz="1700" spc="-430" dirty="0">
                <a:latin typeface="+mj-lt"/>
                <a:cs typeface="Arial" panose="020B0604020202020204" pitchFamily="34" charset="0"/>
              </a:rPr>
              <a:t> </a:t>
            </a:r>
            <a:r>
              <a:rPr sz="1700" spc="-20" dirty="0">
                <a:latin typeface="+mj-lt"/>
                <a:cs typeface="Arial" panose="020B0604020202020204" pitchFamily="34" charset="0"/>
              </a:rPr>
              <a:t>an</a:t>
            </a:r>
            <a:r>
              <a:rPr sz="1700" spc="-5" dirty="0">
                <a:latin typeface="+mj-lt"/>
                <a:cs typeface="Arial" panose="020B0604020202020204" pitchFamily="34" charset="0"/>
              </a:rPr>
              <a:t> </a:t>
            </a:r>
            <a:r>
              <a:rPr sz="1700" spc="-20" dirty="0">
                <a:latin typeface="+mj-lt"/>
                <a:cs typeface="Arial" panose="020B0604020202020204" pitchFamily="34" charset="0"/>
              </a:rPr>
              <a:t>Indian</a:t>
            </a:r>
            <a:r>
              <a:rPr sz="1700" dirty="0">
                <a:latin typeface="+mj-lt"/>
                <a:cs typeface="Arial" panose="020B0604020202020204" pitchFamily="34" charset="0"/>
              </a:rPr>
              <a:t> </a:t>
            </a:r>
            <a:r>
              <a:rPr sz="1700" spc="-25" dirty="0">
                <a:latin typeface="+mj-lt"/>
                <a:cs typeface="Arial" panose="020B0604020202020204" pitchFamily="34" charset="0"/>
              </a:rPr>
              <a:t>company;</a:t>
            </a:r>
            <a:endParaRPr sz="1700" dirty="0">
              <a:latin typeface="+mj-lt"/>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object 4">
            <a:extLst>
              <a:ext uri="{FF2B5EF4-FFF2-40B4-BE49-F238E27FC236}">
                <a16:creationId xmlns:a16="http://schemas.microsoft.com/office/drawing/2014/main" id="{6B6CD37F-D424-E2CB-EA76-69EBF9E8F335}"/>
              </a:ext>
            </a:extLst>
          </p:cNvPr>
          <p:cNvPicPr/>
          <p:nvPr/>
        </p:nvPicPr>
        <p:blipFill>
          <a:blip r:embed="rId2" cstate="print"/>
          <a:stretch>
            <a:fillRect/>
          </a:stretch>
        </p:blipFill>
        <p:spPr>
          <a:xfrm>
            <a:off x="8580704" y="0"/>
            <a:ext cx="3004743" cy="1252727"/>
          </a:xfrm>
          <a:prstGeom prst="rect">
            <a:avLst/>
          </a:prstGeom>
        </p:spPr>
      </p:pic>
      <p:grpSp>
        <p:nvGrpSpPr>
          <p:cNvPr id="40" name="Group 39">
            <a:extLst>
              <a:ext uri="{FF2B5EF4-FFF2-40B4-BE49-F238E27FC236}">
                <a16:creationId xmlns:a16="http://schemas.microsoft.com/office/drawing/2014/main" id="{EAEF05E4-FD81-AB76-3676-60688E311BFC}"/>
              </a:ext>
            </a:extLst>
          </p:cNvPr>
          <p:cNvGrpSpPr/>
          <p:nvPr/>
        </p:nvGrpSpPr>
        <p:grpSpPr>
          <a:xfrm>
            <a:off x="992882" y="912960"/>
            <a:ext cx="9759731" cy="5868105"/>
            <a:chOff x="1887185" y="249145"/>
            <a:chExt cx="9759731" cy="5868105"/>
          </a:xfrm>
        </p:grpSpPr>
        <p:grpSp>
          <p:nvGrpSpPr>
            <p:cNvPr id="2" name="object 2"/>
            <p:cNvGrpSpPr/>
            <p:nvPr/>
          </p:nvGrpSpPr>
          <p:grpSpPr>
            <a:xfrm>
              <a:off x="1887185" y="249145"/>
              <a:ext cx="3087863" cy="1258450"/>
              <a:chOff x="1954022" y="0"/>
              <a:chExt cx="3197225" cy="1303020"/>
            </a:xfrm>
            <a:solidFill>
              <a:schemeClr val="accent6"/>
            </a:solidFill>
          </p:grpSpPr>
          <p:sp>
            <p:nvSpPr>
              <p:cNvPr id="3" name="object 3"/>
              <p:cNvSpPr/>
              <p:nvPr/>
            </p:nvSpPr>
            <p:spPr>
              <a:xfrm>
                <a:off x="1966722" y="762"/>
                <a:ext cx="3171825" cy="1277620"/>
              </a:xfrm>
              <a:custGeom>
                <a:avLst/>
                <a:gdLst/>
                <a:ahLst/>
                <a:cxnLst/>
                <a:rect l="l" t="t" r="r" b="b"/>
                <a:pathLst>
                  <a:path w="3171825" h="1277620">
                    <a:moveTo>
                      <a:pt x="3043681" y="0"/>
                    </a:moveTo>
                    <a:lnTo>
                      <a:pt x="127761" y="0"/>
                    </a:lnTo>
                    <a:lnTo>
                      <a:pt x="78009" y="10033"/>
                    </a:lnTo>
                    <a:lnTo>
                      <a:pt x="37401" y="37401"/>
                    </a:lnTo>
                    <a:lnTo>
                      <a:pt x="10032" y="78009"/>
                    </a:lnTo>
                    <a:lnTo>
                      <a:pt x="0" y="127762"/>
                    </a:lnTo>
                    <a:lnTo>
                      <a:pt x="0" y="1149350"/>
                    </a:lnTo>
                    <a:lnTo>
                      <a:pt x="10032" y="1199102"/>
                    </a:lnTo>
                    <a:lnTo>
                      <a:pt x="37401" y="1239710"/>
                    </a:lnTo>
                    <a:lnTo>
                      <a:pt x="78009" y="1267079"/>
                    </a:lnTo>
                    <a:lnTo>
                      <a:pt x="127761" y="1277112"/>
                    </a:lnTo>
                    <a:lnTo>
                      <a:pt x="3043681" y="1277112"/>
                    </a:lnTo>
                    <a:lnTo>
                      <a:pt x="3093434" y="1267079"/>
                    </a:lnTo>
                    <a:lnTo>
                      <a:pt x="3134042" y="1239710"/>
                    </a:lnTo>
                    <a:lnTo>
                      <a:pt x="3161410" y="1199102"/>
                    </a:lnTo>
                    <a:lnTo>
                      <a:pt x="3171443" y="1149350"/>
                    </a:lnTo>
                    <a:lnTo>
                      <a:pt x="3171443" y="127762"/>
                    </a:lnTo>
                    <a:lnTo>
                      <a:pt x="3161410" y="78009"/>
                    </a:lnTo>
                    <a:lnTo>
                      <a:pt x="3134042" y="37401"/>
                    </a:lnTo>
                    <a:lnTo>
                      <a:pt x="3093434" y="10032"/>
                    </a:lnTo>
                    <a:lnTo>
                      <a:pt x="3043681"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1966722" y="762"/>
                <a:ext cx="3171825" cy="1277620"/>
              </a:xfrm>
              <a:custGeom>
                <a:avLst/>
                <a:gdLst/>
                <a:ahLst/>
                <a:cxnLst/>
                <a:rect l="l" t="t" r="r" b="b"/>
                <a:pathLst>
                  <a:path w="3171825" h="1277620">
                    <a:moveTo>
                      <a:pt x="0" y="127762"/>
                    </a:moveTo>
                    <a:lnTo>
                      <a:pt x="10032" y="78009"/>
                    </a:lnTo>
                    <a:lnTo>
                      <a:pt x="37401" y="37401"/>
                    </a:lnTo>
                    <a:lnTo>
                      <a:pt x="78009" y="10033"/>
                    </a:lnTo>
                    <a:lnTo>
                      <a:pt x="127761" y="0"/>
                    </a:lnTo>
                    <a:lnTo>
                      <a:pt x="3043681" y="0"/>
                    </a:lnTo>
                    <a:lnTo>
                      <a:pt x="3093434" y="10032"/>
                    </a:lnTo>
                    <a:lnTo>
                      <a:pt x="3134042" y="37401"/>
                    </a:lnTo>
                    <a:lnTo>
                      <a:pt x="3161410" y="78009"/>
                    </a:lnTo>
                    <a:lnTo>
                      <a:pt x="3171443" y="127762"/>
                    </a:lnTo>
                    <a:lnTo>
                      <a:pt x="3171443" y="1149350"/>
                    </a:lnTo>
                    <a:lnTo>
                      <a:pt x="3161410" y="1199102"/>
                    </a:lnTo>
                    <a:lnTo>
                      <a:pt x="3134042" y="1239710"/>
                    </a:lnTo>
                    <a:lnTo>
                      <a:pt x="3093434" y="1267079"/>
                    </a:lnTo>
                    <a:lnTo>
                      <a:pt x="3043681" y="1277112"/>
                    </a:lnTo>
                    <a:lnTo>
                      <a:pt x="127761" y="1277112"/>
                    </a:lnTo>
                    <a:lnTo>
                      <a:pt x="78009" y="1267079"/>
                    </a:lnTo>
                    <a:lnTo>
                      <a:pt x="37401" y="1239710"/>
                    </a:lnTo>
                    <a:lnTo>
                      <a:pt x="10032" y="1199102"/>
                    </a:lnTo>
                    <a:lnTo>
                      <a:pt x="0" y="1149350"/>
                    </a:lnTo>
                    <a:lnTo>
                      <a:pt x="0" y="127762"/>
                    </a:lnTo>
                    <a:close/>
                  </a:path>
                </a:pathLst>
              </a:custGeom>
              <a:grpFill/>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 name="object 5"/>
            <p:cNvSpPr txBox="1"/>
            <p:nvPr/>
          </p:nvSpPr>
          <p:spPr>
            <a:xfrm>
              <a:off x="2565593" y="714011"/>
              <a:ext cx="1729449" cy="249523"/>
            </a:xfrm>
            <a:prstGeom prst="rect">
              <a:avLst/>
            </a:prstGeom>
          </p:spPr>
          <p:txBody>
            <a:bodyPr vert="horz" wrap="square" lIns="0" tIns="11652" rIns="0" bIns="0" rtlCol="0">
              <a:spAutoFit/>
            </a:bodyPr>
            <a:lstStyle/>
            <a:p>
              <a:pPr marL="12266">
                <a:spcBef>
                  <a:spcPts val="92"/>
                </a:spcBef>
              </a:pPr>
              <a:r>
                <a:rPr sz="1545" spc="-10" dirty="0">
                  <a:solidFill>
                    <a:srgbClr val="FFFFFF"/>
                  </a:solidFill>
                  <a:latin typeface="+mj-lt"/>
                  <a:cs typeface="Arial" panose="020B0604020202020204" pitchFamily="34" charset="0"/>
                </a:rPr>
                <a:t>Erstwhile</a:t>
              </a:r>
              <a:r>
                <a:rPr sz="1545" spc="-34"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Regulations</a:t>
              </a:r>
              <a:endParaRPr sz="1545">
                <a:latin typeface="+mj-lt"/>
                <a:cs typeface="Arial" panose="020B0604020202020204" pitchFamily="34" charset="0"/>
              </a:endParaRPr>
            </a:p>
          </p:txBody>
        </p:sp>
        <p:grpSp>
          <p:nvGrpSpPr>
            <p:cNvPr id="6" name="object 6"/>
            <p:cNvGrpSpPr/>
            <p:nvPr/>
          </p:nvGrpSpPr>
          <p:grpSpPr>
            <a:xfrm>
              <a:off x="2259445" y="1288796"/>
              <a:ext cx="3246825" cy="1747952"/>
              <a:chOff x="2271014" y="1265174"/>
              <a:chExt cx="3430270" cy="1621155"/>
            </a:xfrm>
          </p:grpSpPr>
          <p:sp>
            <p:nvSpPr>
              <p:cNvPr id="7" name="object 7"/>
              <p:cNvSpPr/>
              <p:nvPr/>
            </p:nvSpPr>
            <p:spPr>
              <a:xfrm>
                <a:off x="2283714" y="1277874"/>
                <a:ext cx="317500" cy="957580"/>
              </a:xfrm>
              <a:custGeom>
                <a:avLst/>
                <a:gdLst/>
                <a:ahLst/>
                <a:cxnLst/>
                <a:rect l="l" t="t" r="r" b="b"/>
                <a:pathLst>
                  <a:path w="317500" h="957580">
                    <a:moveTo>
                      <a:pt x="0" y="0"/>
                    </a:moveTo>
                    <a:lnTo>
                      <a:pt x="0" y="957198"/>
                    </a:lnTo>
                    <a:lnTo>
                      <a:pt x="317246" y="957198"/>
                    </a:lnTo>
                  </a:path>
                </a:pathLst>
              </a:custGeom>
              <a:ln w="25400">
                <a:solidFill>
                  <a:schemeClr val="accent6"/>
                </a:solidFill>
              </a:ln>
            </p:spPr>
            <p:txBody>
              <a:bodyPr wrap="square" lIns="0" tIns="0" rIns="0" bIns="0" rtlCol="0"/>
              <a:lstStyle/>
              <a:p>
                <a:endParaRPr sz="1738">
                  <a:latin typeface="+mj-lt"/>
                  <a:cs typeface="Arial" panose="020B0604020202020204" pitchFamily="34" charset="0"/>
                </a:endParaRPr>
              </a:p>
            </p:txBody>
          </p:sp>
          <p:sp>
            <p:nvSpPr>
              <p:cNvPr id="8" name="object 8"/>
              <p:cNvSpPr/>
              <p:nvPr/>
            </p:nvSpPr>
            <p:spPr>
              <a:xfrm>
                <a:off x="2600706" y="1596390"/>
                <a:ext cx="3088005" cy="1277620"/>
              </a:xfrm>
              <a:custGeom>
                <a:avLst/>
                <a:gdLst/>
                <a:ahLst/>
                <a:cxnLst/>
                <a:rect l="l" t="t" r="r" b="b"/>
                <a:pathLst>
                  <a:path w="3088004" h="1277620">
                    <a:moveTo>
                      <a:pt x="2959861" y="0"/>
                    </a:moveTo>
                    <a:lnTo>
                      <a:pt x="127762" y="0"/>
                    </a:lnTo>
                    <a:lnTo>
                      <a:pt x="78009" y="10033"/>
                    </a:lnTo>
                    <a:lnTo>
                      <a:pt x="37401" y="37401"/>
                    </a:lnTo>
                    <a:lnTo>
                      <a:pt x="10032" y="78009"/>
                    </a:lnTo>
                    <a:lnTo>
                      <a:pt x="0" y="127762"/>
                    </a:lnTo>
                    <a:lnTo>
                      <a:pt x="0" y="1149350"/>
                    </a:lnTo>
                    <a:lnTo>
                      <a:pt x="10033" y="1199102"/>
                    </a:lnTo>
                    <a:lnTo>
                      <a:pt x="37401" y="1239710"/>
                    </a:lnTo>
                    <a:lnTo>
                      <a:pt x="78009" y="1267078"/>
                    </a:lnTo>
                    <a:lnTo>
                      <a:pt x="127762" y="1277112"/>
                    </a:lnTo>
                    <a:lnTo>
                      <a:pt x="2959861" y="1277112"/>
                    </a:lnTo>
                    <a:lnTo>
                      <a:pt x="3009614" y="1267078"/>
                    </a:lnTo>
                    <a:lnTo>
                      <a:pt x="3050222" y="1239710"/>
                    </a:lnTo>
                    <a:lnTo>
                      <a:pt x="3077590" y="1199102"/>
                    </a:lnTo>
                    <a:lnTo>
                      <a:pt x="3087623" y="1149350"/>
                    </a:lnTo>
                    <a:lnTo>
                      <a:pt x="3087623" y="127762"/>
                    </a:lnTo>
                    <a:lnTo>
                      <a:pt x="3077590" y="78009"/>
                    </a:lnTo>
                    <a:lnTo>
                      <a:pt x="3050222" y="37401"/>
                    </a:lnTo>
                    <a:lnTo>
                      <a:pt x="3009614" y="10033"/>
                    </a:lnTo>
                    <a:lnTo>
                      <a:pt x="2959861" y="0"/>
                    </a:lnTo>
                    <a:close/>
                  </a:path>
                </a:pathLst>
              </a:custGeom>
              <a:solidFill>
                <a:srgbClr val="FFFFFF">
                  <a:alpha val="90194"/>
                </a:srgbClr>
              </a:solidFill>
              <a:ln>
                <a:solidFill>
                  <a:schemeClr val="accent6"/>
                </a:solidFill>
              </a:ln>
            </p:spPr>
            <p:txBody>
              <a:bodyPr wrap="square" lIns="0" tIns="0" rIns="0" bIns="0" rtlCol="0"/>
              <a:lstStyle/>
              <a:p>
                <a:endParaRPr sz="1738">
                  <a:latin typeface="+mj-lt"/>
                  <a:cs typeface="Arial" panose="020B0604020202020204" pitchFamily="34" charset="0"/>
                </a:endParaRPr>
              </a:p>
            </p:txBody>
          </p:sp>
          <p:sp>
            <p:nvSpPr>
              <p:cNvPr id="9" name="object 9"/>
              <p:cNvSpPr/>
              <p:nvPr/>
            </p:nvSpPr>
            <p:spPr>
              <a:xfrm>
                <a:off x="2600706" y="1596390"/>
                <a:ext cx="3088005" cy="1277620"/>
              </a:xfrm>
              <a:custGeom>
                <a:avLst/>
                <a:gdLst/>
                <a:ahLst/>
                <a:cxnLst/>
                <a:rect l="l" t="t" r="r" b="b"/>
                <a:pathLst>
                  <a:path w="3088004" h="1277620">
                    <a:moveTo>
                      <a:pt x="0" y="127762"/>
                    </a:moveTo>
                    <a:lnTo>
                      <a:pt x="10032" y="78009"/>
                    </a:lnTo>
                    <a:lnTo>
                      <a:pt x="37401" y="37401"/>
                    </a:lnTo>
                    <a:lnTo>
                      <a:pt x="78009" y="10033"/>
                    </a:lnTo>
                    <a:lnTo>
                      <a:pt x="127762" y="0"/>
                    </a:lnTo>
                    <a:lnTo>
                      <a:pt x="2959861" y="0"/>
                    </a:lnTo>
                    <a:lnTo>
                      <a:pt x="3009614" y="10033"/>
                    </a:lnTo>
                    <a:lnTo>
                      <a:pt x="3050222" y="37401"/>
                    </a:lnTo>
                    <a:lnTo>
                      <a:pt x="3077590" y="78009"/>
                    </a:lnTo>
                    <a:lnTo>
                      <a:pt x="3087623" y="127762"/>
                    </a:lnTo>
                    <a:lnTo>
                      <a:pt x="3087623" y="1149350"/>
                    </a:lnTo>
                    <a:lnTo>
                      <a:pt x="3077590" y="1199102"/>
                    </a:lnTo>
                    <a:lnTo>
                      <a:pt x="3050222" y="1239710"/>
                    </a:lnTo>
                    <a:lnTo>
                      <a:pt x="3009614" y="1267078"/>
                    </a:lnTo>
                    <a:lnTo>
                      <a:pt x="2959861" y="1277112"/>
                    </a:lnTo>
                    <a:lnTo>
                      <a:pt x="127762" y="1277112"/>
                    </a:lnTo>
                    <a:lnTo>
                      <a:pt x="78009" y="1267078"/>
                    </a:lnTo>
                    <a:lnTo>
                      <a:pt x="37401" y="1239710"/>
                    </a:lnTo>
                    <a:lnTo>
                      <a:pt x="10033" y="1199102"/>
                    </a:lnTo>
                    <a:lnTo>
                      <a:pt x="0" y="1149350"/>
                    </a:lnTo>
                    <a:lnTo>
                      <a:pt x="0" y="127762"/>
                    </a:lnTo>
                    <a:close/>
                  </a:path>
                </a:pathLst>
              </a:custGeom>
              <a:ln w="25400">
                <a:solidFill>
                  <a:schemeClr val="accent6"/>
                </a:solidFill>
              </a:ln>
            </p:spPr>
            <p:txBody>
              <a:bodyPr wrap="square" lIns="0" tIns="0" rIns="0" bIns="0" rtlCol="0"/>
              <a:lstStyle/>
              <a:p>
                <a:endParaRPr sz="1738">
                  <a:latin typeface="+mj-lt"/>
                  <a:cs typeface="Arial" panose="020B0604020202020204" pitchFamily="34" charset="0"/>
                </a:endParaRPr>
              </a:p>
            </p:txBody>
          </p:sp>
        </p:grpSp>
        <p:sp>
          <p:nvSpPr>
            <p:cNvPr id="10" name="object 10"/>
            <p:cNvSpPr txBox="1"/>
            <p:nvPr/>
          </p:nvSpPr>
          <p:spPr>
            <a:xfrm>
              <a:off x="2721366" y="1858749"/>
              <a:ext cx="2560443" cy="687980"/>
            </a:xfrm>
            <a:prstGeom prst="rect">
              <a:avLst/>
            </a:prstGeom>
          </p:spPr>
          <p:txBody>
            <a:bodyPr vert="horz" wrap="square" lIns="0" tIns="31276" rIns="0" bIns="0" rtlCol="0">
              <a:spAutoFit/>
            </a:bodyPr>
            <a:lstStyle/>
            <a:p>
              <a:pPr marL="11652" marR="4906" indent="-1840" algn="ctr">
                <a:lnSpc>
                  <a:spcPct val="91600"/>
                </a:lnSpc>
                <a:spcBef>
                  <a:spcPts val="245"/>
                </a:spcBef>
              </a:pPr>
              <a:r>
                <a:rPr sz="1545" spc="-14" dirty="0">
                  <a:latin typeface="+mj-lt"/>
                  <a:cs typeface="Arial" panose="020B0604020202020204" pitchFamily="34" charset="0"/>
                </a:rPr>
                <a:t>Foreign</a:t>
              </a:r>
              <a:r>
                <a:rPr sz="1545" dirty="0">
                  <a:latin typeface="+mj-lt"/>
                  <a:cs typeface="Arial" panose="020B0604020202020204" pitchFamily="34" charset="0"/>
                </a:rPr>
                <a:t> </a:t>
              </a:r>
              <a:r>
                <a:rPr sz="1545" spc="-10" dirty="0">
                  <a:latin typeface="+mj-lt"/>
                  <a:cs typeface="Arial" panose="020B0604020202020204" pitchFamily="34" charset="0"/>
                </a:rPr>
                <a:t>Exchange</a:t>
              </a:r>
              <a:r>
                <a:rPr sz="1545" dirty="0">
                  <a:latin typeface="+mj-lt"/>
                  <a:cs typeface="Arial" panose="020B0604020202020204" pitchFamily="34" charset="0"/>
                </a:rPr>
                <a:t> </a:t>
              </a:r>
              <a:r>
                <a:rPr sz="1545" spc="-10" dirty="0">
                  <a:latin typeface="+mj-lt"/>
                  <a:cs typeface="Arial" panose="020B0604020202020204" pitchFamily="34" charset="0"/>
                </a:rPr>
                <a:t>Management </a:t>
              </a:r>
              <a:r>
                <a:rPr sz="1545" spc="-5" dirty="0">
                  <a:latin typeface="+mj-lt"/>
                  <a:cs typeface="Arial" panose="020B0604020202020204" pitchFamily="34" charset="0"/>
                </a:rPr>
                <a:t> </a:t>
              </a:r>
              <a:r>
                <a:rPr sz="1545" spc="-24" dirty="0">
                  <a:latin typeface="+mj-lt"/>
                  <a:cs typeface="Arial" panose="020B0604020202020204" pitchFamily="34" charset="0"/>
                </a:rPr>
                <a:t>(Transfer</a:t>
              </a:r>
              <a:r>
                <a:rPr sz="1545" spc="-14" dirty="0">
                  <a:latin typeface="+mj-lt"/>
                  <a:cs typeface="Arial" panose="020B0604020202020204" pitchFamily="34" charset="0"/>
                </a:rPr>
                <a:t> </a:t>
              </a:r>
              <a:r>
                <a:rPr sz="1545" spc="-5" dirty="0">
                  <a:latin typeface="+mj-lt"/>
                  <a:cs typeface="Arial" panose="020B0604020202020204" pitchFamily="34" charset="0"/>
                </a:rPr>
                <a:t>or</a:t>
              </a:r>
              <a:r>
                <a:rPr sz="1545" spc="-10" dirty="0">
                  <a:latin typeface="+mj-lt"/>
                  <a:cs typeface="Arial" panose="020B0604020202020204" pitchFamily="34" charset="0"/>
                </a:rPr>
                <a:t> </a:t>
              </a:r>
              <a:r>
                <a:rPr sz="1545" spc="-5" dirty="0">
                  <a:latin typeface="+mj-lt"/>
                  <a:cs typeface="Arial" panose="020B0604020202020204" pitchFamily="34" charset="0"/>
                </a:rPr>
                <a:t>Issue</a:t>
              </a:r>
              <a:r>
                <a:rPr sz="1545" spc="-14" dirty="0">
                  <a:latin typeface="+mj-lt"/>
                  <a:cs typeface="Arial" panose="020B0604020202020204" pitchFamily="34" charset="0"/>
                </a:rPr>
                <a:t> </a:t>
              </a:r>
              <a:r>
                <a:rPr sz="1545" spc="-5" dirty="0">
                  <a:latin typeface="+mj-lt"/>
                  <a:cs typeface="Arial" panose="020B0604020202020204" pitchFamily="34" charset="0"/>
                </a:rPr>
                <a:t>of</a:t>
              </a:r>
              <a:r>
                <a:rPr sz="1545" dirty="0">
                  <a:latin typeface="+mj-lt"/>
                  <a:cs typeface="Arial" panose="020B0604020202020204" pitchFamily="34" charset="0"/>
                </a:rPr>
                <a:t> </a:t>
              </a:r>
              <a:r>
                <a:rPr sz="1545" spc="-10" dirty="0">
                  <a:latin typeface="+mj-lt"/>
                  <a:cs typeface="Arial" panose="020B0604020202020204" pitchFamily="34" charset="0"/>
                </a:rPr>
                <a:t>any </a:t>
              </a:r>
              <a:r>
                <a:rPr sz="1545" spc="-14" dirty="0">
                  <a:latin typeface="+mj-lt"/>
                  <a:cs typeface="Arial" panose="020B0604020202020204" pitchFamily="34" charset="0"/>
                </a:rPr>
                <a:t>Foreign </a:t>
              </a:r>
              <a:r>
                <a:rPr sz="1545" spc="-333" dirty="0">
                  <a:latin typeface="+mj-lt"/>
                  <a:cs typeface="Arial" panose="020B0604020202020204" pitchFamily="34" charset="0"/>
                </a:rPr>
                <a:t> </a:t>
              </a:r>
              <a:r>
                <a:rPr sz="1545" spc="-5" dirty="0">
                  <a:latin typeface="+mj-lt"/>
                  <a:cs typeface="Arial" panose="020B0604020202020204" pitchFamily="34" charset="0"/>
                </a:rPr>
                <a:t>Security)</a:t>
              </a:r>
              <a:r>
                <a:rPr sz="1545" spc="10" dirty="0">
                  <a:latin typeface="+mj-lt"/>
                  <a:cs typeface="Arial" panose="020B0604020202020204" pitchFamily="34" charset="0"/>
                </a:rPr>
                <a:t> </a:t>
              </a:r>
              <a:r>
                <a:rPr sz="1545" spc="-10" dirty="0">
                  <a:latin typeface="+mj-lt"/>
                  <a:cs typeface="Arial" panose="020B0604020202020204" pitchFamily="34" charset="0"/>
                </a:rPr>
                <a:t>Regulations,</a:t>
              </a:r>
              <a:r>
                <a:rPr sz="1545" spc="-24" dirty="0">
                  <a:latin typeface="+mj-lt"/>
                  <a:cs typeface="Arial" panose="020B0604020202020204" pitchFamily="34" charset="0"/>
                </a:rPr>
                <a:t> </a:t>
              </a:r>
              <a:r>
                <a:rPr sz="1545" spc="-10" dirty="0">
                  <a:latin typeface="+mj-lt"/>
                  <a:cs typeface="Arial" panose="020B0604020202020204" pitchFamily="34" charset="0"/>
                </a:rPr>
                <a:t>2004</a:t>
              </a:r>
              <a:endParaRPr sz="1545" dirty="0">
                <a:latin typeface="+mj-lt"/>
                <a:cs typeface="Arial" panose="020B0604020202020204" pitchFamily="34" charset="0"/>
              </a:endParaRPr>
            </a:p>
          </p:txBody>
        </p:sp>
        <p:grpSp>
          <p:nvGrpSpPr>
            <p:cNvPr id="11" name="object 11"/>
            <p:cNvGrpSpPr/>
            <p:nvPr/>
          </p:nvGrpSpPr>
          <p:grpSpPr>
            <a:xfrm>
              <a:off x="2259445" y="1109401"/>
              <a:ext cx="3246825" cy="3468518"/>
              <a:chOff x="2271014" y="1265174"/>
              <a:chExt cx="3430270" cy="3216910"/>
            </a:xfrm>
          </p:grpSpPr>
          <p:sp>
            <p:nvSpPr>
              <p:cNvPr id="12" name="object 12"/>
              <p:cNvSpPr/>
              <p:nvPr/>
            </p:nvSpPr>
            <p:spPr>
              <a:xfrm>
                <a:off x="2283714" y="1277874"/>
                <a:ext cx="317500" cy="2552700"/>
              </a:xfrm>
              <a:custGeom>
                <a:avLst/>
                <a:gdLst/>
                <a:ahLst/>
                <a:cxnLst/>
                <a:rect l="l" t="t" r="r" b="b"/>
                <a:pathLst>
                  <a:path w="317500" h="2552700">
                    <a:moveTo>
                      <a:pt x="0" y="0"/>
                    </a:moveTo>
                    <a:lnTo>
                      <a:pt x="0" y="2552572"/>
                    </a:lnTo>
                    <a:lnTo>
                      <a:pt x="317246" y="2552572"/>
                    </a:lnTo>
                  </a:path>
                </a:pathLst>
              </a:custGeom>
              <a:ln w="25399">
                <a:solidFill>
                  <a:schemeClr val="accent6"/>
                </a:solidFill>
              </a:ln>
            </p:spPr>
            <p:txBody>
              <a:bodyPr wrap="square" lIns="0" tIns="0" rIns="0" bIns="0" rtlCol="0"/>
              <a:lstStyle/>
              <a:p>
                <a:endParaRPr sz="1738">
                  <a:latin typeface="+mj-lt"/>
                  <a:cs typeface="Arial" panose="020B0604020202020204" pitchFamily="34" charset="0"/>
                </a:endParaRPr>
              </a:p>
            </p:txBody>
          </p:sp>
          <p:sp>
            <p:nvSpPr>
              <p:cNvPr id="13" name="object 13"/>
              <p:cNvSpPr/>
              <p:nvPr/>
            </p:nvSpPr>
            <p:spPr>
              <a:xfrm>
                <a:off x="2600706" y="3192018"/>
                <a:ext cx="3088005" cy="1277620"/>
              </a:xfrm>
              <a:custGeom>
                <a:avLst/>
                <a:gdLst/>
                <a:ahLst/>
                <a:cxnLst/>
                <a:rect l="l" t="t" r="r" b="b"/>
                <a:pathLst>
                  <a:path w="3088004" h="1277620">
                    <a:moveTo>
                      <a:pt x="2959861" y="0"/>
                    </a:moveTo>
                    <a:lnTo>
                      <a:pt x="127762" y="0"/>
                    </a:lnTo>
                    <a:lnTo>
                      <a:pt x="78009" y="10033"/>
                    </a:lnTo>
                    <a:lnTo>
                      <a:pt x="37401" y="37401"/>
                    </a:lnTo>
                    <a:lnTo>
                      <a:pt x="10032" y="78009"/>
                    </a:lnTo>
                    <a:lnTo>
                      <a:pt x="0" y="127762"/>
                    </a:lnTo>
                    <a:lnTo>
                      <a:pt x="0" y="1149350"/>
                    </a:lnTo>
                    <a:lnTo>
                      <a:pt x="10033" y="1199102"/>
                    </a:lnTo>
                    <a:lnTo>
                      <a:pt x="37401" y="1239710"/>
                    </a:lnTo>
                    <a:lnTo>
                      <a:pt x="78009" y="1267079"/>
                    </a:lnTo>
                    <a:lnTo>
                      <a:pt x="127762" y="1277112"/>
                    </a:lnTo>
                    <a:lnTo>
                      <a:pt x="2959861" y="1277112"/>
                    </a:lnTo>
                    <a:lnTo>
                      <a:pt x="3009614" y="1267078"/>
                    </a:lnTo>
                    <a:lnTo>
                      <a:pt x="3050222" y="1239710"/>
                    </a:lnTo>
                    <a:lnTo>
                      <a:pt x="3077590" y="1199102"/>
                    </a:lnTo>
                    <a:lnTo>
                      <a:pt x="3087623" y="1149350"/>
                    </a:lnTo>
                    <a:lnTo>
                      <a:pt x="3087623" y="127762"/>
                    </a:lnTo>
                    <a:lnTo>
                      <a:pt x="3077590" y="78009"/>
                    </a:lnTo>
                    <a:lnTo>
                      <a:pt x="3050222" y="37401"/>
                    </a:lnTo>
                    <a:lnTo>
                      <a:pt x="3009614" y="10033"/>
                    </a:lnTo>
                    <a:lnTo>
                      <a:pt x="2959861" y="0"/>
                    </a:lnTo>
                    <a:close/>
                  </a:path>
                </a:pathLst>
              </a:custGeom>
              <a:solidFill>
                <a:srgbClr val="FFFFFF">
                  <a:alpha val="90194"/>
                </a:srgbClr>
              </a:solidFill>
              <a:ln>
                <a:solidFill>
                  <a:schemeClr val="accent6"/>
                </a:solidFill>
              </a:ln>
            </p:spPr>
            <p:txBody>
              <a:bodyPr wrap="square" lIns="0" tIns="0" rIns="0" bIns="0" rtlCol="0"/>
              <a:lstStyle/>
              <a:p>
                <a:endParaRPr sz="1738">
                  <a:latin typeface="+mj-lt"/>
                  <a:cs typeface="Arial" panose="020B0604020202020204" pitchFamily="34" charset="0"/>
                </a:endParaRPr>
              </a:p>
            </p:txBody>
          </p:sp>
          <p:sp>
            <p:nvSpPr>
              <p:cNvPr id="14" name="object 14"/>
              <p:cNvSpPr/>
              <p:nvPr/>
            </p:nvSpPr>
            <p:spPr>
              <a:xfrm>
                <a:off x="2600706" y="3192018"/>
                <a:ext cx="3088005" cy="1277620"/>
              </a:xfrm>
              <a:custGeom>
                <a:avLst/>
                <a:gdLst/>
                <a:ahLst/>
                <a:cxnLst/>
                <a:rect l="l" t="t" r="r" b="b"/>
                <a:pathLst>
                  <a:path w="3088004" h="1277620">
                    <a:moveTo>
                      <a:pt x="0" y="127762"/>
                    </a:moveTo>
                    <a:lnTo>
                      <a:pt x="10032" y="78009"/>
                    </a:lnTo>
                    <a:lnTo>
                      <a:pt x="37401" y="37401"/>
                    </a:lnTo>
                    <a:lnTo>
                      <a:pt x="78009" y="10033"/>
                    </a:lnTo>
                    <a:lnTo>
                      <a:pt x="127762" y="0"/>
                    </a:lnTo>
                    <a:lnTo>
                      <a:pt x="2959861" y="0"/>
                    </a:lnTo>
                    <a:lnTo>
                      <a:pt x="3009614" y="10033"/>
                    </a:lnTo>
                    <a:lnTo>
                      <a:pt x="3050222" y="37401"/>
                    </a:lnTo>
                    <a:lnTo>
                      <a:pt x="3077590" y="78009"/>
                    </a:lnTo>
                    <a:lnTo>
                      <a:pt x="3087623" y="127762"/>
                    </a:lnTo>
                    <a:lnTo>
                      <a:pt x="3087623" y="1149350"/>
                    </a:lnTo>
                    <a:lnTo>
                      <a:pt x="3077590" y="1199102"/>
                    </a:lnTo>
                    <a:lnTo>
                      <a:pt x="3050222" y="1239710"/>
                    </a:lnTo>
                    <a:lnTo>
                      <a:pt x="3009614" y="1267078"/>
                    </a:lnTo>
                    <a:lnTo>
                      <a:pt x="2959861" y="1277112"/>
                    </a:lnTo>
                    <a:lnTo>
                      <a:pt x="127762" y="1277112"/>
                    </a:lnTo>
                    <a:lnTo>
                      <a:pt x="78009" y="1267079"/>
                    </a:lnTo>
                    <a:lnTo>
                      <a:pt x="37401" y="1239710"/>
                    </a:lnTo>
                    <a:lnTo>
                      <a:pt x="10033" y="1199102"/>
                    </a:lnTo>
                    <a:lnTo>
                      <a:pt x="0" y="1149350"/>
                    </a:lnTo>
                    <a:lnTo>
                      <a:pt x="0" y="127762"/>
                    </a:lnTo>
                    <a:close/>
                  </a:path>
                </a:pathLst>
              </a:custGeom>
              <a:ln w="25400">
                <a:solidFill>
                  <a:schemeClr val="accent6"/>
                </a:solidFill>
              </a:ln>
            </p:spPr>
            <p:txBody>
              <a:bodyPr wrap="square" lIns="0" tIns="0" rIns="0" bIns="0" rtlCol="0"/>
              <a:lstStyle/>
              <a:p>
                <a:endParaRPr sz="1738">
                  <a:latin typeface="+mj-lt"/>
                  <a:cs typeface="Arial" panose="020B0604020202020204" pitchFamily="34" charset="0"/>
                </a:endParaRPr>
              </a:p>
            </p:txBody>
          </p:sp>
        </p:grpSp>
        <p:sp>
          <p:nvSpPr>
            <p:cNvPr id="15" name="object 15"/>
            <p:cNvSpPr txBox="1"/>
            <p:nvPr/>
          </p:nvSpPr>
          <p:spPr>
            <a:xfrm>
              <a:off x="2623241" y="3219936"/>
              <a:ext cx="2756692" cy="908571"/>
            </a:xfrm>
            <a:prstGeom prst="rect">
              <a:avLst/>
            </a:prstGeom>
          </p:spPr>
          <p:txBody>
            <a:bodyPr vert="horz" wrap="square" lIns="0" tIns="36184" rIns="0" bIns="0" rtlCol="0">
              <a:spAutoFit/>
            </a:bodyPr>
            <a:lstStyle/>
            <a:p>
              <a:pPr marL="310934" marR="302962" algn="ctr">
                <a:lnSpc>
                  <a:spcPts val="1690"/>
                </a:lnSpc>
                <a:spcBef>
                  <a:spcPts val="285"/>
                </a:spcBef>
              </a:pPr>
              <a:r>
                <a:rPr sz="1545" spc="-10" dirty="0">
                  <a:latin typeface="+mj-lt"/>
                  <a:cs typeface="Arial" panose="020B0604020202020204" pitchFamily="34" charset="0"/>
                </a:rPr>
                <a:t>Master</a:t>
              </a:r>
              <a:r>
                <a:rPr sz="1545" spc="-19" dirty="0">
                  <a:latin typeface="+mj-lt"/>
                  <a:cs typeface="Arial" panose="020B0604020202020204" pitchFamily="34" charset="0"/>
                </a:rPr>
                <a:t> </a:t>
              </a:r>
              <a:r>
                <a:rPr sz="1545" spc="-10" dirty="0">
                  <a:latin typeface="+mj-lt"/>
                  <a:cs typeface="Arial" panose="020B0604020202020204" pitchFamily="34" charset="0"/>
                </a:rPr>
                <a:t>Direction</a:t>
              </a:r>
              <a:r>
                <a:rPr sz="1545" spc="14" dirty="0">
                  <a:latin typeface="+mj-lt"/>
                  <a:cs typeface="Arial" panose="020B0604020202020204" pitchFamily="34" charset="0"/>
                </a:rPr>
                <a:t> </a:t>
              </a:r>
              <a:r>
                <a:rPr sz="1545" spc="-5" dirty="0">
                  <a:latin typeface="+mj-lt"/>
                  <a:cs typeface="Arial" panose="020B0604020202020204" pitchFamily="34" charset="0"/>
                </a:rPr>
                <a:t>–</a:t>
              </a:r>
              <a:r>
                <a:rPr sz="1545" spc="-10" dirty="0">
                  <a:latin typeface="+mj-lt"/>
                  <a:cs typeface="Arial" panose="020B0604020202020204" pitchFamily="34" charset="0"/>
                </a:rPr>
                <a:t> Direct </a:t>
              </a:r>
              <a:r>
                <a:rPr sz="1545" spc="-5" dirty="0">
                  <a:latin typeface="+mj-lt"/>
                  <a:cs typeface="Arial" panose="020B0604020202020204" pitchFamily="34" charset="0"/>
                </a:rPr>
                <a:t> </a:t>
              </a:r>
              <a:r>
                <a:rPr sz="1545" spc="-10" dirty="0">
                  <a:latin typeface="+mj-lt"/>
                  <a:cs typeface="Arial" panose="020B0604020202020204" pitchFamily="34" charset="0"/>
                </a:rPr>
                <a:t>Investment</a:t>
              </a:r>
              <a:r>
                <a:rPr sz="1545" spc="-34" dirty="0">
                  <a:latin typeface="+mj-lt"/>
                  <a:cs typeface="Arial" panose="020B0604020202020204" pitchFamily="34" charset="0"/>
                </a:rPr>
                <a:t> </a:t>
              </a:r>
              <a:r>
                <a:rPr sz="1545" spc="-10" dirty="0">
                  <a:latin typeface="+mj-lt"/>
                  <a:cs typeface="Arial" panose="020B0604020202020204" pitchFamily="34" charset="0"/>
                </a:rPr>
                <a:t>by Residents</a:t>
              </a:r>
              <a:r>
                <a:rPr lang="en-IN" sz="1545" spc="-14" dirty="0">
                  <a:latin typeface="+mj-lt"/>
                  <a:cs typeface="Arial" panose="020B0604020202020204" pitchFamily="34" charset="0"/>
                </a:rPr>
                <a:t> </a:t>
              </a:r>
              <a:r>
                <a:rPr sz="1545" spc="-5" dirty="0">
                  <a:latin typeface="+mj-lt"/>
                  <a:cs typeface="Arial" panose="020B0604020202020204" pitchFamily="34" charset="0"/>
                </a:rPr>
                <a:t>in</a:t>
              </a:r>
              <a:endParaRPr sz="1545" dirty="0">
                <a:latin typeface="+mj-lt"/>
                <a:cs typeface="Arial" panose="020B0604020202020204" pitchFamily="34" charset="0"/>
              </a:endParaRPr>
            </a:p>
            <a:p>
              <a:pPr algn="ctr">
                <a:lnSpc>
                  <a:spcPts val="1594"/>
                </a:lnSpc>
              </a:pPr>
              <a:r>
                <a:rPr sz="1545" spc="-10" dirty="0">
                  <a:latin typeface="+mj-lt"/>
                  <a:cs typeface="Arial" panose="020B0604020202020204" pitchFamily="34" charset="0"/>
                </a:rPr>
                <a:t>Joint</a:t>
              </a:r>
              <a:r>
                <a:rPr sz="1545" spc="-5" dirty="0">
                  <a:latin typeface="+mj-lt"/>
                  <a:cs typeface="Arial" panose="020B0604020202020204" pitchFamily="34" charset="0"/>
                </a:rPr>
                <a:t> </a:t>
              </a:r>
              <a:r>
                <a:rPr sz="1545" spc="-24" dirty="0">
                  <a:latin typeface="+mj-lt"/>
                  <a:cs typeface="Arial" panose="020B0604020202020204" pitchFamily="34" charset="0"/>
                </a:rPr>
                <a:t>Venture</a:t>
              </a:r>
              <a:r>
                <a:rPr sz="1545" spc="14" dirty="0">
                  <a:latin typeface="+mj-lt"/>
                  <a:cs typeface="Arial" panose="020B0604020202020204" pitchFamily="34" charset="0"/>
                </a:rPr>
                <a:t> </a:t>
              </a:r>
              <a:r>
                <a:rPr sz="1545" spc="-10" dirty="0">
                  <a:latin typeface="+mj-lt"/>
                  <a:cs typeface="Arial" panose="020B0604020202020204" pitchFamily="34" charset="0"/>
                </a:rPr>
                <a:t>(JV)</a:t>
              </a:r>
              <a:r>
                <a:rPr sz="1545" spc="10" dirty="0">
                  <a:latin typeface="+mj-lt"/>
                  <a:cs typeface="Arial" panose="020B0604020202020204" pitchFamily="34" charset="0"/>
                </a:rPr>
                <a:t> </a:t>
              </a:r>
              <a:r>
                <a:rPr sz="1545" spc="-5" dirty="0">
                  <a:latin typeface="+mj-lt"/>
                  <a:cs typeface="Arial" panose="020B0604020202020204" pitchFamily="34" charset="0"/>
                </a:rPr>
                <a:t>/</a:t>
              </a:r>
              <a:r>
                <a:rPr sz="1545" dirty="0">
                  <a:latin typeface="+mj-lt"/>
                  <a:cs typeface="Arial" panose="020B0604020202020204" pitchFamily="34" charset="0"/>
                </a:rPr>
                <a:t> </a:t>
              </a:r>
              <a:r>
                <a:rPr sz="1545" spc="-5" dirty="0">
                  <a:latin typeface="+mj-lt"/>
                  <a:cs typeface="Arial" panose="020B0604020202020204" pitchFamily="34" charset="0"/>
                </a:rPr>
                <a:t>Wholly</a:t>
              </a:r>
              <a:r>
                <a:rPr lang="en-IN" sz="1545" spc="-5" dirty="0">
                  <a:latin typeface="+mj-lt"/>
                  <a:cs typeface="Arial" panose="020B0604020202020204" pitchFamily="34" charset="0"/>
                </a:rPr>
                <a:t> </a:t>
              </a:r>
              <a:r>
                <a:rPr sz="1545" spc="-10" dirty="0">
                  <a:latin typeface="+mj-lt"/>
                  <a:cs typeface="Arial" panose="020B0604020202020204" pitchFamily="34" charset="0"/>
                </a:rPr>
                <a:t>Owned</a:t>
              </a:r>
              <a:endParaRPr sz="1545" dirty="0">
                <a:latin typeface="+mj-lt"/>
                <a:cs typeface="Arial" panose="020B0604020202020204" pitchFamily="34" charset="0"/>
              </a:endParaRPr>
            </a:p>
            <a:p>
              <a:pPr marL="1840" algn="ctr">
                <a:lnSpc>
                  <a:spcPts val="1772"/>
                </a:lnSpc>
              </a:pPr>
              <a:r>
                <a:rPr sz="1545" spc="-5" dirty="0">
                  <a:latin typeface="+mj-lt"/>
                  <a:cs typeface="Arial" panose="020B0604020202020204" pitchFamily="34" charset="0"/>
                </a:rPr>
                <a:t>Subsidiary</a:t>
              </a:r>
              <a:r>
                <a:rPr sz="1545" spc="-19" dirty="0">
                  <a:latin typeface="+mj-lt"/>
                  <a:cs typeface="Arial" panose="020B0604020202020204" pitchFamily="34" charset="0"/>
                </a:rPr>
                <a:t> </a:t>
              </a:r>
              <a:r>
                <a:rPr sz="1545" spc="-10" dirty="0">
                  <a:latin typeface="+mj-lt"/>
                  <a:cs typeface="Arial" panose="020B0604020202020204" pitchFamily="34" charset="0"/>
                </a:rPr>
                <a:t>(WOS)</a:t>
              </a:r>
              <a:r>
                <a:rPr sz="1545" spc="-19" dirty="0">
                  <a:latin typeface="+mj-lt"/>
                  <a:cs typeface="Arial" panose="020B0604020202020204" pitchFamily="34" charset="0"/>
                </a:rPr>
                <a:t> </a:t>
              </a:r>
              <a:r>
                <a:rPr sz="1545" spc="-10" dirty="0">
                  <a:latin typeface="+mj-lt"/>
                  <a:cs typeface="Arial" panose="020B0604020202020204" pitchFamily="34" charset="0"/>
                </a:rPr>
                <a:t>Abroad</a:t>
              </a:r>
              <a:endParaRPr sz="1545" dirty="0">
                <a:latin typeface="+mj-lt"/>
                <a:cs typeface="Arial" panose="020B0604020202020204" pitchFamily="34" charset="0"/>
              </a:endParaRPr>
            </a:p>
          </p:txBody>
        </p:sp>
        <p:grpSp>
          <p:nvGrpSpPr>
            <p:cNvPr id="16" name="object 16"/>
            <p:cNvGrpSpPr/>
            <p:nvPr/>
          </p:nvGrpSpPr>
          <p:grpSpPr>
            <a:xfrm>
              <a:off x="6098207" y="249145"/>
              <a:ext cx="1550984" cy="4719800"/>
              <a:chOff x="6314185" y="0"/>
              <a:chExt cx="1605915" cy="4886960"/>
            </a:xfrm>
            <a:solidFill>
              <a:schemeClr val="accent1">
                <a:lumMod val="75000"/>
              </a:schemeClr>
            </a:solidFill>
          </p:grpSpPr>
          <p:sp>
            <p:nvSpPr>
              <p:cNvPr id="17" name="object 17"/>
              <p:cNvSpPr/>
              <p:nvPr/>
            </p:nvSpPr>
            <p:spPr>
              <a:xfrm>
                <a:off x="6326885" y="762"/>
                <a:ext cx="1580515" cy="4861560"/>
              </a:xfrm>
              <a:custGeom>
                <a:avLst/>
                <a:gdLst/>
                <a:ahLst/>
                <a:cxnLst/>
                <a:rect l="l" t="t" r="r" b="b"/>
                <a:pathLst>
                  <a:path w="1580515" h="4861560">
                    <a:moveTo>
                      <a:pt x="1170432" y="0"/>
                    </a:moveTo>
                    <a:lnTo>
                      <a:pt x="409956" y="0"/>
                    </a:lnTo>
                    <a:lnTo>
                      <a:pt x="409956" y="2233295"/>
                    </a:lnTo>
                    <a:lnTo>
                      <a:pt x="395096" y="2233295"/>
                    </a:lnTo>
                    <a:lnTo>
                      <a:pt x="395096" y="2035683"/>
                    </a:lnTo>
                    <a:lnTo>
                      <a:pt x="0" y="2430780"/>
                    </a:lnTo>
                    <a:lnTo>
                      <a:pt x="395096" y="2825877"/>
                    </a:lnTo>
                    <a:lnTo>
                      <a:pt x="395096" y="2628265"/>
                    </a:lnTo>
                    <a:lnTo>
                      <a:pt x="409956" y="2628265"/>
                    </a:lnTo>
                    <a:lnTo>
                      <a:pt x="409956" y="4861560"/>
                    </a:lnTo>
                    <a:lnTo>
                      <a:pt x="1170432" y="4861560"/>
                    </a:lnTo>
                    <a:lnTo>
                      <a:pt x="1170432" y="2628265"/>
                    </a:lnTo>
                    <a:lnTo>
                      <a:pt x="1185290" y="2628265"/>
                    </a:lnTo>
                    <a:lnTo>
                      <a:pt x="1185290" y="2825877"/>
                    </a:lnTo>
                    <a:lnTo>
                      <a:pt x="1580388" y="2430780"/>
                    </a:lnTo>
                    <a:lnTo>
                      <a:pt x="1185290" y="2035683"/>
                    </a:lnTo>
                    <a:lnTo>
                      <a:pt x="1185290" y="2233295"/>
                    </a:lnTo>
                    <a:lnTo>
                      <a:pt x="1170432" y="2233295"/>
                    </a:lnTo>
                    <a:lnTo>
                      <a:pt x="1170432"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18" name="object 18"/>
              <p:cNvSpPr/>
              <p:nvPr/>
            </p:nvSpPr>
            <p:spPr>
              <a:xfrm>
                <a:off x="6326885" y="762"/>
                <a:ext cx="1580515" cy="4861560"/>
              </a:xfrm>
              <a:custGeom>
                <a:avLst/>
                <a:gdLst/>
                <a:ahLst/>
                <a:cxnLst/>
                <a:rect l="l" t="t" r="r" b="b"/>
                <a:pathLst>
                  <a:path w="1580515" h="4861560">
                    <a:moveTo>
                      <a:pt x="0" y="2430780"/>
                    </a:moveTo>
                    <a:lnTo>
                      <a:pt x="395096" y="2035683"/>
                    </a:lnTo>
                    <a:lnTo>
                      <a:pt x="395096" y="2233295"/>
                    </a:lnTo>
                    <a:lnTo>
                      <a:pt x="409956" y="2233295"/>
                    </a:lnTo>
                    <a:lnTo>
                      <a:pt x="409956" y="0"/>
                    </a:lnTo>
                    <a:lnTo>
                      <a:pt x="1170432" y="0"/>
                    </a:lnTo>
                    <a:lnTo>
                      <a:pt x="1170432" y="2233295"/>
                    </a:lnTo>
                    <a:lnTo>
                      <a:pt x="1185290" y="2233295"/>
                    </a:lnTo>
                    <a:lnTo>
                      <a:pt x="1185290" y="2035683"/>
                    </a:lnTo>
                    <a:lnTo>
                      <a:pt x="1580388" y="2430780"/>
                    </a:lnTo>
                    <a:lnTo>
                      <a:pt x="1185290" y="2825877"/>
                    </a:lnTo>
                    <a:lnTo>
                      <a:pt x="1185290" y="2628265"/>
                    </a:lnTo>
                    <a:lnTo>
                      <a:pt x="1170432" y="2628265"/>
                    </a:lnTo>
                    <a:lnTo>
                      <a:pt x="1170432" y="4861560"/>
                    </a:lnTo>
                    <a:lnTo>
                      <a:pt x="409956" y="4861560"/>
                    </a:lnTo>
                    <a:lnTo>
                      <a:pt x="409956" y="2628265"/>
                    </a:lnTo>
                    <a:lnTo>
                      <a:pt x="395096" y="2628265"/>
                    </a:lnTo>
                    <a:lnTo>
                      <a:pt x="395096" y="2825877"/>
                    </a:lnTo>
                    <a:lnTo>
                      <a:pt x="0" y="2430780"/>
                    </a:lnTo>
                    <a:close/>
                  </a:path>
                </a:pathLst>
              </a:custGeom>
              <a:grpFill/>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9" name="object 19"/>
            <p:cNvSpPr txBox="1"/>
            <p:nvPr/>
          </p:nvSpPr>
          <p:spPr>
            <a:xfrm>
              <a:off x="6578159" y="2229548"/>
              <a:ext cx="591202" cy="691439"/>
            </a:xfrm>
            <a:prstGeom prst="rect">
              <a:avLst/>
            </a:prstGeom>
          </p:spPr>
          <p:txBody>
            <a:bodyPr vert="horz" wrap="square" lIns="0" tIns="11652" rIns="0" bIns="0" rtlCol="0">
              <a:spAutoFit/>
            </a:bodyPr>
            <a:lstStyle/>
            <a:p>
              <a:pPr algn="ctr">
                <a:lnSpc>
                  <a:spcPts val="1772"/>
                </a:lnSpc>
                <a:spcBef>
                  <a:spcPts val="92"/>
                </a:spcBef>
              </a:pPr>
              <a:r>
                <a:rPr sz="1545" b="1" spc="-10" dirty="0">
                  <a:solidFill>
                    <a:srgbClr val="FFFFFF"/>
                  </a:solidFill>
                  <a:latin typeface="+mj-lt"/>
                  <a:cs typeface="Arial" panose="020B0604020202020204" pitchFamily="34" charset="0"/>
                </a:rPr>
                <a:t>22</a:t>
              </a:r>
              <a:endParaRPr sz="1545">
                <a:latin typeface="+mj-lt"/>
                <a:cs typeface="Arial" panose="020B0604020202020204" pitchFamily="34" charset="0"/>
              </a:endParaRPr>
            </a:p>
            <a:p>
              <a:pPr algn="ctr">
                <a:lnSpc>
                  <a:spcPts val="1700"/>
                </a:lnSpc>
              </a:pPr>
              <a:r>
                <a:rPr sz="1545" b="1" spc="-5" dirty="0">
                  <a:solidFill>
                    <a:srgbClr val="FFFFFF"/>
                  </a:solidFill>
                  <a:latin typeface="+mj-lt"/>
                  <a:cs typeface="Arial" panose="020B0604020202020204" pitchFamily="34" charset="0"/>
                </a:rPr>
                <a:t>August</a:t>
              </a:r>
              <a:endParaRPr sz="1545">
                <a:latin typeface="+mj-lt"/>
                <a:cs typeface="Arial" panose="020B0604020202020204" pitchFamily="34" charset="0"/>
              </a:endParaRPr>
            </a:p>
            <a:p>
              <a:pPr algn="ctr">
                <a:lnSpc>
                  <a:spcPts val="1776"/>
                </a:lnSpc>
              </a:pPr>
              <a:r>
                <a:rPr sz="1545" b="1" spc="-14" dirty="0">
                  <a:solidFill>
                    <a:srgbClr val="FFFFFF"/>
                  </a:solidFill>
                  <a:latin typeface="+mj-lt"/>
                  <a:cs typeface="Arial" panose="020B0604020202020204" pitchFamily="34" charset="0"/>
                </a:rPr>
                <a:t>2022</a:t>
              </a:r>
              <a:endParaRPr sz="1545">
                <a:latin typeface="+mj-lt"/>
                <a:cs typeface="Arial" panose="020B0604020202020204" pitchFamily="34" charset="0"/>
              </a:endParaRPr>
            </a:p>
          </p:txBody>
        </p:sp>
        <p:grpSp>
          <p:nvGrpSpPr>
            <p:cNvPr id="20" name="object 20"/>
            <p:cNvGrpSpPr/>
            <p:nvPr/>
          </p:nvGrpSpPr>
          <p:grpSpPr>
            <a:xfrm>
              <a:off x="8241253" y="249145"/>
              <a:ext cx="3089090" cy="1258450"/>
              <a:chOff x="8533130" y="0"/>
              <a:chExt cx="3198495" cy="1303020"/>
            </a:xfrm>
            <a:solidFill>
              <a:schemeClr val="accent3"/>
            </a:solidFill>
          </p:grpSpPr>
          <p:sp>
            <p:nvSpPr>
              <p:cNvPr id="21" name="object 21"/>
              <p:cNvSpPr/>
              <p:nvPr/>
            </p:nvSpPr>
            <p:spPr>
              <a:xfrm>
                <a:off x="8545830" y="762"/>
                <a:ext cx="3173095" cy="1277620"/>
              </a:xfrm>
              <a:custGeom>
                <a:avLst/>
                <a:gdLst/>
                <a:ahLst/>
                <a:cxnLst/>
                <a:rect l="l" t="t" r="r" b="b"/>
                <a:pathLst>
                  <a:path w="3173095" h="1277620">
                    <a:moveTo>
                      <a:pt x="3045205" y="0"/>
                    </a:moveTo>
                    <a:lnTo>
                      <a:pt x="127762" y="0"/>
                    </a:lnTo>
                    <a:lnTo>
                      <a:pt x="78009" y="10033"/>
                    </a:lnTo>
                    <a:lnTo>
                      <a:pt x="37401" y="37401"/>
                    </a:lnTo>
                    <a:lnTo>
                      <a:pt x="10032" y="78009"/>
                    </a:lnTo>
                    <a:lnTo>
                      <a:pt x="0" y="127762"/>
                    </a:lnTo>
                    <a:lnTo>
                      <a:pt x="0" y="1149350"/>
                    </a:lnTo>
                    <a:lnTo>
                      <a:pt x="10033" y="1199102"/>
                    </a:lnTo>
                    <a:lnTo>
                      <a:pt x="37401" y="1239710"/>
                    </a:lnTo>
                    <a:lnTo>
                      <a:pt x="78009" y="1267079"/>
                    </a:lnTo>
                    <a:lnTo>
                      <a:pt x="127762" y="1277112"/>
                    </a:lnTo>
                    <a:lnTo>
                      <a:pt x="3045205" y="1277112"/>
                    </a:lnTo>
                    <a:lnTo>
                      <a:pt x="3094958" y="1267079"/>
                    </a:lnTo>
                    <a:lnTo>
                      <a:pt x="3135566" y="1239710"/>
                    </a:lnTo>
                    <a:lnTo>
                      <a:pt x="3162935" y="1199102"/>
                    </a:lnTo>
                    <a:lnTo>
                      <a:pt x="3172968" y="1149350"/>
                    </a:lnTo>
                    <a:lnTo>
                      <a:pt x="3172968" y="127762"/>
                    </a:lnTo>
                    <a:lnTo>
                      <a:pt x="3162934" y="78009"/>
                    </a:lnTo>
                    <a:lnTo>
                      <a:pt x="3135566" y="37401"/>
                    </a:lnTo>
                    <a:lnTo>
                      <a:pt x="3094958" y="10032"/>
                    </a:lnTo>
                    <a:lnTo>
                      <a:pt x="3045205"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22" name="object 22"/>
              <p:cNvSpPr/>
              <p:nvPr/>
            </p:nvSpPr>
            <p:spPr>
              <a:xfrm>
                <a:off x="8545830" y="762"/>
                <a:ext cx="3173095" cy="1277620"/>
              </a:xfrm>
              <a:custGeom>
                <a:avLst/>
                <a:gdLst/>
                <a:ahLst/>
                <a:cxnLst/>
                <a:rect l="l" t="t" r="r" b="b"/>
                <a:pathLst>
                  <a:path w="3173095" h="1277620">
                    <a:moveTo>
                      <a:pt x="0" y="127762"/>
                    </a:moveTo>
                    <a:lnTo>
                      <a:pt x="10032" y="78009"/>
                    </a:lnTo>
                    <a:lnTo>
                      <a:pt x="37401" y="37401"/>
                    </a:lnTo>
                    <a:lnTo>
                      <a:pt x="78009" y="10033"/>
                    </a:lnTo>
                    <a:lnTo>
                      <a:pt x="127762" y="0"/>
                    </a:lnTo>
                    <a:lnTo>
                      <a:pt x="3045205" y="0"/>
                    </a:lnTo>
                    <a:lnTo>
                      <a:pt x="3094958" y="10032"/>
                    </a:lnTo>
                    <a:lnTo>
                      <a:pt x="3135566" y="37401"/>
                    </a:lnTo>
                    <a:lnTo>
                      <a:pt x="3162934" y="78009"/>
                    </a:lnTo>
                    <a:lnTo>
                      <a:pt x="3172968" y="127762"/>
                    </a:lnTo>
                    <a:lnTo>
                      <a:pt x="3172968" y="1149350"/>
                    </a:lnTo>
                    <a:lnTo>
                      <a:pt x="3162935" y="1199102"/>
                    </a:lnTo>
                    <a:lnTo>
                      <a:pt x="3135566" y="1239710"/>
                    </a:lnTo>
                    <a:lnTo>
                      <a:pt x="3094958" y="1267079"/>
                    </a:lnTo>
                    <a:lnTo>
                      <a:pt x="3045205" y="1277112"/>
                    </a:lnTo>
                    <a:lnTo>
                      <a:pt x="127762" y="1277112"/>
                    </a:lnTo>
                    <a:lnTo>
                      <a:pt x="78009" y="1267079"/>
                    </a:lnTo>
                    <a:lnTo>
                      <a:pt x="37401" y="1239710"/>
                    </a:lnTo>
                    <a:lnTo>
                      <a:pt x="10033" y="1199102"/>
                    </a:lnTo>
                    <a:lnTo>
                      <a:pt x="0" y="1149350"/>
                    </a:lnTo>
                    <a:lnTo>
                      <a:pt x="0" y="127762"/>
                    </a:lnTo>
                    <a:close/>
                  </a:path>
                </a:pathLst>
              </a:custGeom>
              <a:grpFill/>
              <a:ln w="25399">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3" name="object 23"/>
            <p:cNvSpPr txBox="1"/>
            <p:nvPr/>
          </p:nvSpPr>
          <p:spPr>
            <a:xfrm>
              <a:off x="8803017" y="714011"/>
              <a:ext cx="1964335" cy="249523"/>
            </a:xfrm>
            <a:prstGeom prst="rect">
              <a:avLst/>
            </a:prstGeom>
          </p:spPr>
          <p:txBody>
            <a:bodyPr vert="horz" wrap="square" lIns="0" tIns="11652" rIns="0" bIns="0" rtlCol="0">
              <a:spAutoFit/>
            </a:bodyPr>
            <a:lstStyle/>
            <a:p>
              <a:pPr marL="12266">
                <a:spcBef>
                  <a:spcPts val="92"/>
                </a:spcBef>
              </a:pPr>
              <a:r>
                <a:rPr sz="1545" spc="-10" dirty="0">
                  <a:solidFill>
                    <a:srgbClr val="FFFFFF"/>
                  </a:solidFill>
                  <a:latin typeface="+mj-lt"/>
                  <a:cs typeface="Arial" panose="020B0604020202020204" pitchFamily="34" charset="0"/>
                </a:rPr>
                <a:t>New</a:t>
              </a:r>
              <a:r>
                <a:rPr sz="1545" spc="-24"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Investment</a:t>
              </a:r>
              <a:r>
                <a:rPr sz="1545" spc="-29"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Regime</a:t>
              </a:r>
              <a:endParaRPr sz="1545">
                <a:latin typeface="+mj-lt"/>
                <a:cs typeface="Arial" panose="020B0604020202020204" pitchFamily="34" charset="0"/>
              </a:endParaRPr>
            </a:p>
          </p:txBody>
        </p:sp>
        <p:grpSp>
          <p:nvGrpSpPr>
            <p:cNvPr id="24" name="object 24"/>
            <p:cNvGrpSpPr/>
            <p:nvPr/>
          </p:nvGrpSpPr>
          <p:grpSpPr>
            <a:xfrm>
              <a:off x="8547401" y="1471044"/>
              <a:ext cx="2783063" cy="1565703"/>
              <a:chOff x="8850121" y="1265174"/>
              <a:chExt cx="2881630" cy="1621155"/>
            </a:xfrm>
          </p:grpSpPr>
          <p:sp>
            <p:nvSpPr>
              <p:cNvPr id="25" name="object 25"/>
              <p:cNvSpPr/>
              <p:nvPr/>
            </p:nvSpPr>
            <p:spPr>
              <a:xfrm>
                <a:off x="8862821" y="1277874"/>
                <a:ext cx="317500" cy="957580"/>
              </a:xfrm>
              <a:custGeom>
                <a:avLst/>
                <a:gdLst/>
                <a:ahLst/>
                <a:cxnLst/>
                <a:rect l="l" t="t" r="r" b="b"/>
                <a:pathLst>
                  <a:path w="317500" h="957580">
                    <a:moveTo>
                      <a:pt x="0" y="0"/>
                    </a:moveTo>
                    <a:lnTo>
                      <a:pt x="0" y="957198"/>
                    </a:lnTo>
                    <a:lnTo>
                      <a:pt x="317246" y="957198"/>
                    </a:lnTo>
                  </a:path>
                </a:pathLst>
              </a:custGeom>
              <a:ln w="25400">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26" name="object 26"/>
              <p:cNvSpPr/>
              <p:nvPr/>
            </p:nvSpPr>
            <p:spPr>
              <a:xfrm>
                <a:off x="9179813" y="1596390"/>
                <a:ext cx="2539365" cy="1277620"/>
              </a:xfrm>
              <a:custGeom>
                <a:avLst/>
                <a:gdLst/>
                <a:ahLst/>
                <a:cxnLst/>
                <a:rect l="l" t="t" r="r" b="b"/>
                <a:pathLst>
                  <a:path w="2539365" h="1277620">
                    <a:moveTo>
                      <a:pt x="2411221" y="0"/>
                    </a:moveTo>
                    <a:lnTo>
                      <a:pt x="127761" y="0"/>
                    </a:lnTo>
                    <a:lnTo>
                      <a:pt x="78009" y="10033"/>
                    </a:lnTo>
                    <a:lnTo>
                      <a:pt x="37401" y="37401"/>
                    </a:lnTo>
                    <a:lnTo>
                      <a:pt x="10032" y="78009"/>
                    </a:lnTo>
                    <a:lnTo>
                      <a:pt x="0" y="127762"/>
                    </a:lnTo>
                    <a:lnTo>
                      <a:pt x="0" y="1149350"/>
                    </a:lnTo>
                    <a:lnTo>
                      <a:pt x="10032" y="1199102"/>
                    </a:lnTo>
                    <a:lnTo>
                      <a:pt x="37401" y="1239710"/>
                    </a:lnTo>
                    <a:lnTo>
                      <a:pt x="78009" y="1267078"/>
                    </a:lnTo>
                    <a:lnTo>
                      <a:pt x="127761" y="1277112"/>
                    </a:lnTo>
                    <a:lnTo>
                      <a:pt x="2411221" y="1277112"/>
                    </a:lnTo>
                    <a:lnTo>
                      <a:pt x="2460974" y="1267078"/>
                    </a:lnTo>
                    <a:lnTo>
                      <a:pt x="2501582" y="1239710"/>
                    </a:lnTo>
                    <a:lnTo>
                      <a:pt x="2528951" y="1199102"/>
                    </a:lnTo>
                    <a:lnTo>
                      <a:pt x="2538983" y="1149350"/>
                    </a:lnTo>
                    <a:lnTo>
                      <a:pt x="2538983" y="127762"/>
                    </a:lnTo>
                    <a:lnTo>
                      <a:pt x="2528950" y="78009"/>
                    </a:lnTo>
                    <a:lnTo>
                      <a:pt x="2501582" y="37401"/>
                    </a:lnTo>
                    <a:lnTo>
                      <a:pt x="2460974" y="10033"/>
                    </a:lnTo>
                    <a:lnTo>
                      <a:pt x="2411221" y="0"/>
                    </a:lnTo>
                    <a:close/>
                  </a:path>
                </a:pathLst>
              </a:custGeom>
              <a:solidFill>
                <a:srgbClr val="FFFFFF">
                  <a:alpha val="90194"/>
                </a:srgbClr>
              </a:solidFill>
              <a:ln>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27" name="object 27"/>
              <p:cNvSpPr/>
              <p:nvPr/>
            </p:nvSpPr>
            <p:spPr>
              <a:xfrm>
                <a:off x="9179813" y="1596390"/>
                <a:ext cx="2539365" cy="1277620"/>
              </a:xfrm>
              <a:custGeom>
                <a:avLst/>
                <a:gdLst/>
                <a:ahLst/>
                <a:cxnLst/>
                <a:rect l="l" t="t" r="r" b="b"/>
                <a:pathLst>
                  <a:path w="2539365" h="1277620">
                    <a:moveTo>
                      <a:pt x="0" y="127762"/>
                    </a:moveTo>
                    <a:lnTo>
                      <a:pt x="10032" y="78009"/>
                    </a:lnTo>
                    <a:lnTo>
                      <a:pt x="37401" y="37401"/>
                    </a:lnTo>
                    <a:lnTo>
                      <a:pt x="78009" y="10033"/>
                    </a:lnTo>
                    <a:lnTo>
                      <a:pt x="127761" y="0"/>
                    </a:lnTo>
                    <a:lnTo>
                      <a:pt x="2411221" y="0"/>
                    </a:lnTo>
                    <a:lnTo>
                      <a:pt x="2460974" y="10033"/>
                    </a:lnTo>
                    <a:lnTo>
                      <a:pt x="2501582" y="37401"/>
                    </a:lnTo>
                    <a:lnTo>
                      <a:pt x="2528950" y="78009"/>
                    </a:lnTo>
                    <a:lnTo>
                      <a:pt x="2538983" y="127762"/>
                    </a:lnTo>
                    <a:lnTo>
                      <a:pt x="2538983" y="1149350"/>
                    </a:lnTo>
                    <a:lnTo>
                      <a:pt x="2528951" y="1199102"/>
                    </a:lnTo>
                    <a:lnTo>
                      <a:pt x="2501582" y="1239710"/>
                    </a:lnTo>
                    <a:lnTo>
                      <a:pt x="2460974" y="1267078"/>
                    </a:lnTo>
                    <a:lnTo>
                      <a:pt x="2411221" y="1277112"/>
                    </a:lnTo>
                    <a:lnTo>
                      <a:pt x="127761" y="1277112"/>
                    </a:lnTo>
                    <a:lnTo>
                      <a:pt x="78009" y="1267078"/>
                    </a:lnTo>
                    <a:lnTo>
                      <a:pt x="37401" y="1239710"/>
                    </a:lnTo>
                    <a:lnTo>
                      <a:pt x="10032" y="1199102"/>
                    </a:lnTo>
                    <a:lnTo>
                      <a:pt x="0" y="1149350"/>
                    </a:lnTo>
                    <a:lnTo>
                      <a:pt x="0" y="127762"/>
                    </a:lnTo>
                    <a:close/>
                  </a:path>
                </a:pathLst>
              </a:custGeom>
              <a:ln w="25400">
                <a:solidFill>
                  <a:schemeClr val="accent3"/>
                </a:solidFill>
              </a:ln>
            </p:spPr>
            <p:txBody>
              <a:bodyPr wrap="square" lIns="0" tIns="0" rIns="0" bIns="0" rtlCol="0"/>
              <a:lstStyle/>
              <a:p>
                <a:endParaRPr sz="1738">
                  <a:latin typeface="+mj-lt"/>
                  <a:cs typeface="Arial" panose="020B0604020202020204" pitchFamily="34" charset="0"/>
                </a:endParaRPr>
              </a:p>
            </p:txBody>
          </p:sp>
        </p:grpSp>
        <p:sp>
          <p:nvSpPr>
            <p:cNvPr id="28" name="object 28"/>
            <p:cNvSpPr txBox="1"/>
            <p:nvPr/>
          </p:nvSpPr>
          <p:spPr>
            <a:xfrm>
              <a:off x="8919906" y="1801797"/>
              <a:ext cx="2255505" cy="990221"/>
            </a:xfrm>
            <a:prstGeom prst="rect">
              <a:avLst/>
            </a:prstGeom>
          </p:spPr>
          <p:txBody>
            <a:bodyPr vert="horz" wrap="square" lIns="0" tIns="31890" rIns="0" bIns="0" rtlCol="0">
              <a:spAutoFit/>
            </a:bodyPr>
            <a:lstStyle/>
            <a:p>
              <a:pPr marL="12266" marR="4906">
                <a:lnSpc>
                  <a:spcPct val="91600"/>
                </a:lnSpc>
                <a:spcBef>
                  <a:spcPts val="250"/>
                </a:spcBef>
              </a:pPr>
              <a:r>
                <a:rPr sz="1545" u="heavy" spc="-14" dirty="0">
                  <a:uFill>
                    <a:solidFill>
                      <a:srgbClr val="000000"/>
                    </a:solidFill>
                  </a:uFill>
                  <a:latin typeface="+mj-lt"/>
                  <a:cs typeface="Arial" panose="020B0604020202020204" pitchFamily="34" charset="0"/>
                  <a:hlinkClick r:id="rId3"/>
                </a:rPr>
                <a:t>Foreign</a:t>
              </a:r>
              <a:r>
                <a:rPr sz="1545" u="heavy" spc="5" dirty="0">
                  <a:uFill>
                    <a:solidFill>
                      <a:srgbClr val="000000"/>
                    </a:solidFill>
                  </a:uFill>
                  <a:latin typeface="+mj-lt"/>
                  <a:cs typeface="Arial" panose="020B0604020202020204" pitchFamily="34" charset="0"/>
                  <a:hlinkClick r:id="rId3"/>
                </a:rPr>
                <a:t> </a:t>
              </a:r>
              <a:r>
                <a:rPr sz="1545" u="heavy" spc="-10" dirty="0">
                  <a:uFill>
                    <a:solidFill>
                      <a:srgbClr val="000000"/>
                    </a:solidFill>
                  </a:uFill>
                  <a:latin typeface="+mj-lt"/>
                  <a:cs typeface="Arial" panose="020B0604020202020204" pitchFamily="34" charset="0"/>
                  <a:hlinkClick r:id="rId3"/>
                </a:rPr>
                <a:t>Exchange </a:t>
              </a:r>
              <a:r>
                <a:rPr sz="1545" spc="-5" dirty="0">
                  <a:latin typeface="+mj-lt"/>
                  <a:cs typeface="Arial" panose="020B0604020202020204" pitchFamily="34" charset="0"/>
                </a:rPr>
                <a:t> </a:t>
              </a:r>
              <a:r>
                <a:rPr sz="1545" u="heavy" spc="-10" dirty="0">
                  <a:uFill>
                    <a:solidFill>
                      <a:srgbClr val="000000"/>
                    </a:solidFill>
                  </a:uFill>
                  <a:latin typeface="+mj-lt"/>
                  <a:cs typeface="Arial" panose="020B0604020202020204" pitchFamily="34" charset="0"/>
                  <a:hlinkClick r:id="rId3"/>
                </a:rPr>
                <a:t>Management </a:t>
              </a:r>
              <a:r>
                <a:rPr sz="1545" u="heavy" spc="-14" dirty="0">
                  <a:uFill>
                    <a:solidFill>
                      <a:srgbClr val="000000"/>
                    </a:solidFill>
                  </a:uFill>
                  <a:latin typeface="+mj-lt"/>
                  <a:cs typeface="Arial" panose="020B0604020202020204" pitchFamily="34" charset="0"/>
                  <a:hlinkClick r:id="rId3"/>
                </a:rPr>
                <a:t>(Overseas </a:t>
              </a:r>
              <a:r>
                <a:rPr sz="1545" spc="-338" dirty="0">
                  <a:latin typeface="+mj-lt"/>
                  <a:cs typeface="Arial" panose="020B0604020202020204" pitchFamily="34" charset="0"/>
                </a:rPr>
                <a:t> </a:t>
              </a:r>
              <a:r>
                <a:rPr sz="1545" u="heavy" spc="-10" dirty="0">
                  <a:uFill>
                    <a:solidFill>
                      <a:srgbClr val="000000"/>
                    </a:solidFill>
                  </a:uFill>
                  <a:latin typeface="+mj-lt"/>
                  <a:cs typeface="Arial" panose="020B0604020202020204" pitchFamily="34" charset="0"/>
                  <a:hlinkClick r:id="rId3"/>
                </a:rPr>
                <a:t>Investment)</a:t>
              </a:r>
              <a:r>
                <a:rPr sz="1545" u="heavy" spc="-39" dirty="0">
                  <a:uFill>
                    <a:solidFill>
                      <a:srgbClr val="000000"/>
                    </a:solidFill>
                  </a:uFill>
                  <a:latin typeface="+mj-lt"/>
                  <a:cs typeface="Arial" panose="020B0604020202020204" pitchFamily="34" charset="0"/>
                  <a:hlinkClick r:id="rId3"/>
                </a:rPr>
                <a:t> </a:t>
              </a:r>
              <a:r>
                <a:rPr sz="1545" u="heavy" spc="-5" dirty="0">
                  <a:uFill>
                    <a:solidFill>
                      <a:srgbClr val="000000"/>
                    </a:solidFill>
                  </a:uFill>
                  <a:latin typeface="+mj-lt"/>
                  <a:cs typeface="Arial" panose="020B0604020202020204" pitchFamily="34" charset="0"/>
                  <a:hlinkClick r:id="rId3"/>
                </a:rPr>
                <a:t>Rules,</a:t>
              </a:r>
              <a:r>
                <a:rPr sz="1545" u="heavy" spc="-29" dirty="0">
                  <a:uFill>
                    <a:solidFill>
                      <a:srgbClr val="000000"/>
                    </a:solidFill>
                  </a:uFill>
                  <a:latin typeface="+mj-lt"/>
                  <a:cs typeface="Arial" panose="020B0604020202020204" pitchFamily="34" charset="0"/>
                  <a:hlinkClick r:id="rId3"/>
                </a:rPr>
                <a:t> </a:t>
              </a:r>
              <a:r>
                <a:rPr sz="1545" u="heavy" spc="-10" dirty="0">
                  <a:uFill>
                    <a:solidFill>
                      <a:srgbClr val="000000"/>
                    </a:solidFill>
                  </a:uFill>
                  <a:latin typeface="+mj-lt"/>
                  <a:cs typeface="Arial" panose="020B0604020202020204" pitchFamily="34" charset="0"/>
                  <a:hlinkClick r:id="rId3"/>
                </a:rPr>
                <a:t>2022</a:t>
              </a:r>
              <a:endParaRPr sz="1545" dirty="0">
                <a:latin typeface="+mj-lt"/>
                <a:cs typeface="Arial" panose="020B0604020202020204" pitchFamily="34" charset="0"/>
              </a:endParaRPr>
            </a:p>
            <a:p>
              <a:pPr marL="178465" indent="-166813">
                <a:spcBef>
                  <a:spcPts val="497"/>
                </a:spcBef>
                <a:buChar char="•"/>
                <a:tabLst>
                  <a:tab pos="179079" algn="l"/>
                </a:tabLst>
              </a:pPr>
              <a:r>
                <a:rPr sz="1545" spc="-14" dirty="0">
                  <a:latin typeface="+mj-lt"/>
                  <a:cs typeface="Arial" panose="020B0604020202020204" pitchFamily="34" charset="0"/>
                </a:rPr>
                <a:t>Central</a:t>
              </a:r>
              <a:r>
                <a:rPr sz="1545" spc="-24" dirty="0">
                  <a:latin typeface="+mj-lt"/>
                  <a:cs typeface="Arial" panose="020B0604020202020204" pitchFamily="34" charset="0"/>
                </a:rPr>
                <a:t> </a:t>
              </a:r>
              <a:r>
                <a:rPr sz="1545" spc="-10" dirty="0">
                  <a:latin typeface="+mj-lt"/>
                  <a:cs typeface="Arial" panose="020B0604020202020204" pitchFamily="34" charset="0"/>
                </a:rPr>
                <a:t>Government</a:t>
              </a:r>
              <a:endParaRPr sz="1545" dirty="0">
                <a:latin typeface="+mj-lt"/>
                <a:cs typeface="Arial" panose="020B0604020202020204" pitchFamily="34" charset="0"/>
              </a:endParaRPr>
            </a:p>
          </p:txBody>
        </p:sp>
        <p:grpSp>
          <p:nvGrpSpPr>
            <p:cNvPr id="29" name="object 29"/>
            <p:cNvGrpSpPr/>
            <p:nvPr/>
          </p:nvGrpSpPr>
          <p:grpSpPr>
            <a:xfrm>
              <a:off x="8547401" y="1471043"/>
              <a:ext cx="3099515" cy="3106875"/>
              <a:chOff x="8850121" y="1265174"/>
              <a:chExt cx="3209290" cy="3216910"/>
            </a:xfrm>
          </p:grpSpPr>
          <p:sp>
            <p:nvSpPr>
              <p:cNvPr id="30" name="object 30"/>
              <p:cNvSpPr/>
              <p:nvPr/>
            </p:nvSpPr>
            <p:spPr>
              <a:xfrm>
                <a:off x="8862821" y="1277874"/>
                <a:ext cx="317500" cy="2552700"/>
              </a:xfrm>
              <a:custGeom>
                <a:avLst/>
                <a:gdLst/>
                <a:ahLst/>
                <a:cxnLst/>
                <a:rect l="l" t="t" r="r" b="b"/>
                <a:pathLst>
                  <a:path w="317500" h="2552700">
                    <a:moveTo>
                      <a:pt x="0" y="0"/>
                    </a:moveTo>
                    <a:lnTo>
                      <a:pt x="0" y="2552572"/>
                    </a:lnTo>
                    <a:lnTo>
                      <a:pt x="317246" y="2552572"/>
                    </a:lnTo>
                  </a:path>
                </a:pathLst>
              </a:custGeom>
              <a:ln w="25399">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31" name="object 31"/>
              <p:cNvSpPr/>
              <p:nvPr/>
            </p:nvSpPr>
            <p:spPr>
              <a:xfrm>
                <a:off x="9179813" y="3192018"/>
                <a:ext cx="2867025" cy="1277620"/>
              </a:xfrm>
              <a:custGeom>
                <a:avLst/>
                <a:gdLst/>
                <a:ahLst/>
                <a:cxnLst/>
                <a:rect l="l" t="t" r="r" b="b"/>
                <a:pathLst>
                  <a:path w="2867025" h="1277620">
                    <a:moveTo>
                      <a:pt x="2738881" y="0"/>
                    </a:moveTo>
                    <a:lnTo>
                      <a:pt x="127761" y="0"/>
                    </a:lnTo>
                    <a:lnTo>
                      <a:pt x="78009" y="10033"/>
                    </a:lnTo>
                    <a:lnTo>
                      <a:pt x="37401" y="37401"/>
                    </a:lnTo>
                    <a:lnTo>
                      <a:pt x="10032" y="78009"/>
                    </a:lnTo>
                    <a:lnTo>
                      <a:pt x="0" y="127762"/>
                    </a:lnTo>
                    <a:lnTo>
                      <a:pt x="0" y="1149350"/>
                    </a:lnTo>
                    <a:lnTo>
                      <a:pt x="10032" y="1199102"/>
                    </a:lnTo>
                    <a:lnTo>
                      <a:pt x="37401" y="1239710"/>
                    </a:lnTo>
                    <a:lnTo>
                      <a:pt x="78009" y="1267079"/>
                    </a:lnTo>
                    <a:lnTo>
                      <a:pt x="127761" y="1277112"/>
                    </a:lnTo>
                    <a:lnTo>
                      <a:pt x="2738881" y="1277112"/>
                    </a:lnTo>
                    <a:lnTo>
                      <a:pt x="2788634" y="1267078"/>
                    </a:lnTo>
                    <a:lnTo>
                      <a:pt x="2829242" y="1239710"/>
                    </a:lnTo>
                    <a:lnTo>
                      <a:pt x="2856610" y="1199102"/>
                    </a:lnTo>
                    <a:lnTo>
                      <a:pt x="2866643" y="1149350"/>
                    </a:lnTo>
                    <a:lnTo>
                      <a:pt x="2866643" y="127762"/>
                    </a:lnTo>
                    <a:lnTo>
                      <a:pt x="2856610" y="78009"/>
                    </a:lnTo>
                    <a:lnTo>
                      <a:pt x="2829242" y="37401"/>
                    </a:lnTo>
                    <a:lnTo>
                      <a:pt x="2788634" y="10033"/>
                    </a:lnTo>
                    <a:lnTo>
                      <a:pt x="2738881" y="0"/>
                    </a:lnTo>
                    <a:close/>
                  </a:path>
                </a:pathLst>
              </a:custGeom>
              <a:solidFill>
                <a:srgbClr val="FFFFFF">
                  <a:alpha val="90194"/>
                </a:srgbClr>
              </a:solidFill>
              <a:ln>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32" name="object 32"/>
              <p:cNvSpPr/>
              <p:nvPr/>
            </p:nvSpPr>
            <p:spPr>
              <a:xfrm>
                <a:off x="9179813" y="3192018"/>
                <a:ext cx="2867025" cy="1277620"/>
              </a:xfrm>
              <a:custGeom>
                <a:avLst/>
                <a:gdLst/>
                <a:ahLst/>
                <a:cxnLst/>
                <a:rect l="l" t="t" r="r" b="b"/>
                <a:pathLst>
                  <a:path w="2867025" h="1277620">
                    <a:moveTo>
                      <a:pt x="0" y="127762"/>
                    </a:moveTo>
                    <a:lnTo>
                      <a:pt x="10032" y="78009"/>
                    </a:lnTo>
                    <a:lnTo>
                      <a:pt x="37401" y="37401"/>
                    </a:lnTo>
                    <a:lnTo>
                      <a:pt x="78009" y="10033"/>
                    </a:lnTo>
                    <a:lnTo>
                      <a:pt x="127761" y="0"/>
                    </a:lnTo>
                    <a:lnTo>
                      <a:pt x="2738881" y="0"/>
                    </a:lnTo>
                    <a:lnTo>
                      <a:pt x="2788634" y="10033"/>
                    </a:lnTo>
                    <a:lnTo>
                      <a:pt x="2829242" y="37401"/>
                    </a:lnTo>
                    <a:lnTo>
                      <a:pt x="2856610" y="78009"/>
                    </a:lnTo>
                    <a:lnTo>
                      <a:pt x="2866643" y="127762"/>
                    </a:lnTo>
                    <a:lnTo>
                      <a:pt x="2866643" y="1149350"/>
                    </a:lnTo>
                    <a:lnTo>
                      <a:pt x="2856610" y="1199102"/>
                    </a:lnTo>
                    <a:lnTo>
                      <a:pt x="2829242" y="1239710"/>
                    </a:lnTo>
                    <a:lnTo>
                      <a:pt x="2788634" y="1267078"/>
                    </a:lnTo>
                    <a:lnTo>
                      <a:pt x="2738881" y="1277112"/>
                    </a:lnTo>
                    <a:lnTo>
                      <a:pt x="127761" y="1277112"/>
                    </a:lnTo>
                    <a:lnTo>
                      <a:pt x="78009" y="1267079"/>
                    </a:lnTo>
                    <a:lnTo>
                      <a:pt x="37401" y="1239710"/>
                    </a:lnTo>
                    <a:lnTo>
                      <a:pt x="10032" y="1199102"/>
                    </a:lnTo>
                    <a:lnTo>
                      <a:pt x="0" y="1149350"/>
                    </a:lnTo>
                    <a:lnTo>
                      <a:pt x="0" y="127762"/>
                    </a:lnTo>
                    <a:close/>
                  </a:path>
                </a:pathLst>
              </a:custGeom>
              <a:ln w="25400">
                <a:solidFill>
                  <a:schemeClr val="accent3"/>
                </a:solidFill>
              </a:ln>
            </p:spPr>
            <p:txBody>
              <a:bodyPr wrap="square" lIns="0" tIns="0" rIns="0" bIns="0" rtlCol="0"/>
              <a:lstStyle/>
              <a:p>
                <a:endParaRPr sz="1738">
                  <a:latin typeface="+mj-lt"/>
                  <a:cs typeface="Arial" panose="020B0604020202020204" pitchFamily="34" charset="0"/>
                </a:endParaRPr>
              </a:p>
            </p:txBody>
          </p:sp>
        </p:grpSp>
        <p:sp>
          <p:nvSpPr>
            <p:cNvPr id="33" name="object 33"/>
            <p:cNvSpPr txBox="1"/>
            <p:nvPr/>
          </p:nvSpPr>
          <p:spPr>
            <a:xfrm>
              <a:off x="8919907" y="3343386"/>
              <a:ext cx="2714866" cy="989601"/>
            </a:xfrm>
            <a:prstGeom prst="rect">
              <a:avLst/>
            </a:prstGeom>
          </p:spPr>
          <p:txBody>
            <a:bodyPr vert="horz" wrap="square" lIns="0" tIns="31276" rIns="0" bIns="0" rtlCol="0">
              <a:spAutoFit/>
            </a:bodyPr>
            <a:lstStyle/>
            <a:p>
              <a:pPr marL="12266" marR="4906">
                <a:lnSpc>
                  <a:spcPct val="91600"/>
                </a:lnSpc>
                <a:spcBef>
                  <a:spcPts val="245"/>
                </a:spcBef>
              </a:pPr>
              <a:r>
                <a:rPr sz="1545" spc="-14" dirty="0">
                  <a:latin typeface="+mj-lt"/>
                  <a:cs typeface="Arial" panose="020B0604020202020204" pitchFamily="34" charset="0"/>
                </a:rPr>
                <a:t>Foreign</a:t>
              </a:r>
              <a:r>
                <a:rPr sz="1545" dirty="0">
                  <a:latin typeface="+mj-lt"/>
                  <a:cs typeface="Arial" panose="020B0604020202020204" pitchFamily="34" charset="0"/>
                </a:rPr>
                <a:t> </a:t>
              </a:r>
              <a:r>
                <a:rPr sz="1545" spc="-10" dirty="0">
                  <a:latin typeface="+mj-lt"/>
                  <a:cs typeface="Arial" panose="020B0604020202020204" pitchFamily="34" charset="0"/>
                </a:rPr>
                <a:t>Exchange</a:t>
              </a:r>
              <a:r>
                <a:rPr sz="1545" dirty="0">
                  <a:latin typeface="+mj-lt"/>
                  <a:cs typeface="Arial" panose="020B0604020202020204" pitchFamily="34" charset="0"/>
                </a:rPr>
                <a:t> </a:t>
              </a:r>
              <a:r>
                <a:rPr sz="1545" spc="-10" dirty="0">
                  <a:latin typeface="+mj-lt"/>
                  <a:cs typeface="Arial" panose="020B0604020202020204" pitchFamily="34" charset="0"/>
                </a:rPr>
                <a:t>Management </a:t>
              </a:r>
              <a:r>
                <a:rPr sz="1545" spc="-338" dirty="0">
                  <a:latin typeface="+mj-lt"/>
                  <a:cs typeface="Arial" panose="020B0604020202020204" pitchFamily="34" charset="0"/>
                </a:rPr>
                <a:t> </a:t>
              </a:r>
              <a:r>
                <a:rPr sz="1545" spc="-14" dirty="0">
                  <a:latin typeface="+mj-lt"/>
                  <a:cs typeface="Arial" panose="020B0604020202020204" pitchFamily="34" charset="0"/>
                </a:rPr>
                <a:t>(Overseas</a:t>
              </a:r>
              <a:r>
                <a:rPr sz="1545" spc="14" dirty="0">
                  <a:latin typeface="+mj-lt"/>
                  <a:cs typeface="Arial" panose="020B0604020202020204" pitchFamily="34" charset="0"/>
                </a:rPr>
                <a:t> </a:t>
              </a:r>
              <a:r>
                <a:rPr sz="1545" spc="-10" dirty="0">
                  <a:latin typeface="+mj-lt"/>
                  <a:cs typeface="Arial" panose="020B0604020202020204" pitchFamily="34" charset="0"/>
                </a:rPr>
                <a:t>Investment) </a:t>
              </a:r>
              <a:r>
                <a:rPr sz="1545" spc="-5" dirty="0">
                  <a:latin typeface="+mj-lt"/>
                  <a:cs typeface="Arial" panose="020B0604020202020204" pitchFamily="34" charset="0"/>
                </a:rPr>
                <a:t> </a:t>
              </a:r>
              <a:r>
                <a:rPr sz="1545" spc="-10" dirty="0">
                  <a:latin typeface="+mj-lt"/>
                  <a:cs typeface="Arial" panose="020B0604020202020204" pitchFamily="34" charset="0"/>
                </a:rPr>
                <a:t>Regulations, 2022</a:t>
              </a:r>
              <a:endParaRPr sz="1545" dirty="0">
                <a:latin typeface="+mj-lt"/>
                <a:cs typeface="Arial" panose="020B0604020202020204" pitchFamily="34" charset="0"/>
              </a:endParaRPr>
            </a:p>
            <a:p>
              <a:pPr marL="178465" indent="-166813">
                <a:spcBef>
                  <a:spcPts val="502"/>
                </a:spcBef>
                <a:buChar char="•"/>
                <a:tabLst>
                  <a:tab pos="179079" algn="l"/>
                </a:tabLst>
              </a:pPr>
              <a:r>
                <a:rPr sz="1545" spc="-10" dirty="0">
                  <a:latin typeface="+mj-lt"/>
                  <a:cs typeface="Arial" panose="020B0604020202020204" pitchFamily="34" charset="0"/>
                </a:rPr>
                <a:t>RBI</a:t>
              </a:r>
              <a:endParaRPr sz="1545" dirty="0">
                <a:latin typeface="+mj-lt"/>
                <a:cs typeface="Arial" panose="020B0604020202020204" pitchFamily="34" charset="0"/>
              </a:endParaRPr>
            </a:p>
          </p:txBody>
        </p:sp>
        <p:grpSp>
          <p:nvGrpSpPr>
            <p:cNvPr id="34" name="object 34"/>
            <p:cNvGrpSpPr/>
            <p:nvPr/>
          </p:nvGrpSpPr>
          <p:grpSpPr>
            <a:xfrm>
              <a:off x="8547401" y="1471043"/>
              <a:ext cx="2783063" cy="4646207"/>
              <a:chOff x="8850121" y="1265174"/>
              <a:chExt cx="2881630" cy="4810760"/>
            </a:xfrm>
          </p:grpSpPr>
          <p:sp>
            <p:nvSpPr>
              <p:cNvPr id="35" name="object 35"/>
              <p:cNvSpPr/>
              <p:nvPr/>
            </p:nvSpPr>
            <p:spPr>
              <a:xfrm>
                <a:off x="8862821" y="1277874"/>
                <a:ext cx="317500" cy="4148454"/>
              </a:xfrm>
              <a:custGeom>
                <a:avLst/>
                <a:gdLst/>
                <a:ahLst/>
                <a:cxnLst/>
                <a:rect l="l" t="t" r="r" b="b"/>
                <a:pathLst>
                  <a:path w="317500" h="4148454">
                    <a:moveTo>
                      <a:pt x="0" y="0"/>
                    </a:moveTo>
                    <a:lnTo>
                      <a:pt x="0" y="4147972"/>
                    </a:lnTo>
                    <a:lnTo>
                      <a:pt x="317246" y="4147972"/>
                    </a:lnTo>
                  </a:path>
                </a:pathLst>
              </a:custGeom>
              <a:ln w="25399">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36" name="object 36"/>
              <p:cNvSpPr/>
              <p:nvPr/>
            </p:nvSpPr>
            <p:spPr>
              <a:xfrm>
                <a:off x="9179813" y="4787646"/>
                <a:ext cx="2539365" cy="1275715"/>
              </a:xfrm>
              <a:custGeom>
                <a:avLst/>
                <a:gdLst/>
                <a:ahLst/>
                <a:cxnLst/>
                <a:rect l="l" t="t" r="r" b="b"/>
                <a:pathLst>
                  <a:path w="2539365" h="1275714">
                    <a:moveTo>
                      <a:pt x="2411476" y="0"/>
                    </a:moveTo>
                    <a:lnTo>
                      <a:pt x="127507" y="0"/>
                    </a:lnTo>
                    <a:lnTo>
                      <a:pt x="77902" y="10029"/>
                    </a:lnTo>
                    <a:lnTo>
                      <a:pt x="37369" y="37369"/>
                    </a:lnTo>
                    <a:lnTo>
                      <a:pt x="10029" y="77902"/>
                    </a:lnTo>
                    <a:lnTo>
                      <a:pt x="0" y="127507"/>
                    </a:lnTo>
                    <a:lnTo>
                      <a:pt x="0" y="1148029"/>
                    </a:lnTo>
                    <a:lnTo>
                      <a:pt x="10029" y="1197680"/>
                    </a:lnTo>
                    <a:lnTo>
                      <a:pt x="37369" y="1238226"/>
                    </a:lnTo>
                    <a:lnTo>
                      <a:pt x="77902" y="1265563"/>
                    </a:lnTo>
                    <a:lnTo>
                      <a:pt x="127507" y="1275587"/>
                    </a:lnTo>
                    <a:lnTo>
                      <a:pt x="2411476" y="1275587"/>
                    </a:lnTo>
                    <a:lnTo>
                      <a:pt x="2461081" y="1265563"/>
                    </a:lnTo>
                    <a:lnTo>
                      <a:pt x="2501614" y="1238226"/>
                    </a:lnTo>
                    <a:lnTo>
                      <a:pt x="2528954" y="1197680"/>
                    </a:lnTo>
                    <a:lnTo>
                      <a:pt x="2538983" y="1148029"/>
                    </a:lnTo>
                    <a:lnTo>
                      <a:pt x="2538983" y="127507"/>
                    </a:lnTo>
                    <a:lnTo>
                      <a:pt x="2528954" y="77902"/>
                    </a:lnTo>
                    <a:lnTo>
                      <a:pt x="2501614" y="37369"/>
                    </a:lnTo>
                    <a:lnTo>
                      <a:pt x="2461081" y="10029"/>
                    </a:lnTo>
                    <a:lnTo>
                      <a:pt x="2411476" y="0"/>
                    </a:lnTo>
                    <a:close/>
                  </a:path>
                </a:pathLst>
              </a:custGeom>
              <a:solidFill>
                <a:srgbClr val="FFFFFF">
                  <a:alpha val="90194"/>
                </a:srgbClr>
              </a:solidFill>
              <a:ln>
                <a:solidFill>
                  <a:schemeClr val="accent3"/>
                </a:solidFill>
              </a:ln>
            </p:spPr>
            <p:txBody>
              <a:bodyPr wrap="square" lIns="0" tIns="0" rIns="0" bIns="0" rtlCol="0"/>
              <a:lstStyle/>
              <a:p>
                <a:endParaRPr sz="1738">
                  <a:latin typeface="+mj-lt"/>
                  <a:cs typeface="Arial" panose="020B0604020202020204" pitchFamily="34" charset="0"/>
                </a:endParaRPr>
              </a:p>
            </p:txBody>
          </p:sp>
          <p:sp>
            <p:nvSpPr>
              <p:cNvPr id="37" name="object 37"/>
              <p:cNvSpPr/>
              <p:nvPr/>
            </p:nvSpPr>
            <p:spPr>
              <a:xfrm>
                <a:off x="9179813" y="4787646"/>
                <a:ext cx="2539365" cy="1275715"/>
              </a:xfrm>
              <a:custGeom>
                <a:avLst/>
                <a:gdLst/>
                <a:ahLst/>
                <a:cxnLst/>
                <a:rect l="l" t="t" r="r" b="b"/>
                <a:pathLst>
                  <a:path w="2539365" h="1275714">
                    <a:moveTo>
                      <a:pt x="0" y="127507"/>
                    </a:moveTo>
                    <a:lnTo>
                      <a:pt x="10029" y="77902"/>
                    </a:lnTo>
                    <a:lnTo>
                      <a:pt x="37369" y="37369"/>
                    </a:lnTo>
                    <a:lnTo>
                      <a:pt x="77902" y="10029"/>
                    </a:lnTo>
                    <a:lnTo>
                      <a:pt x="127507" y="0"/>
                    </a:lnTo>
                    <a:lnTo>
                      <a:pt x="2411476" y="0"/>
                    </a:lnTo>
                    <a:lnTo>
                      <a:pt x="2461081" y="10029"/>
                    </a:lnTo>
                    <a:lnTo>
                      <a:pt x="2501614" y="37369"/>
                    </a:lnTo>
                    <a:lnTo>
                      <a:pt x="2528954" y="77902"/>
                    </a:lnTo>
                    <a:lnTo>
                      <a:pt x="2538983" y="127507"/>
                    </a:lnTo>
                    <a:lnTo>
                      <a:pt x="2538983" y="1148029"/>
                    </a:lnTo>
                    <a:lnTo>
                      <a:pt x="2528954" y="1197680"/>
                    </a:lnTo>
                    <a:lnTo>
                      <a:pt x="2501614" y="1238226"/>
                    </a:lnTo>
                    <a:lnTo>
                      <a:pt x="2461081" y="1265563"/>
                    </a:lnTo>
                    <a:lnTo>
                      <a:pt x="2411476" y="1275587"/>
                    </a:lnTo>
                    <a:lnTo>
                      <a:pt x="127507" y="1275587"/>
                    </a:lnTo>
                    <a:lnTo>
                      <a:pt x="77902" y="1265563"/>
                    </a:lnTo>
                    <a:lnTo>
                      <a:pt x="37369" y="1238226"/>
                    </a:lnTo>
                    <a:lnTo>
                      <a:pt x="10029" y="1197680"/>
                    </a:lnTo>
                    <a:lnTo>
                      <a:pt x="0" y="1148029"/>
                    </a:lnTo>
                    <a:lnTo>
                      <a:pt x="0" y="127507"/>
                    </a:lnTo>
                    <a:close/>
                  </a:path>
                </a:pathLst>
              </a:custGeom>
              <a:ln w="25400">
                <a:solidFill>
                  <a:schemeClr val="accent3"/>
                </a:solidFill>
              </a:ln>
            </p:spPr>
            <p:txBody>
              <a:bodyPr wrap="square" lIns="0" tIns="0" rIns="0" bIns="0" rtlCol="0"/>
              <a:lstStyle/>
              <a:p>
                <a:endParaRPr sz="1738">
                  <a:latin typeface="+mj-lt"/>
                  <a:cs typeface="Arial" panose="020B0604020202020204" pitchFamily="34" charset="0"/>
                </a:endParaRPr>
              </a:p>
            </p:txBody>
          </p:sp>
        </p:grpSp>
        <p:sp>
          <p:nvSpPr>
            <p:cNvPr id="38" name="object 38"/>
            <p:cNvSpPr txBox="1"/>
            <p:nvPr/>
          </p:nvSpPr>
          <p:spPr>
            <a:xfrm>
              <a:off x="8919906" y="4884141"/>
              <a:ext cx="2398172" cy="990221"/>
            </a:xfrm>
            <a:prstGeom prst="rect">
              <a:avLst/>
            </a:prstGeom>
          </p:spPr>
          <p:txBody>
            <a:bodyPr vert="horz" wrap="square" lIns="0" tIns="31890" rIns="0" bIns="0" rtlCol="0">
              <a:spAutoFit/>
            </a:bodyPr>
            <a:lstStyle/>
            <a:p>
              <a:pPr marL="12266" marR="4906">
                <a:lnSpc>
                  <a:spcPct val="91600"/>
                </a:lnSpc>
                <a:spcBef>
                  <a:spcPts val="250"/>
                </a:spcBef>
              </a:pPr>
              <a:r>
                <a:rPr sz="1545" spc="-14" dirty="0">
                  <a:latin typeface="+mj-lt"/>
                  <a:cs typeface="Arial" panose="020B0604020202020204" pitchFamily="34" charset="0"/>
                </a:rPr>
                <a:t>Foreign</a:t>
              </a:r>
              <a:r>
                <a:rPr sz="1545" spc="5" dirty="0">
                  <a:latin typeface="+mj-lt"/>
                  <a:cs typeface="Arial" panose="020B0604020202020204" pitchFamily="34" charset="0"/>
                </a:rPr>
                <a:t> </a:t>
              </a:r>
              <a:r>
                <a:rPr sz="1545" spc="-10" dirty="0">
                  <a:latin typeface="+mj-lt"/>
                  <a:cs typeface="Arial" panose="020B0604020202020204" pitchFamily="34" charset="0"/>
                </a:rPr>
                <a:t>Exchange </a:t>
              </a:r>
              <a:r>
                <a:rPr sz="1545" spc="-5" dirty="0">
                  <a:latin typeface="+mj-lt"/>
                  <a:cs typeface="Arial" panose="020B0604020202020204" pitchFamily="34" charset="0"/>
                </a:rPr>
                <a:t> </a:t>
              </a:r>
              <a:r>
                <a:rPr sz="1545" spc="-10" dirty="0">
                  <a:latin typeface="+mj-lt"/>
                  <a:cs typeface="Arial" panose="020B0604020202020204" pitchFamily="34" charset="0"/>
                </a:rPr>
                <a:t>Management</a:t>
              </a:r>
              <a:r>
                <a:rPr sz="1545" spc="-5" dirty="0">
                  <a:latin typeface="+mj-lt"/>
                  <a:cs typeface="Arial" panose="020B0604020202020204" pitchFamily="34" charset="0"/>
                </a:rPr>
                <a:t> </a:t>
              </a:r>
              <a:r>
                <a:rPr sz="1545" spc="-14" dirty="0">
                  <a:latin typeface="+mj-lt"/>
                  <a:cs typeface="Arial" panose="020B0604020202020204" pitchFamily="34" charset="0"/>
                </a:rPr>
                <a:t>(Overseas </a:t>
              </a:r>
              <a:r>
                <a:rPr sz="1545" spc="-10" dirty="0">
                  <a:latin typeface="+mj-lt"/>
                  <a:cs typeface="Arial" panose="020B0604020202020204" pitchFamily="34" charset="0"/>
                </a:rPr>
                <a:t> Investment)</a:t>
              </a:r>
              <a:r>
                <a:rPr sz="1545" spc="-24" dirty="0">
                  <a:latin typeface="+mj-lt"/>
                  <a:cs typeface="Arial" panose="020B0604020202020204" pitchFamily="34" charset="0"/>
                </a:rPr>
                <a:t> </a:t>
              </a:r>
              <a:r>
                <a:rPr sz="1545" spc="-10" dirty="0">
                  <a:latin typeface="+mj-lt"/>
                  <a:cs typeface="Arial" panose="020B0604020202020204" pitchFamily="34" charset="0"/>
                </a:rPr>
                <a:t>Directions,</a:t>
              </a:r>
              <a:r>
                <a:rPr sz="1545" spc="-19" dirty="0">
                  <a:latin typeface="+mj-lt"/>
                  <a:cs typeface="Arial" panose="020B0604020202020204" pitchFamily="34" charset="0"/>
                </a:rPr>
                <a:t> </a:t>
              </a:r>
              <a:r>
                <a:rPr sz="1545" spc="-10" dirty="0">
                  <a:latin typeface="+mj-lt"/>
                  <a:cs typeface="Arial" panose="020B0604020202020204" pitchFamily="34" charset="0"/>
                </a:rPr>
                <a:t>2022</a:t>
              </a:r>
              <a:endParaRPr sz="1545" dirty="0">
                <a:latin typeface="+mj-lt"/>
                <a:cs typeface="Arial" panose="020B0604020202020204" pitchFamily="34" charset="0"/>
              </a:endParaRPr>
            </a:p>
            <a:p>
              <a:pPr marL="178465" indent="-166813">
                <a:spcBef>
                  <a:spcPts val="497"/>
                </a:spcBef>
                <a:buChar char="•"/>
                <a:tabLst>
                  <a:tab pos="179079" algn="l"/>
                </a:tabLst>
              </a:pPr>
              <a:r>
                <a:rPr sz="1545" spc="-10" dirty="0">
                  <a:latin typeface="+mj-lt"/>
                  <a:cs typeface="Arial" panose="020B0604020202020204" pitchFamily="34" charset="0"/>
                </a:rPr>
                <a:t>RBI</a:t>
              </a:r>
              <a:endParaRPr sz="1545" dirty="0">
                <a:latin typeface="+mj-lt"/>
                <a:cs typeface="Arial" panose="020B0604020202020204" pitchFamily="34" charset="0"/>
              </a:endParaRPr>
            </a:p>
          </p:txBody>
        </p:sp>
      </p:grpSp>
      <p:sp>
        <p:nvSpPr>
          <p:cNvPr id="39" name="object 39"/>
          <p:cNvSpPr txBox="1">
            <a:spLocks noGrp="1"/>
          </p:cNvSpPr>
          <p:nvPr>
            <p:ph type="title"/>
          </p:nvPr>
        </p:nvSpPr>
        <p:spPr>
          <a:xfrm>
            <a:off x="254126" y="334670"/>
            <a:ext cx="2257962" cy="382337"/>
          </a:xfrm>
          <a:prstGeom prst="rect">
            <a:avLst/>
          </a:prstGeom>
        </p:spPr>
        <p:txBody>
          <a:bodyPr vert="horz" wrap="square" lIns="0" tIns="12879" rIns="0" bIns="0" rtlCol="0" anchor="ctr">
            <a:spAutoFit/>
          </a:bodyPr>
          <a:lstStyle/>
          <a:p>
            <a:pPr marL="12266" marR="4906">
              <a:lnSpc>
                <a:spcPct val="100000"/>
              </a:lnSpc>
              <a:spcBef>
                <a:spcPts val="101"/>
              </a:spcBef>
            </a:pPr>
            <a:r>
              <a:rPr sz="2400" b="1" spc="-5" dirty="0">
                <a:solidFill>
                  <a:schemeClr val="accent3"/>
                </a:solidFill>
                <a:cs typeface="Arial" panose="020B0604020202020204" pitchFamily="34" charset="0"/>
              </a:rPr>
              <a:t>THE </a:t>
            </a:r>
            <a:r>
              <a:rPr sz="2400" b="1" dirty="0">
                <a:solidFill>
                  <a:schemeClr val="accent3"/>
                </a:solidFill>
                <a:cs typeface="Arial" panose="020B0604020202020204" pitchFamily="34" charset="0"/>
              </a:rPr>
              <a:t> </a:t>
            </a:r>
            <a:r>
              <a:rPr sz="2400" b="1" spc="-5" dirty="0">
                <a:solidFill>
                  <a:schemeClr val="accent3"/>
                </a:solidFill>
                <a:cs typeface="Arial" panose="020B0604020202020204" pitchFamily="34" charset="0"/>
              </a:rPr>
              <a:t>CHANGE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103" y="-6458"/>
            <a:ext cx="8144967" cy="1367222"/>
          </a:xfrm>
          <a:prstGeom prst="rect">
            <a:avLst/>
          </a:prstGeom>
        </p:spPr>
        <p:txBody>
          <a:bodyPr vert="horz" wrap="square" lIns="0" tIns="12879" rIns="0" bIns="0" rtlCol="0" anchor="ctr">
            <a:spAutoFit/>
          </a:bodyPr>
          <a:lstStyle/>
          <a:p>
            <a:pPr marL="12266">
              <a:lnSpc>
                <a:spcPct val="100000"/>
              </a:lnSpc>
              <a:spcBef>
                <a:spcPts val="101"/>
              </a:spcBef>
            </a:pPr>
            <a:r>
              <a:rPr spc="-5" dirty="0">
                <a:solidFill>
                  <a:schemeClr val="accent3">
                    <a:lumMod val="50000"/>
                  </a:schemeClr>
                </a:solidFill>
                <a:cs typeface="Calibri"/>
              </a:rPr>
              <a:t>GOVERNING</a:t>
            </a:r>
            <a:r>
              <a:rPr spc="-29" dirty="0">
                <a:solidFill>
                  <a:schemeClr val="accent3">
                    <a:lumMod val="50000"/>
                  </a:schemeClr>
                </a:solidFill>
                <a:cs typeface="Calibri"/>
              </a:rPr>
              <a:t> </a:t>
            </a:r>
            <a:r>
              <a:rPr dirty="0">
                <a:solidFill>
                  <a:schemeClr val="accent3">
                    <a:lumMod val="50000"/>
                  </a:schemeClr>
                </a:solidFill>
                <a:cs typeface="Calibri"/>
              </a:rPr>
              <a:t>REGULATIONS</a:t>
            </a:r>
            <a:r>
              <a:rPr spc="-39" dirty="0">
                <a:solidFill>
                  <a:schemeClr val="accent3">
                    <a:lumMod val="50000"/>
                  </a:schemeClr>
                </a:solidFill>
                <a:cs typeface="Calibri"/>
              </a:rPr>
              <a:t> </a:t>
            </a:r>
            <a:r>
              <a:rPr dirty="0">
                <a:solidFill>
                  <a:schemeClr val="accent3">
                    <a:lumMod val="50000"/>
                  </a:schemeClr>
                </a:solidFill>
                <a:cs typeface="Calibri"/>
              </a:rPr>
              <a:t>IN</a:t>
            </a:r>
            <a:r>
              <a:rPr spc="-5" dirty="0">
                <a:solidFill>
                  <a:schemeClr val="accent3">
                    <a:lumMod val="50000"/>
                  </a:schemeClr>
                </a:solidFill>
                <a:cs typeface="Calibri"/>
              </a:rPr>
              <a:t> </a:t>
            </a:r>
            <a:r>
              <a:rPr dirty="0">
                <a:solidFill>
                  <a:schemeClr val="accent3">
                    <a:lumMod val="50000"/>
                  </a:schemeClr>
                </a:solidFill>
                <a:cs typeface="Calibri"/>
              </a:rPr>
              <a:t>NEW</a:t>
            </a:r>
            <a:r>
              <a:rPr spc="-10" dirty="0">
                <a:solidFill>
                  <a:schemeClr val="accent3">
                    <a:lumMod val="50000"/>
                  </a:schemeClr>
                </a:solidFill>
                <a:cs typeface="Calibri"/>
              </a:rPr>
              <a:t> </a:t>
            </a:r>
            <a:r>
              <a:rPr dirty="0">
                <a:solidFill>
                  <a:schemeClr val="accent3">
                    <a:lumMod val="50000"/>
                  </a:schemeClr>
                </a:solidFill>
                <a:cs typeface="Calibri"/>
              </a:rPr>
              <a:t>FRAMEWORK</a:t>
            </a:r>
          </a:p>
        </p:txBody>
      </p:sp>
      <p:sp>
        <p:nvSpPr>
          <p:cNvPr id="3" name="object 3"/>
          <p:cNvSpPr/>
          <p:nvPr/>
        </p:nvSpPr>
        <p:spPr>
          <a:xfrm>
            <a:off x="511476" y="1848334"/>
            <a:ext cx="7539047" cy="840806"/>
          </a:xfrm>
          <a:custGeom>
            <a:avLst/>
            <a:gdLst/>
            <a:ahLst/>
            <a:cxnLst/>
            <a:rect l="l" t="t" r="r" b="b"/>
            <a:pathLst>
              <a:path w="7806055" h="870585">
                <a:moveTo>
                  <a:pt x="0" y="870203"/>
                </a:moveTo>
                <a:lnTo>
                  <a:pt x="7805928" y="870203"/>
                </a:lnTo>
                <a:lnTo>
                  <a:pt x="7805928" y="0"/>
                </a:lnTo>
                <a:lnTo>
                  <a:pt x="0" y="0"/>
                </a:lnTo>
                <a:lnTo>
                  <a:pt x="0" y="870203"/>
                </a:lnTo>
                <a:close/>
              </a:path>
            </a:pathLst>
          </a:custGeom>
          <a:ln w="25399">
            <a:solidFill>
              <a:schemeClr val="accent3"/>
            </a:solidFill>
          </a:ln>
        </p:spPr>
        <p:txBody>
          <a:bodyPr wrap="square" lIns="0" tIns="0" rIns="0" bIns="0" rtlCol="0"/>
          <a:lstStyle/>
          <a:p>
            <a:endParaRPr sz="1700">
              <a:latin typeface="+mj-lt"/>
              <a:cs typeface="Arial" panose="020B0604020202020204" pitchFamily="34" charset="0"/>
            </a:endParaRPr>
          </a:p>
        </p:txBody>
      </p:sp>
      <p:sp>
        <p:nvSpPr>
          <p:cNvPr id="4" name="object 4"/>
          <p:cNvSpPr txBox="1"/>
          <p:nvPr/>
        </p:nvSpPr>
        <p:spPr>
          <a:xfrm>
            <a:off x="1084278" y="2261929"/>
            <a:ext cx="3457577" cy="273996"/>
          </a:xfrm>
          <a:prstGeom prst="rect">
            <a:avLst/>
          </a:prstGeom>
        </p:spPr>
        <p:txBody>
          <a:bodyPr vert="horz" wrap="square" lIns="0" tIns="12266" rIns="0" bIns="0" rtlCol="0">
            <a:spAutoFit/>
          </a:bodyPr>
          <a:lstStyle/>
          <a:p>
            <a:pPr marL="178465" indent="-166813">
              <a:spcBef>
                <a:spcPts val="97"/>
              </a:spcBef>
              <a:buChar char="•"/>
              <a:tabLst>
                <a:tab pos="179079" algn="l"/>
              </a:tabLst>
            </a:pPr>
            <a:r>
              <a:rPr sz="1700" spc="-5" dirty="0">
                <a:latin typeface="+mj-lt"/>
                <a:cs typeface="Arial" panose="020B0604020202020204" pitchFamily="34" charset="0"/>
              </a:rPr>
              <a:t>Notified</a:t>
            </a:r>
            <a:r>
              <a:rPr sz="1700" spc="-14" dirty="0">
                <a:latin typeface="+mj-lt"/>
                <a:cs typeface="Arial" panose="020B0604020202020204" pitchFamily="34" charset="0"/>
              </a:rPr>
              <a:t> </a:t>
            </a:r>
            <a:r>
              <a:rPr sz="1700" spc="-5" dirty="0">
                <a:latin typeface="+mj-lt"/>
                <a:cs typeface="Arial" panose="020B0604020202020204" pitchFamily="34" charset="0"/>
              </a:rPr>
              <a:t>by</a:t>
            </a:r>
            <a:r>
              <a:rPr sz="1700" spc="-10" dirty="0">
                <a:latin typeface="+mj-lt"/>
                <a:cs typeface="Arial" panose="020B0604020202020204" pitchFamily="34" charset="0"/>
              </a:rPr>
              <a:t> Reserve</a:t>
            </a:r>
            <a:r>
              <a:rPr sz="1700" spc="-19" dirty="0">
                <a:latin typeface="+mj-lt"/>
                <a:cs typeface="Arial" panose="020B0604020202020204" pitchFamily="34" charset="0"/>
              </a:rPr>
              <a:t> </a:t>
            </a:r>
            <a:r>
              <a:rPr sz="1700" dirty="0">
                <a:latin typeface="+mj-lt"/>
                <a:cs typeface="Arial" panose="020B0604020202020204" pitchFamily="34" charset="0"/>
              </a:rPr>
              <a:t>Bank</a:t>
            </a:r>
            <a:r>
              <a:rPr sz="1700" spc="-10" dirty="0">
                <a:latin typeface="+mj-lt"/>
                <a:cs typeface="Arial" panose="020B0604020202020204" pitchFamily="34" charset="0"/>
              </a:rPr>
              <a:t> </a:t>
            </a:r>
            <a:r>
              <a:rPr sz="1700" spc="-5" dirty="0">
                <a:latin typeface="+mj-lt"/>
                <a:cs typeface="Arial" panose="020B0604020202020204" pitchFamily="34" charset="0"/>
              </a:rPr>
              <a:t>of</a:t>
            </a:r>
            <a:r>
              <a:rPr sz="1700" spc="-19" dirty="0">
                <a:latin typeface="+mj-lt"/>
                <a:cs typeface="Arial" panose="020B0604020202020204" pitchFamily="34" charset="0"/>
              </a:rPr>
              <a:t> </a:t>
            </a:r>
            <a:r>
              <a:rPr sz="1700" spc="-5" dirty="0">
                <a:latin typeface="+mj-lt"/>
                <a:cs typeface="Arial" panose="020B0604020202020204" pitchFamily="34" charset="0"/>
              </a:rPr>
              <a:t>India</a:t>
            </a:r>
            <a:endParaRPr sz="1700" dirty="0">
              <a:latin typeface="+mj-lt"/>
              <a:cs typeface="Arial" panose="020B0604020202020204" pitchFamily="34" charset="0"/>
            </a:endParaRPr>
          </a:p>
        </p:txBody>
      </p:sp>
      <p:grpSp>
        <p:nvGrpSpPr>
          <p:cNvPr id="5" name="object 5"/>
          <p:cNvGrpSpPr/>
          <p:nvPr/>
        </p:nvGrpSpPr>
        <p:grpSpPr>
          <a:xfrm>
            <a:off x="876008" y="1507840"/>
            <a:ext cx="5303029" cy="681354"/>
            <a:chOff x="907033" y="1303274"/>
            <a:chExt cx="5490845" cy="705485"/>
          </a:xfrm>
          <a:solidFill>
            <a:schemeClr val="accent3"/>
          </a:solidFill>
        </p:grpSpPr>
        <p:sp>
          <p:nvSpPr>
            <p:cNvPr id="6" name="object 6"/>
            <p:cNvSpPr/>
            <p:nvPr/>
          </p:nvSpPr>
          <p:spPr>
            <a:xfrm>
              <a:off x="919733" y="1315974"/>
              <a:ext cx="5465445" cy="680085"/>
            </a:xfrm>
            <a:custGeom>
              <a:avLst/>
              <a:gdLst/>
              <a:ahLst/>
              <a:cxnLst/>
              <a:rect l="l" t="t" r="r" b="b"/>
              <a:pathLst>
                <a:path w="5465445" h="680085">
                  <a:moveTo>
                    <a:pt x="5351780" y="0"/>
                  </a:moveTo>
                  <a:lnTo>
                    <a:pt x="113284" y="0"/>
                  </a:lnTo>
                  <a:lnTo>
                    <a:pt x="69190" y="8895"/>
                  </a:lnTo>
                  <a:lnTo>
                    <a:pt x="33181" y="33162"/>
                  </a:lnTo>
                  <a:lnTo>
                    <a:pt x="8903" y="69169"/>
                  </a:lnTo>
                  <a:lnTo>
                    <a:pt x="0" y="113283"/>
                  </a:lnTo>
                  <a:lnTo>
                    <a:pt x="0" y="566419"/>
                  </a:lnTo>
                  <a:lnTo>
                    <a:pt x="8903" y="610534"/>
                  </a:lnTo>
                  <a:lnTo>
                    <a:pt x="33181" y="646541"/>
                  </a:lnTo>
                  <a:lnTo>
                    <a:pt x="69190" y="670808"/>
                  </a:lnTo>
                  <a:lnTo>
                    <a:pt x="113284" y="679703"/>
                  </a:lnTo>
                  <a:lnTo>
                    <a:pt x="5351780" y="679703"/>
                  </a:lnTo>
                  <a:lnTo>
                    <a:pt x="5395894" y="670808"/>
                  </a:lnTo>
                  <a:lnTo>
                    <a:pt x="5431901" y="646541"/>
                  </a:lnTo>
                  <a:lnTo>
                    <a:pt x="5456168" y="610534"/>
                  </a:lnTo>
                  <a:lnTo>
                    <a:pt x="5465064" y="566419"/>
                  </a:lnTo>
                  <a:lnTo>
                    <a:pt x="5465064" y="113283"/>
                  </a:lnTo>
                  <a:lnTo>
                    <a:pt x="5456168" y="69169"/>
                  </a:lnTo>
                  <a:lnTo>
                    <a:pt x="5431901" y="33162"/>
                  </a:lnTo>
                  <a:lnTo>
                    <a:pt x="5395894" y="8895"/>
                  </a:lnTo>
                  <a:lnTo>
                    <a:pt x="5351780" y="0"/>
                  </a:lnTo>
                  <a:close/>
                </a:path>
              </a:pathLst>
            </a:custGeom>
            <a:grpFill/>
          </p:spPr>
          <p:txBody>
            <a:bodyPr wrap="square" lIns="0" tIns="0" rIns="0" bIns="0" rtlCol="0"/>
            <a:lstStyle/>
            <a:p>
              <a:endParaRPr sz="1700">
                <a:latin typeface="+mj-lt"/>
                <a:cs typeface="Arial" panose="020B0604020202020204" pitchFamily="34" charset="0"/>
              </a:endParaRPr>
            </a:p>
          </p:txBody>
        </p:sp>
        <p:sp>
          <p:nvSpPr>
            <p:cNvPr id="7" name="object 7"/>
            <p:cNvSpPr/>
            <p:nvPr/>
          </p:nvSpPr>
          <p:spPr>
            <a:xfrm>
              <a:off x="919733" y="1315974"/>
              <a:ext cx="5465445" cy="680085"/>
            </a:xfrm>
            <a:custGeom>
              <a:avLst/>
              <a:gdLst/>
              <a:ahLst/>
              <a:cxnLst/>
              <a:rect l="l" t="t" r="r" b="b"/>
              <a:pathLst>
                <a:path w="5465445" h="680085">
                  <a:moveTo>
                    <a:pt x="0" y="113283"/>
                  </a:moveTo>
                  <a:lnTo>
                    <a:pt x="8903" y="69169"/>
                  </a:lnTo>
                  <a:lnTo>
                    <a:pt x="33181" y="33162"/>
                  </a:lnTo>
                  <a:lnTo>
                    <a:pt x="69190" y="8895"/>
                  </a:lnTo>
                  <a:lnTo>
                    <a:pt x="113284" y="0"/>
                  </a:lnTo>
                  <a:lnTo>
                    <a:pt x="5351780" y="0"/>
                  </a:lnTo>
                  <a:lnTo>
                    <a:pt x="5395894" y="8895"/>
                  </a:lnTo>
                  <a:lnTo>
                    <a:pt x="5431901" y="33162"/>
                  </a:lnTo>
                  <a:lnTo>
                    <a:pt x="5456168" y="69169"/>
                  </a:lnTo>
                  <a:lnTo>
                    <a:pt x="5465064" y="113283"/>
                  </a:lnTo>
                  <a:lnTo>
                    <a:pt x="5465064" y="566419"/>
                  </a:lnTo>
                  <a:lnTo>
                    <a:pt x="5456168" y="610534"/>
                  </a:lnTo>
                  <a:lnTo>
                    <a:pt x="5431901" y="646541"/>
                  </a:lnTo>
                  <a:lnTo>
                    <a:pt x="5395894" y="670808"/>
                  </a:lnTo>
                  <a:lnTo>
                    <a:pt x="5351780" y="679703"/>
                  </a:lnTo>
                  <a:lnTo>
                    <a:pt x="113284" y="679703"/>
                  </a:lnTo>
                  <a:lnTo>
                    <a:pt x="69190" y="670808"/>
                  </a:lnTo>
                  <a:lnTo>
                    <a:pt x="33181" y="646541"/>
                  </a:lnTo>
                  <a:lnTo>
                    <a:pt x="8903" y="610534"/>
                  </a:lnTo>
                  <a:lnTo>
                    <a:pt x="0" y="566419"/>
                  </a:lnTo>
                  <a:lnTo>
                    <a:pt x="0" y="113283"/>
                  </a:lnTo>
                  <a:close/>
                </a:path>
              </a:pathLst>
            </a:custGeom>
            <a:grpFill/>
            <a:ln w="25400">
              <a:solidFill>
                <a:srgbClr val="FFFFFF"/>
              </a:solidFill>
            </a:ln>
          </p:spPr>
          <p:txBody>
            <a:bodyPr wrap="square" lIns="0" tIns="0" rIns="0" bIns="0" rtlCol="0"/>
            <a:lstStyle/>
            <a:p>
              <a:endParaRPr sz="1700">
                <a:latin typeface="+mj-lt"/>
                <a:cs typeface="Arial" panose="020B0604020202020204" pitchFamily="34" charset="0"/>
              </a:endParaRPr>
            </a:p>
          </p:txBody>
        </p:sp>
      </p:grpSp>
      <p:sp>
        <p:nvSpPr>
          <p:cNvPr id="8" name="object 8"/>
          <p:cNvSpPr txBox="1"/>
          <p:nvPr/>
        </p:nvSpPr>
        <p:spPr>
          <a:xfrm>
            <a:off x="1107534" y="1556289"/>
            <a:ext cx="4439156" cy="273996"/>
          </a:xfrm>
          <a:prstGeom prst="rect">
            <a:avLst/>
          </a:prstGeom>
        </p:spPr>
        <p:txBody>
          <a:bodyPr vert="horz" wrap="square" lIns="0" tIns="12266" rIns="0" bIns="0" rtlCol="0">
            <a:spAutoFit/>
          </a:bodyPr>
          <a:lstStyle/>
          <a:p>
            <a:pPr marL="12266">
              <a:spcBef>
                <a:spcPts val="97"/>
              </a:spcBef>
            </a:pPr>
            <a:r>
              <a:rPr sz="1700" spc="-10" dirty="0">
                <a:solidFill>
                  <a:srgbClr val="FFFFFF"/>
                </a:solidFill>
                <a:latin typeface="+mj-lt"/>
                <a:cs typeface="Arial" panose="020B0604020202020204" pitchFamily="34" charset="0"/>
              </a:rPr>
              <a:t>Foreign</a:t>
            </a:r>
            <a:r>
              <a:rPr sz="1700" spc="-14"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Exchange</a:t>
            </a:r>
            <a:r>
              <a:rPr sz="1700" spc="-39" dirty="0">
                <a:solidFill>
                  <a:srgbClr val="FFFFFF"/>
                </a:solidFill>
                <a:latin typeface="+mj-lt"/>
                <a:cs typeface="Arial" panose="020B0604020202020204" pitchFamily="34" charset="0"/>
              </a:rPr>
              <a:t> </a:t>
            </a:r>
            <a:r>
              <a:rPr sz="1700" dirty="0">
                <a:solidFill>
                  <a:srgbClr val="FFFFFF"/>
                </a:solidFill>
                <a:latin typeface="+mj-lt"/>
                <a:cs typeface="Arial" panose="020B0604020202020204" pitchFamily="34" charset="0"/>
              </a:rPr>
              <a:t>Management</a:t>
            </a:r>
            <a:r>
              <a:rPr sz="1700" spc="-48"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(Overseas</a:t>
            </a:r>
            <a:endParaRPr sz="1700" dirty="0">
              <a:latin typeface="+mj-lt"/>
              <a:cs typeface="Arial" panose="020B0604020202020204" pitchFamily="34" charset="0"/>
            </a:endParaRPr>
          </a:p>
        </p:txBody>
      </p:sp>
      <p:sp>
        <p:nvSpPr>
          <p:cNvPr id="9" name="object 9"/>
          <p:cNvSpPr txBox="1"/>
          <p:nvPr/>
        </p:nvSpPr>
        <p:spPr>
          <a:xfrm>
            <a:off x="1107534" y="1797922"/>
            <a:ext cx="3159617" cy="273996"/>
          </a:xfrm>
          <a:prstGeom prst="rect">
            <a:avLst/>
          </a:prstGeom>
        </p:spPr>
        <p:txBody>
          <a:bodyPr vert="horz" wrap="square" lIns="0" tIns="12266" rIns="0" bIns="0" rtlCol="0">
            <a:spAutoFit/>
          </a:bodyPr>
          <a:lstStyle/>
          <a:p>
            <a:pPr marL="12266">
              <a:spcBef>
                <a:spcPts val="97"/>
              </a:spcBef>
            </a:pPr>
            <a:r>
              <a:rPr sz="1700" spc="-10" dirty="0">
                <a:solidFill>
                  <a:srgbClr val="FFFFFF"/>
                </a:solidFill>
                <a:latin typeface="+mj-lt"/>
                <a:cs typeface="Arial" panose="020B0604020202020204" pitchFamily="34" charset="0"/>
              </a:rPr>
              <a:t>Investment)</a:t>
            </a:r>
            <a:r>
              <a:rPr sz="1700" spc="-43"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Regulations, </a:t>
            </a:r>
            <a:r>
              <a:rPr sz="1700" dirty="0">
                <a:solidFill>
                  <a:srgbClr val="FFFFFF"/>
                </a:solidFill>
                <a:latin typeface="+mj-lt"/>
                <a:cs typeface="Arial" panose="020B0604020202020204" pitchFamily="34" charset="0"/>
              </a:rPr>
              <a:t>2022</a:t>
            </a:r>
            <a:endParaRPr sz="1700" dirty="0">
              <a:latin typeface="+mj-lt"/>
              <a:cs typeface="Arial" panose="020B0604020202020204" pitchFamily="34" charset="0"/>
            </a:endParaRPr>
          </a:p>
        </p:txBody>
      </p:sp>
      <p:sp>
        <p:nvSpPr>
          <p:cNvPr id="10" name="object 10"/>
          <p:cNvSpPr/>
          <p:nvPr/>
        </p:nvSpPr>
        <p:spPr>
          <a:xfrm>
            <a:off x="511476" y="3136220"/>
            <a:ext cx="7539047" cy="838967"/>
          </a:xfrm>
          <a:custGeom>
            <a:avLst/>
            <a:gdLst/>
            <a:ahLst/>
            <a:cxnLst/>
            <a:rect l="l" t="t" r="r" b="b"/>
            <a:pathLst>
              <a:path w="7806055" h="868679">
                <a:moveTo>
                  <a:pt x="0" y="868679"/>
                </a:moveTo>
                <a:lnTo>
                  <a:pt x="7805928" y="868679"/>
                </a:lnTo>
                <a:lnTo>
                  <a:pt x="7805928" y="0"/>
                </a:lnTo>
                <a:lnTo>
                  <a:pt x="0" y="0"/>
                </a:lnTo>
                <a:lnTo>
                  <a:pt x="0" y="868679"/>
                </a:lnTo>
                <a:close/>
              </a:path>
            </a:pathLst>
          </a:custGeom>
          <a:ln w="25400">
            <a:solidFill>
              <a:schemeClr val="accent3">
                <a:lumMod val="60000"/>
                <a:lumOff val="40000"/>
              </a:schemeClr>
            </a:solidFill>
          </a:ln>
        </p:spPr>
        <p:txBody>
          <a:bodyPr wrap="square" lIns="0" tIns="0" rIns="0" bIns="0" rtlCol="0"/>
          <a:lstStyle/>
          <a:p>
            <a:endParaRPr sz="1700">
              <a:latin typeface="+mj-lt"/>
              <a:cs typeface="Arial" panose="020B0604020202020204" pitchFamily="34" charset="0"/>
            </a:endParaRPr>
          </a:p>
        </p:txBody>
      </p:sp>
      <p:sp>
        <p:nvSpPr>
          <p:cNvPr id="11" name="object 11"/>
          <p:cNvSpPr txBox="1"/>
          <p:nvPr/>
        </p:nvSpPr>
        <p:spPr>
          <a:xfrm>
            <a:off x="1084278" y="3549154"/>
            <a:ext cx="3326948" cy="273996"/>
          </a:xfrm>
          <a:prstGeom prst="rect">
            <a:avLst/>
          </a:prstGeom>
        </p:spPr>
        <p:txBody>
          <a:bodyPr vert="horz" wrap="square" lIns="0" tIns="12266" rIns="0" bIns="0" rtlCol="0">
            <a:spAutoFit/>
          </a:bodyPr>
          <a:lstStyle/>
          <a:p>
            <a:pPr marL="178465" indent="-166813">
              <a:spcBef>
                <a:spcPts val="97"/>
              </a:spcBef>
              <a:buChar char="•"/>
              <a:tabLst>
                <a:tab pos="179079" algn="l"/>
              </a:tabLst>
            </a:pPr>
            <a:r>
              <a:rPr sz="1700" spc="-5" dirty="0">
                <a:latin typeface="+mj-lt"/>
                <a:cs typeface="Arial" panose="020B0604020202020204" pitchFamily="34" charset="0"/>
              </a:rPr>
              <a:t>Notified</a:t>
            </a:r>
            <a:r>
              <a:rPr sz="1700" spc="-19" dirty="0">
                <a:latin typeface="+mj-lt"/>
                <a:cs typeface="Arial" panose="020B0604020202020204" pitchFamily="34" charset="0"/>
              </a:rPr>
              <a:t> </a:t>
            </a:r>
            <a:r>
              <a:rPr sz="1700" spc="-5" dirty="0">
                <a:latin typeface="+mj-lt"/>
                <a:cs typeface="Arial" panose="020B0604020202020204" pitchFamily="34" charset="0"/>
              </a:rPr>
              <a:t>by</a:t>
            </a:r>
            <a:r>
              <a:rPr sz="1700" spc="-14" dirty="0">
                <a:latin typeface="+mj-lt"/>
                <a:cs typeface="Arial" panose="020B0604020202020204" pitchFamily="34" charset="0"/>
              </a:rPr>
              <a:t> </a:t>
            </a:r>
            <a:r>
              <a:rPr sz="1700" spc="-10" dirty="0">
                <a:latin typeface="+mj-lt"/>
                <a:cs typeface="Arial" panose="020B0604020202020204" pitchFamily="34" charset="0"/>
              </a:rPr>
              <a:t>Central</a:t>
            </a:r>
            <a:r>
              <a:rPr sz="1700" spc="-19" dirty="0">
                <a:latin typeface="+mj-lt"/>
                <a:cs typeface="Arial" panose="020B0604020202020204" pitchFamily="34" charset="0"/>
              </a:rPr>
              <a:t> </a:t>
            </a:r>
            <a:r>
              <a:rPr sz="1700" spc="-5" dirty="0">
                <a:latin typeface="+mj-lt"/>
                <a:cs typeface="Arial" panose="020B0604020202020204" pitchFamily="34" charset="0"/>
              </a:rPr>
              <a:t>Government</a:t>
            </a:r>
            <a:endParaRPr sz="1700" dirty="0">
              <a:latin typeface="+mj-lt"/>
              <a:cs typeface="Arial" panose="020B0604020202020204" pitchFamily="34" charset="0"/>
            </a:endParaRPr>
          </a:p>
        </p:txBody>
      </p:sp>
      <p:grpSp>
        <p:nvGrpSpPr>
          <p:cNvPr id="12" name="object 12"/>
          <p:cNvGrpSpPr/>
          <p:nvPr/>
        </p:nvGrpSpPr>
        <p:grpSpPr>
          <a:xfrm>
            <a:off x="876008" y="2795728"/>
            <a:ext cx="5303029" cy="681354"/>
            <a:chOff x="907033" y="2636774"/>
            <a:chExt cx="5490845" cy="705485"/>
          </a:xfrm>
          <a:solidFill>
            <a:schemeClr val="accent3">
              <a:lumMod val="60000"/>
              <a:lumOff val="40000"/>
            </a:schemeClr>
          </a:solidFill>
        </p:grpSpPr>
        <p:sp>
          <p:nvSpPr>
            <p:cNvPr id="13" name="object 13"/>
            <p:cNvSpPr/>
            <p:nvPr/>
          </p:nvSpPr>
          <p:spPr>
            <a:xfrm>
              <a:off x="919733" y="2649474"/>
              <a:ext cx="5465445" cy="680085"/>
            </a:xfrm>
            <a:custGeom>
              <a:avLst/>
              <a:gdLst/>
              <a:ahLst/>
              <a:cxnLst/>
              <a:rect l="l" t="t" r="r" b="b"/>
              <a:pathLst>
                <a:path w="5465445" h="680085">
                  <a:moveTo>
                    <a:pt x="5351780" y="0"/>
                  </a:moveTo>
                  <a:lnTo>
                    <a:pt x="113284" y="0"/>
                  </a:lnTo>
                  <a:lnTo>
                    <a:pt x="69190" y="8895"/>
                  </a:lnTo>
                  <a:lnTo>
                    <a:pt x="33181" y="33162"/>
                  </a:lnTo>
                  <a:lnTo>
                    <a:pt x="8903" y="69169"/>
                  </a:lnTo>
                  <a:lnTo>
                    <a:pt x="0" y="113283"/>
                  </a:lnTo>
                  <a:lnTo>
                    <a:pt x="0" y="566419"/>
                  </a:lnTo>
                  <a:lnTo>
                    <a:pt x="8903" y="610534"/>
                  </a:lnTo>
                  <a:lnTo>
                    <a:pt x="33181" y="646541"/>
                  </a:lnTo>
                  <a:lnTo>
                    <a:pt x="69190" y="670808"/>
                  </a:lnTo>
                  <a:lnTo>
                    <a:pt x="113284" y="679703"/>
                  </a:lnTo>
                  <a:lnTo>
                    <a:pt x="5351780" y="679703"/>
                  </a:lnTo>
                  <a:lnTo>
                    <a:pt x="5395894" y="670808"/>
                  </a:lnTo>
                  <a:lnTo>
                    <a:pt x="5431901" y="646541"/>
                  </a:lnTo>
                  <a:lnTo>
                    <a:pt x="5456168" y="610534"/>
                  </a:lnTo>
                  <a:lnTo>
                    <a:pt x="5465064" y="566419"/>
                  </a:lnTo>
                  <a:lnTo>
                    <a:pt x="5465064" y="113283"/>
                  </a:lnTo>
                  <a:lnTo>
                    <a:pt x="5456168" y="69169"/>
                  </a:lnTo>
                  <a:lnTo>
                    <a:pt x="5431901" y="33162"/>
                  </a:lnTo>
                  <a:lnTo>
                    <a:pt x="5395894" y="8895"/>
                  </a:lnTo>
                  <a:lnTo>
                    <a:pt x="5351780" y="0"/>
                  </a:lnTo>
                  <a:close/>
                </a:path>
              </a:pathLst>
            </a:custGeom>
            <a:grpFill/>
          </p:spPr>
          <p:txBody>
            <a:bodyPr wrap="square" lIns="0" tIns="0" rIns="0" bIns="0" rtlCol="0"/>
            <a:lstStyle/>
            <a:p>
              <a:endParaRPr sz="1700">
                <a:latin typeface="+mj-lt"/>
                <a:cs typeface="Arial" panose="020B0604020202020204" pitchFamily="34" charset="0"/>
              </a:endParaRPr>
            </a:p>
          </p:txBody>
        </p:sp>
        <p:sp>
          <p:nvSpPr>
            <p:cNvPr id="14" name="object 14"/>
            <p:cNvSpPr/>
            <p:nvPr/>
          </p:nvSpPr>
          <p:spPr>
            <a:xfrm>
              <a:off x="919733" y="2649474"/>
              <a:ext cx="5465445" cy="680085"/>
            </a:xfrm>
            <a:custGeom>
              <a:avLst/>
              <a:gdLst/>
              <a:ahLst/>
              <a:cxnLst/>
              <a:rect l="l" t="t" r="r" b="b"/>
              <a:pathLst>
                <a:path w="5465445" h="680085">
                  <a:moveTo>
                    <a:pt x="0" y="113283"/>
                  </a:moveTo>
                  <a:lnTo>
                    <a:pt x="8903" y="69169"/>
                  </a:lnTo>
                  <a:lnTo>
                    <a:pt x="33181" y="33162"/>
                  </a:lnTo>
                  <a:lnTo>
                    <a:pt x="69190" y="8895"/>
                  </a:lnTo>
                  <a:lnTo>
                    <a:pt x="113284" y="0"/>
                  </a:lnTo>
                  <a:lnTo>
                    <a:pt x="5351780" y="0"/>
                  </a:lnTo>
                  <a:lnTo>
                    <a:pt x="5395894" y="8895"/>
                  </a:lnTo>
                  <a:lnTo>
                    <a:pt x="5431901" y="33162"/>
                  </a:lnTo>
                  <a:lnTo>
                    <a:pt x="5456168" y="69169"/>
                  </a:lnTo>
                  <a:lnTo>
                    <a:pt x="5465064" y="113283"/>
                  </a:lnTo>
                  <a:lnTo>
                    <a:pt x="5465064" y="566419"/>
                  </a:lnTo>
                  <a:lnTo>
                    <a:pt x="5456168" y="610534"/>
                  </a:lnTo>
                  <a:lnTo>
                    <a:pt x="5431901" y="646541"/>
                  </a:lnTo>
                  <a:lnTo>
                    <a:pt x="5395894" y="670808"/>
                  </a:lnTo>
                  <a:lnTo>
                    <a:pt x="5351780" y="679703"/>
                  </a:lnTo>
                  <a:lnTo>
                    <a:pt x="113284" y="679703"/>
                  </a:lnTo>
                  <a:lnTo>
                    <a:pt x="69190" y="670808"/>
                  </a:lnTo>
                  <a:lnTo>
                    <a:pt x="33181" y="646541"/>
                  </a:lnTo>
                  <a:lnTo>
                    <a:pt x="8903" y="610534"/>
                  </a:lnTo>
                  <a:lnTo>
                    <a:pt x="0" y="566419"/>
                  </a:lnTo>
                  <a:lnTo>
                    <a:pt x="0" y="113283"/>
                  </a:lnTo>
                  <a:close/>
                </a:path>
              </a:pathLst>
            </a:custGeom>
            <a:grpFill/>
            <a:ln w="25400">
              <a:solidFill>
                <a:srgbClr val="FFFFFF"/>
              </a:solidFill>
            </a:ln>
          </p:spPr>
          <p:txBody>
            <a:bodyPr wrap="square" lIns="0" tIns="0" rIns="0" bIns="0" rtlCol="0"/>
            <a:lstStyle/>
            <a:p>
              <a:endParaRPr sz="1700">
                <a:latin typeface="+mj-lt"/>
                <a:cs typeface="Arial" panose="020B0604020202020204" pitchFamily="34" charset="0"/>
              </a:endParaRPr>
            </a:p>
          </p:txBody>
        </p:sp>
      </p:grpSp>
      <p:sp>
        <p:nvSpPr>
          <p:cNvPr id="15" name="object 15"/>
          <p:cNvSpPr txBox="1"/>
          <p:nvPr/>
        </p:nvSpPr>
        <p:spPr>
          <a:xfrm>
            <a:off x="1107534" y="2844177"/>
            <a:ext cx="4529591" cy="273996"/>
          </a:xfrm>
          <a:prstGeom prst="rect">
            <a:avLst/>
          </a:prstGeom>
        </p:spPr>
        <p:txBody>
          <a:bodyPr vert="horz" wrap="square" lIns="0" tIns="12266" rIns="0" bIns="0" rtlCol="0">
            <a:spAutoFit/>
          </a:bodyPr>
          <a:lstStyle/>
          <a:p>
            <a:pPr marL="12266">
              <a:spcBef>
                <a:spcPts val="97"/>
              </a:spcBef>
            </a:pPr>
            <a:r>
              <a:rPr sz="1700" u="heavy" spc="-10" dirty="0">
                <a:solidFill>
                  <a:srgbClr val="FFFFFF"/>
                </a:solidFill>
                <a:uFill>
                  <a:solidFill>
                    <a:srgbClr val="FFFFFF"/>
                  </a:solidFill>
                </a:uFill>
                <a:latin typeface="+mj-lt"/>
                <a:cs typeface="Arial" panose="020B0604020202020204" pitchFamily="34" charset="0"/>
                <a:hlinkClick r:id="rId2"/>
              </a:rPr>
              <a:t>Foreign</a:t>
            </a:r>
            <a:r>
              <a:rPr sz="1700" u="heavy" spc="-14" dirty="0">
                <a:solidFill>
                  <a:srgbClr val="FFFFFF"/>
                </a:solidFill>
                <a:uFill>
                  <a:solidFill>
                    <a:srgbClr val="FFFFFF"/>
                  </a:solidFill>
                </a:uFill>
                <a:latin typeface="+mj-lt"/>
                <a:cs typeface="Arial" panose="020B0604020202020204" pitchFamily="34" charset="0"/>
                <a:hlinkClick r:id="rId2"/>
              </a:rPr>
              <a:t> </a:t>
            </a:r>
            <a:r>
              <a:rPr sz="1700" u="heavy" spc="-10" dirty="0">
                <a:solidFill>
                  <a:srgbClr val="FFFFFF"/>
                </a:solidFill>
                <a:uFill>
                  <a:solidFill>
                    <a:srgbClr val="FFFFFF"/>
                  </a:solidFill>
                </a:uFill>
                <a:latin typeface="+mj-lt"/>
                <a:cs typeface="Arial" panose="020B0604020202020204" pitchFamily="34" charset="0"/>
                <a:hlinkClick r:id="rId2"/>
              </a:rPr>
              <a:t>Exchange</a:t>
            </a:r>
            <a:r>
              <a:rPr sz="1700" u="heavy" spc="-39" dirty="0">
                <a:solidFill>
                  <a:srgbClr val="FFFFFF"/>
                </a:solidFill>
                <a:uFill>
                  <a:solidFill>
                    <a:srgbClr val="FFFFFF"/>
                  </a:solidFill>
                </a:uFill>
                <a:latin typeface="+mj-lt"/>
                <a:cs typeface="Arial" panose="020B0604020202020204" pitchFamily="34" charset="0"/>
                <a:hlinkClick r:id="rId2"/>
              </a:rPr>
              <a:t> </a:t>
            </a:r>
            <a:r>
              <a:rPr sz="1700" u="heavy" dirty="0">
                <a:solidFill>
                  <a:srgbClr val="FFFFFF"/>
                </a:solidFill>
                <a:uFill>
                  <a:solidFill>
                    <a:srgbClr val="FFFFFF"/>
                  </a:solidFill>
                </a:uFill>
                <a:latin typeface="+mj-lt"/>
                <a:cs typeface="Arial" panose="020B0604020202020204" pitchFamily="34" charset="0"/>
                <a:hlinkClick r:id="rId2"/>
              </a:rPr>
              <a:t>Management</a:t>
            </a:r>
            <a:r>
              <a:rPr sz="1700" u="heavy" spc="-48" dirty="0">
                <a:solidFill>
                  <a:srgbClr val="FFFFFF"/>
                </a:solidFill>
                <a:uFill>
                  <a:solidFill>
                    <a:srgbClr val="FFFFFF"/>
                  </a:solidFill>
                </a:uFill>
                <a:latin typeface="+mj-lt"/>
                <a:cs typeface="Arial" panose="020B0604020202020204" pitchFamily="34" charset="0"/>
                <a:hlinkClick r:id="rId2"/>
              </a:rPr>
              <a:t> </a:t>
            </a:r>
            <a:r>
              <a:rPr sz="1700" u="heavy" spc="-10" dirty="0">
                <a:solidFill>
                  <a:srgbClr val="FFFFFF"/>
                </a:solidFill>
                <a:uFill>
                  <a:solidFill>
                    <a:srgbClr val="FFFFFF"/>
                  </a:solidFill>
                </a:uFill>
                <a:latin typeface="+mj-lt"/>
                <a:cs typeface="Arial" panose="020B0604020202020204" pitchFamily="34" charset="0"/>
                <a:hlinkClick r:id="rId2"/>
              </a:rPr>
              <a:t>(Overseas</a:t>
            </a:r>
            <a:endParaRPr sz="1700" dirty="0">
              <a:latin typeface="+mj-lt"/>
              <a:cs typeface="Arial" panose="020B0604020202020204" pitchFamily="34" charset="0"/>
            </a:endParaRPr>
          </a:p>
        </p:txBody>
      </p:sp>
      <p:sp>
        <p:nvSpPr>
          <p:cNvPr id="16" name="object 16"/>
          <p:cNvSpPr txBox="1"/>
          <p:nvPr/>
        </p:nvSpPr>
        <p:spPr>
          <a:xfrm>
            <a:off x="1107533" y="3085564"/>
            <a:ext cx="2821371" cy="273996"/>
          </a:xfrm>
          <a:prstGeom prst="rect">
            <a:avLst/>
          </a:prstGeom>
        </p:spPr>
        <p:txBody>
          <a:bodyPr vert="horz" wrap="square" lIns="0" tIns="12266" rIns="0" bIns="0" rtlCol="0">
            <a:spAutoFit/>
          </a:bodyPr>
          <a:lstStyle/>
          <a:p>
            <a:pPr marL="12266">
              <a:spcBef>
                <a:spcPts val="97"/>
              </a:spcBef>
            </a:pPr>
            <a:r>
              <a:rPr sz="1700" u="heavy" spc="-10" dirty="0">
                <a:solidFill>
                  <a:srgbClr val="FFFFFF"/>
                </a:solidFill>
                <a:uFill>
                  <a:solidFill>
                    <a:srgbClr val="FFFFFF"/>
                  </a:solidFill>
                </a:uFill>
                <a:latin typeface="+mj-lt"/>
                <a:cs typeface="Arial" panose="020B0604020202020204" pitchFamily="34" charset="0"/>
                <a:hlinkClick r:id="rId2"/>
              </a:rPr>
              <a:t>Investment)</a:t>
            </a:r>
            <a:r>
              <a:rPr sz="1700" u="heavy" spc="-48" dirty="0">
                <a:solidFill>
                  <a:srgbClr val="FFFFFF"/>
                </a:solidFill>
                <a:uFill>
                  <a:solidFill>
                    <a:srgbClr val="FFFFFF"/>
                  </a:solidFill>
                </a:uFill>
                <a:latin typeface="+mj-lt"/>
                <a:cs typeface="Arial" panose="020B0604020202020204" pitchFamily="34" charset="0"/>
                <a:hlinkClick r:id="rId2"/>
              </a:rPr>
              <a:t> </a:t>
            </a:r>
            <a:r>
              <a:rPr sz="1700" u="heavy" spc="-5" dirty="0">
                <a:solidFill>
                  <a:srgbClr val="FFFFFF"/>
                </a:solidFill>
                <a:uFill>
                  <a:solidFill>
                    <a:srgbClr val="FFFFFF"/>
                  </a:solidFill>
                </a:uFill>
                <a:latin typeface="+mj-lt"/>
                <a:cs typeface="Arial" panose="020B0604020202020204" pitchFamily="34" charset="0"/>
                <a:hlinkClick r:id="rId2"/>
              </a:rPr>
              <a:t>Rules,</a:t>
            </a:r>
            <a:r>
              <a:rPr sz="1700" u="heavy" spc="-14" dirty="0">
                <a:solidFill>
                  <a:srgbClr val="FFFFFF"/>
                </a:solidFill>
                <a:uFill>
                  <a:solidFill>
                    <a:srgbClr val="FFFFFF"/>
                  </a:solidFill>
                </a:uFill>
                <a:latin typeface="+mj-lt"/>
                <a:cs typeface="Arial" panose="020B0604020202020204" pitchFamily="34" charset="0"/>
                <a:hlinkClick r:id="rId2"/>
              </a:rPr>
              <a:t> </a:t>
            </a:r>
            <a:r>
              <a:rPr sz="1700" u="heavy" dirty="0">
                <a:solidFill>
                  <a:srgbClr val="FFFFFF"/>
                </a:solidFill>
                <a:uFill>
                  <a:solidFill>
                    <a:srgbClr val="FFFFFF"/>
                  </a:solidFill>
                </a:uFill>
                <a:latin typeface="+mj-lt"/>
                <a:cs typeface="Arial" panose="020B0604020202020204" pitchFamily="34" charset="0"/>
                <a:hlinkClick r:id="rId2"/>
              </a:rPr>
              <a:t>2022</a:t>
            </a:r>
            <a:endParaRPr sz="1700" dirty="0">
              <a:latin typeface="+mj-lt"/>
              <a:cs typeface="Arial" panose="020B0604020202020204" pitchFamily="34" charset="0"/>
            </a:endParaRPr>
          </a:p>
        </p:txBody>
      </p:sp>
      <p:grpSp>
        <p:nvGrpSpPr>
          <p:cNvPr id="17" name="object 17"/>
          <p:cNvGrpSpPr/>
          <p:nvPr/>
        </p:nvGrpSpPr>
        <p:grpSpPr>
          <a:xfrm>
            <a:off x="499210" y="4083615"/>
            <a:ext cx="7563578" cy="1192216"/>
            <a:chOff x="516890" y="3970274"/>
            <a:chExt cx="7831455" cy="1234440"/>
          </a:xfrm>
        </p:grpSpPr>
        <p:sp>
          <p:nvSpPr>
            <p:cNvPr id="18" name="object 18"/>
            <p:cNvSpPr/>
            <p:nvPr/>
          </p:nvSpPr>
          <p:spPr>
            <a:xfrm>
              <a:off x="529590" y="4321302"/>
              <a:ext cx="7806055" cy="870585"/>
            </a:xfrm>
            <a:custGeom>
              <a:avLst/>
              <a:gdLst/>
              <a:ahLst/>
              <a:cxnLst/>
              <a:rect l="l" t="t" r="r" b="b"/>
              <a:pathLst>
                <a:path w="7806055" h="870585">
                  <a:moveTo>
                    <a:pt x="0" y="870203"/>
                  </a:moveTo>
                  <a:lnTo>
                    <a:pt x="7805928" y="870203"/>
                  </a:lnTo>
                  <a:lnTo>
                    <a:pt x="7805928" y="0"/>
                  </a:lnTo>
                  <a:lnTo>
                    <a:pt x="0" y="0"/>
                  </a:lnTo>
                  <a:lnTo>
                    <a:pt x="0" y="870203"/>
                  </a:lnTo>
                  <a:close/>
                </a:path>
              </a:pathLst>
            </a:custGeom>
            <a:ln w="25399">
              <a:solidFill>
                <a:srgbClr val="00B050"/>
              </a:solidFill>
            </a:ln>
          </p:spPr>
          <p:txBody>
            <a:bodyPr wrap="square" lIns="0" tIns="0" rIns="0" bIns="0" rtlCol="0"/>
            <a:lstStyle/>
            <a:p>
              <a:endParaRPr sz="1700">
                <a:latin typeface="+mj-lt"/>
                <a:cs typeface="Arial" panose="020B0604020202020204" pitchFamily="34" charset="0"/>
              </a:endParaRPr>
            </a:p>
          </p:txBody>
        </p:sp>
        <p:sp>
          <p:nvSpPr>
            <p:cNvPr id="19" name="object 19"/>
            <p:cNvSpPr/>
            <p:nvPr/>
          </p:nvSpPr>
          <p:spPr>
            <a:xfrm>
              <a:off x="919734" y="3982974"/>
              <a:ext cx="5465445" cy="678180"/>
            </a:xfrm>
            <a:custGeom>
              <a:avLst/>
              <a:gdLst/>
              <a:ahLst/>
              <a:cxnLst/>
              <a:rect l="l" t="t" r="r" b="b"/>
              <a:pathLst>
                <a:path w="5465445" h="678179">
                  <a:moveTo>
                    <a:pt x="5352033" y="0"/>
                  </a:moveTo>
                  <a:lnTo>
                    <a:pt x="113029" y="0"/>
                  </a:lnTo>
                  <a:lnTo>
                    <a:pt x="69035" y="8874"/>
                  </a:lnTo>
                  <a:lnTo>
                    <a:pt x="33107" y="33083"/>
                  </a:lnTo>
                  <a:lnTo>
                    <a:pt x="8883" y="69008"/>
                  </a:lnTo>
                  <a:lnTo>
                    <a:pt x="0" y="113029"/>
                  </a:lnTo>
                  <a:lnTo>
                    <a:pt x="0" y="565149"/>
                  </a:lnTo>
                  <a:lnTo>
                    <a:pt x="8883" y="609171"/>
                  </a:lnTo>
                  <a:lnTo>
                    <a:pt x="33107" y="645096"/>
                  </a:lnTo>
                  <a:lnTo>
                    <a:pt x="69035" y="669305"/>
                  </a:lnTo>
                  <a:lnTo>
                    <a:pt x="113029" y="678179"/>
                  </a:lnTo>
                  <a:lnTo>
                    <a:pt x="5352033" y="678179"/>
                  </a:lnTo>
                  <a:lnTo>
                    <a:pt x="5396055" y="669305"/>
                  </a:lnTo>
                  <a:lnTo>
                    <a:pt x="5431980" y="645096"/>
                  </a:lnTo>
                  <a:lnTo>
                    <a:pt x="5456189" y="609171"/>
                  </a:lnTo>
                  <a:lnTo>
                    <a:pt x="5465064" y="565149"/>
                  </a:lnTo>
                  <a:lnTo>
                    <a:pt x="5465064" y="113029"/>
                  </a:lnTo>
                  <a:lnTo>
                    <a:pt x="5456189" y="69008"/>
                  </a:lnTo>
                  <a:lnTo>
                    <a:pt x="5431980" y="33083"/>
                  </a:lnTo>
                  <a:lnTo>
                    <a:pt x="5396055" y="8874"/>
                  </a:lnTo>
                  <a:lnTo>
                    <a:pt x="5352033" y="0"/>
                  </a:lnTo>
                  <a:close/>
                </a:path>
              </a:pathLst>
            </a:custGeom>
            <a:solidFill>
              <a:srgbClr val="00B050"/>
            </a:solidFill>
          </p:spPr>
          <p:txBody>
            <a:bodyPr wrap="square" lIns="0" tIns="0" rIns="0" bIns="0" rtlCol="0"/>
            <a:lstStyle/>
            <a:p>
              <a:endParaRPr sz="1700">
                <a:latin typeface="+mj-lt"/>
                <a:cs typeface="Arial" panose="020B0604020202020204" pitchFamily="34" charset="0"/>
              </a:endParaRPr>
            </a:p>
          </p:txBody>
        </p:sp>
        <p:sp>
          <p:nvSpPr>
            <p:cNvPr id="20" name="object 20"/>
            <p:cNvSpPr/>
            <p:nvPr/>
          </p:nvSpPr>
          <p:spPr>
            <a:xfrm>
              <a:off x="919734" y="3982974"/>
              <a:ext cx="5465445" cy="678180"/>
            </a:xfrm>
            <a:custGeom>
              <a:avLst/>
              <a:gdLst/>
              <a:ahLst/>
              <a:cxnLst/>
              <a:rect l="l" t="t" r="r" b="b"/>
              <a:pathLst>
                <a:path w="5465445" h="678179">
                  <a:moveTo>
                    <a:pt x="0" y="113029"/>
                  </a:moveTo>
                  <a:lnTo>
                    <a:pt x="8883" y="69008"/>
                  </a:lnTo>
                  <a:lnTo>
                    <a:pt x="33107" y="33083"/>
                  </a:lnTo>
                  <a:lnTo>
                    <a:pt x="69035" y="8874"/>
                  </a:lnTo>
                  <a:lnTo>
                    <a:pt x="113029" y="0"/>
                  </a:lnTo>
                  <a:lnTo>
                    <a:pt x="5352033" y="0"/>
                  </a:lnTo>
                  <a:lnTo>
                    <a:pt x="5396055" y="8874"/>
                  </a:lnTo>
                  <a:lnTo>
                    <a:pt x="5431980" y="33083"/>
                  </a:lnTo>
                  <a:lnTo>
                    <a:pt x="5456189" y="69008"/>
                  </a:lnTo>
                  <a:lnTo>
                    <a:pt x="5465064" y="113029"/>
                  </a:lnTo>
                  <a:lnTo>
                    <a:pt x="5465064" y="565149"/>
                  </a:lnTo>
                  <a:lnTo>
                    <a:pt x="5456189" y="609171"/>
                  </a:lnTo>
                  <a:lnTo>
                    <a:pt x="5431980" y="645096"/>
                  </a:lnTo>
                  <a:lnTo>
                    <a:pt x="5396055" y="669305"/>
                  </a:lnTo>
                  <a:lnTo>
                    <a:pt x="5352033" y="678179"/>
                  </a:lnTo>
                  <a:lnTo>
                    <a:pt x="113029" y="678179"/>
                  </a:lnTo>
                  <a:lnTo>
                    <a:pt x="69035" y="669305"/>
                  </a:lnTo>
                  <a:lnTo>
                    <a:pt x="33107" y="645096"/>
                  </a:lnTo>
                  <a:lnTo>
                    <a:pt x="8883" y="609171"/>
                  </a:lnTo>
                  <a:lnTo>
                    <a:pt x="0" y="565149"/>
                  </a:lnTo>
                  <a:lnTo>
                    <a:pt x="0" y="113029"/>
                  </a:lnTo>
                  <a:close/>
                </a:path>
              </a:pathLst>
            </a:custGeom>
            <a:ln w="25400">
              <a:solidFill>
                <a:srgbClr val="FFFFFF"/>
              </a:solidFill>
            </a:ln>
          </p:spPr>
          <p:txBody>
            <a:bodyPr wrap="square" lIns="0" tIns="0" rIns="0" bIns="0" rtlCol="0"/>
            <a:lstStyle/>
            <a:p>
              <a:endParaRPr sz="1700">
                <a:latin typeface="+mj-lt"/>
                <a:cs typeface="Arial" panose="020B0604020202020204" pitchFamily="34" charset="0"/>
              </a:endParaRPr>
            </a:p>
          </p:txBody>
        </p:sp>
      </p:grpSp>
      <p:sp>
        <p:nvSpPr>
          <p:cNvPr id="21" name="object 21"/>
          <p:cNvSpPr txBox="1"/>
          <p:nvPr/>
        </p:nvSpPr>
        <p:spPr>
          <a:xfrm>
            <a:off x="1084277" y="4132064"/>
            <a:ext cx="4140865" cy="981536"/>
          </a:xfrm>
          <a:prstGeom prst="rect">
            <a:avLst/>
          </a:prstGeom>
        </p:spPr>
        <p:txBody>
          <a:bodyPr vert="horz" wrap="square" lIns="0" tIns="39863" rIns="0" bIns="0" rtlCol="0">
            <a:spAutoFit/>
          </a:bodyPr>
          <a:lstStyle/>
          <a:p>
            <a:pPr marL="34957" marR="4906">
              <a:lnSpc>
                <a:spcPts val="1903"/>
              </a:lnSpc>
              <a:spcBef>
                <a:spcPts val="314"/>
              </a:spcBef>
            </a:pPr>
            <a:r>
              <a:rPr sz="1700" spc="-10" dirty="0">
                <a:solidFill>
                  <a:srgbClr val="FFFFFF"/>
                </a:solidFill>
                <a:latin typeface="+mj-lt"/>
                <a:cs typeface="Arial" panose="020B0604020202020204" pitchFamily="34" charset="0"/>
              </a:rPr>
              <a:t>Foreign</a:t>
            </a:r>
            <a:r>
              <a:rPr sz="1700" spc="-14"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Exchange</a:t>
            </a:r>
            <a:r>
              <a:rPr sz="1700" spc="-39" dirty="0">
                <a:solidFill>
                  <a:srgbClr val="FFFFFF"/>
                </a:solidFill>
                <a:latin typeface="+mj-lt"/>
                <a:cs typeface="Arial" panose="020B0604020202020204" pitchFamily="34" charset="0"/>
              </a:rPr>
              <a:t> </a:t>
            </a:r>
            <a:r>
              <a:rPr sz="1700" dirty="0">
                <a:solidFill>
                  <a:srgbClr val="FFFFFF"/>
                </a:solidFill>
                <a:latin typeface="+mj-lt"/>
                <a:cs typeface="Arial" panose="020B0604020202020204" pitchFamily="34" charset="0"/>
              </a:rPr>
              <a:t>Management</a:t>
            </a:r>
            <a:r>
              <a:rPr sz="1700" spc="-53"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(Overseas </a:t>
            </a:r>
            <a:r>
              <a:rPr sz="1700" spc="-377"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Investment)</a:t>
            </a:r>
            <a:r>
              <a:rPr sz="1700" spc="-39" dirty="0">
                <a:solidFill>
                  <a:srgbClr val="FFFFFF"/>
                </a:solidFill>
                <a:latin typeface="+mj-lt"/>
                <a:cs typeface="Arial" panose="020B0604020202020204" pitchFamily="34" charset="0"/>
              </a:rPr>
              <a:t> </a:t>
            </a:r>
            <a:r>
              <a:rPr sz="1700" spc="-10" dirty="0">
                <a:solidFill>
                  <a:srgbClr val="FFFFFF"/>
                </a:solidFill>
                <a:latin typeface="+mj-lt"/>
                <a:cs typeface="Arial" panose="020B0604020202020204" pitchFamily="34" charset="0"/>
              </a:rPr>
              <a:t>Directions,</a:t>
            </a:r>
            <a:r>
              <a:rPr sz="1700" spc="5" dirty="0">
                <a:solidFill>
                  <a:srgbClr val="FFFFFF"/>
                </a:solidFill>
                <a:latin typeface="+mj-lt"/>
                <a:cs typeface="Arial" panose="020B0604020202020204" pitchFamily="34" charset="0"/>
              </a:rPr>
              <a:t> </a:t>
            </a:r>
            <a:r>
              <a:rPr sz="1700" dirty="0">
                <a:solidFill>
                  <a:srgbClr val="FFFFFF"/>
                </a:solidFill>
                <a:latin typeface="+mj-lt"/>
                <a:cs typeface="Arial" panose="020B0604020202020204" pitchFamily="34" charset="0"/>
              </a:rPr>
              <a:t>2022</a:t>
            </a:r>
            <a:endParaRPr sz="1700" dirty="0">
              <a:latin typeface="+mj-lt"/>
              <a:cs typeface="Arial" panose="020B0604020202020204" pitchFamily="34" charset="0"/>
            </a:endParaRPr>
          </a:p>
          <a:p>
            <a:pPr marL="178465" indent="-166813">
              <a:spcBef>
                <a:spcPts val="1531"/>
              </a:spcBef>
              <a:buChar char="•"/>
              <a:tabLst>
                <a:tab pos="179079" algn="l"/>
              </a:tabLst>
            </a:pPr>
            <a:r>
              <a:rPr sz="1700" spc="-5" dirty="0">
                <a:latin typeface="+mj-lt"/>
                <a:cs typeface="Arial" panose="020B0604020202020204" pitchFamily="34" charset="0"/>
              </a:rPr>
              <a:t>By</a:t>
            </a:r>
            <a:r>
              <a:rPr sz="1700" spc="-24" dirty="0">
                <a:latin typeface="+mj-lt"/>
                <a:cs typeface="Arial" panose="020B0604020202020204" pitchFamily="34" charset="0"/>
              </a:rPr>
              <a:t> </a:t>
            </a:r>
            <a:r>
              <a:rPr sz="1700" spc="-10" dirty="0">
                <a:latin typeface="+mj-lt"/>
                <a:cs typeface="Arial" panose="020B0604020202020204" pitchFamily="34" charset="0"/>
              </a:rPr>
              <a:t>Reserve</a:t>
            </a:r>
            <a:r>
              <a:rPr sz="1700" spc="-19" dirty="0">
                <a:latin typeface="+mj-lt"/>
                <a:cs typeface="Arial" panose="020B0604020202020204" pitchFamily="34" charset="0"/>
              </a:rPr>
              <a:t> </a:t>
            </a:r>
            <a:r>
              <a:rPr sz="1700" dirty="0">
                <a:latin typeface="+mj-lt"/>
                <a:cs typeface="Arial" panose="020B0604020202020204" pitchFamily="34" charset="0"/>
              </a:rPr>
              <a:t>Bank</a:t>
            </a:r>
            <a:r>
              <a:rPr sz="1700" spc="-14" dirty="0">
                <a:latin typeface="+mj-lt"/>
                <a:cs typeface="Arial" panose="020B0604020202020204" pitchFamily="34" charset="0"/>
              </a:rPr>
              <a:t> </a:t>
            </a:r>
            <a:r>
              <a:rPr sz="1700" spc="-5" dirty="0">
                <a:latin typeface="+mj-lt"/>
                <a:cs typeface="Arial" panose="020B0604020202020204" pitchFamily="34" charset="0"/>
              </a:rPr>
              <a:t>of</a:t>
            </a:r>
            <a:r>
              <a:rPr sz="1700" spc="-19" dirty="0">
                <a:latin typeface="+mj-lt"/>
                <a:cs typeface="Arial" panose="020B0604020202020204" pitchFamily="34" charset="0"/>
              </a:rPr>
              <a:t> </a:t>
            </a:r>
            <a:r>
              <a:rPr sz="1700" spc="-5" dirty="0">
                <a:latin typeface="+mj-lt"/>
                <a:cs typeface="Arial" panose="020B0604020202020204" pitchFamily="34" charset="0"/>
              </a:rPr>
              <a:t>India</a:t>
            </a:r>
            <a:endParaRPr sz="1700" dirty="0">
              <a:latin typeface="+mj-lt"/>
              <a:cs typeface="Arial" panose="020B0604020202020204" pitchFamily="34" charset="0"/>
            </a:endParaRPr>
          </a:p>
        </p:txBody>
      </p:sp>
      <p:sp>
        <p:nvSpPr>
          <p:cNvPr id="22" name="object 22"/>
          <p:cNvSpPr txBox="1"/>
          <p:nvPr/>
        </p:nvSpPr>
        <p:spPr>
          <a:xfrm>
            <a:off x="8427444" y="1858636"/>
            <a:ext cx="3082957" cy="814721"/>
          </a:xfrm>
          <a:prstGeom prst="rect">
            <a:avLst/>
          </a:prstGeom>
        </p:spPr>
        <p:txBody>
          <a:bodyPr vert="horz" wrap="square" lIns="0" tIns="12266" rIns="0" bIns="0" rtlCol="0">
            <a:spAutoFit/>
          </a:bodyPr>
          <a:lstStyle/>
          <a:p>
            <a:pPr marL="12266" marR="4906" algn="just">
              <a:spcBef>
                <a:spcPts val="97"/>
              </a:spcBef>
            </a:pPr>
            <a:r>
              <a:rPr sz="1700" spc="-5" dirty="0">
                <a:latin typeface="+mj-lt"/>
                <a:cs typeface="Arial" panose="020B0604020202020204" pitchFamily="34" charset="0"/>
              </a:rPr>
              <a:t>Consequent</a:t>
            </a:r>
            <a:r>
              <a:rPr sz="1700" dirty="0">
                <a:latin typeface="+mj-lt"/>
                <a:cs typeface="Arial" panose="020B0604020202020204" pitchFamily="34" charset="0"/>
              </a:rPr>
              <a:t> amendment</a:t>
            </a:r>
            <a:r>
              <a:rPr sz="1700" spc="5" dirty="0">
                <a:latin typeface="+mj-lt"/>
                <a:cs typeface="Arial" panose="020B0604020202020204" pitchFamily="34" charset="0"/>
              </a:rPr>
              <a:t> </a:t>
            </a:r>
            <a:r>
              <a:rPr sz="1700" spc="-5" dirty="0">
                <a:latin typeface="+mj-lt"/>
                <a:cs typeface="Arial" panose="020B0604020202020204" pitchFamily="34" charset="0"/>
              </a:rPr>
              <a:t>in</a:t>
            </a:r>
            <a:r>
              <a:rPr sz="1700" dirty="0">
                <a:latin typeface="+mj-lt"/>
                <a:cs typeface="Arial" panose="020B0604020202020204" pitchFamily="34" charset="0"/>
              </a:rPr>
              <a:t> the </a:t>
            </a:r>
            <a:r>
              <a:rPr sz="1700" spc="5" dirty="0">
                <a:latin typeface="+mj-lt"/>
                <a:cs typeface="Arial" panose="020B0604020202020204" pitchFamily="34" charset="0"/>
              </a:rPr>
              <a:t> </a:t>
            </a:r>
            <a:r>
              <a:rPr sz="1700" dirty="0">
                <a:latin typeface="+mj-lt"/>
                <a:cs typeface="Arial" panose="020B0604020202020204" pitchFamily="34" charset="0"/>
              </a:rPr>
              <a:t>Master</a:t>
            </a:r>
            <a:r>
              <a:rPr sz="1700" spc="5" dirty="0">
                <a:latin typeface="+mj-lt"/>
                <a:cs typeface="Arial" panose="020B0604020202020204" pitchFamily="34" charset="0"/>
              </a:rPr>
              <a:t> </a:t>
            </a:r>
            <a:r>
              <a:rPr sz="1700" spc="-5" dirty="0">
                <a:latin typeface="+mj-lt"/>
                <a:cs typeface="Arial" panose="020B0604020202020204" pitchFamily="34" charset="0"/>
              </a:rPr>
              <a:t>Directions</a:t>
            </a:r>
            <a:r>
              <a:rPr sz="1700" dirty="0">
                <a:latin typeface="+mj-lt"/>
                <a:cs typeface="Arial" panose="020B0604020202020204" pitchFamily="34" charset="0"/>
              </a:rPr>
              <a:t> </a:t>
            </a:r>
            <a:r>
              <a:rPr sz="1700" spc="-5" dirty="0">
                <a:latin typeface="+mj-lt"/>
                <a:cs typeface="Arial" panose="020B0604020202020204" pitchFamily="34" charset="0"/>
              </a:rPr>
              <a:t>on</a:t>
            </a:r>
            <a:r>
              <a:rPr sz="1700" dirty="0">
                <a:latin typeface="+mj-lt"/>
                <a:cs typeface="Arial" panose="020B0604020202020204" pitchFamily="34" charset="0"/>
              </a:rPr>
              <a:t> </a:t>
            </a:r>
            <a:r>
              <a:rPr sz="1700" spc="-5" dirty="0">
                <a:latin typeface="+mj-lt"/>
                <a:cs typeface="Arial" panose="020B0604020202020204" pitchFamily="34" charset="0"/>
              </a:rPr>
              <a:t>Reporting </a:t>
            </a:r>
            <a:r>
              <a:rPr sz="1700" dirty="0">
                <a:latin typeface="+mj-lt"/>
                <a:cs typeface="Arial" panose="020B0604020202020204" pitchFamily="34" charset="0"/>
              </a:rPr>
              <a:t> under</a:t>
            </a:r>
            <a:r>
              <a:rPr sz="1700" spc="5" dirty="0">
                <a:latin typeface="+mj-lt"/>
                <a:cs typeface="Arial" panose="020B0604020202020204" pitchFamily="34" charset="0"/>
              </a:rPr>
              <a:t> </a:t>
            </a:r>
            <a:r>
              <a:rPr sz="1700" spc="-5" dirty="0">
                <a:latin typeface="+mj-lt"/>
                <a:cs typeface="Arial" panose="020B0604020202020204" pitchFamily="34" charset="0"/>
              </a:rPr>
              <a:t>FEMA.</a:t>
            </a:r>
            <a:endParaRPr sz="1700">
              <a:latin typeface="+mj-lt"/>
              <a:cs typeface="Arial" panose="020B0604020202020204" pitchFamily="34" charset="0"/>
            </a:endParaRPr>
          </a:p>
        </p:txBody>
      </p:sp>
      <p:sp>
        <p:nvSpPr>
          <p:cNvPr id="23" name="object 23"/>
          <p:cNvSpPr txBox="1"/>
          <p:nvPr/>
        </p:nvSpPr>
        <p:spPr>
          <a:xfrm>
            <a:off x="8427444" y="2653692"/>
            <a:ext cx="3082344" cy="797216"/>
          </a:xfrm>
          <a:prstGeom prst="rect">
            <a:avLst/>
          </a:prstGeom>
        </p:spPr>
        <p:txBody>
          <a:bodyPr vert="horz" wrap="square" lIns="0" tIns="12266" rIns="0" bIns="0" rtlCol="0">
            <a:spAutoFit/>
          </a:bodyPr>
          <a:lstStyle/>
          <a:p>
            <a:pPr marL="12266" marR="4906">
              <a:spcBef>
                <a:spcPts val="97"/>
              </a:spcBef>
              <a:tabLst>
                <a:tab pos="834678" algn="l"/>
                <a:tab pos="1770548" algn="l"/>
                <a:tab pos="2615652" algn="l"/>
              </a:tabLst>
            </a:pPr>
            <a:r>
              <a:rPr sz="1700" dirty="0">
                <a:latin typeface="+mj-lt"/>
                <a:cs typeface="Arial" panose="020B0604020202020204" pitchFamily="34" charset="0"/>
              </a:rPr>
              <a:t>New</a:t>
            </a:r>
            <a:r>
              <a:rPr lang="en-IN" sz="1700" dirty="0">
                <a:latin typeface="+mj-lt"/>
                <a:cs typeface="Arial" panose="020B0604020202020204" pitchFamily="34" charset="0"/>
              </a:rPr>
              <a:t> </a:t>
            </a:r>
            <a:r>
              <a:rPr sz="1700" spc="-5" dirty="0">
                <a:latin typeface="+mj-lt"/>
                <a:cs typeface="Arial" panose="020B0604020202020204" pitchFamily="34" charset="0"/>
              </a:rPr>
              <a:t>form</a:t>
            </a:r>
            <a:r>
              <a:rPr sz="1700" dirty="0">
                <a:latin typeface="+mj-lt"/>
                <a:cs typeface="Arial" panose="020B0604020202020204" pitchFamily="34" charset="0"/>
              </a:rPr>
              <a:t>s</a:t>
            </a:r>
            <a:r>
              <a:rPr lang="en-IN" sz="1700" dirty="0">
                <a:latin typeface="+mj-lt"/>
                <a:cs typeface="Arial" panose="020B0604020202020204" pitchFamily="34" charset="0"/>
              </a:rPr>
              <a:t> </a:t>
            </a:r>
            <a:r>
              <a:rPr sz="1700" spc="-5" dirty="0">
                <a:latin typeface="+mj-lt"/>
                <a:cs typeface="Arial" panose="020B0604020202020204" pitchFamily="34" charset="0"/>
              </a:rPr>
              <a:t>ha</a:t>
            </a:r>
            <a:r>
              <a:rPr sz="1700" dirty="0">
                <a:latin typeface="+mj-lt"/>
                <a:cs typeface="Arial" panose="020B0604020202020204" pitchFamily="34" charset="0"/>
              </a:rPr>
              <a:t>ve</a:t>
            </a:r>
            <a:r>
              <a:rPr lang="en-IN" sz="1700" dirty="0">
                <a:latin typeface="+mj-lt"/>
                <a:cs typeface="Arial" panose="020B0604020202020204" pitchFamily="34" charset="0"/>
              </a:rPr>
              <a:t> </a:t>
            </a:r>
            <a:r>
              <a:rPr sz="1700" spc="-5" dirty="0">
                <a:latin typeface="+mj-lt"/>
                <a:cs typeface="Arial" panose="020B0604020202020204" pitchFamily="34" charset="0"/>
              </a:rPr>
              <a:t>b</a:t>
            </a:r>
            <a:r>
              <a:rPr sz="1700" spc="14" dirty="0">
                <a:latin typeface="+mj-lt"/>
                <a:cs typeface="Arial" panose="020B0604020202020204" pitchFamily="34" charset="0"/>
              </a:rPr>
              <a:t>e</a:t>
            </a:r>
            <a:r>
              <a:rPr sz="1700" dirty="0">
                <a:latin typeface="+mj-lt"/>
                <a:cs typeface="Arial" panose="020B0604020202020204" pitchFamily="34" charset="0"/>
              </a:rPr>
              <a:t>en  </a:t>
            </a:r>
            <a:r>
              <a:rPr sz="1700" spc="-5" dirty="0">
                <a:latin typeface="+mj-lt"/>
                <a:cs typeface="Arial" panose="020B0604020202020204" pitchFamily="34" charset="0"/>
              </a:rPr>
              <a:t>introduced.</a:t>
            </a:r>
            <a:endParaRPr sz="1700" dirty="0">
              <a:latin typeface="+mj-lt"/>
              <a:cs typeface="Arial" panose="020B0604020202020204" pitchFamily="34" charset="0"/>
            </a:endParaRPr>
          </a:p>
          <a:p>
            <a:pPr marL="12266"/>
            <a:r>
              <a:rPr sz="1700" dirty="0">
                <a:latin typeface="+mj-lt"/>
                <a:cs typeface="Arial" panose="020B0604020202020204" pitchFamily="34" charset="0"/>
              </a:rPr>
              <a:t>Amendment</a:t>
            </a:r>
            <a:r>
              <a:rPr sz="1700" spc="372" dirty="0">
                <a:latin typeface="+mj-lt"/>
                <a:cs typeface="Arial" panose="020B0604020202020204" pitchFamily="34" charset="0"/>
              </a:rPr>
              <a:t> </a:t>
            </a:r>
            <a:r>
              <a:rPr sz="1700" spc="-5" dirty="0">
                <a:latin typeface="+mj-lt"/>
                <a:cs typeface="Arial" panose="020B0604020202020204" pitchFamily="34" charset="0"/>
              </a:rPr>
              <a:t>in</a:t>
            </a:r>
            <a:r>
              <a:rPr sz="1700" spc="386" dirty="0">
                <a:latin typeface="+mj-lt"/>
                <a:cs typeface="Arial" panose="020B0604020202020204" pitchFamily="34" charset="0"/>
              </a:rPr>
              <a:t> </a:t>
            </a:r>
            <a:r>
              <a:rPr sz="1700" dirty="0">
                <a:latin typeface="+mj-lt"/>
                <a:cs typeface="Arial" panose="020B0604020202020204" pitchFamily="34" charset="0"/>
              </a:rPr>
              <a:t>Master</a:t>
            </a:r>
            <a:r>
              <a:rPr lang="en-IN" sz="1700" dirty="0">
                <a:latin typeface="+mj-lt"/>
                <a:cs typeface="Arial" panose="020B0604020202020204" pitchFamily="34" charset="0"/>
              </a:rPr>
              <a:t> </a:t>
            </a:r>
            <a:r>
              <a:rPr sz="1700" spc="-5" dirty="0">
                <a:latin typeface="+mj-lt"/>
                <a:cs typeface="Arial" panose="020B0604020202020204" pitchFamily="34" charset="0"/>
              </a:rPr>
              <a:t>Direction</a:t>
            </a:r>
            <a:r>
              <a:rPr lang="en-IN" sz="1700" spc="-5" dirty="0">
                <a:latin typeface="+mj-lt"/>
                <a:cs typeface="Arial" panose="020B0604020202020204" pitchFamily="34" charset="0"/>
              </a:rPr>
              <a:t> </a:t>
            </a:r>
            <a:r>
              <a:rPr sz="1700" spc="-5" dirty="0">
                <a:latin typeface="+mj-lt"/>
                <a:cs typeface="Arial" panose="020B0604020202020204" pitchFamily="34" charset="0"/>
              </a:rPr>
              <a:t>on</a:t>
            </a:r>
            <a:r>
              <a:rPr sz="1700" dirty="0">
                <a:latin typeface="+mj-lt"/>
                <a:cs typeface="Arial" panose="020B0604020202020204" pitchFamily="34" charset="0"/>
              </a:rPr>
              <a:t> </a:t>
            </a:r>
            <a:r>
              <a:rPr sz="1700" spc="-5" dirty="0" err="1">
                <a:latin typeface="+mj-lt"/>
                <a:cs typeface="Arial" panose="020B0604020202020204" pitchFamily="34" charset="0"/>
              </a:rPr>
              <a:t>Liberalised</a:t>
            </a:r>
            <a:r>
              <a:rPr lang="en-IN" sz="1700" spc="10" dirty="0">
                <a:latin typeface="+mj-lt"/>
                <a:cs typeface="Arial" panose="020B0604020202020204" pitchFamily="34" charset="0"/>
              </a:rPr>
              <a:t> </a:t>
            </a:r>
            <a:r>
              <a:rPr sz="1700" spc="-5" dirty="0">
                <a:latin typeface="+mj-lt"/>
                <a:cs typeface="Arial" panose="020B0604020202020204" pitchFamily="34" charset="0"/>
              </a:rPr>
              <a:t>remittance</a:t>
            </a:r>
            <a:r>
              <a:rPr sz="1700" spc="10" dirty="0">
                <a:latin typeface="+mj-lt"/>
                <a:cs typeface="Arial" panose="020B0604020202020204" pitchFamily="34" charset="0"/>
              </a:rPr>
              <a:t> </a:t>
            </a:r>
            <a:r>
              <a:rPr sz="1700" spc="-5" dirty="0">
                <a:latin typeface="+mj-lt"/>
                <a:cs typeface="Arial" panose="020B0604020202020204" pitchFamily="34" charset="0"/>
              </a:rPr>
              <a:t>Scheme</a:t>
            </a:r>
            <a:endParaRPr sz="1700" dirty="0">
              <a:latin typeface="+mj-lt"/>
              <a:cs typeface="Arial" panose="020B0604020202020204" pitchFamily="34" charset="0"/>
            </a:endParaRPr>
          </a:p>
        </p:txBody>
      </p:sp>
      <p:pic>
        <p:nvPicPr>
          <p:cNvPr id="24" name="object 4">
            <a:extLst>
              <a:ext uri="{FF2B5EF4-FFF2-40B4-BE49-F238E27FC236}">
                <a16:creationId xmlns:a16="http://schemas.microsoft.com/office/drawing/2014/main" id="{DFAEC2DD-FEF3-A777-D93F-9004B145A212}"/>
              </a:ext>
            </a:extLst>
          </p:cNvPr>
          <p:cNvPicPr/>
          <p:nvPr/>
        </p:nvPicPr>
        <p:blipFill>
          <a:blip r:embed="rId3" cstate="print"/>
          <a:stretch>
            <a:fillRect/>
          </a:stretch>
        </p:blipFill>
        <p:spPr>
          <a:xfrm>
            <a:off x="8580704" y="0"/>
            <a:ext cx="3004743" cy="125272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60867" y="2594572"/>
            <a:ext cx="4621062" cy="568510"/>
          </a:xfrm>
          <a:custGeom>
            <a:avLst/>
            <a:gdLst/>
            <a:ahLst/>
            <a:cxnLst/>
            <a:rect l="l" t="t" r="r" b="b"/>
            <a:pathLst>
              <a:path w="4784725" h="588644">
                <a:moveTo>
                  <a:pt x="3794760" y="0"/>
                </a:moveTo>
                <a:lnTo>
                  <a:pt x="3794760" y="457708"/>
                </a:lnTo>
                <a:lnTo>
                  <a:pt x="4784598" y="457708"/>
                </a:lnTo>
                <a:lnTo>
                  <a:pt x="4784598" y="588263"/>
                </a:lnTo>
              </a:path>
              <a:path w="4784725" h="588644">
                <a:moveTo>
                  <a:pt x="3793871" y="0"/>
                </a:moveTo>
                <a:lnTo>
                  <a:pt x="3793871" y="457708"/>
                </a:lnTo>
                <a:lnTo>
                  <a:pt x="2429255" y="457708"/>
                </a:lnTo>
                <a:lnTo>
                  <a:pt x="2429255" y="588263"/>
                </a:lnTo>
              </a:path>
              <a:path w="4784725" h="588644">
                <a:moveTo>
                  <a:pt x="3793871" y="0"/>
                </a:moveTo>
                <a:lnTo>
                  <a:pt x="3793871" y="457708"/>
                </a:lnTo>
                <a:lnTo>
                  <a:pt x="0" y="457708"/>
                </a:lnTo>
                <a:lnTo>
                  <a:pt x="0" y="588263"/>
                </a:lnTo>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sp>
        <p:nvSpPr>
          <p:cNvPr id="3" name="object 3"/>
          <p:cNvSpPr/>
          <p:nvPr/>
        </p:nvSpPr>
        <p:spPr>
          <a:xfrm>
            <a:off x="7396888" y="1374391"/>
            <a:ext cx="2829059" cy="355702"/>
          </a:xfrm>
          <a:custGeom>
            <a:avLst/>
            <a:gdLst/>
            <a:ahLst/>
            <a:cxnLst/>
            <a:rect l="l" t="t" r="r" b="b"/>
            <a:pathLst>
              <a:path w="2929254" h="368300">
                <a:moveTo>
                  <a:pt x="1542288" y="0"/>
                </a:moveTo>
                <a:lnTo>
                  <a:pt x="1542288" y="237362"/>
                </a:lnTo>
                <a:lnTo>
                  <a:pt x="2929255" y="237362"/>
                </a:lnTo>
                <a:lnTo>
                  <a:pt x="2929255" y="367919"/>
                </a:lnTo>
              </a:path>
              <a:path w="2929254" h="368300">
                <a:moveTo>
                  <a:pt x="1542542" y="0"/>
                </a:moveTo>
                <a:lnTo>
                  <a:pt x="1542542" y="237362"/>
                </a:lnTo>
                <a:lnTo>
                  <a:pt x="0" y="237362"/>
                </a:lnTo>
                <a:lnTo>
                  <a:pt x="0" y="367919"/>
                </a:lnTo>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sp>
        <p:nvSpPr>
          <p:cNvPr id="4" name="object 4"/>
          <p:cNvSpPr/>
          <p:nvPr/>
        </p:nvSpPr>
        <p:spPr>
          <a:xfrm>
            <a:off x="5798436" y="828327"/>
            <a:ext cx="3087863" cy="113457"/>
          </a:xfrm>
          <a:custGeom>
            <a:avLst/>
            <a:gdLst/>
            <a:ahLst/>
            <a:cxnLst/>
            <a:rect l="l" t="t" r="r" b="b"/>
            <a:pathLst>
              <a:path w="3197225" h="117475">
                <a:moveTo>
                  <a:pt x="0" y="0"/>
                </a:moveTo>
                <a:lnTo>
                  <a:pt x="3197225" y="0"/>
                </a:lnTo>
                <a:lnTo>
                  <a:pt x="3197225" y="116966"/>
                </a:lnTo>
              </a:path>
            </a:pathLst>
          </a:custGeom>
          <a:ln w="25400">
            <a:solidFill>
              <a:srgbClr val="F79546"/>
            </a:solidFill>
          </a:ln>
        </p:spPr>
        <p:txBody>
          <a:bodyPr wrap="square" lIns="0" tIns="0" rIns="0" bIns="0" rtlCol="0"/>
          <a:lstStyle/>
          <a:p>
            <a:endParaRPr sz="1200">
              <a:latin typeface="+mj-lt"/>
              <a:cs typeface="Arial" panose="020B0604020202020204" pitchFamily="34" charset="0"/>
            </a:endParaRPr>
          </a:p>
        </p:txBody>
      </p:sp>
      <p:sp>
        <p:nvSpPr>
          <p:cNvPr id="5" name="object 5"/>
          <p:cNvSpPr/>
          <p:nvPr/>
        </p:nvSpPr>
        <p:spPr>
          <a:xfrm>
            <a:off x="2507332" y="1748246"/>
            <a:ext cx="2592946" cy="665408"/>
          </a:xfrm>
          <a:custGeom>
            <a:avLst/>
            <a:gdLst/>
            <a:ahLst/>
            <a:cxnLst/>
            <a:rect l="l" t="t" r="r" b="b"/>
            <a:pathLst>
              <a:path w="2684779" h="688975">
                <a:moveTo>
                  <a:pt x="0" y="0"/>
                </a:moveTo>
                <a:lnTo>
                  <a:pt x="0" y="557784"/>
                </a:lnTo>
                <a:lnTo>
                  <a:pt x="2684653" y="557784"/>
                </a:lnTo>
                <a:lnTo>
                  <a:pt x="2684653" y="688466"/>
                </a:lnTo>
              </a:path>
            </a:pathLst>
          </a:custGeom>
          <a:ln w="25399">
            <a:solidFill>
              <a:srgbClr val="4F81BC"/>
            </a:solidFill>
          </a:ln>
        </p:spPr>
        <p:txBody>
          <a:bodyPr wrap="square" lIns="0" tIns="0" rIns="0" bIns="0" rtlCol="0"/>
          <a:lstStyle/>
          <a:p>
            <a:endParaRPr sz="1200">
              <a:latin typeface="+mj-lt"/>
              <a:cs typeface="Arial" panose="020B0604020202020204" pitchFamily="34" charset="0"/>
            </a:endParaRPr>
          </a:p>
        </p:txBody>
      </p:sp>
      <p:sp>
        <p:nvSpPr>
          <p:cNvPr id="6" name="object 6"/>
          <p:cNvSpPr/>
          <p:nvPr/>
        </p:nvSpPr>
        <p:spPr>
          <a:xfrm>
            <a:off x="686627" y="2810937"/>
            <a:ext cx="3143672" cy="491850"/>
          </a:xfrm>
          <a:custGeom>
            <a:avLst/>
            <a:gdLst/>
            <a:ahLst/>
            <a:cxnLst/>
            <a:rect l="l" t="t" r="r" b="b"/>
            <a:pathLst>
              <a:path w="3255010" h="509269">
                <a:moveTo>
                  <a:pt x="2368296" y="0"/>
                </a:moveTo>
                <a:lnTo>
                  <a:pt x="2368296" y="378587"/>
                </a:lnTo>
                <a:lnTo>
                  <a:pt x="3254755" y="378587"/>
                </a:lnTo>
                <a:lnTo>
                  <a:pt x="3254755" y="509143"/>
                </a:lnTo>
              </a:path>
              <a:path w="3255010" h="509269">
                <a:moveTo>
                  <a:pt x="2367661" y="0"/>
                </a:moveTo>
                <a:lnTo>
                  <a:pt x="2367661" y="378587"/>
                </a:lnTo>
                <a:lnTo>
                  <a:pt x="1511808" y="378587"/>
                </a:lnTo>
                <a:lnTo>
                  <a:pt x="1511808" y="509270"/>
                </a:lnTo>
              </a:path>
              <a:path w="3255010" h="509269">
                <a:moveTo>
                  <a:pt x="2367915" y="0"/>
                </a:moveTo>
                <a:lnTo>
                  <a:pt x="2367915" y="368554"/>
                </a:lnTo>
                <a:lnTo>
                  <a:pt x="0" y="368554"/>
                </a:lnTo>
                <a:lnTo>
                  <a:pt x="0" y="499237"/>
                </a:lnTo>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sp>
        <p:nvSpPr>
          <p:cNvPr id="7" name="object 7"/>
          <p:cNvSpPr/>
          <p:nvPr/>
        </p:nvSpPr>
        <p:spPr>
          <a:xfrm>
            <a:off x="901521" y="1748246"/>
            <a:ext cx="2071659" cy="436041"/>
          </a:xfrm>
          <a:custGeom>
            <a:avLst/>
            <a:gdLst/>
            <a:ahLst/>
            <a:cxnLst/>
            <a:rect l="l" t="t" r="r" b="b"/>
            <a:pathLst>
              <a:path w="2145030" h="451485">
                <a:moveTo>
                  <a:pt x="1662683" y="0"/>
                </a:moveTo>
                <a:lnTo>
                  <a:pt x="1662683" y="320928"/>
                </a:lnTo>
                <a:lnTo>
                  <a:pt x="2144776" y="320928"/>
                </a:lnTo>
                <a:lnTo>
                  <a:pt x="2144776" y="451485"/>
                </a:lnTo>
              </a:path>
              <a:path w="2145030" h="451485">
                <a:moveTo>
                  <a:pt x="1663192" y="0"/>
                </a:moveTo>
                <a:lnTo>
                  <a:pt x="1663192" y="320928"/>
                </a:lnTo>
                <a:lnTo>
                  <a:pt x="0" y="320928"/>
                </a:lnTo>
                <a:lnTo>
                  <a:pt x="0" y="451485"/>
                </a:lnTo>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grpSp>
        <p:nvGrpSpPr>
          <p:cNvPr id="8" name="object 8"/>
          <p:cNvGrpSpPr/>
          <p:nvPr/>
        </p:nvGrpSpPr>
        <p:grpSpPr>
          <a:xfrm>
            <a:off x="2495066" y="249145"/>
            <a:ext cx="4440145" cy="734709"/>
            <a:chOff x="2583433" y="0"/>
            <a:chExt cx="4597400" cy="760730"/>
          </a:xfrm>
        </p:grpSpPr>
        <p:sp>
          <p:nvSpPr>
            <p:cNvPr id="9" name="object 9"/>
            <p:cNvSpPr/>
            <p:nvPr/>
          </p:nvSpPr>
          <p:spPr>
            <a:xfrm>
              <a:off x="2596133" y="599694"/>
              <a:ext cx="3407410" cy="57785"/>
            </a:xfrm>
            <a:custGeom>
              <a:avLst/>
              <a:gdLst/>
              <a:ahLst/>
              <a:cxnLst/>
              <a:rect l="l" t="t" r="r" b="b"/>
              <a:pathLst>
                <a:path w="3407410" h="57784">
                  <a:moveTo>
                    <a:pt x="3407155" y="0"/>
                  </a:moveTo>
                  <a:lnTo>
                    <a:pt x="0" y="0"/>
                  </a:lnTo>
                  <a:lnTo>
                    <a:pt x="0" y="57785"/>
                  </a:lnTo>
                </a:path>
              </a:pathLst>
            </a:custGeom>
            <a:ln w="25400">
              <a:solidFill>
                <a:srgbClr val="F79546"/>
              </a:solidFill>
            </a:ln>
          </p:spPr>
          <p:txBody>
            <a:bodyPr wrap="square" lIns="0" tIns="0" rIns="0" bIns="0" rtlCol="0"/>
            <a:lstStyle/>
            <a:p>
              <a:endParaRPr sz="1200">
                <a:latin typeface="+mj-lt"/>
                <a:cs typeface="Arial" panose="020B0604020202020204" pitchFamily="34" charset="0"/>
              </a:endParaRPr>
            </a:p>
          </p:txBody>
        </p:sp>
        <p:pic>
          <p:nvPicPr>
            <p:cNvPr id="10" name="object 10"/>
            <p:cNvPicPr/>
            <p:nvPr/>
          </p:nvPicPr>
          <p:blipFill>
            <a:blip r:embed="rId2" cstate="print"/>
            <a:stretch>
              <a:fillRect/>
            </a:stretch>
          </p:blipFill>
          <p:spPr>
            <a:xfrm>
              <a:off x="4937760" y="0"/>
              <a:ext cx="2127504" cy="676655"/>
            </a:xfrm>
            <a:prstGeom prst="rect">
              <a:avLst/>
            </a:prstGeom>
          </p:spPr>
        </p:pic>
        <p:sp>
          <p:nvSpPr>
            <p:cNvPr id="11" name="object 11"/>
            <p:cNvSpPr/>
            <p:nvPr/>
          </p:nvSpPr>
          <p:spPr>
            <a:xfrm>
              <a:off x="4996433" y="20574"/>
              <a:ext cx="2014855" cy="579120"/>
            </a:xfrm>
            <a:custGeom>
              <a:avLst/>
              <a:gdLst/>
              <a:ahLst/>
              <a:cxnLst/>
              <a:rect l="l" t="t" r="r" b="b"/>
              <a:pathLst>
                <a:path w="2014854" h="579120">
                  <a:moveTo>
                    <a:pt x="1956815" y="0"/>
                  </a:moveTo>
                  <a:lnTo>
                    <a:pt x="57912" y="0"/>
                  </a:lnTo>
                  <a:lnTo>
                    <a:pt x="35361" y="4548"/>
                  </a:lnTo>
                  <a:lnTo>
                    <a:pt x="16954" y="16954"/>
                  </a:lnTo>
                  <a:lnTo>
                    <a:pt x="4548" y="35361"/>
                  </a:lnTo>
                  <a:lnTo>
                    <a:pt x="0" y="57911"/>
                  </a:lnTo>
                  <a:lnTo>
                    <a:pt x="0" y="521207"/>
                  </a:lnTo>
                  <a:lnTo>
                    <a:pt x="4548" y="543758"/>
                  </a:lnTo>
                  <a:lnTo>
                    <a:pt x="16954" y="562165"/>
                  </a:lnTo>
                  <a:lnTo>
                    <a:pt x="35361" y="574571"/>
                  </a:lnTo>
                  <a:lnTo>
                    <a:pt x="57912" y="579119"/>
                  </a:lnTo>
                  <a:lnTo>
                    <a:pt x="1956815" y="579119"/>
                  </a:lnTo>
                  <a:lnTo>
                    <a:pt x="1979366" y="574571"/>
                  </a:lnTo>
                  <a:lnTo>
                    <a:pt x="1997773" y="562165"/>
                  </a:lnTo>
                  <a:lnTo>
                    <a:pt x="2010179" y="543758"/>
                  </a:lnTo>
                  <a:lnTo>
                    <a:pt x="2014727" y="521207"/>
                  </a:lnTo>
                  <a:lnTo>
                    <a:pt x="2014727" y="57911"/>
                  </a:lnTo>
                  <a:lnTo>
                    <a:pt x="2010179" y="35361"/>
                  </a:lnTo>
                  <a:lnTo>
                    <a:pt x="1997773" y="16954"/>
                  </a:lnTo>
                  <a:lnTo>
                    <a:pt x="1979366" y="4548"/>
                  </a:lnTo>
                  <a:lnTo>
                    <a:pt x="1956815" y="0"/>
                  </a:lnTo>
                  <a:close/>
                </a:path>
              </a:pathLst>
            </a:custGeom>
            <a:solidFill>
              <a:srgbClr val="8063A1"/>
            </a:solidFill>
          </p:spPr>
          <p:txBody>
            <a:bodyPr wrap="square" lIns="0" tIns="0" rIns="0" bIns="0" rtlCol="0"/>
            <a:lstStyle/>
            <a:p>
              <a:endParaRPr sz="1200">
                <a:latin typeface="+mj-lt"/>
                <a:cs typeface="Arial" panose="020B0604020202020204" pitchFamily="34" charset="0"/>
              </a:endParaRPr>
            </a:p>
          </p:txBody>
        </p:sp>
        <p:sp>
          <p:nvSpPr>
            <p:cNvPr id="12" name="object 12"/>
            <p:cNvSpPr/>
            <p:nvPr/>
          </p:nvSpPr>
          <p:spPr>
            <a:xfrm>
              <a:off x="4996433" y="20574"/>
              <a:ext cx="2014855" cy="579120"/>
            </a:xfrm>
            <a:custGeom>
              <a:avLst/>
              <a:gdLst/>
              <a:ahLst/>
              <a:cxnLst/>
              <a:rect l="l" t="t" r="r" b="b"/>
              <a:pathLst>
                <a:path w="2014854" h="579120">
                  <a:moveTo>
                    <a:pt x="0" y="57911"/>
                  </a:moveTo>
                  <a:lnTo>
                    <a:pt x="4548" y="35361"/>
                  </a:lnTo>
                  <a:lnTo>
                    <a:pt x="16954" y="16954"/>
                  </a:lnTo>
                  <a:lnTo>
                    <a:pt x="35361" y="4548"/>
                  </a:lnTo>
                  <a:lnTo>
                    <a:pt x="57912" y="0"/>
                  </a:lnTo>
                  <a:lnTo>
                    <a:pt x="1956815" y="0"/>
                  </a:lnTo>
                  <a:lnTo>
                    <a:pt x="1979366" y="4548"/>
                  </a:lnTo>
                  <a:lnTo>
                    <a:pt x="1997773" y="16954"/>
                  </a:lnTo>
                  <a:lnTo>
                    <a:pt x="2010179" y="35361"/>
                  </a:lnTo>
                  <a:lnTo>
                    <a:pt x="2014727" y="57911"/>
                  </a:lnTo>
                  <a:lnTo>
                    <a:pt x="2014727" y="521207"/>
                  </a:lnTo>
                  <a:lnTo>
                    <a:pt x="2010179" y="543758"/>
                  </a:lnTo>
                  <a:lnTo>
                    <a:pt x="1997773" y="562165"/>
                  </a:lnTo>
                  <a:lnTo>
                    <a:pt x="1979366" y="574571"/>
                  </a:lnTo>
                  <a:lnTo>
                    <a:pt x="1956815" y="579119"/>
                  </a:lnTo>
                  <a:lnTo>
                    <a:pt x="57912" y="579119"/>
                  </a:lnTo>
                  <a:lnTo>
                    <a:pt x="35361" y="574571"/>
                  </a:lnTo>
                  <a:lnTo>
                    <a:pt x="16954" y="562165"/>
                  </a:lnTo>
                  <a:lnTo>
                    <a:pt x="4548" y="543758"/>
                  </a:lnTo>
                  <a:lnTo>
                    <a:pt x="0" y="521207"/>
                  </a:lnTo>
                  <a:lnTo>
                    <a:pt x="0" y="57911"/>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13" name="object 13"/>
            <p:cNvSpPr/>
            <p:nvPr/>
          </p:nvSpPr>
          <p:spPr>
            <a:xfrm>
              <a:off x="5151882" y="168402"/>
              <a:ext cx="2016760" cy="579120"/>
            </a:xfrm>
            <a:custGeom>
              <a:avLst/>
              <a:gdLst/>
              <a:ahLst/>
              <a:cxnLst/>
              <a:rect l="l" t="t" r="r" b="b"/>
              <a:pathLst>
                <a:path w="2016759" h="579120">
                  <a:moveTo>
                    <a:pt x="1958339" y="0"/>
                  </a:moveTo>
                  <a:lnTo>
                    <a:pt x="57912" y="0"/>
                  </a:lnTo>
                  <a:lnTo>
                    <a:pt x="35361" y="4548"/>
                  </a:lnTo>
                  <a:lnTo>
                    <a:pt x="16954" y="16954"/>
                  </a:lnTo>
                  <a:lnTo>
                    <a:pt x="4548" y="35361"/>
                  </a:lnTo>
                  <a:lnTo>
                    <a:pt x="0" y="57912"/>
                  </a:lnTo>
                  <a:lnTo>
                    <a:pt x="0" y="521207"/>
                  </a:lnTo>
                  <a:lnTo>
                    <a:pt x="4548" y="543758"/>
                  </a:lnTo>
                  <a:lnTo>
                    <a:pt x="16954" y="562165"/>
                  </a:lnTo>
                  <a:lnTo>
                    <a:pt x="35361" y="574571"/>
                  </a:lnTo>
                  <a:lnTo>
                    <a:pt x="57912" y="579119"/>
                  </a:lnTo>
                  <a:lnTo>
                    <a:pt x="1958339" y="579119"/>
                  </a:lnTo>
                  <a:lnTo>
                    <a:pt x="1980890" y="574571"/>
                  </a:lnTo>
                  <a:lnTo>
                    <a:pt x="1999297" y="562165"/>
                  </a:lnTo>
                  <a:lnTo>
                    <a:pt x="2011703" y="543758"/>
                  </a:lnTo>
                  <a:lnTo>
                    <a:pt x="2016251" y="521207"/>
                  </a:lnTo>
                  <a:lnTo>
                    <a:pt x="2016251" y="57912"/>
                  </a:lnTo>
                  <a:lnTo>
                    <a:pt x="2011703" y="35361"/>
                  </a:lnTo>
                  <a:lnTo>
                    <a:pt x="1999297" y="16954"/>
                  </a:lnTo>
                  <a:lnTo>
                    <a:pt x="1980890" y="4548"/>
                  </a:lnTo>
                  <a:lnTo>
                    <a:pt x="1958339"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14" name="object 14"/>
            <p:cNvSpPr/>
            <p:nvPr/>
          </p:nvSpPr>
          <p:spPr>
            <a:xfrm>
              <a:off x="5151882" y="168402"/>
              <a:ext cx="2016760" cy="579120"/>
            </a:xfrm>
            <a:custGeom>
              <a:avLst/>
              <a:gdLst/>
              <a:ahLst/>
              <a:cxnLst/>
              <a:rect l="l" t="t" r="r" b="b"/>
              <a:pathLst>
                <a:path w="2016759" h="579120">
                  <a:moveTo>
                    <a:pt x="0" y="57912"/>
                  </a:moveTo>
                  <a:lnTo>
                    <a:pt x="4548" y="35361"/>
                  </a:lnTo>
                  <a:lnTo>
                    <a:pt x="16954" y="16954"/>
                  </a:lnTo>
                  <a:lnTo>
                    <a:pt x="35361" y="4548"/>
                  </a:lnTo>
                  <a:lnTo>
                    <a:pt x="57912" y="0"/>
                  </a:lnTo>
                  <a:lnTo>
                    <a:pt x="1958339" y="0"/>
                  </a:lnTo>
                  <a:lnTo>
                    <a:pt x="1980890" y="4548"/>
                  </a:lnTo>
                  <a:lnTo>
                    <a:pt x="1999297" y="16954"/>
                  </a:lnTo>
                  <a:lnTo>
                    <a:pt x="2011703" y="35361"/>
                  </a:lnTo>
                  <a:lnTo>
                    <a:pt x="2016251" y="57912"/>
                  </a:lnTo>
                  <a:lnTo>
                    <a:pt x="2016251" y="521207"/>
                  </a:lnTo>
                  <a:lnTo>
                    <a:pt x="2011703" y="543758"/>
                  </a:lnTo>
                  <a:lnTo>
                    <a:pt x="1999297" y="562165"/>
                  </a:lnTo>
                  <a:lnTo>
                    <a:pt x="1980890" y="574571"/>
                  </a:lnTo>
                  <a:lnTo>
                    <a:pt x="1958339" y="579119"/>
                  </a:lnTo>
                  <a:lnTo>
                    <a:pt x="57912" y="579119"/>
                  </a:lnTo>
                  <a:lnTo>
                    <a:pt x="35361" y="574571"/>
                  </a:lnTo>
                  <a:lnTo>
                    <a:pt x="16954" y="562165"/>
                  </a:lnTo>
                  <a:lnTo>
                    <a:pt x="4548" y="543758"/>
                  </a:lnTo>
                  <a:lnTo>
                    <a:pt x="0" y="521207"/>
                  </a:lnTo>
                  <a:lnTo>
                    <a:pt x="0" y="57912"/>
                  </a:lnTo>
                  <a:close/>
                </a:path>
              </a:pathLst>
            </a:custGeom>
            <a:ln w="25400">
              <a:solidFill>
                <a:srgbClr val="8063A1"/>
              </a:solidFill>
            </a:ln>
          </p:spPr>
          <p:txBody>
            <a:bodyPr wrap="square" lIns="0" tIns="0" rIns="0" bIns="0" rtlCol="0"/>
            <a:lstStyle/>
            <a:p>
              <a:endParaRPr sz="1200">
                <a:latin typeface="+mj-lt"/>
                <a:cs typeface="Arial" panose="020B0604020202020204" pitchFamily="34" charset="0"/>
              </a:endParaRPr>
            </a:p>
          </p:txBody>
        </p:sp>
      </p:grpSp>
      <p:sp>
        <p:nvSpPr>
          <p:cNvPr id="15" name="object 15"/>
          <p:cNvSpPr txBox="1"/>
          <p:nvPr/>
        </p:nvSpPr>
        <p:spPr>
          <a:xfrm>
            <a:off x="5348290" y="555417"/>
            <a:ext cx="1201415" cy="197671"/>
          </a:xfrm>
          <a:prstGeom prst="rect">
            <a:avLst/>
          </a:prstGeom>
        </p:spPr>
        <p:txBody>
          <a:bodyPr vert="horz" wrap="square" lIns="0" tIns="12879" rIns="0" bIns="0" rtlCol="0">
            <a:spAutoFit/>
          </a:bodyPr>
          <a:lstStyle/>
          <a:p>
            <a:pPr marL="12266">
              <a:spcBef>
                <a:spcPts val="101"/>
              </a:spcBef>
            </a:pPr>
            <a:r>
              <a:rPr sz="1200" b="1" dirty="0">
                <a:solidFill>
                  <a:srgbClr val="0D0D0D"/>
                </a:solidFill>
                <a:latin typeface="+mj-lt"/>
                <a:cs typeface="Arial" panose="020B0604020202020204" pitchFamily="34" charset="0"/>
              </a:rPr>
              <a:t>N</a:t>
            </a:r>
            <a:r>
              <a:rPr sz="1200" b="1" spc="-14" dirty="0">
                <a:solidFill>
                  <a:srgbClr val="0D0D0D"/>
                </a:solidFill>
                <a:latin typeface="+mj-lt"/>
                <a:cs typeface="Arial" panose="020B0604020202020204" pitchFamily="34" charset="0"/>
              </a:rPr>
              <a:t>e</a:t>
            </a:r>
            <a:r>
              <a:rPr sz="1200" b="1" dirty="0">
                <a:solidFill>
                  <a:srgbClr val="0D0D0D"/>
                </a:solidFill>
                <a:latin typeface="+mj-lt"/>
                <a:cs typeface="Arial" panose="020B0604020202020204" pitchFamily="34" charset="0"/>
              </a:rPr>
              <a:t>w</a:t>
            </a:r>
            <a:r>
              <a:rPr sz="1200" b="1" spc="-10" dirty="0">
                <a:solidFill>
                  <a:srgbClr val="0D0D0D"/>
                </a:solidFill>
                <a:latin typeface="+mj-lt"/>
                <a:cs typeface="Arial" panose="020B0604020202020204" pitchFamily="34" charset="0"/>
              </a:rPr>
              <a:t> </a:t>
            </a:r>
            <a:r>
              <a:rPr sz="1200" b="1" dirty="0">
                <a:solidFill>
                  <a:srgbClr val="0D0D0D"/>
                </a:solidFill>
                <a:latin typeface="+mj-lt"/>
                <a:cs typeface="Arial" panose="020B0604020202020204" pitchFamily="34" charset="0"/>
              </a:rPr>
              <a:t>F</a:t>
            </a:r>
            <a:r>
              <a:rPr sz="1200" b="1" spc="-29" dirty="0">
                <a:solidFill>
                  <a:srgbClr val="0D0D0D"/>
                </a:solidFill>
                <a:latin typeface="+mj-lt"/>
                <a:cs typeface="Arial" panose="020B0604020202020204" pitchFamily="34" charset="0"/>
              </a:rPr>
              <a:t>r</a:t>
            </a:r>
            <a:r>
              <a:rPr sz="1200" b="1" dirty="0">
                <a:solidFill>
                  <a:srgbClr val="0D0D0D"/>
                </a:solidFill>
                <a:latin typeface="+mj-lt"/>
                <a:cs typeface="Arial" panose="020B0604020202020204" pitchFamily="34" charset="0"/>
              </a:rPr>
              <a:t>am</a:t>
            </a:r>
            <a:r>
              <a:rPr sz="1200" b="1" spc="-10" dirty="0">
                <a:solidFill>
                  <a:srgbClr val="0D0D0D"/>
                </a:solidFill>
                <a:latin typeface="+mj-lt"/>
                <a:cs typeface="Arial" panose="020B0604020202020204" pitchFamily="34" charset="0"/>
              </a:rPr>
              <a:t>e</a:t>
            </a:r>
            <a:r>
              <a:rPr sz="1200" b="1" spc="-14" dirty="0">
                <a:solidFill>
                  <a:srgbClr val="0D0D0D"/>
                </a:solidFill>
                <a:latin typeface="+mj-lt"/>
                <a:cs typeface="Arial" panose="020B0604020202020204" pitchFamily="34" charset="0"/>
              </a:rPr>
              <a:t>w</a:t>
            </a:r>
            <a:r>
              <a:rPr sz="1200" b="1" dirty="0">
                <a:solidFill>
                  <a:srgbClr val="0D0D0D"/>
                </a:solidFill>
                <a:latin typeface="+mj-lt"/>
                <a:cs typeface="Arial" panose="020B0604020202020204" pitchFamily="34" charset="0"/>
              </a:rPr>
              <a:t>ork</a:t>
            </a:r>
            <a:endParaRPr sz="1200">
              <a:latin typeface="+mj-lt"/>
              <a:cs typeface="Arial" panose="020B0604020202020204" pitchFamily="34" charset="0"/>
            </a:endParaRPr>
          </a:p>
        </p:txBody>
      </p:sp>
      <p:grpSp>
        <p:nvGrpSpPr>
          <p:cNvPr id="16" name="object 16"/>
          <p:cNvGrpSpPr/>
          <p:nvPr/>
        </p:nvGrpSpPr>
        <p:grpSpPr>
          <a:xfrm>
            <a:off x="1064163" y="849656"/>
            <a:ext cx="2994031" cy="1055454"/>
            <a:chOff x="1101852" y="621779"/>
            <a:chExt cx="3100070" cy="1092835"/>
          </a:xfrm>
        </p:grpSpPr>
        <p:pic>
          <p:nvPicPr>
            <p:cNvPr id="17" name="object 17"/>
            <p:cNvPicPr/>
            <p:nvPr/>
          </p:nvPicPr>
          <p:blipFill>
            <a:blip r:embed="rId3" cstate="print"/>
            <a:stretch>
              <a:fillRect/>
            </a:stretch>
          </p:blipFill>
          <p:spPr>
            <a:xfrm>
              <a:off x="1101852" y="621779"/>
              <a:ext cx="2983992" cy="1007376"/>
            </a:xfrm>
            <a:prstGeom prst="rect">
              <a:avLst/>
            </a:prstGeom>
          </p:spPr>
        </p:pic>
        <p:sp>
          <p:nvSpPr>
            <p:cNvPr id="18" name="object 18"/>
            <p:cNvSpPr/>
            <p:nvPr/>
          </p:nvSpPr>
          <p:spPr>
            <a:xfrm>
              <a:off x="1160526" y="657606"/>
              <a:ext cx="2871470" cy="894715"/>
            </a:xfrm>
            <a:custGeom>
              <a:avLst/>
              <a:gdLst/>
              <a:ahLst/>
              <a:cxnLst/>
              <a:rect l="l" t="t" r="r" b="b"/>
              <a:pathLst>
                <a:path w="2871470" h="894715">
                  <a:moveTo>
                    <a:pt x="2781808" y="0"/>
                  </a:moveTo>
                  <a:lnTo>
                    <a:pt x="89458" y="0"/>
                  </a:lnTo>
                  <a:lnTo>
                    <a:pt x="54638" y="7022"/>
                  </a:lnTo>
                  <a:lnTo>
                    <a:pt x="26203" y="26177"/>
                  </a:lnTo>
                  <a:lnTo>
                    <a:pt x="7030" y="54596"/>
                  </a:lnTo>
                  <a:lnTo>
                    <a:pt x="0" y="89408"/>
                  </a:lnTo>
                  <a:lnTo>
                    <a:pt x="0" y="805179"/>
                  </a:lnTo>
                  <a:lnTo>
                    <a:pt x="7030" y="839991"/>
                  </a:lnTo>
                  <a:lnTo>
                    <a:pt x="26203" y="868410"/>
                  </a:lnTo>
                  <a:lnTo>
                    <a:pt x="54638" y="887565"/>
                  </a:lnTo>
                  <a:lnTo>
                    <a:pt x="89458" y="894588"/>
                  </a:lnTo>
                  <a:lnTo>
                    <a:pt x="2781808" y="894588"/>
                  </a:lnTo>
                  <a:lnTo>
                    <a:pt x="2816619" y="887565"/>
                  </a:lnTo>
                  <a:lnTo>
                    <a:pt x="2845038" y="868410"/>
                  </a:lnTo>
                  <a:lnTo>
                    <a:pt x="2864193" y="839991"/>
                  </a:lnTo>
                  <a:lnTo>
                    <a:pt x="2871216" y="805179"/>
                  </a:lnTo>
                  <a:lnTo>
                    <a:pt x="2871216" y="89408"/>
                  </a:lnTo>
                  <a:lnTo>
                    <a:pt x="2864193" y="54596"/>
                  </a:lnTo>
                  <a:lnTo>
                    <a:pt x="2845038" y="26177"/>
                  </a:lnTo>
                  <a:lnTo>
                    <a:pt x="2816619" y="7022"/>
                  </a:lnTo>
                  <a:lnTo>
                    <a:pt x="2781808" y="0"/>
                  </a:lnTo>
                  <a:close/>
                </a:path>
              </a:pathLst>
            </a:custGeom>
            <a:solidFill>
              <a:srgbClr val="F79546"/>
            </a:solidFill>
          </p:spPr>
          <p:txBody>
            <a:bodyPr wrap="square" lIns="0" tIns="0" rIns="0" bIns="0" rtlCol="0"/>
            <a:lstStyle/>
            <a:p>
              <a:endParaRPr sz="1200">
                <a:latin typeface="+mj-lt"/>
                <a:cs typeface="Arial" panose="020B0604020202020204" pitchFamily="34" charset="0"/>
              </a:endParaRPr>
            </a:p>
          </p:txBody>
        </p:sp>
        <p:sp>
          <p:nvSpPr>
            <p:cNvPr id="19" name="object 19"/>
            <p:cNvSpPr/>
            <p:nvPr/>
          </p:nvSpPr>
          <p:spPr>
            <a:xfrm>
              <a:off x="1160526" y="657606"/>
              <a:ext cx="2871470" cy="894715"/>
            </a:xfrm>
            <a:custGeom>
              <a:avLst/>
              <a:gdLst/>
              <a:ahLst/>
              <a:cxnLst/>
              <a:rect l="l" t="t" r="r" b="b"/>
              <a:pathLst>
                <a:path w="2871470" h="894715">
                  <a:moveTo>
                    <a:pt x="0" y="89408"/>
                  </a:moveTo>
                  <a:lnTo>
                    <a:pt x="7030" y="54596"/>
                  </a:lnTo>
                  <a:lnTo>
                    <a:pt x="26203" y="26177"/>
                  </a:lnTo>
                  <a:lnTo>
                    <a:pt x="54638" y="7022"/>
                  </a:lnTo>
                  <a:lnTo>
                    <a:pt x="89458" y="0"/>
                  </a:lnTo>
                  <a:lnTo>
                    <a:pt x="2781808" y="0"/>
                  </a:lnTo>
                  <a:lnTo>
                    <a:pt x="2816619" y="7022"/>
                  </a:lnTo>
                  <a:lnTo>
                    <a:pt x="2845038" y="26177"/>
                  </a:lnTo>
                  <a:lnTo>
                    <a:pt x="2864193" y="54596"/>
                  </a:lnTo>
                  <a:lnTo>
                    <a:pt x="2871216" y="89408"/>
                  </a:lnTo>
                  <a:lnTo>
                    <a:pt x="2871216" y="805179"/>
                  </a:lnTo>
                  <a:lnTo>
                    <a:pt x="2864193" y="839991"/>
                  </a:lnTo>
                  <a:lnTo>
                    <a:pt x="2845038" y="868410"/>
                  </a:lnTo>
                  <a:lnTo>
                    <a:pt x="2816619" y="887565"/>
                  </a:lnTo>
                  <a:lnTo>
                    <a:pt x="2781808" y="894588"/>
                  </a:lnTo>
                  <a:lnTo>
                    <a:pt x="89458" y="894588"/>
                  </a:lnTo>
                  <a:lnTo>
                    <a:pt x="54638" y="887565"/>
                  </a:lnTo>
                  <a:lnTo>
                    <a:pt x="26203" y="868410"/>
                  </a:lnTo>
                  <a:lnTo>
                    <a:pt x="7030" y="839991"/>
                  </a:lnTo>
                  <a:lnTo>
                    <a:pt x="0" y="805179"/>
                  </a:lnTo>
                  <a:lnTo>
                    <a:pt x="0" y="89408"/>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20" name="object 20"/>
            <p:cNvSpPr/>
            <p:nvPr/>
          </p:nvSpPr>
          <p:spPr>
            <a:xfrm>
              <a:off x="1317498" y="805434"/>
              <a:ext cx="2871470" cy="896619"/>
            </a:xfrm>
            <a:custGeom>
              <a:avLst/>
              <a:gdLst/>
              <a:ahLst/>
              <a:cxnLst/>
              <a:rect l="l" t="t" r="r" b="b"/>
              <a:pathLst>
                <a:path w="2871470" h="896619">
                  <a:moveTo>
                    <a:pt x="2781554" y="0"/>
                  </a:moveTo>
                  <a:lnTo>
                    <a:pt x="89662" y="0"/>
                  </a:lnTo>
                  <a:lnTo>
                    <a:pt x="54756" y="7044"/>
                  </a:lnTo>
                  <a:lnTo>
                    <a:pt x="26257" y="26257"/>
                  </a:lnTo>
                  <a:lnTo>
                    <a:pt x="7044" y="54756"/>
                  </a:lnTo>
                  <a:lnTo>
                    <a:pt x="0" y="89662"/>
                  </a:lnTo>
                  <a:lnTo>
                    <a:pt x="0" y="806450"/>
                  </a:lnTo>
                  <a:lnTo>
                    <a:pt x="7044" y="841355"/>
                  </a:lnTo>
                  <a:lnTo>
                    <a:pt x="26257" y="869854"/>
                  </a:lnTo>
                  <a:lnTo>
                    <a:pt x="54756" y="889067"/>
                  </a:lnTo>
                  <a:lnTo>
                    <a:pt x="89662" y="896112"/>
                  </a:lnTo>
                  <a:lnTo>
                    <a:pt x="2781554" y="896112"/>
                  </a:lnTo>
                  <a:lnTo>
                    <a:pt x="2816459" y="889067"/>
                  </a:lnTo>
                  <a:lnTo>
                    <a:pt x="2844958" y="869854"/>
                  </a:lnTo>
                  <a:lnTo>
                    <a:pt x="2864171" y="841355"/>
                  </a:lnTo>
                  <a:lnTo>
                    <a:pt x="2871216" y="806450"/>
                  </a:lnTo>
                  <a:lnTo>
                    <a:pt x="2871216" y="89662"/>
                  </a:lnTo>
                  <a:lnTo>
                    <a:pt x="2864171" y="54756"/>
                  </a:lnTo>
                  <a:lnTo>
                    <a:pt x="2844958" y="26257"/>
                  </a:lnTo>
                  <a:lnTo>
                    <a:pt x="2816459" y="7044"/>
                  </a:lnTo>
                  <a:lnTo>
                    <a:pt x="2781554"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21" name="object 21"/>
            <p:cNvSpPr/>
            <p:nvPr/>
          </p:nvSpPr>
          <p:spPr>
            <a:xfrm>
              <a:off x="1317498" y="805434"/>
              <a:ext cx="2871470" cy="896619"/>
            </a:xfrm>
            <a:custGeom>
              <a:avLst/>
              <a:gdLst/>
              <a:ahLst/>
              <a:cxnLst/>
              <a:rect l="l" t="t" r="r" b="b"/>
              <a:pathLst>
                <a:path w="2871470" h="896619">
                  <a:moveTo>
                    <a:pt x="0" y="89662"/>
                  </a:moveTo>
                  <a:lnTo>
                    <a:pt x="7044" y="54756"/>
                  </a:lnTo>
                  <a:lnTo>
                    <a:pt x="26257" y="26257"/>
                  </a:lnTo>
                  <a:lnTo>
                    <a:pt x="54756" y="7044"/>
                  </a:lnTo>
                  <a:lnTo>
                    <a:pt x="89662" y="0"/>
                  </a:lnTo>
                  <a:lnTo>
                    <a:pt x="2781554" y="0"/>
                  </a:lnTo>
                  <a:lnTo>
                    <a:pt x="2816459" y="7044"/>
                  </a:lnTo>
                  <a:lnTo>
                    <a:pt x="2844958" y="26257"/>
                  </a:lnTo>
                  <a:lnTo>
                    <a:pt x="2864171" y="54756"/>
                  </a:lnTo>
                  <a:lnTo>
                    <a:pt x="2871216" y="89662"/>
                  </a:lnTo>
                  <a:lnTo>
                    <a:pt x="2871216" y="806450"/>
                  </a:lnTo>
                  <a:lnTo>
                    <a:pt x="2864171" y="841355"/>
                  </a:lnTo>
                  <a:lnTo>
                    <a:pt x="2844958" y="869854"/>
                  </a:lnTo>
                  <a:lnTo>
                    <a:pt x="2816459" y="889067"/>
                  </a:lnTo>
                  <a:lnTo>
                    <a:pt x="2781554" y="896112"/>
                  </a:lnTo>
                  <a:lnTo>
                    <a:pt x="89662" y="896112"/>
                  </a:lnTo>
                  <a:lnTo>
                    <a:pt x="54756" y="889067"/>
                  </a:lnTo>
                  <a:lnTo>
                    <a:pt x="26257" y="869854"/>
                  </a:lnTo>
                  <a:lnTo>
                    <a:pt x="7044" y="841355"/>
                  </a:lnTo>
                  <a:lnTo>
                    <a:pt x="0" y="806450"/>
                  </a:lnTo>
                  <a:lnTo>
                    <a:pt x="0" y="89662"/>
                  </a:lnTo>
                  <a:close/>
                </a:path>
              </a:pathLst>
            </a:custGeom>
            <a:ln w="25399">
              <a:solidFill>
                <a:srgbClr val="F79546"/>
              </a:solidFill>
            </a:ln>
          </p:spPr>
          <p:txBody>
            <a:bodyPr wrap="square" lIns="0" tIns="0" rIns="0" bIns="0" rtlCol="0"/>
            <a:lstStyle/>
            <a:p>
              <a:endParaRPr sz="1200">
                <a:latin typeface="+mj-lt"/>
                <a:cs typeface="Arial" panose="020B0604020202020204" pitchFamily="34" charset="0"/>
              </a:endParaRPr>
            </a:p>
          </p:txBody>
        </p:sp>
      </p:grpSp>
      <p:sp>
        <p:nvSpPr>
          <p:cNvPr id="22" name="object 22"/>
          <p:cNvSpPr txBox="1"/>
          <p:nvPr/>
        </p:nvSpPr>
        <p:spPr>
          <a:xfrm>
            <a:off x="1425140" y="1134181"/>
            <a:ext cx="2464771" cy="540718"/>
          </a:xfrm>
          <a:prstGeom prst="rect">
            <a:avLst/>
          </a:prstGeom>
        </p:spPr>
        <p:txBody>
          <a:bodyPr vert="horz" wrap="square" lIns="0" tIns="30664" rIns="0" bIns="0" rtlCol="0">
            <a:spAutoFit/>
          </a:bodyPr>
          <a:lstStyle/>
          <a:p>
            <a:pPr marL="12266" marR="4906" algn="ctr">
              <a:lnSpc>
                <a:spcPct val="91500"/>
              </a:lnSpc>
              <a:spcBef>
                <a:spcPts val="241"/>
              </a:spcBef>
            </a:pPr>
            <a:r>
              <a:rPr sz="1200" b="1" dirty="0">
                <a:solidFill>
                  <a:srgbClr val="0D0D0D"/>
                </a:solidFill>
                <a:latin typeface="+mj-lt"/>
                <a:cs typeface="Arial" panose="020B0604020202020204" pitchFamily="34" charset="0"/>
              </a:rPr>
              <a:t>Applicable</a:t>
            </a:r>
            <a:r>
              <a:rPr sz="1200" b="1" spc="-48" dirty="0">
                <a:solidFill>
                  <a:srgbClr val="0D0D0D"/>
                </a:solidFill>
                <a:latin typeface="+mj-lt"/>
                <a:cs typeface="Arial" panose="020B0604020202020204" pitchFamily="34" charset="0"/>
              </a:rPr>
              <a:t> </a:t>
            </a:r>
            <a:r>
              <a:rPr sz="1200" b="1" spc="-5" dirty="0">
                <a:solidFill>
                  <a:srgbClr val="0D0D0D"/>
                </a:solidFill>
                <a:latin typeface="+mj-lt"/>
                <a:cs typeface="Arial" panose="020B0604020202020204" pitchFamily="34" charset="0"/>
              </a:rPr>
              <a:t>to</a:t>
            </a:r>
            <a:r>
              <a:rPr sz="1200" b="1" spc="-14"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the following</a:t>
            </a:r>
            <a:r>
              <a:rPr sz="1200" spc="-43" dirty="0">
                <a:solidFill>
                  <a:srgbClr val="0D0D0D"/>
                </a:solidFill>
                <a:latin typeface="+mj-lt"/>
                <a:cs typeface="Arial" panose="020B0604020202020204" pitchFamily="34" charset="0"/>
              </a:rPr>
              <a:t> </a:t>
            </a:r>
            <a:r>
              <a:rPr sz="1200" dirty="0">
                <a:solidFill>
                  <a:srgbClr val="0D0D0D"/>
                </a:solidFill>
                <a:latin typeface="+mj-lt"/>
                <a:cs typeface="Arial" panose="020B0604020202020204" pitchFamily="34" charset="0"/>
              </a:rPr>
              <a:t>class</a:t>
            </a:r>
            <a:r>
              <a:rPr sz="1200" spc="-19"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of </a:t>
            </a:r>
            <a:r>
              <a:rPr sz="1200" spc="-29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persons </a:t>
            </a:r>
            <a:r>
              <a:rPr sz="1200" dirty="0">
                <a:solidFill>
                  <a:srgbClr val="0D0D0D"/>
                </a:solidFill>
                <a:latin typeface="+mj-lt"/>
                <a:cs typeface="Arial" panose="020B0604020202020204" pitchFamily="34" charset="0"/>
              </a:rPr>
              <a:t>who </a:t>
            </a:r>
            <a:r>
              <a:rPr sz="1200" spc="-10" dirty="0">
                <a:solidFill>
                  <a:srgbClr val="0D0D0D"/>
                </a:solidFill>
                <a:latin typeface="+mj-lt"/>
                <a:cs typeface="Arial" panose="020B0604020202020204" pitchFamily="34" charset="0"/>
              </a:rPr>
              <a:t>intends to </a:t>
            </a:r>
            <a:r>
              <a:rPr sz="1200" spc="-14" dirty="0">
                <a:solidFill>
                  <a:srgbClr val="0D0D0D"/>
                </a:solidFill>
                <a:latin typeface="+mj-lt"/>
                <a:cs typeface="Arial" panose="020B0604020202020204" pitchFamily="34" charset="0"/>
              </a:rPr>
              <a:t>make </a:t>
            </a:r>
            <a:r>
              <a:rPr sz="1200" spc="-10" dirty="0">
                <a:solidFill>
                  <a:srgbClr val="0D0D0D"/>
                </a:solidFill>
                <a:latin typeface="+mj-lt"/>
                <a:cs typeface="Arial" panose="020B0604020202020204" pitchFamily="34" charset="0"/>
              </a:rPr>
              <a:t> Overseas</a:t>
            </a:r>
            <a:r>
              <a:rPr sz="1200" spc="-19"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Investment</a:t>
            </a:r>
            <a:r>
              <a:rPr sz="1200" spc="-5" dirty="0">
                <a:solidFill>
                  <a:srgbClr val="0D0D0D"/>
                </a:solidFill>
                <a:latin typeface="+mj-lt"/>
                <a:cs typeface="Arial" panose="020B0604020202020204" pitchFamily="34" charset="0"/>
              </a:rPr>
              <a:t> (ODI </a:t>
            </a:r>
            <a:r>
              <a:rPr sz="1200" dirty="0">
                <a:solidFill>
                  <a:srgbClr val="0D0D0D"/>
                </a:solidFill>
                <a:latin typeface="+mj-lt"/>
                <a:cs typeface="Arial" panose="020B0604020202020204" pitchFamily="34" charset="0"/>
              </a:rPr>
              <a:t>+</a:t>
            </a:r>
            <a:r>
              <a:rPr sz="1200" spc="-10" dirty="0">
                <a:solidFill>
                  <a:srgbClr val="0D0D0D"/>
                </a:solidFill>
                <a:latin typeface="+mj-lt"/>
                <a:cs typeface="Arial" panose="020B0604020202020204" pitchFamily="34" charset="0"/>
              </a:rPr>
              <a:t> OPI)</a:t>
            </a:r>
            <a:endParaRPr sz="1200">
              <a:latin typeface="+mj-lt"/>
              <a:cs typeface="Arial" panose="020B0604020202020204" pitchFamily="34" charset="0"/>
            </a:endParaRPr>
          </a:p>
        </p:txBody>
      </p:sp>
      <p:grpSp>
        <p:nvGrpSpPr>
          <p:cNvPr id="23" name="object 23"/>
          <p:cNvGrpSpPr/>
          <p:nvPr/>
        </p:nvGrpSpPr>
        <p:grpSpPr>
          <a:xfrm>
            <a:off x="163377" y="2149319"/>
            <a:ext cx="1582262" cy="818728"/>
            <a:chOff x="169163" y="1967471"/>
            <a:chExt cx="1638300" cy="847725"/>
          </a:xfrm>
        </p:grpSpPr>
        <p:pic>
          <p:nvPicPr>
            <p:cNvPr id="24" name="object 24"/>
            <p:cNvPicPr/>
            <p:nvPr/>
          </p:nvPicPr>
          <p:blipFill>
            <a:blip r:embed="rId4" cstate="print"/>
            <a:stretch>
              <a:fillRect/>
            </a:stretch>
          </p:blipFill>
          <p:spPr>
            <a:xfrm>
              <a:off x="169163" y="1967471"/>
              <a:ext cx="1522476" cy="762012"/>
            </a:xfrm>
            <a:prstGeom prst="rect">
              <a:avLst/>
            </a:prstGeom>
          </p:spPr>
        </p:pic>
        <p:sp>
          <p:nvSpPr>
            <p:cNvPr id="25" name="object 25"/>
            <p:cNvSpPr/>
            <p:nvPr/>
          </p:nvSpPr>
          <p:spPr>
            <a:xfrm>
              <a:off x="227837" y="2003298"/>
              <a:ext cx="1409700" cy="649605"/>
            </a:xfrm>
            <a:custGeom>
              <a:avLst/>
              <a:gdLst/>
              <a:ahLst/>
              <a:cxnLst/>
              <a:rect l="l" t="t" r="r" b="b"/>
              <a:pathLst>
                <a:path w="1409700" h="649605">
                  <a:moveTo>
                    <a:pt x="1344803" y="0"/>
                  </a:moveTo>
                  <a:lnTo>
                    <a:pt x="64922" y="0"/>
                  </a:lnTo>
                  <a:lnTo>
                    <a:pt x="39653" y="5103"/>
                  </a:lnTo>
                  <a:lnTo>
                    <a:pt x="19016" y="19018"/>
                  </a:lnTo>
                  <a:lnTo>
                    <a:pt x="5102" y="39647"/>
                  </a:lnTo>
                  <a:lnTo>
                    <a:pt x="0" y="64897"/>
                  </a:lnTo>
                  <a:lnTo>
                    <a:pt x="0" y="584327"/>
                  </a:lnTo>
                  <a:lnTo>
                    <a:pt x="5102" y="609576"/>
                  </a:lnTo>
                  <a:lnTo>
                    <a:pt x="19016" y="630205"/>
                  </a:lnTo>
                  <a:lnTo>
                    <a:pt x="39653" y="644120"/>
                  </a:lnTo>
                  <a:lnTo>
                    <a:pt x="64922" y="649224"/>
                  </a:lnTo>
                  <a:lnTo>
                    <a:pt x="1344803" y="649224"/>
                  </a:lnTo>
                  <a:lnTo>
                    <a:pt x="1370052" y="644120"/>
                  </a:lnTo>
                  <a:lnTo>
                    <a:pt x="1390681" y="630205"/>
                  </a:lnTo>
                  <a:lnTo>
                    <a:pt x="1404596" y="609576"/>
                  </a:lnTo>
                  <a:lnTo>
                    <a:pt x="1409700" y="584327"/>
                  </a:lnTo>
                  <a:lnTo>
                    <a:pt x="1409700" y="64897"/>
                  </a:lnTo>
                  <a:lnTo>
                    <a:pt x="1404596" y="39647"/>
                  </a:lnTo>
                  <a:lnTo>
                    <a:pt x="1390681" y="19018"/>
                  </a:lnTo>
                  <a:lnTo>
                    <a:pt x="1370052" y="5103"/>
                  </a:lnTo>
                  <a:lnTo>
                    <a:pt x="1344803" y="0"/>
                  </a:lnTo>
                  <a:close/>
                </a:path>
              </a:pathLst>
            </a:custGeom>
            <a:solidFill>
              <a:srgbClr val="4F81BC"/>
            </a:solidFill>
          </p:spPr>
          <p:txBody>
            <a:bodyPr wrap="square" lIns="0" tIns="0" rIns="0" bIns="0" rtlCol="0"/>
            <a:lstStyle/>
            <a:p>
              <a:endParaRPr sz="1200">
                <a:latin typeface="+mj-lt"/>
                <a:cs typeface="Arial" panose="020B0604020202020204" pitchFamily="34" charset="0"/>
              </a:endParaRPr>
            </a:p>
          </p:txBody>
        </p:sp>
        <p:sp>
          <p:nvSpPr>
            <p:cNvPr id="26" name="object 26"/>
            <p:cNvSpPr/>
            <p:nvPr/>
          </p:nvSpPr>
          <p:spPr>
            <a:xfrm>
              <a:off x="227837" y="2003298"/>
              <a:ext cx="1409700" cy="649605"/>
            </a:xfrm>
            <a:custGeom>
              <a:avLst/>
              <a:gdLst/>
              <a:ahLst/>
              <a:cxnLst/>
              <a:rect l="l" t="t" r="r" b="b"/>
              <a:pathLst>
                <a:path w="1409700" h="649605">
                  <a:moveTo>
                    <a:pt x="0" y="64897"/>
                  </a:moveTo>
                  <a:lnTo>
                    <a:pt x="5102" y="39647"/>
                  </a:lnTo>
                  <a:lnTo>
                    <a:pt x="19016" y="19018"/>
                  </a:lnTo>
                  <a:lnTo>
                    <a:pt x="39653" y="5103"/>
                  </a:lnTo>
                  <a:lnTo>
                    <a:pt x="64922" y="0"/>
                  </a:lnTo>
                  <a:lnTo>
                    <a:pt x="1344803" y="0"/>
                  </a:lnTo>
                  <a:lnTo>
                    <a:pt x="1370052" y="5103"/>
                  </a:lnTo>
                  <a:lnTo>
                    <a:pt x="1390681" y="19018"/>
                  </a:lnTo>
                  <a:lnTo>
                    <a:pt x="1404596" y="39647"/>
                  </a:lnTo>
                  <a:lnTo>
                    <a:pt x="1409700" y="64897"/>
                  </a:lnTo>
                  <a:lnTo>
                    <a:pt x="1409700" y="584327"/>
                  </a:lnTo>
                  <a:lnTo>
                    <a:pt x="1404596" y="609576"/>
                  </a:lnTo>
                  <a:lnTo>
                    <a:pt x="1390681" y="630205"/>
                  </a:lnTo>
                  <a:lnTo>
                    <a:pt x="1370052" y="644120"/>
                  </a:lnTo>
                  <a:lnTo>
                    <a:pt x="1344803" y="649224"/>
                  </a:lnTo>
                  <a:lnTo>
                    <a:pt x="64922" y="649224"/>
                  </a:lnTo>
                  <a:lnTo>
                    <a:pt x="39653" y="644120"/>
                  </a:lnTo>
                  <a:lnTo>
                    <a:pt x="19016" y="630205"/>
                  </a:lnTo>
                  <a:lnTo>
                    <a:pt x="5102" y="609576"/>
                  </a:lnTo>
                  <a:lnTo>
                    <a:pt x="0" y="584327"/>
                  </a:lnTo>
                  <a:lnTo>
                    <a:pt x="0" y="64897"/>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27" name="object 27"/>
            <p:cNvSpPr/>
            <p:nvPr/>
          </p:nvSpPr>
          <p:spPr>
            <a:xfrm>
              <a:off x="384809" y="2152650"/>
              <a:ext cx="1409700" cy="649605"/>
            </a:xfrm>
            <a:custGeom>
              <a:avLst/>
              <a:gdLst/>
              <a:ahLst/>
              <a:cxnLst/>
              <a:rect l="l" t="t" r="r" b="b"/>
              <a:pathLst>
                <a:path w="1409700" h="649605">
                  <a:moveTo>
                    <a:pt x="1344803" y="0"/>
                  </a:moveTo>
                  <a:lnTo>
                    <a:pt x="64922" y="0"/>
                  </a:lnTo>
                  <a:lnTo>
                    <a:pt x="39653" y="5103"/>
                  </a:lnTo>
                  <a:lnTo>
                    <a:pt x="19016" y="19018"/>
                  </a:lnTo>
                  <a:lnTo>
                    <a:pt x="5102" y="39647"/>
                  </a:lnTo>
                  <a:lnTo>
                    <a:pt x="0" y="64896"/>
                  </a:lnTo>
                  <a:lnTo>
                    <a:pt x="0" y="584326"/>
                  </a:lnTo>
                  <a:lnTo>
                    <a:pt x="5102" y="609576"/>
                  </a:lnTo>
                  <a:lnTo>
                    <a:pt x="19016" y="630205"/>
                  </a:lnTo>
                  <a:lnTo>
                    <a:pt x="39653" y="644120"/>
                  </a:lnTo>
                  <a:lnTo>
                    <a:pt x="64922" y="649224"/>
                  </a:lnTo>
                  <a:lnTo>
                    <a:pt x="1344803" y="649224"/>
                  </a:lnTo>
                  <a:lnTo>
                    <a:pt x="1370052" y="644120"/>
                  </a:lnTo>
                  <a:lnTo>
                    <a:pt x="1390681" y="630205"/>
                  </a:lnTo>
                  <a:lnTo>
                    <a:pt x="1404596" y="609576"/>
                  </a:lnTo>
                  <a:lnTo>
                    <a:pt x="1409700" y="584326"/>
                  </a:lnTo>
                  <a:lnTo>
                    <a:pt x="1409700" y="64896"/>
                  </a:lnTo>
                  <a:lnTo>
                    <a:pt x="1404596" y="39647"/>
                  </a:lnTo>
                  <a:lnTo>
                    <a:pt x="1390681" y="19018"/>
                  </a:lnTo>
                  <a:lnTo>
                    <a:pt x="1370052" y="5103"/>
                  </a:lnTo>
                  <a:lnTo>
                    <a:pt x="1344803"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28" name="object 28"/>
            <p:cNvSpPr/>
            <p:nvPr/>
          </p:nvSpPr>
          <p:spPr>
            <a:xfrm>
              <a:off x="384809" y="2152650"/>
              <a:ext cx="1409700" cy="649605"/>
            </a:xfrm>
            <a:custGeom>
              <a:avLst/>
              <a:gdLst/>
              <a:ahLst/>
              <a:cxnLst/>
              <a:rect l="l" t="t" r="r" b="b"/>
              <a:pathLst>
                <a:path w="1409700" h="649605">
                  <a:moveTo>
                    <a:pt x="0" y="64896"/>
                  </a:moveTo>
                  <a:lnTo>
                    <a:pt x="5102" y="39647"/>
                  </a:lnTo>
                  <a:lnTo>
                    <a:pt x="19016" y="19018"/>
                  </a:lnTo>
                  <a:lnTo>
                    <a:pt x="39653" y="5103"/>
                  </a:lnTo>
                  <a:lnTo>
                    <a:pt x="64922" y="0"/>
                  </a:lnTo>
                  <a:lnTo>
                    <a:pt x="1344803" y="0"/>
                  </a:lnTo>
                  <a:lnTo>
                    <a:pt x="1370052" y="5103"/>
                  </a:lnTo>
                  <a:lnTo>
                    <a:pt x="1390681" y="19018"/>
                  </a:lnTo>
                  <a:lnTo>
                    <a:pt x="1404596" y="39647"/>
                  </a:lnTo>
                  <a:lnTo>
                    <a:pt x="1409700" y="64896"/>
                  </a:lnTo>
                  <a:lnTo>
                    <a:pt x="1409700" y="584326"/>
                  </a:lnTo>
                  <a:lnTo>
                    <a:pt x="1404596" y="609576"/>
                  </a:lnTo>
                  <a:lnTo>
                    <a:pt x="1390681" y="630205"/>
                  </a:lnTo>
                  <a:lnTo>
                    <a:pt x="1370052" y="644120"/>
                  </a:lnTo>
                  <a:lnTo>
                    <a:pt x="1344803" y="649224"/>
                  </a:lnTo>
                  <a:lnTo>
                    <a:pt x="64922" y="649224"/>
                  </a:lnTo>
                  <a:lnTo>
                    <a:pt x="39653" y="644120"/>
                  </a:lnTo>
                  <a:lnTo>
                    <a:pt x="19016" y="630205"/>
                  </a:lnTo>
                  <a:lnTo>
                    <a:pt x="5102" y="609576"/>
                  </a:lnTo>
                  <a:lnTo>
                    <a:pt x="0" y="584326"/>
                  </a:lnTo>
                  <a:lnTo>
                    <a:pt x="0" y="64896"/>
                  </a:lnTo>
                  <a:close/>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grpSp>
      <p:sp>
        <p:nvSpPr>
          <p:cNvPr id="29" name="object 29"/>
          <p:cNvSpPr txBox="1"/>
          <p:nvPr/>
        </p:nvSpPr>
        <p:spPr>
          <a:xfrm>
            <a:off x="698354" y="2411079"/>
            <a:ext cx="706498" cy="412647"/>
          </a:xfrm>
          <a:prstGeom prst="rect">
            <a:avLst/>
          </a:prstGeom>
        </p:spPr>
        <p:txBody>
          <a:bodyPr vert="horz" wrap="square" lIns="0" tIns="33117" rIns="0" bIns="0" rtlCol="0">
            <a:spAutoFit/>
          </a:bodyPr>
          <a:lstStyle/>
          <a:p>
            <a:pPr marL="12266" marR="4906" indent="38024">
              <a:lnSpc>
                <a:spcPts val="1487"/>
              </a:lnSpc>
              <a:spcBef>
                <a:spcPts val="261"/>
              </a:spcBef>
            </a:pPr>
            <a:r>
              <a:rPr sz="1200" spc="-5" dirty="0">
                <a:solidFill>
                  <a:srgbClr val="0D0D0D"/>
                </a:solidFill>
                <a:latin typeface="+mj-lt"/>
                <a:cs typeface="Arial" panose="020B0604020202020204" pitchFamily="34" charset="0"/>
              </a:rPr>
              <a:t>Resident </a:t>
            </a:r>
            <a:r>
              <a:rPr sz="1200" spc="-29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Ind</a:t>
            </a:r>
            <a:r>
              <a:rPr sz="1200" dirty="0">
                <a:solidFill>
                  <a:srgbClr val="0D0D0D"/>
                </a:solidFill>
                <a:latin typeface="+mj-lt"/>
                <a:cs typeface="Arial" panose="020B0604020202020204" pitchFamily="34" charset="0"/>
              </a:rPr>
              <a:t>ivid</a:t>
            </a:r>
            <a:r>
              <a:rPr sz="1200" spc="-10" dirty="0">
                <a:solidFill>
                  <a:srgbClr val="0D0D0D"/>
                </a:solidFill>
                <a:latin typeface="+mj-lt"/>
                <a:cs typeface="Arial" panose="020B0604020202020204" pitchFamily="34" charset="0"/>
              </a:rPr>
              <a:t>u</a:t>
            </a:r>
            <a:r>
              <a:rPr sz="1200" dirty="0">
                <a:solidFill>
                  <a:srgbClr val="0D0D0D"/>
                </a:solidFill>
                <a:latin typeface="+mj-lt"/>
                <a:cs typeface="Arial" panose="020B0604020202020204" pitchFamily="34" charset="0"/>
              </a:rPr>
              <a:t>al</a:t>
            </a:r>
            <a:endParaRPr sz="1200">
              <a:latin typeface="+mj-lt"/>
              <a:cs typeface="Arial" panose="020B0604020202020204" pitchFamily="34" charset="0"/>
            </a:endParaRPr>
          </a:p>
        </p:txBody>
      </p:sp>
      <p:grpSp>
        <p:nvGrpSpPr>
          <p:cNvPr id="30" name="object 30"/>
          <p:cNvGrpSpPr/>
          <p:nvPr/>
        </p:nvGrpSpPr>
        <p:grpSpPr>
          <a:xfrm>
            <a:off x="2235771" y="2149319"/>
            <a:ext cx="1582262" cy="818728"/>
            <a:chOff x="2314955" y="1967471"/>
            <a:chExt cx="1638300" cy="847725"/>
          </a:xfrm>
        </p:grpSpPr>
        <p:pic>
          <p:nvPicPr>
            <p:cNvPr id="31" name="object 31"/>
            <p:cNvPicPr/>
            <p:nvPr/>
          </p:nvPicPr>
          <p:blipFill>
            <a:blip r:embed="rId5" cstate="print"/>
            <a:stretch>
              <a:fillRect/>
            </a:stretch>
          </p:blipFill>
          <p:spPr>
            <a:xfrm>
              <a:off x="2314955" y="1967471"/>
              <a:ext cx="1522475" cy="762012"/>
            </a:xfrm>
            <a:prstGeom prst="rect">
              <a:avLst/>
            </a:prstGeom>
          </p:spPr>
        </p:pic>
        <p:sp>
          <p:nvSpPr>
            <p:cNvPr id="32" name="object 32"/>
            <p:cNvSpPr/>
            <p:nvPr/>
          </p:nvSpPr>
          <p:spPr>
            <a:xfrm>
              <a:off x="2373629" y="2003298"/>
              <a:ext cx="1409700" cy="649605"/>
            </a:xfrm>
            <a:custGeom>
              <a:avLst/>
              <a:gdLst/>
              <a:ahLst/>
              <a:cxnLst/>
              <a:rect l="l" t="t" r="r" b="b"/>
              <a:pathLst>
                <a:path w="1409700" h="649605">
                  <a:moveTo>
                    <a:pt x="1344803" y="0"/>
                  </a:moveTo>
                  <a:lnTo>
                    <a:pt x="64896" y="0"/>
                  </a:lnTo>
                  <a:lnTo>
                    <a:pt x="39647" y="5103"/>
                  </a:lnTo>
                  <a:lnTo>
                    <a:pt x="19018" y="19018"/>
                  </a:lnTo>
                  <a:lnTo>
                    <a:pt x="5103" y="39647"/>
                  </a:lnTo>
                  <a:lnTo>
                    <a:pt x="0" y="64897"/>
                  </a:lnTo>
                  <a:lnTo>
                    <a:pt x="0" y="584327"/>
                  </a:lnTo>
                  <a:lnTo>
                    <a:pt x="5103" y="609576"/>
                  </a:lnTo>
                  <a:lnTo>
                    <a:pt x="19018" y="630205"/>
                  </a:lnTo>
                  <a:lnTo>
                    <a:pt x="39647" y="644120"/>
                  </a:lnTo>
                  <a:lnTo>
                    <a:pt x="64896" y="649224"/>
                  </a:lnTo>
                  <a:lnTo>
                    <a:pt x="1344803" y="649224"/>
                  </a:lnTo>
                  <a:lnTo>
                    <a:pt x="1370052" y="644120"/>
                  </a:lnTo>
                  <a:lnTo>
                    <a:pt x="1390681" y="630205"/>
                  </a:lnTo>
                  <a:lnTo>
                    <a:pt x="1404596" y="609576"/>
                  </a:lnTo>
                  <a:lnTo>
                    <a:pt x="1409699" y="584327"/>
                  </a:lnTo>
                  <a:lnTo>
                    <a:pt x="1409699" y="64897"/>
                  </a:lnTo>
                  <a:lnTo>
                    <a:pt x="1404596" y="39647"/>
                  </a:lnTo>
                  <a:lnTo>
                    <a:pt x="1390681" y="19018"/>
                  </a:lnTo>
                  <a:lnTo>
                    <a:pt x="1370052" y="5103"/>
                  </a:lnTo>
                  <a:lnTo>
                    <a:pt x="1344803" y="0"/>
                  </a:lnTo>
                  <a:close/>
                </a:path>
              </a:pathLst>
            </a:custGeom>
            <a:solidFill>
              <a:srgbClr val="4F81BC"/>
            </a:solidFill>
          </p:spPr>
          <p:txBody>
            <a:bodyPr wrap="square" lIns="0" tIns="0" rIns="0" bIns="0" rtlCol="0"/>
            <a:lstStyle/>
            <a:p>
              <a:endParaRPr sz="1200">
                <a:latin typeface="+mj-lt"/>
                <a:cs typeface="Arial" panose="020B0604020202020204" pitchFamily="34" charset="0"/>
              </a:endParaRPr>
            </a:p>
          </p:txBody>
        </p:sp>
        <p:sp>
          <p:nvSpPr>
            <p:cNvPr id="33" name="object 33"/>
            <p:cNvSpPr/>
            <p:nvPr/>
          </p:nvSpPr>
          <p:spPr>
            <a:xfrm>
              <a:off x="2373629" y="2003298"/>
              <a:ext cx="1409700" cy="649605"/>
            </a:xfrm>
            <a:custGeom>
              <a:avLst/>
              <a:gdLst/>
              <a:ahLst/>
              <a:cxnLst/>
              <a:rect l="l" t="t" r="r" b="b"/>
              <a:pathLst>
                <a:path w="1409700" h="649605">
                  <a:moveTo>
                    <a:pt x="0" y="64897"/>
                  </a:moveTo>
                  <a:lnTo>
                    <a:pt x="5103" y="39647"/>
                  </a:lnTo>
                  <a:lnTo>
                    <a:pt x="19018" y="19018"/>
                  </a:lnTo>
                  <a:lnTo>
                    <a:pt x="39647" y="5103"/>
                  </a:lnTo>
                  <a:lnTo>
                    <a:pt x="64896" y="0"/>
                  </a:lnTo>
                  <a:lnTo>
                    <a:pt x="1344803" y="0"/>
                  </a:lnTo>
                  <a:lnTo>
                    <a:pt x="1370052" y="5103"/>
                  </a:lnTo>
                  <a:lnTo>
                    <a:pt x="1390681" y="19018"/>
                  </a:lnTo>
                  <a:lnTo>
                    <a:pt x="1404596" y="39647"/>
                  </a:lnTo>
                  <a:lnTo>
                    <a:pt x="1409699" y="64897"/>
                  </a:lnTo>
                  <a:lnTo>
                    <a:pt x="1409699" y="584327"/>
                  </a:lnTo>
                  <a:lnTo>
                    <a:pt x="1404596" y="609576"/>
                  </a:lnTo>
                  <a:lnTo>
                    <a:pt x="1390681" y="630205"/>
                  </a:lnTo>
                  <a:lnTo>
                    <a:pt x="1370052" y="644120"/>
                  </a:lnTo>
                  <a:lnTo>
                    <a:pt x="1344803" y="649224"/>
                  </a:lnTo>
                  <a:lnTo>
                    <a:pt x="64896" y="649224"/>
                  </a:lnTo>
                  <a:lnTo>
                    <a:pt x="39647" y="644120"/>
                  </a:lnTo>
                  <a:lnTo>
                    <a:pt x="19018" y="630205"/>
                  </a:lnTo>
                  <a:lnTo>
                    <a:pt x="5103" y="609576"/>
                  </a:lnTo>
                  <a:lnTo>
                    <a:pt x="0" y="584327"/>
                  </a:lnTo>
                  <a:lnTo>
                    <a:pt x="0" y="64897"/>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34" name="object 34"/>
            <p:cNvSpPr/>
            <p:nvPr/>
          </p:nvSpPr>
          <p:spPr>
            <a:xfrm>
              <a:off x="2530601" y="2152650"/>
              <a:ext cx="1409700" cy="649605"/>
            </a:xfrm>
            <a:custGeom>
              <a:avLst/>
              <a:gdLst/>
              <a:ahLst/>
              <a:cxnLst/>
              <a:rect l="l" t="t" r="r" b="b"/>
              <a:pathLst>
                <a:path w="1409700" h="649605">
                  <a:moveTo>
                    <a:pt x="1344802" y="0"/>
                  </a:moveTo>
                  <a:lnTo>
                    <a:pt x="64897" y="0"/>
                  </a:lnTo>
                  <a:lnTo>
                    <a:pt x="39647" y="5103"/>
                  </a:lnTo>
                  <a:lnTo>
                    <a:pt x="19018" y="19018"/>
                  </a:lnTo>
                  <a:lnTo>
                    <a:pt x="5103" y="39647"/>
                  </a:lnTo>
                  <a:lnTo>
                    <a:pt x="0" y="64896"/>
                  </a:lnTo>
                  <a:lnTo>
                    <a:pt x="0" y="584326"/>
                  </a:lnTo>
                  <a:lnTo>
                    <a:pt x="5103" y="609576"/>
                  </a:lnTo>
                  <a:lnTo>
                    <a:pt x="19018" y="630205"/>
                  </a:lnTo>
                  <a:lnTo>
                    <a:pt x="39647" y="644120"/>
                  </a:lnTo>
                  <a:lnTo>
                    <a:pt x="64897" y="649224"/>
                  </a:lnTo>
                  <a:lnTo>
                    <a:pt x="1344802" y="649224"/>
                  </a:lnTo>
                  <a:lnTo>
                    <a:pt x="1370052" y="644120"/>
                  </a:lnTo>
                  <a:lnTo>
                    <a:pt x="1390681" y="630205"/>
                  </a:lnTo>
                  <a:lnTo>
                    <a:pt x="1404596" y="609576"/>
                  </a:lnTo>
                  <a:lnTo>
                    <a:pt x="1409700" y="584326"/>
                  </a:lnTo>
                  <a:lnTo>
                    <a:pt x="1409700" y="64896"/>
                  </a:lnTo>
                  <a:lnTo>
                    <a:pt x="1404596" y="39647"/>
                  </a:lnTo>
                  <a:lnTo>
                    <a:pt x="1390681" y="19018"/>
                  </a:lnTo>
                  <a:lnTo>
                    <a:pt x="1370052" y="5103"/>
                  </a:lnTo>
                  <a:lnTo>
                    <a:pt x="1344802"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35" name="object 35"/>
            <p:cNvSpPr/>
            <p:nvPr/>
          </p:nvSpPr>
          <p:spPr>
            <a:xfrm>
              <a:off x="2530601" y="2152650"/>
              <a:ext cx="1409700" cy="649605"/>
            </a:xfrm>
            <a:custGeom>
              <a:avLst/>
              <a:gdLst/>
              <a:ahLst/>
              <a:cxnLst/>
              <a:rect l="l" t="t" r="r" b="b"/>
              <a:pathLst>
                <a:path w="1409700" h="649605">
                  <a:moveTo>
                    <a:pt x="0" y="64896"/>
                  </a:moveTo>
                  <a:lnTo>
                    <a:pt x="5103" y="39647"/>
                  </a:lnTo>
                  <a:lnTo>
                    <a:pt x="19018" y="19018"/>
                  </a:lnTo>
                  <a:lnTo>
                    <a:pt x="39647" y="5103"/>
                  </a:lnTo>
                  <a:lnTo>
                    <a:pt x="64897" y="0"/>
                  </a:lnTo>
                  <a:lnTo>
                    <a:pt x="1344802" y="0"/>
                  </a:lnTo>
                  <a:lnTo>
                    <a:pt x="1370052" y="5103"/>
                  </a:lnTo>
                  <a:lnTo>
                    <a:pt x="1390681" y="19018"/>
                  </a:lnTo>
                  <a:lnTo>
                    <a:pt x="1404596" y="39647"/>
                  </a:lnTo>
                  <a:lnTo>
                    <a:pt x="1409700" y="64896"/>
                  </a:lnTo>
                  <a:lnTo>
                    <a:pt x="1409700" y="584326"/>
                  </a:lnTo>
                  <a:lnTo>
                    <a:pt x="1404596" y="609576"/>
                  </a:lnTo>
                  <a:lnTo>
                    <a:pt x="1390681" y="630205"/>
                  </a:lnTo>
                  <a:lnTo>
                    <a:pt x="1370052" y="644120"/>
                  </a:lnTo>
                  <a:lnTo>
                    <a:pt x="1344802" y="649224"/>
                  </a:lnTo>
                  <a:lnTo>
                    <a:pt x="64897" y="649224"/>
                  </a:lnTo>
                  <a:lnTo>
                    <a:pt x="39647" y="644120"/>
                  </a:lnTo>
                  <a:lnTo>
                    <a:pt x="19018" y="630205"/>
                  </a:lnTo>
                  <a:lnTo>
                    <a:pt x="5103" y="609576"/>
                  </a:lnTo>
                  <a:lnTo>
                    <a:pt x="0" y="584326"/>
                  </a:lnTo>
                  <a:lnTo>
                    <a:pt x="0" y="64896"/>
                  </a:lnTo>
                  <a:close/>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grpSp>
      <p:sp>
        <p:nvSpPr>
          <p:cNvPr id="36" name="object 36"/>
          <p:cNvSpPr txBox="1"/>
          <p:nvPr/>
        </p:nvSpPr>
        <p:spPr>
          <a:xfrm>
            <a:off x="2671814" y="2505278"/>
            <a:ext cx="903974" cy="197671"/>
          </a:xfrm>
          <a:prstGeom prst="rect">
            <a:avLst/>
          </a:prstGeom>
        </p:spPr>
        <p:txBody>
          <a:bodyPr vert="horz" wrap="square" lIns="0" tIns="12879" rIns="0" bIns="0" rtlCol="0">
            <a:spAutoFit/>
          </a:bodyPr>
          <a:lstStyle/>
          <a:p>
            <a:pPr marL="12266">
              <a:spcBef>
                <a:spcPts val="101"/>
              </a:spcBef>
            </a:pPr>
            <a:r>
              <a:rPr sz="1200" spc="-5" dirty="0">
                <a:solidFill>
                  <a:srgbClr val="0D0D0D"/>
                </a:solidFill>
                <a:latin typeface="+mj-lt"/>
                <a:cs typeface="Arial" panose="020B0604020202020204" pitchFamily="34" charset="0"/>
              </a:rPr>
              <a:t>Indian</a:t>
            </a:r>
            <a:r>
              <a:rPr sz="1200" spc="-53"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Entity</a:t>
            </a:r>
            <a:endParaRPr sz="1200">
              <a:latin typeface="+mj-lt"/>
              <a:cs typeface="Arial" panose="020B0604020202020204" pitchFamily="34" charset="0"/>
            </a:endParaRPr>
          </a:p>
        </p:txBody>
      </p:sp>
      <p:grpSp>
        <p:nvGrpSpPr>
          <p:cNvPr id="37" name="object 37"/>
          <p:cNvGrpSpPr/>
          <p:nvPr/>
        </p:nvGrpSpPr>
        <p:grpSpPr>
          <a:xfrm>
            <a:off x="150131" y="3259134"/>
            <a:ext cx="1180563" cy="1165845"/>
            <a:chOff x="155447" y="3116593"/>
            <a:chExt cx="1222375" cy="1207135"/>
          </a:xfrm>
        </p:grpSpPr>
        <p:pic>
          <p:nvPicPr>
            <p:cNvPr id="38" name="object 38"/>
            <p:cNvPicPr/>
            <p:nvPr/>
          </p:nvPicPr>
          <p:blipFill>
            <a:blip r:embed="rId6" cstate="print"/>
            <a:stretch>
              <a:fillRect/>
            </a:stretch>
          </p:blipFill>
          <p:spPr>
            <a:xfrm>
              <a:off x="155447" y="3116593"/>
              <a:ext cx="1106436" cy="1123175"/>
            </a:xfrm>
            <a:prstGeom prst="rect">
              <a:avLst/>
            </a:prstGeom>
          </p:spPr>
        </p:pic>
        <p:sp>
          <p:nvSpPr>
            <p:cNvPr id="39" name="object 39"/>
            <p:cNvSpPr/>
            <p:nvPr/>
          </p:nvSpPr>
          <p:spPr>
            <a:xfrm>
              <a:off x="214121" y="3152394"/>
              <a:ext cx="993775" cy="1010919"/>
            </a:xfrm>
            <a:custGeom>
              <a:avLst/>
              <a:gdLst/>
              <a:ahLst/>
              <a:cxnLst/>
              <a:rect l="l" t="t" r="r" b="b"/>
              <a:pathLst>
                <a:path w="993775" h="1010920">
                  <a:moveTo>
                    <a:pt x="894283" y="0"/>
                  </a:moveTo>
                  <a:lnTo>
                    <a:pt x="99364" y="0"/>
                  </a:lnTo>
                  <a:lnTo>
                    <a:pt x="60687" y="7802"/>
                  </a:lnTo>
                  <a:lnTo>
                    <a:pt x="29103" y="29083"/>
                  </a:lnTo>
                  <a:lnTo>
                    <a:pt x="7808" y="60650"/>
                  </a:lnTo>
                  <a:lnTo>
                    <a:pt x="0" y="99313"/>
                  </a:lnTo>
                  <a:lnTo>
                    <a:pt x="0" y="911098"/>
                  </a:lnTo>
                  <a:lnTo>
                    <a:pt x="7808" y="949761"/>
                  </a:lnTo>
                  <a:lnTo>
                    <a:pt x="29103" y="981329"/>
                  </a:lnTo>
                  <a:lnTo>
                    <a:pt x="60687" y="1002609"/>
                  </a:lnTo>
                  <a:lnTo>
                    <a:pt x="99364" y="1010412"/>
                  </a:lnTo>
                  <a:lnTo>
                    <a:pt x="894283" y="1010412"/>
                  </a:lnTo>
                  <a:lnTo>
                    <a:pt x="932960" y="1002609"/>
                  </a:lnTo>
                  <a:lnTo>
                    <a:pt x="964544" y="981329"/>
                  </a:lnTo>
                  <a:lnTo>
                    <a:pt x="985839" y="949761"/>
                  </a:lnTo>
                  <a:lnTo>
                    <a:pt x="993647" y="911098"/>
                  </a:lnTo>
                  <a:lnTo>
                    <a:pt x="993647" y="99313"/>
                  </a:lnTo>
                  <a:lnTo>
                    <a:pt x="985839" y="60650"/>
                  </a:lnTo>
                  <a:lnTo>
                    <a:pt x="964544" y="29083"/>
                  </a:lnTo>
                  <a:lnTo>
                    <a:pt x="932960" y="7802"/>
                  </a:lnTo>
                  <a:lnTo>
                    <a:pt x="894283"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40" name="object 40"/>
            <p:cNvSpPr/>
            <p:nvPr/>
          </p:nvSpPr>
          <p:spPr>
            <a:xfrm>
              <a:off x="214121" y="3152394"/>
              <a:ext cx="993775" cy="1010919"/>
            </a:xfrm>
            <a:custGeom>
              <a:avLst/>
              <a:gdLst/>
              <a:ahLst/>
              <a:cxnLst/>
              <a:rect l="l" t="t" r="r" b="b"/>
              <a:pathLst>
                <a:path w="993775" h="1010920">
                  <a:moveTo>
                    <a:pt x="0" y="99313"/>
                  </a:moveTo>
                  <a:lnTo>
                    <a:pt x="7808" y="60650"/>
                  </a:lnTo>
                  <a:lnTo>
                    <a:pt x="29103" y="29083"/>
                  </a:lnTo>
                  <a:lnTo>
                    <a:pt x="60687" y="7802"/>
                  </a:lnTo>
                  <a:lnTo>
                    <a:pt x="99364" y="0"/>
                  </a:lnTo>
                  <a:lnTo>
                    <a:pt x="894283" y="0"/>
                  </a:lnTo>
                  <a:lnTo>
                    <a:pt x="932960" y="7802"/>
                  </a:lnTo>
                  <a:lnTo>
                    <a:pt x="964544" y="29083"/>
                  </a:lnTo>
                  <a:lnTo>
                    <a:pt x="985839" y="60650"/>
                  </a:lnTo>
                  <a:lnTo>
                    <a:pt x="993647" y="99313"/>
                  </a:lnTo>
                  <a:lnTo>
                    <a:pt x="993647" y="911098"/>
                  </a:lnTo>
                  <a:lnTo>
                    <a:pt x="985839" y="949761"/>
                  </a:lnTo>
                  <a:lnTo>
                    <a:pt x="964544" y="981329"/>
                  </a:lnTo>
                  <a:lnTo>
                    <a:pt x="932960" y="1002609"/>
                  </a:lnTo>
                  <a:lnTo>
                    <a:pt x="894283" y="1010412"/>
                  </a:lnTo>
                  <a:lnTo>
                    <a:pt x="99364" y="1010412"/>
                  </a:lnTo>
                  <a:lnTo>
                    <a:pt x="60687" y="1002609"/>
                  </a:lnTo>
                  <a:lnTo>
                    <a:pt x="29103" y="981329"/>
                  </a:lnTo>
                  <a:lnTo>
                    <a:pt x="7808" y="949761"/>
                  </a:lnTo>
                  <a:lnTo>
                    <a:pt x="0" y="911098"/>
                  </a:lnTo>
                  <a:lnTo>
                    <a:pt x="0" y="99313"/>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41" name="object 41"/>
            <p:cNvSpPr/>
            <p:nvPr/>
          </p:nvSpPr>
          <p:spPr>
            <a:xfrm>
              <a:off x="371093" y="3301746"/>
              <a:ext cx="993775" cy="1009015"/>
            </a:xfrm>
            <a:custGeom>
              <a:avLst/>
              <a:gdLst/>
              <a:ahLst/>
              <a:cxnLst/>
              <a:rect l="l" t="t" r="r" b="b"/>
              <a:pathLst>
                <a:path w="993775" h="1009014">
                  <a:moveTo>
                    <a:pt x="894283" y="0"/>
                  </a:moveTo>
                  <a:lnTo>
                    <a:pt x="99364" y="0"/>
                  </a:lnTo>
                  <a:lnTo>
                    <a:pt x="60687" y="7802"/>
                  </a:lnTo>
                  <a:lnTo>
                    <a:pt x="29103" y="29083"/>
                  </a:lnTo>
                  <a:lnTo>
                    <a:pt x="7808" y="60650"/>
                  </a:lnTo>
                  <a:lnTo>
                    <a:pt x="0" y="99314"/>
                  </a:lnTo>
                  <a:lnTo>
                    <a:pt x="0" y="909574"/>
                  </a:lnTo>
                  <a:lnTo>
                    <a:pt x="7808" y="948237"/>
                  </a:lnTo>
                  <a:lnTo>
                    <a:pt x="29103" y="979805"/>
                  </a:lnTo>
                  <a:lnTo>
                    <a:pt x="60687" y="1001085"/>
                  </a:lnTo>
                  <a:lnTo>
                    <a:pt x="99364" y="1008888"/>
                  </a:lnTo>
                  <a:lnTo>
                    <a:pt x="894283" y="1008888"/>
                  </a:lnTo>
                  <a:lnTo>
                    <a:pt x="932976" y="1001085"/>
                  </a:lnTo>
                  <a:lnTo>
                    <a:pt x="964558" y="979805"/>
                  </a:lnTo>
                  <a:lnTo>
                    <a:pt x="985844" y="948237"/>
                  </a:lnTo>
                  <a:lnTo>
                    <a:pt x="993647" y="909574"/>
                  </a:lnTo>
                  <a:lnTo>
                    <a:pt x="993647" y="99314"/>
                  </a:lnTo>
                  <a:lnTo>
                    <a:pt x="985844" y="60650"/>
                  </a:lnTo>
                  <a:lnTo>
                    <a:pt x="964558" y="29083"/>
                  </a:lnTo>
                  <a:lnTo>
                    <a:pt x="932976" y="7802"/>
                  </a:lnTo>
                  <a:lnTo>
                    <a:pt x="894283"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42" name="object 42"/>
            <p:cNvSpPr/>
            <p:nvPr/>
          </p:nvSpPr>
          <p:spPr>
            <a:xfrm>
              <a:off x="371093" y="3301746"/>
              <a:ext cx="993775" cy="1009015"/>
            </a:xfrm>
            <a:custGeom>
              <a:avLst/>
              <a:gdLst/>
              <a:ahLst/>
              <a:cxnLst/>
              <a:rect l="l" t="t" r="r" b="b"/>
              <a:pathLst>
                <a:path w="993775" h="1009014">
                  <a:moveTo>
                    <a:pt x="0" y="99314"/>
                  </a:moveTo>
                  <a:lnTo>
                    <a:pt x="7808" y="60650"/>
                  </a:lnTo>
                  <a:lnTo>
                    <a:pt x="29103" y="29083"/>
                  </a:lnTo>
                  <a:lnTo>
                    <a:pt x="60687" y="7802"/>
                  </a:lnTo>
                  <a:lnTo>
                    <a:pt x="99364" y="0"/>
                  </a:lnTo>
                  <a:lnTo>
                    <a:pt x="894283" y="0"/>
                  </a:lnTo>
                  <a:lnTo>
                    <a:pt x="932976" y="7802"/>
                  </a:lnTo>
                  <a:lnTo>
                    <a:pt x="964558" y="29083"/>
                  </a:lnTo>
                  <a:lnTo>
                    <a:pt x="985844" y="60650"/>
                  </a:lnTo>
                  <a:lnTo>
                    <a:pt x="993647" y="99314"/>
                  </a:lnTo>
                  <a:lnTo>
                    <a:pt x="993647" y="909574"/>
                  </a:lnTo>
                  <a:lnTo>
                    <a:pt x="985844" y="948237"/>
                  </a:lnTo>
                  <a:lnTo>
                    <a:pt x="964558" y="979805"/>
                  </a:lnTo>
                  <a:lnTo>
                    <a:pt x="932976" y="1001085"/>
                  </a:lnTo>
                  <a:lnTo>
                    <a:pt x="894283" y="1008888"/>
                  </a:lnTo>
                  <a:lnTo>
                    <a:pt x="99364" y="1008888"/>
                  </a:lnTo>
                  <a:lnTo>
                    <a:pt x="60687" y="1001085"/>
                  </a:lnTo>
                  <a:lnTo>
                    <a:pt x="29103" y="979805"/>
                  </a:lnTo>
                  <a:lnTo>
                    <a:pt x="7808" y="948237"/>
                  </a:lnTo>
                  <a:lnTo>
                    <a:pt x="0" y="909574"/>
                  </a:lnTo>
                  <a:lnTo>
                    <a:pt x="0" y="99314"/>
                  </a:lnTo>
                  <a:close/>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43" name="object 43"/>
          <p:cNvSpPr txBox="1"/>
          <p:nvPr/>
        </p:nvSpPr>
        <p:spPr>
          <a:xfrm>
            <a:off x="496708" y="3789118"/>
            <a:ext cx="681354" cy="197052"/>
          </a:xfrm>
          <a:prstGeom prst="rect">
            <a:avLst/>
          </a:prstGeom>
        </p:spPr>
        <p:txBody>
          <a:bodyPr vert="horz" wrap="square" lIns="0" tIns="12266" rIns="0" bIns="0" rtlCol="0">
            <a:spAutoFit/>
          </a:bodyPr>
          <a:lstStyle/>
          <a:p>
            <a:pPr marL="12266">
              <a:spcBef>
                <a:spcPts val="97"/>
              </a:spcBef>
            </a:pPr>
            <a:r>
              <a:rPr sz="1200" spc="-10" dirty="0">
                <a:solidFill>
                  <a:srgbClr val="0D0D0D"/>
                </a:solidFill>
                <a:latin typeface="+mj-lt"/>
                <a:cs typeface="Arial" panose="020B0604020202020204" pitchFamily="34" charset="0"/>
              </a:rPr>
              <a:t>Company</a:t>
            </a:r>
            <a:endParaRPr sz="1200">
              <a:latin typeface="+mj-lt"/>
              <a:cs typeface="Arial" panose="020B0604020202020204" pitchFamily="34" charset="0"/>
            </a:endParaRPr>
          </a:p>
        </p:txBody>
      </p:sp>
      <p:grpSp>
        <p:nvGrpSpPr>
          <p:cNvPr id="44" name="object 44"/>
          <p:cNvGrpSpPr/>
          <p:nvPr/>
        </p:nvGrpSpPr>
        <p:grpSpPr>
          <a:xfrm>
            <a:off x="1389446" y="3267965"/>
            <a:ext cx="1622125" cy="1167071"/>
            <a:chOff x="1438655" y="3125736"/>
            <a:chExt cx="1679575" cy="1208405"/>
          </a:xfrm>
        </p:grpSpPr>
        <p:pic>
          <p:nvPicPr>
            <p:cNvPr id="45" name="object 45"/>
            <p:cNvPicPr/>
            <p:nvPr/>
          </p:nvPicPr>
          <p:blipFill>
            <a:blip r:embed="rId7" cstate="print"/>
            <a:stretch>
              <a:fillRect/>
            </a:stretch>
          </p:blipFill>
          <p:spPr>
            <a:xfrm>
              <a:off x="1438655" y="3125736"/>
              <a:ext cx="1563624" cy="1123175"/>
            </a:xfrm>
            <a:prstGeom prst="rect">
              <a:avLst/>
            </a:prstGeom>
          </p:spPr>
        </p:pic>
        <p:sp>
          <p:nvSpPr>
            <p:cNvPr id="46" name="object 46"/>
            <p:cNvSpPr/>
            <p:nvPr/>
          </p:nvSpPr>
          <p:spPr>
            <a:xfrm>
              <a:off x="1497329" y="3161538"/>
              <a:ext cx="1450975" cy="1010919"/>
            </a:xfrm>
            <a:custGeom>
              <a:avLst/>
              <a:gdLst/>
              <a:ahLst/>
              <a:cxnLst/>
              <a:rect l="l" t="t" r="r" b="b"/>
              <a:pathLst>
                <a:path w="1450975" h="1010920">
                  <a:moveTo>
                    <a:pt x="1349756" y="0"/>
                  </a:moveTo>
                  <a:lnTo>
                    <a:pt x="101091" y="0"/>
                  </a:lnTo>
                  <a:lnTo>
                    <a:pt x="61721" y="7937"/>
                  </a:lnTo>
                  <a:lnTo>
                    <a:pt x="29590" y="29591"/>
                  </a:lnTo>
                  <a:lnTo>
                    <a:pt x="7937" y="61722"/>
                  </a:lnTo>
                  <a:lnTo>
                    <a:pt x="0" y="101091"/>
                  </a:lnTo>
                  <a:lnTo>
                    <a:pt x="0" y="909319"/>
                  </a:lnTo>
                  <a:lnTo>
                    <a:pt x="7937" y="948689"/>
                  </a:lnTo>
                  <a:lnTo>
                    <a:pt x="29590" y="980820"/>
                  </a:lnTo>
                  <a:lnTo>
                    <a:pt x="61721" y="1002474"/>
                  </a:lnTo>
                  <a:lnTo>
                    <a:pt x="101091" y="1010411"/>
                  </a:lnTo>
                  <a:lnTo>
                    <a:pt x="1349756" y="1010411"/>
                  </a:lnTo>
                  <a:lnTo>
                    <a:pt x="1389126" y="1002474"/>
                  </a:lnTo>
                  <a:lnTo>
                    <a:pt x="1421257" y="980820"/>
                  </a:lnTo>
                  <a:lnTo>
                    <a:pt x="1442910" y="948689"/>
                  </a:lnTo>
                  <a:lnTo>
                    <a:pt x="1450847" y="909319"/>
                  </a:lnTo>
                  <a:lnTo>
                    <a:pt x="1450847" y="101091"/>
                  </a:lnTo>
                  <a:lnTo>
                    <a:pt x="1442910" y="61721"/>
                  </a:lnTo>
                  <a:lnTo>
                    <a:pt x="1421257" y="29590"/>
                  </a:lnTo>
                  <a:lnTo>
                    <a:pt x="1389126" y="7937"/>
                  </a:lnTo>
                  <a:lnTo>
                    <a:pt x="1349756"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47" name="object 47"/>
            <p:cNvSpPr/>
            <p:nvPr/>
          </p:nvSpPr>
          <p:spPr>
            <a:xfrm>
              <a:off x="1497329" y="3161538"/>
              <a:ext cx="1450975" cy="1010919"/>
            </a:xfrm>
            <a:custGeom>
              <a:avLst/>
              <a:gdLst/>
              <a:ahLst/>
              <a:cxnLst/>
              <a:rect l="l" t="t" r="r" b="b"/>
              <a:pathLst>
                <a:path w="1450975" h="1010920">
                  <a:moveTo>
                    <a:pt x="0" y="101091"/>
                  </a:moveTo>
                  <a:lnTo>
                    <a:pt x="7937" y="61722"/>
                  </a:lnTo>
                  <a:lnTo>
                    <a:pt x="29590" y="29591"/>
                  </a:lnTo>
                  <a:lnTo>
                    <a:pt x="61721" y="7937"/>
                  </a:lnTo>
                  <a:lnTo>
                    <a:pt x="101091" y="0"/>
                  </a:lnTo>
                  <a:lnTo>
                    <a:pt x="1349756" y="0"/>
                  </a:lnTo>
                  <a:lnTo>
                    <a:pt x="1389126" y="7937"/>
                  </a:lnTo>
                  <a:lnTo>
                    <a:pt x="1421257" y="29590"/>
                  </a:lnTo>
                  <a:lnTo>
                    <a:pt x="1442910" y="61721"/>
                  </a:lnTo>
                  <a:lnTo>
                    <a:pt x="1450847" y="101091"/>
                  </a:lnTo>
                  <a:lnTo>
                    <a:pt x="1450847" y="909319"/>
                  </a:lnTo>
                  <a:lnTo>
                    <a:pt x="1442910" y="948689"/>
                  </a:lnTo>
                  <a:lnTo>
                    <a:pt x="1421257" y="980820"/>
                  </a:lnTo>
                  <a:lnTo>
                    <a:pt x="1389126" y="1002474"/>
                  </a:lnTo>
                  <a:lnTo>
                    <a:pt x="1349756" y="1010411"/>
                  </a:lnTo>
                  <a:lnTo>
                    <a:pt x="101091" y="1010411"/>
                  </a:lnTo>
                  <a:lnTo>
                    <a:pt x="61721" y="1002474"/>
                  </a:lnTo>
                  <a:lnTo>
                    <a:pt x="29590" y="980820"/>
                  </a:lnTo>
                  <a:lnTo>
                    <a:pt x="7937" y="948689"/>
                  </a:lnTo>
                  <a:lnTo>
                    <a:pt x="0" y="909319"/>
                  </a:lnTo>
                  <a:lnTo>
                    <a:pt x="0" y="101091"/>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48" name="object 48"/>
            <p:cNvSpPr/>
            <p:nvPr/>
          </p:nvSpPr>
          <p:spPr>
            <a:xfrm>
              <a:off x="1652777" y="3310890"/>
              <a:ext cx="1452880" cy="1010919"/>
            </a:xfrm>
            <a:custGeom>
              <a:avLst/>
              <a:gdLst/>
              <a:ahLst/>
              <a:cxnLst/>
              <a:rect l="l" t="t" r="r" b="b"/>
              <a:pathLst>
                <a:path w="1452880" h="1010920">
                  <a:moveTo>
                    <a:pt x="1351280" y="0"/>
                  </a:moveTo>
                  <a:lnTo>
                    <a:pt x="101092" y="0"/>
                  </a:lnTo>
                  <a:lnTo>
                    <a:pt x="61722" y="7937"/>
                  </a:lnTo>
                  <a:lnTo>
                    <a:pt x="29591" y="29590"/>
                  </a:lnTo>
                  <a:lnTo>
                    <a:pt x="7937" y="61721"/>
                  </a:lnTo>
                  <a:lnTo>
                    <a:pt x="0" y="101091"/>
                  </a:lnTo>
                  <a:lnTo>
                    <a:pt x="0" y="909319"/>
                  </a:lnTo>
                  <a:lnTo>
                    <a:pt x="7937" y="948689"/>
                  </a:lnTo>
                  <a:lnTo>
                    <a:pt x="29591" y="980820"/>
                  </a:lnTo>
                  <a:lnTo>
                    <a:pt x="61722" y="1002474"/>
                  </a:lnTo>
                  <a:lnTo>
                    <a:pt x="101092" y="1010412"/>
                  </a:lnTo>
                  <a:lnTo>
                    <a:pt x="1351280" y="1010412"/>
                  </a:lnTo>
                  <a:lnTo>
                    <a:pt x="1390650" y="1002474"/>
                  </a:lnTo>
                  <a:lnTo>
                    <a:pt x="1422781" y="980820"/>
                  </a:lnTo>
                  <a:lnTo>
                    <a:pt x="1444434" y="948689"/>
                  </a:lnTo>
                  <a:lnTo>
                    <a:pt x="1452372" y="909319"/>
                  </a:lnTo>
                  <a:lnTo>
                    <a:pt x="1452372" y="101091"/>
                  </a:lnTo>
                  <a:lnTo>
                    <a:pt x="1444434" y="61721"/>
                  </a:lnTo>
                  <a:lnTo>
                    <a:pt x="1422781" y="29590"/>
                  </a:lnTo>
                  <a:lnTo>
                    <a:pt x="1390650" y="7937"/>
                  </a:lnTo>
                  <a:lnTo>
                    <a:pt x="1351280"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49" name="object 49"/>
            <p:cNvSpPr/>
            <p:nvPr/>
          </p:nvSpPr>
          <p:spPr>
            <a:xfrm>
              <a:off x="1652777" y="3310890"/>
              <a:ext cx="1452880" cy="1010919"/>
            </a:xfrm>
            <a:custGeom>
              <a:avLst/>
              <a:gdLst/>
              <a:ahLst/>
              <a:cxnLst/>
              <a:rect l="l" t="t" r="r" b="b"/>
              <a:pathLst>
                <a:path w="1452880" h="1010920">
                  <a:moveTo>
                    <a:pt x="0" y="101091"/>
                  </a:moveTo>
                  <a:lnTo>
                    <a:pt x="7937" y="61721"/>
                  </a:lnTo>
                  <a:lnTo>
                    <a:pt x="29591" y="29590"/>
                  </a:lnTo>
                  <a:lnTo>
                    <a:pt x="61722" y="7937"/>
                  </a:lnTo>
                  <a:lnTo>
                    <a:pt x="101092" y="0"/>
                  </a:lnTo>
                  <a:lnTo>
                    <a:pt x="1351280" y="0"/>
                  </a:lnTo>
                  <a:lnTo>
                    <a:pt x="1390650" y="7937"/>
                  </a:lnTo>
                  <a:lnTo>
                    <a:pt x="1422781" y="29590"/>
                  </a:lnTo>
                  <a:lnTo>
                    <a:pt x="1444434" y="61721"/>
                  </a:lnTo>
                  <a:lnTo>
                    <a:pt x="1452372" y="101091"/>
                  </a:lnTo>
                  <a:lnTo>
                    <a:pt x="1452372" y="909319"/>
                  </a:lnTo>
                  <a:lnTo>
                    <a:pt x="1444434" y="948689"/>
                  </a:lnTo>
                  <a:lnTo>
                    <a:pt x="1422781" y="980820"/>
                  </a:lnTo>
                  <a:lnTo>
                    <a:pt x="1390650" y="1002474"/>
                  </a:lnTo>
                  <a:lnTo>
                    <a:pt x="1351280" y="1010412"/>
                  </a:lnTo>
                  <a:lnTo>
                    <a:pt x="101092" y="1010412"/>
                  </a:lnTo>
                  <a:lnTo>
                    <a:pt x="61722" y="1002474"/>
                  </a:lnTo>
                  <a:lnTo>
                    <a:pt x="29591" y="980820"/>
                  </a:lnTo>
                  <a:lnTo>
                    <a:pt x="7937" y="948689"/>
                  </a:lnTo>
                  <a:lnTo>
                    <a:pt x="0" y="909319"/>
                  </a:lnTo>
                  <a:lnTo>
                    <a:pt x="0" y="101091"/>
                  </a:lnTo>
                  <a:close/>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50" name="object 50"/>
          <p:cNvSpPr txBox="1"/>
          <p:nvPr/>
        </p:nvSpPr>
        <p:spPr>
          <a:xfrm>
            <a:off x="1705163" y="3704608"/>
            <a:ext cx="1184856" cy="412647"/>
          </a:xfrm>
          <a:prstGeom prst="rect">
            <a:avLst/>
          </a:prstGeom>
        </p:spPr>
        <p:txBody>
          <a:bodyPr vert="horz" wrap="square" lIns="0" tIns="33117" rIns="0" bIns="0" rtlCol="0">
            <a:spAutoFit/>
          </a:bodyPr>
          <a:lstStyle/>
          <a:p>
            <a:pPr marL="87086" marR="4906" indent="-75434">
              <a:lnSpc>
                <a:spcPts val="1487"/>
              </a:lnSpc>
              <a:spcBef>
                <a:spcPts val="261"/>
              </a:spcBef>
            </a:pPr>
            <a:r>
              <a:rPr sz="1200" spc="-10" dirty="0">
                <a:solidFill>
                  <a:srgbClr val="0D0D0D"/>
                </a:solidFill>
                <a:latin typeface="+mj-lt"/>
                <a:cs typeface="Arial" panose="020B0604020202020204" pitchFamily="34" charset="0"/>
              </a:rPr>
              <a:t>Partnership</a:t>
            </a:r>
            <a:r>
              <a:rPr sz="1200" spc="-58" dirty="0">
                <a:solidFill>
                  <a:srgbClr val="0D0D0D"/>
                </a:solidFill>
                <a:latin typeface="+mj-lt"/>
                <a:cs typeface="Arial" panose="020B0604020202020204" pitchFamily="34" charset="0"/>
              </a:rPr>
              <a:t> </a:t>
            </a:r>
            <a:r>
              <a:rPr sz="1200" dirty="0">
                <a:solidFill>
                  <a:srgbClr val="0D0D0D"/>
                </a:solidFill>
                <a:latin typeface="+mj-lt"/>
                <a:cs typeface="Arial" panose="020B0604020202020204" pitchFamily="34" charset="0"/>
              </a:rPr>
              <a:t>Firm </a:t>
            </a:r>
            <a:r>
              <a:rPr sz="1200" spc="-29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(including</a:t>
            </a:r>
            <a:r>
              <a:rPr sz="1200" spc="-14"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LLP)</a:t>
            </a:r>
            <a:endParaRPr sz="1200">
              <a:latin typeface="+mj-lt"/>
              <a:cs typeface="Arial" panose="020B0604020202020204" pitchFamily="34" charset="0"/>
            </a:endParaRPr>
          </a:p>
        </p:txBody>
      </p:sp>
      <p:grpSp>
        <p:nvGrpSpPr>
          <p:cNvPr id="51" name="object 51"/>
          <p:cNvGrpSpPr/>
          <p:nvPr/>
        </p:nvGrpSpPr>
        <p:grpSpPr>
          <a:xfrm>
            <a:off x="3117423" y="3267953"/>
            <a:ext cx="1531973" cy="1548531"/>
            <a:chOff x="3227832" y="3125724"/>
            <a:chExt cx="1586230" cy="1603375"/>
          </a:xfrm>
        </p:grpSpPr>
        <p:pic>
          <p:nvPicPr>
            <p:cNvPr id="52" name="object 52"/>
            <p:cNvPicPr/>
            <p:nvPr/>
          </p:nvPicPr>
          <p:blipFill>
            <a:blip r:embed="rId8" cstate="print"/>
            <a:stretch>
              <a:fillRect/>
            </a:stretch>
          </p:blipFill>
          <p:spPr>
            <a:xfrm>
              <a:off x="3227832" y="3125724"/>
              <a:ext cx="1470659" cy="1519427"/>
            </a:xfrm>
            <a:prstGeom prst="rect">
              <a:avLst/>
            </a:prstGeom>
          </p:spPr>
        </p:pic>
        <p:sp>
          <p:nvSpPr>
            <p:cNvPr id="53" name="object 53"/>
            <p:cNvSpPr/>
            <p:nvPr/>
          </p:nvSpPr>
          <p:spPr>
            <a:xfrm>
              <a:off x="3286506" y="3161538"/>
              <a:ext cx="1358265" cy="1407160"/>
            </a:xfrm>
            <a:custGeom>
              <a:avLst/>
              <a:gdLst/>
              <a:ahLst/>
              <a:cxnLst/>
              <a:rect l="l" t="t" r="r" b="b"/>
              <a:pathLst>
                <a:path w="1358264" h="1407160">
                  <a:moveTo>
                    <a:pt x="1222121" y="0"/>
                  </a:moveTo>
                  <a:lnTo>
                    <a:pt x="135763" y="0"/>
                  </a:lnTo>
                  <a:lnTo>
                    <a:pt x="92870" y="6926"/>
                  </a:lnTo>
                  <a:lnTo>
                    <a:pt x="55604" y="26208"/>
                  </a:lnTo>
                  <a:lnTo>
                    <a:pt x="26208" y="55604"/>
                  </a:lnTo>
                  <a:lnTo>
                    <a:pt x="6926" y="92870"/>
                  </a:lnTo>
                  <a:lnTo>
                    <a:pt x="0" y="135762"/>
                  </a:lnTo>
                  <a:lnTo>
                    <a:pt x="0" y="1270889"/>
                  </a:lnTo>
                  <a:lnTo>
                    <a:pt x="6926" y="1313781"/>
                  </a:lnTo>
                  <a:lnTo>
                    <a:pt x="26208" y="1351047"/>
                  </a:lnTo>
                  <a:lnTo>
                    <a:pt x="55604" y="1380443"/>
                  </a:lnTo>
                  <a:lnTo>
                    <a:pt x="92870" y="1399725"/>
                  </a:lnTo>
                  <a:lnTo>
                    <a:pt x="135763" y="1406652"/>
                  </a:lnTo>
                  <a:lnTo>
                    <a:pt x="1222121" y="1406652"/>
                  </a:lnTo>
                  <a:lnTo>
                    <a:pt x="1265013" y="1399725"/>
                  </a:lnTo>
                  <a:lnTo>
                    <a:pt x="1302279" y="1380443"/>
                  </a:lnTo>
                  <a:lnTo>
                    <a:pt x="1331675" y="1351047"/>
                  </a:lnTo>
                  <a:lnTo>
                    <a:pt x="1350957" y="1313781"/>
                  </a:lnTo>
                  <a:lnTo>
                    <a:pt x="1357884" y="1270889"/>
                  </a:lnTo>
                  <a:lnTo>
                    <a:pt x="1357884" y="135762"/>
                  </a:lnTo>
                  <a:lnTo>
                    <a:pt x="1350957" y="92870"/>
                  </a:lnTo>
                  <a:lnTo>
                    <a:pt x="1331675" y="55604"/>
                  </a:lnTo>
                  <a:lnTo>
                    <a:pt x="1302279" y="26208"/>
                  </a:lnTo>
                  <a:lnTo>
                    <a:pt x="1265013" y="6926"/>
                  </a:lnTo>
                  <a:lnTo>
                    <a:pt x="1222121"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54" name="object 54"/>
            <p:cNvSpPr/>
            <p:nvPr/>
          </p:nvSpPr>
          <p:spPr>
            <a:xfrm>
              <a:off x="3286506" y="3161538"/>
              <a:ext cx="1358265" cy="1407160"/>
            </a:xfrm>
            <a:custGeom>
              <a:avLst/>
              <a:gdLst/>
              <a:ahLst/>
              <a:cxnLst/>
              <a:rect l="l" t="t" r="r" b="b"/>
              <a:pathLst>
                <a:path w="1358264" h="1407160">
                  <a:moveTo>
                    <a:pt x="0" y="135762"/>
                  </a:moveTo>
                  <a:lnTo>
                    <a:pt x="6926" y="92870"/>
                  </a:lnTo>
                  <a:lnTo>
                    <a:pt x="26208" y="55604"/>
                  </a:lnTo>
                  <a:lnTo>
                    <a:pt x="55604" y="26208"/>
                  </a:lnTo>
                  <a:lnTo>
                    <a:pt x="92870" y="6926"/>
                  </a:lnTo>
                  <a:lnTo>
                    <a:pt x="135763" y="0"/>
                  </a:lnTo>
                  <a:lnTo>
                    <a:pt x="1222121" y="0"/>
                  </a:lnTo>
                  <a:lnTo>
                    <a:pt x="1265013" y="6926"/>
                  </a:lnTo>
                  <a:lnTo>
                    <a:pt x="1302279" y="26208"/>
                  </a:lnTo>
                  <a:lnTo>
                    <a:pt x="1331675" y="55604"/>
                  </a:lnTo>
                  <a:lnTo>
                    <a:pt x="1350957" y="92870"/>
                  </a:lnTo>
                  <a:lnTo>
                    <a:pt x="1357884" y="135762"/>
                  </a:lnTo>
                  <a:lnTo>
                    <a:pt x="1357884" y="1270889"/>
                  </a:lnTo>
                  <a:lnTo>
                    <a:pt x="1350957" y="1313781"/>
                  </a:lnTo>
                  <a:lnTo>
                    <a:pt x="1331675" y="1351047"/>
                  </a:lnTo>
                  <a:lnTo>
                    <a:pt x="1302279" y="1380443"/>
                  </a:lnTo>
                  <a:lnTo>
                    <a:pt x="1265013" y="1399725"/>
                  </a:lnTo>
                  <a:lnTo>
                    <a:pt x="1222121" y="1406652"/>
                  </a:lnTo>
                  <a:lnTo>
                    <a:pt x="135763" y="1406652"/>
                  </a:lnTo>
                  <a:lnTo>
                    <a:pt x="92870" y="1399725"/>
                  </a:lnTo>
                  <a:lnTo>
                    <a:pt x="55604" y="1380443"/>
                  </a:lnTo>
                  <a:lnTo>
                    <a:pt x="26208" y="1351047"/>
                  </a:lnTo>
                  <a:lnTo>
                    <a:pt x="6926" y="1313781"/>
                  </a:lnTo>
                  <a:lnTo>
                    <a:pt x="0" y="1270889"/>
                  </a:lnTo>
                  <a:lnTo>
                    <a:pt x="0" y="135762"/>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55" name="object 55"/>
            <p:cNvSpPr/>
            <p:nvPr/>
          </p:nvSpPr>
          <p:spPr>
            <a:xfrm>
              <a:off x="3441954" y="3310890"/>
              <a:ext cx="1359535" cy="1405255"/>
            </a:xfrm>
            <a:custGeom>
              <a:avLst/>
              <a:gdLst/>
              <a:ahLst/>
              <a:cxnLst/>
              <a:rect l="l" t="t" r="r" b="b"/>
              <a:pathLst>
                <a:path w="1359535" h="1405254">
                  <a:moveTo>
                    <a:pt x="1223518" y="0"/>
                  </a:moveTo>
                  <a:lnTo>
                    <a:pt x="135890" y="0"/>
                  </a:lnTo>
                  <a:lnTo>
                    <a:pt x="92935" y="6927"/>
                  </a:lnTo>
                  <a:lnTo>
                    <a:pt x="55632" y="26216"/>
                  </a:lnTo>
                  <a:lnTo>
                    <a:pt x="26216" y="55632"/>
                  </a:lnTo>
                  <a:lnTo>
                    <a:pt x="6927" y="92935"/>
                  </a:lnTo>
                  <a:lnTo>
                    <a:pt x="0" y="135889"/>
                  </a:lnTo>
                  <a:lnTo>
                    <a:pt x="0" y="1269238"/>
                  </a:lnTo>
                  <a:lnTo>
                    <a:pt x="6927" y="1312192"/>
                  </a:lnTo>
                  <a:lnTo>
                    <a:pt x="26216" y="1349495"/>
                  </a:lnTo>
                  <a:lnTo>
                    <a:pt x="55632" y="1378911"/>
                  </a:lnTo>
                  <a:lnTo>
                    <a:pt x="92935" y="1398200"/>
                  </a:lnTo>
                  <a:lnTo>
                    <a:pt x="135890" y="1405127"/>
                  </a:lnTo>
                  <a:lnTo>
                    <a:pt x="1223518" y="1405127"/>
                  </a:lnTo>
                  <a:lnTo>
                    <a:pt x="1266472" y="1398200"/>
                  </a:lnTo>
                  <a:lnTo>
                    <a:pt x="1303775" y="1378911"/>
                  </a:lnTo>
                  <a:lnTo>
                    <a:pt x="1333191" y="1349495"/>
                  </a:lnTo>
                  <a:lnTo>
                    <a:pt x="1352480" y="1312192"/>
                  </a:lnTo>
                  <a:lnTo>
                    <a:pt x="1359408" y="1269238"/>
                  </a:lnTo>
                  <a:lnTo>
                    <a:pt x="1359408" y="135889"/>
                  </a:lnTo>
                  <a:lnTo>
                    <a:pt x="1352480" y="92935"/>
                  </a:lnTo>
                  <a:lnTo>
                    <a:pt x="1333191" y="55632"/>
                  </a:lnTo>
                  <a:lnTo>
                    <a:pt x="1303775" y="26216"/>
                  </a:lnTo>
                  <a:lnTo>
                    <a:pt x="1266472" y="6927"/>
                  </a:lnTo>
                  <a:lnTo>
                    <a:pt x="1223518"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56" name="object 56"/>
            <p:cNvSpPr/>
            <p:nvPr/>
          </p:nvSpPr>
          <p:spPr>
            <a:xfrm>
              <a:off x="3441954" y="3310890"/>
              <a:ext cx="1359535" cy="1405255"/>
            </a:xfrm>
            <a:custGeom>
              <a:avLst/>
              <a:gdLst/>
              <a:ahLst/>
              <a:cxnLst/>
              <a:rect l="l" t="t" r="r" b="b"/>
              <a:pathLst>
                <a:path w="1359535" h="1405254">
                  <a:moveTo>
                    <a:pt x="0" y="135889"/>
                  </a:moveTo>
                  <a:lnTo>
                    <a:pt x="6927" y="92935"/>
                  </a:lnTo>
                  <a:lnTo>
                    <a:pt x="26216" y="55632"/>
                  </a:lnTo>
                  <a:lnTo>
                    <a:pt x="55632" y="26216"/>
                  </a:lnTo>
                  <a:lnTo>
                    <a:pt x="92935" y="6927"/>
                  </a:lnTo>
                  <a:lnTo>
                    <a:pt x="135890" y="0"/>
                  </a:lnTo>
                  <a:lnTo>
                    <a:pt x="1223518" y="0"/>
                  </a:lnTo>
                  <a:lnTo>
                    <a:pt x="1266472" y="6927"/>
                  </a:lnTo>
                  <a:lnTo>
                    <a:pt x="1303775" y="26216"/>
                  </a:lnTo>
                  <a:lnTo>
                    <a:pt x="1333191" y="55632"/>
                  </a:lnTo>
                  <a:lnTo>
                    <a:pt x="1352480" y="92935"/>
                  </a:lnTo>
                  <a:lnTo>
                    <a:pt x="1359408" y="135889"/>
                  </a:lnTo>
                  <a:lnTo>
                    <a:pt x="1359408" y="1269238"/>
                  </a:lnTo>
                  <a:lnTo>
                    <a:pt x="1352480" y="1312192"/>
                  </a:lnTo>
                  <a:lnTo>
                    <a:pt x="1333191" y="1349495"/>
                  </a:lnTo>
                  <a:lnTo>
                    <a:pt x="1303775" y="1378911"/>
                  </a:lnTo>
                  <a:lnTo>
                    <a:pt x="1266472" y="1398200"/>
                  </a:lnTo>
                  <a:lnTo>
                    <a:pt x="1223518" y="1405127"/>
                  </a:lnTo>
                  <a:lnTo>
                    <a:pt x="135890" y="1405127"/>
                  </a:lnTo>
                  <a:lnTo>
                    <a:pt x="92935" y="1398200"/>
                  </a:lnTo>
                  <a:lnTo>
                    <a:pt x="55632" y="1378911"/>
                  </a:lnTo>
                  <a:lnTo>
                    <a:pt x="26216" y="1349495"/>
                  </a:lnTo>
                  <a:lnTo>
                    <a:pt x="6927" y="1312192"/>
                  </a:lnTo>
                  <a:lnTo>
                    <a:pt x="0" y="1269238"/>
                  </a:lnTo>
                  <a:lnTo>
                    <a:pt x="0" y="135889"/>
                  </a:lnTo>
                  <a:close/>
                </a:path>
              </a:pathLst>
            </a:custGeom>
            <a:ln w="25399">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57" name="object 57"/>
          <p:cNvSpPr txBox="1"/>
          <p:nvPr/>
        </p:nvSpPr>
        <p:spPr>
          <a:xfrm>
            <a:off x="3415476" y="3612494"/>
            <a:ext cx="1129661" cy="879936"/>
          </a:xfrm>
          <a:prstGeom prst="rect">
            <a:avLst/>
          </a:prstGeom>
        </p:spPr>
        <p:txBody>
          <a:bodyPr vert="horz" wrap="square" lIns="0" tIns="30051" rIns="0" bIns="0" rtlCol="0">
            <a:spAutoFit/>
          </a:bodyPr>
          <a:lstStyle/>
          <a:p>
            <a:pPr marL="11652" marR="4906" indent="-613" algn="ctr">
              <a:lnSpc>
                <a:spcPct val="91600"/>
              </a:lnSpc>
              <a:spcBef>
                <a:spcPts val="237"/>
              </a:spcBef>
            </a:pPr>
            <a:r>
              <a:rPr sz="1200" spc="-5" dirty="0">
                <a:solidFill>
                  <a:srgbClr val="0D0D0D"/>
                </a:solidFill>
                <a:latin typeface="+mj-lt"/>
                <a:cs typeface="Arial" panose="020B0604020202020204" pitchFamily="34" charset="0"/>
              </a:rPr>
              <a:t>Body </a:t>
            </a:r>
            <a:r>
              <a:rPr sz="1200" spc="-10" dirty="0">
                <a:solidFill>
                  <a:srgbClr val="0D0D0D"/>
                </a:solidFill>
                <a:latin typeface="+mj-lt"/>
                <a:cs typeface="Arial" panose="020B0604020202020204" pitchFamily="34" charset="0"/>
              </a:rPr>
              <a:t>corporate </a:t>
            </a:r>
            <a:r>
              <a:rPr sz="1200" spc="-29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incorporated</a:t>
            </a:r>
            <a:r>
              <a:rPr sz="1200" spc="-68"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by </a:t>
            </a:r>
            <a:r>
              <a:rPr sz="1200" spc="-290"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any </a:t>
            </a:r>
            <a:r>
              <a:rPr sz="1200" spc="-5" dirty="0">
                <a:solidFill>
                  <a:srgbClr val="0D0D0D"/>
                </a:solidFill>
                <a:latin typeface="+mj-lt"/>
                <a:cs typeface="Arial" panose="020B0604020202020204" pitchFamily="34" charset="0"/>
              </a:rPr>
              <a:t>law </a:t>
            </a:r>
            <a:r>
              <a:rPr sz="1200" spc="-10" dirty="0">
                <a:solidFill>
                  <a:srgbClr val="0D0D0D"/>
                </a:solidFill>
                <a:latin typeface="+mj-lt"/>
                <a:cs typeface="Arial" panose="020B0604020202020204" pitchFamily="34" charset="0"/>
              </a:rPr>
              <a:t>for </a:t>
            </a:r>
            <a:r>
              <a:rPr sz="1200" spc="-5" dirty="0">
                <a:solidFill>
                  <a:srgbClr val="0D0D0D"/>
                </a:solidFill>
                <a:latin typeface="+mj-lt"/>
                <a:cs typeface="Arial" panose="020B0604020202020204" pitchFamily="34" charset="0"/>
              </a:rPr>
              <a:t>the </a:t>
            </a:r>
            <a:r>
              <a:rPr sz="120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time being </a:t>
            </a:r>
            <a:r>
              <a:rPr sz="1200" dirty="0">
                <a:solidFill>
                  <a:srgbClr val="0D0D0D"/>
                </a:solidFill>
                <a:latin typeface="+mj-lt"/>
                <a:cs typeface="Arial" panose="020B0604020202020204" pitchFamily="34" charset="0"/>
              </a:rPr>
              <a:t>in </a:t>
            </a:r>
            <a:r>
              <a:rPr sz="1200" spc="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force</a:t>
            </a:r>
            <a:endParaRPr sz="1200" dirty="0">
              <a:latin typeface="+mj-lt"/>
              <a:cs typeface="Arial" panose="020B0604020202020204" pitchFamily="34" charset="0"/>
            </a:endParaRPr>
          </a:p>
        </p:txBody>
      </p:sp>
      <p:grpSp>
        <p:nvGrpSpPr>
          <p:cNvPr id="58" name="object 58"/>
          <p:cNvGrpSpPr/>
          <p:nvPr/>
        </p:nvGrpSpPr>
        <p:grpSpPr>
          <a:xfrm>
            <a:off x="4362625" y="2378931"/>
            <a:ext cx="1582262" cy="1055454"/>
            <a:chOff x="4517135" y="2205215"/>
            <a:chExt cx="1638300" cy="1092835"/>
          </a:xfrm>
        </p:grpSpPr>
        <p:pic>
          <p:nvPicPr>
            <p:cNvPr id="59" name="object 59"/>
            <p:cNvPicPr/>
            <p:nvPr/>
          </p:nvPicPr>
          <p:blipFill>
            <a:blip r:embed="rId9" cstate="print"/>
            <a:stretch>
              <a:fillRect/>
            </a:stretch>
          </p:blipFill>
          <p:spPr>
            <a:xfrm>
              <a:off x="4517135" y="2205215"/>
              <a:ext cx="1522476" cy="1007376"/>
            </a:xfrm>
            <a:prstGeom prst="rect">
              <a:avLst/>
            </a:prstGeom>
          </p:spPr>
        </p:pic>
        <p:sp>
          <p:nvSpPr>
            <p:cNvPr id="60" name="object 60"/>
            <p:cNvSpPr/>
            <p:nvPr/>
          </p:nvSpPr>
          <p:spPr>
            <a:xfrm>
              <a:off x="4575809" y="2241042"/>
              <a:ext cx="1409700" cy="894715"/>
            </a:xfrm>
            <a:custGeom>
              <a:avLst/>
              <a:gdLst/>
              <a:ahLst/>
              <a:cxnLst/>
              <a:rect l="l" t="t" r="r" b="b"/>
              <a:pathLst>
                <a:path w="1409700" h="894714">
                  <a:moveTo>
                    <a:pt x="1320291" y="0"/>
                  </a:moveTo>
                  <a:lnTo>
                    <a:pt x="89407" y="0"/>
                  </a:lnTo>
                  <a:lnTo>
                    <a:pt x="54596" y="7022"/>
                  </a:lnTo>
                  <a:lnTo>
                    <a:pt x="26177" y="26177"/>
                  </a:lnTo>
                  <a:lnTo>
                    <a:pt x="7022" y="54596"/>
                  </a:lnTo>
                  <a:lnTo>
                    <a:pt x="0" y="89408"/>
                  </a:lnTo>
                  <a:lnTo>
                    <a:pt x="0" y="805179"/>
                  </a:lnTo>
                  <a:lnTo>
                    <a:pt x="7022" y="839991"/>
                  </a:lnTo>
                  <a:lnTo>
                    <a:pt x="26177" y="868410"/>
                  </a:lnTo>
                  <a:lnTo>
                    <a:pt x="54596" y="887565"/>
                  </a:lnTo>
                  <a:lnTo>
                    <a:pt x="89407" y="894588"/>
                  </a:lnTo>
                  <a:lnTo>
                    <a:pt x="1320291" y="894588"/>
                  </a:lnTo>
                  <a:lnTo>
                    <a:pt x="1355103" y="887565"/>
                  </a:lnTo>
                  <a:lnTo>
                    <a:pt x="1383522" y="868410"/>
                  </a:lnTo>
                  <a:lnTo>
                    <a:pt x="1402677" y="839991"/>
                  </a:lnTo>
                  <a:lnTo>
                    <a:pt x="1409700" y="805179"/>
                  </a:lnTo>
                  <a:lnTo>
                    <a:pt x="1409700" y="89408"/>
                  </a:lnTo>
                  <a:lnTo>
                    <a:pt x="1402677" y="54596"/>
                  </a:lnTo>
                  <a:lnTo>
                    <a:pt x="1383522" y="26177"/>
                  </a:lnTo>
                  <a:lnTo>
                    <a:pt x="1355103" y="7022"/>
                  </a:lnTo>
                  <a:lnTo>
                    <a:pt x="1320291" y="0"/>
                  </a:lnTo>
                  <a:close/>
                </a:path>
              </a:pathLst>
            </a:custGeom>
            <a:solidFill>
              <a:srgbClr val="4F81BC"/>
            </a:solidFill>
          </p:spPr>
          <p:txBody>
            <a:bodyPr wrap="square" lIns="0" tIns="0" rIns="0" bIns="0" rtlCol="0"/>
            <a:lstStyle/>
            <a:p>
              <a:endParaRPr sz="1200">
                <a:latin typeface="+mj-lt"/>
                <a:cs typeface="Arial" panose="020B0604020202020204" pitchFamily="34" charset="0"/>
              </a:endParaRPr>
            </a:p>
          </p:txBody>
        </p:sp>
        <p:sp>
          <p:nvSpPr>
            <p:cNvPr id="61" name="object 61"/>
            <p:cNvSpPr/>
            <p:nvPr/>
          </p:nvSpPr>
          <p:spPr>
            <a:xfrm>
              <a:off x="4575809" y="2241042"/>
              <a:ext cx="1409700" cy="894715"/>
            </a:xfrm>
            <a:custGeom>
              <a:avLst/>
              <a:gdLst/>
              <a:ahLst/>
              <a:cxnLst/>
              <a:rect l="l" t="t" r="r" b="b"/>
              <a:pathLst>
                <a:path w="1409700" h="894714">
                  <a:moveTo>
                    <a:pt x="0" y="89408"/>
                  </a:moveTo>
                  <a:lnTo>
                    <a:pt x="7022" y="54596"/>
                  </a:lnTo>
                  <a:lnTo>
                    <a:pt x="26177" y="26177"/>
                  </a:lnTo>
                  <a:lnTo>
                    <a:pt x="54596" y="7022"/>
                  </a:lnTo>
                  <a:lnTo>
                    <a:pt x="89407" y="0"/>
                  </a:lnTo>
                  <a:lnTo>
                    <a:pt x="1320291" y="0"/>
                  </a:lnTo>
                  <a:lnTo>
                    <a:pt x="1355103" y="7022"/>
                  </a:lnTo>
                  <a:lnTo>
                    <a:pt x="1383522" y="26177"/>
                  </a:lnTo>
                  <a:lnTo>
                    <a:pt x="1402677" y="54596"/>
                  </a:lnTo>
                  <a:lnTo>
                    <a:pt x="1409700" y="89408"/>
                  </a:lnTo>
                  <a:lnTo>
                    <a:pt x="1409700" y="805179"/>
                  </a:lnTo>
                  <a:lnTo>
                    <a:pt x="1402677" y="839991"/>
                  </a:lnTo>
                  <a:lnTo>
                    <a:pt x="1383522" y="868410"/>
                  </a:lnTo>
                  <a:lnTo>
                    <a:pt x="1355103" y="887565"/>
                  </a:lnTo>
                  <a:lnTo>
                    <a:pt x="1320291" y="894588"/>
                  </a:lnTo>
                  <a:lnTo>
                    <a:pt x="89407" y="894588"/>
                  </a:lnTo>
                  <a:lnTo>
                    <a:pt x="54596" y="887565"/>
                  </a:lnTo>
                  <a:lnTo>
                    <a:pt x="26177" y="868410"/>
                  </a:lnTo>
                  <a:lnTo>
                    <a:pt x="7022" y="839991"/>
                  </a:lnTo>
                  <a:lnTo>
                    <a:pt x="0" y="805179"/>
                  </a:lnTo>
                  <a:lnTo>
                    <a:pt x="0" y="89408"/>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62" name="object 62"/>
            <p:cNvSpPr/>
            <p:nvPr/>
          </p:nvSpPr>
          <p:spPr>
            <a:xfrm>
              <a:off x="4732781" y="2388870"/>
              <a:ext cx="1409700" cy="896619"/>
            </a:xfrm>
            <a:custGeom>
              <a:avLst/>
              <a:gdLst/>
              <a:ahLst/>
              <a:cxnLst/>
              <a:rect l="l" t="t" r="r" b="b"/>
              <a:pathLst>
                <a:path w="1409700" h="896620">
                  <a:moveTo>
                    <a:pt x="1320038" y="0"/>
                  </a:moveTo>
                  <a:lnTo>
                    <a:pt x="89662" y="0"/>
                  </a:lnTo>
                  <a:lnTo>
                    <a:pt x="54756" y="7044"/>
                  </a:lnTo>
                  <a:lnTo>
                    <a:pt x="26257" y="26257"/>
                  </a:lnTo>
                  <a:lnTo>
                    <a:pt x="7044" y="54756"/>
                  </a:lnTo>
                  <a:lnTo>
                    <a:pt x="0" y="89662"/>
                  </a:lnTo>
                  <a:lnTo>
                    <a:pt x="0" y="806450"/>
                  </a:lnTo>
                  <a:lnTo>
                    <a:pt x="7044" y="841355"/>
                  </a:lnTo>
                  <a:lnTo>
                    <a:pt x="26257" y="869854"/>
                  </a:lnTo>
                  <a:lnTo>
                    <a:pt x="54756" y="889067"/>
                  </a:lnTo>
                  <a:lnTo>
                    <a:pt x="89662" y="896112"/>
                  </a:lnTo>
                  <a:lnTo>
                    <a:pt x="1320038" y="896112"/>
                  </a:lnTo>
                  <a:lnTo>
                    <a:pt x="1354943" y="889067"/>
                  </a:lnTo>
                  <a:lnTo>
                    <a:pt x="1383442" y="869854"/>
                  </a:lnTo>
                  <a:lnTo>
                    <a:pt x="1402655" y="841355"/>
                  </a:lnTo>
                  <a:lnTo>
                    <a:pt x="1409700" y="806450"/>
                  </a:lnTo>
                  <a:lnTo>
                    <a:pt x="1409700" y="89662"/>
                  </a:lnTo>
                  <a:lnTo>
                    <a:pt x="1402655" y="54756"/>
                  </a:lnTo>
                  <a:lnTo>
                    <a:pt x="1383442" y="26257"/>
                  </a:lnTo>
                  <a:lnTo>
                    <a:pt x="1354943" y="7044"/>
                  </a:lnTo>
                  <a:lnTo>
                    <a:pt x="1320038"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63" name="object 63"/>
            <p:cNvSpPr/>
            <p:nvPr/>
          </p:nvSpPr>
          <p:spPr>
            <a:xfrm>
              <a:off x="4732781" y="2388870"/>
              <a:ext cx="1409700" cy="896619"/>
            </a:xfrm>
            <a:custGeom>
              <a:avLst/>
              <a:gdLst/>
              <a:ahLst/>
              <a:cxnLst/>
              <a:rect l="l" t="t" r="r" b="b"/>
              <a:pathLst>
                <a:path w="1409700" h="896620">
                  <a:moveTo>
                    <a:pt x="0" y="89662"/>
                  </a:moveTo>
                  <a:lnTo>
                    <a:pt x="7044" y="54756"/>
                  </a:lnTo>
                  <a:lnTo>
                    <a:pt x="26257" y="26257"/>
                  </a:lnTo>
                  <a:lnTo>
                    <a:pt x="54756" y="7044"/>
                  </a:lnTo>
                  <a:lnTo>
                    <a:pt x="89662" y="0"/>
                  </a:lnTo>
                  <a:lnTo>
                    <a:pt x="1320038" y="0"/>
                  </a:lnTo>
                  <a:lnTo>
                    <a:pt x="1354943" y="7044"/>
                  </a:lnTo>
                  <a:lnTo>
                    <a:pt x="1383442" y="26257"/>
                  </a:lnTo>
                  <a:lnTo>
                    <a:pt x="1402655" y="54756"/>
                  </a:lnTo>
                  <a:lnTo>
                    <a:pt x="1409700" y="89662"/>
                  </a:lnTo>
                  <a:lnTo>
                    <a:pt x="1409700" y="806450"/>
                  </a:lnTo>
                  <a:lnTo>
                    <a:pt x="1402655" y="841355"/>
                  </a:lnTo>
                  <a:lnTo>
                    <a:pt x="1383442" y="869854"/>
                  </a:lnTo>
                  <a:lnTo>
                    <a:pt x="1354943" y="889067"/>
                  </a:lnTo>
                  <a:lnTo>
                    <a:pt x="1320038" y="896112"/>
                  </a:lnTo>
                  <a:lnTo>
                    <a:pt x="89662" y="896112"/>
                  </a:lnTo>
                  <a:lnTo>
                    <a:pt x="54756" y="889067"/>
                  </a:lnTo>
                  <a:lnTo>
                    <a:pt x="26257" y="869854"/>
                  </a:lnTo>
                  <a:lnTo>
                    <a:pt x="7044" y="841355"/>
                  </a:lnTo>
                  <a:lnTo>
                    <a:pt x="0" y="806450"/>
                  </a:lnTo>
                  <a:lnTo>
                    <a:pt x="0" y="89662"/>
                  </a:lnTo>
                  <a:close/>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grpSp>
      <p:sp>
        <p:nvSpPr>
          <p:cNvPr id="64" name="object 64"/>
          <p:cNvSpPr txBox="1"/>
          <p:nvPr/>
        </p:nvSpPr>
        <p:spPr>
          <a:xfrm>
            <a:off x="5003626" y="2853008"/>
            <a:ext cx="495530" cy="197671"/>
          </a:xfrm>
          <a:prstGeom prst="rect">
            <a:avLst/>
          </a:prstGeom>
        </p:spPr>
        <p:txBody>
          <a:bodyPr vert="horz" wrap="square" lIns="0" tIns="12879" rIns="0" bIns="0" rtlCol="0">
            <a:spAutoFit/>
          </a:bodyPr>
          <a:lstStyle/>
          <a:p>
            <a:pPr marL="12266">
              <a:spcBef>
                <a:spcPts val="101"/>
              </a:spcBef>
            </a:pPr>
            <a:r>
              <a:rPr sz="1200" spc="-10" dirty="0">
                <a:solidFill>
                  <a:srgbClr val="0D0D0D"/>
                </a:solidFill>
                <a:latin typeface="+mj-lt"/>
                <a:cs typeface="Arial" panose="020B0604020202020204" pitchFamily="34" charset="0"/>
              </a:rPr>
              <a:t>O</a:t>
            </a:r>
            <a:r>
              <a:rPr sz="1200" dirty="0">
                <a:solidFill>
                  <a:srgbClr val="0D0D0D"/>
                </a:solidFill>
                <a:latin typeface="+mj-lt"/>
                <a:cs typeface="Arial" panose="020B0604020202020204" pitchFamily="34" charset="0"/>
              </a:rPr>
              <a:t>t</a:t>
            </a:r>
            <a:r>
              <a:rPr sz="1200" spc="-10" dirty="0">
                <a:solidFill>
                  <a:srgbClr val="0D0D0D"/>
                </a:solidFill>
                <a:latin typeface="+mj-lt"/>
                <a:cs typeface="Arial" panose="020B0604020202020204" pitchFamily="34" charset="0"/>
              </a:rPr>
              <a:t>h</a:t>
            </a:r>
            <a:r>
              <a:rPr sz="1200" dirty="0">
                <a:solidFill>
                  <a:srgbClr val="0D0D0D"/>
                </a:solidFill>
                <a:latin typeface="+mj-lt"/>
                <a:cs typeface="Arial" panose="020B0604020202020204" pitchFamily="34" charset="0"/>
              </a:rPr>
              <a:t>e</a:t>
            </a:r>
            <a:r>
              <a:rPr sz="1200" spc="-24" dirty="0">
                <a:solidFill>
                  <a:srgbClr val="0D0D0D"/>
                </a:solidFill>
                <a:latin typeface="+mj-lt"/>
                <a:cs typeface="Arial" panose="020B0604020202020204" pitchFamily="34" charset="0"/>
              </a:rPr>
              <a:t>r</a:t>
            </a:r>
            <a:r>
              <a:rPr sz="1200" dirty="0">
                <a:solidFill>
                  <a:srgbClr val="0D0D0D"/>
                </a:solidFill>
                <a:latin typeface="+mj-lt"/>
                <a:cs typeface="Arial" panose="020B0604020202020204" pitchFamily="34" charset="0"/>
              </a:rPr>
              <a:t>s</a:t>
            </a:r>
            <a:endParaRPr sz="1200">
              <a:latin typeface="+mj-lt"/>
              <a:cs typeface="Arial" panose="020B0604020202020204" pitchFamily="34" charset="0"/>
            </a:endParaRPr>
          </a:p>
        </p:txBody>
      </p:sp>
      <p:grpSp>
        <p:nvGrpSpPr>
          <p:cNvPr id="65" name="object 65"/>
          <p:cNvGrpSpPr/>
          <p:nvPr/>
        </p:nvGrpSpPr>
        <p:grpSpPr>
          <a:xfrm>
            <a:off x="7987845" y="905600"/>
            <a:ext cx="1903007" cy="625545"/>
            <a:chOff x="8270747" y="679704"/>
            <a:chExt cx="1970405" cy="647700"/>
          </a:xfrm>
        </p:grpSpPr>
        <p:pic>
          <p:nvPicPr>
            <p:cNvPr id="66" name="object 66"/>
            <p:cNvPicPr/>
            <p:nvPr/>
          </p:nvPicPr>
          <p:blipFill>
            <a:blip r:embed="rId10" cstate="print"/>
            <a:stretch>
              <a:fillRect/>
            </a:stretch>
          </p:blipFill>
          <p:spPr>
            <a:xfrm>
              <a:off x="8270747" y="679704"/>
              <a:ext cx="1856231" cy="562355"/>
            </a:xfrm>
            <a:prstGeom prst="rect">
              <a:avLst/>
            </a:prstGeom>
          </p:spPr>
        </p:pic>
        <p:sp>
          <p:nvSpPr>
            <p:cNvPr id="67" name="object 67"/>
            <p:cNvSpPr/>
            <p:nvPr/>
          </p:nvSpPr>
          <p:spPr>
            <a:xfrm>
              <a:off x="8329421" y="715518"/>
              <a:ext cx="1743710" cy="449580"/>
            </a:xfrm>
            <a:custGeom>
              <a:avLst/>
              <a:gdLst/>
              <a:ahLst/>
              <a:cxnLst/>
              <a:rect l="l" t="t" r="r" b="b"/>
              <a:pathLst>
                <a:path w="1743709" h="449580">
                  <a:moveTo>
                    <a:pt x="1698498" y="0"/>
                  </a:moveTo>
                  <a:lnTo>
                    <a:pt x="44957" y="0"/>
                  </a:lnTo>
                  <a:lnTo>
                    <a:pt x="27432" y="3524"/>
                  </a:lnTo>
                  <a:lnTo>
                    <a:pt x="13144" y="13144"/>
                  </a:lnTo>
                  <a:lnTo>
                    <a:pt x="3524" y="27432"/>
                  </a:lnTo>
                  <a:lnTo>
                    <a:pt x="0" y="44958"/>
                  </a:lnTo>
                  <a:lnTo>
                    <a:pt x="0" y="404622"/>
                  </a:lnTo>
                  <a:lnTo>
                    <a:pt x="3524" y="422148"/>
                  </a:lnTo>
                  <a:lnTo>
                    <a:pt x="13144" y="436435"/>
                  </a:lnTo>
                  <a:lnTo>
                    <a:pt x="27431" y="446055"/>
                  </a:lnTo>
                  <a:lnTo>
                    <a:pt x="44957" y="449579"/>
                  </a:lnTo>
                  <a:lnTo>
                    <a:pt x="1698498" y="449579"/>
                  </a:lnTo>
                  <a:lnTo>
                    <a:pt x="1716023" y="446055"/>
                  </a:lnTo>
                  <a:lnTo>
                    <a:pt x="1730311" y="436435"/>
                  </a:lnTo>
                  <a:lnTo>
                    <a:pt x="1739931" y="422148"/>
                  </a:lnTo>
                  <a:lnTo>
                    <a:pt x="1743455" y="404622"/>
                  </a:lnTo>
                  <a:lnTo>
                    <a:pt x="1743455" y="44958"/>
                  </a:lnTo>
                  <a:lnTo>
                    <a:pt x="1739931" y="27431"/>
                  </a:lnTo>
                  <a:lnTo>
                    <a:pt x="1730311" y="13144"/>
                  </a:lnTo>
                  <a:lnTo>
                    <a:pt x="1716024" y="3524"/>
                  </a:lnTo>
                  <a:lnTo>
                    <a:pt x="1698498" y="0"/>
                  </a:lnTo>
                  <a:close/>
                </a:path>
              </a:pathLst>
            </a:custGeom>
            <a:solidFill>
              <a:srgbClr val="F79546"/>
            </a:solidFill>
          </p:spPr>
          <p:txBody>
            <a:bodyPr wrap="square" lIns="0" tIns="0" rIns="0" bIns="0" rtlCol="0"/>
            <a:lstStyle/>
            <a:p>
              <a:endParaRPr sz="1200">
                <a:latin typeface="+mj-lt"/>
                <a:cs typeface="Arial" panose="020B0604020202020204" pitchFamily="34" charset="0"/>
              </a:endParaRPr>
            </a:p>
          </p:txBody>
        </p:sp>
        <p:sp>
          <p:nvSpPr>
            <p:cNvPr id="68" name="object 68"/>
            <p:cNvSpPr/>
            <p:nvPr/>
          </p:nvSpPr>
          <p:spPr>
            <a:xfrm>
              <a:off x="8329421" y="715518"/>
              <a:ext cx="1743710" cy="449580"/>
            </a:xfrm>
            <a:custGeom>
              <a:avLst/>
              <a:gdLst/>
              <a:ahLst/>
              <a:cxnLst/>
              <a:rect l="l" t="t" r="r" b="b"/>
              <a:pathLst>
                <a:path w="1743709" h="449580">
                  <a:moveTo>
                    <a:pt x="0" y="44958"/>
                  </a:moveTo>
                  <a:lnTo>
                    <a:pt x="3524" y="27432"/>
                  </a:lnTo>
                  <a:lnTo>
                    <a:pt x="13144" y="13144"/>
                  </a:lnTo>
                  <a:lnTo>
                    <a:pt x="27432" y="3524"/>
                  </a:lnTo>
                  <a:lnTo>
                    <a:pt x="44957" y="0"/>
                  </a:lnTo>
                  <a:lnTo>
                    <a:pt x="1698498" y="0"/>
                  </a:lnTo>
                  <a:lnTo>
                    <a:pt x="1716024" y="3524"/>
                  </a:lnTo>
                  <a:lnTo>
                    <a:pt x="1730311" y="13144"/>
                  </a:lnTo>
                  <a:lnTo>
                    <a:pt x="1739931" y="27431"/>
                  </a:lnTo>
                  <a:lnTo>
                    <a:pt x="1743455" y="44958"/>
                  </a:lnTo>
                  <a:lnTo>
                    <a:pt x="1743455" y="404622"/>
                  </a:lnTo>
                  <a:lnTo>
                    <a:pt x="1739931" y="422148"/>
                  </a:lnTo>
                  <a:lnTo>
                    <a:pt x="1730311" y="436435"/>
                  </a:lnTo>
                  <a:lnTo>
                    <a:pt x="1716023" y="446055"/>
                  </a:lnTo>
                  <a:lnTo>
                    <a:pt x="1698498" y="449579"/>
                  </a:lnTo>
                  <a:lnTo>
                    <a:pt x="44957" y="449579"/>
                  </a:lnTo>
                  <a:lnTo>
                    <a:pt x="27431" y="446055"/>
                  </a:lnTo>
                  <a:lnTo>
                    <a:pt x="13144" y="436435"/>
                  </a:lnTo>
                  <a:lnTo>
                    <a:pt x="3524" y="422148"/>
                  </a:lnTo>
                  <a:lnTo>
                    <a:pt x="0" y="404622"/>
                  </a:lnTo>
                  <a:lnTo>
                    <a:pt x="0" y="44958"/>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69" name="object 69"/>
            <p:cNvSpPr/>
            <p:nvPr/>
          </p:nvSpPr>
          <p:spPr>
            <a:xfrm>
              <a:off x="8486393" y="864870"/>
              <a:ext cx="1742439" cy="449580"/>
            </a:xfrm>
            <a:custGeom>
              <a:avLst/>
              <a:gdLst/>
              <a:ahLst/>
              <a:cxnLst/>
              <a:rect l="l" t="t" r="r" b="b"/>
              <a:pathLst>
                <a:path w="1742440" h="449580">
                  <a:moveTo>
                    <a:pt x="1696974" y="0"/>
                  </a:moveTo>
                  <a:lnTo>
                    <a:pt x="44957" y="0"/>
                  </a:lnTo>
                  <a:lnTo>
                    <a:pt x="27431" y="3524"/>
                  </a:lnTo>
                  <a:lnTo>
                    <a:pt x="13144" y="13144"/>
                  </a:lnTo>
                  <a:lnTo>
                    <a:pt x="3524" y="27432"/>
                  </a:lnTo>
                  <a:lnTo>
                    <a:pt x="0" y="44958"/>
                  </a:lnTo>
                  <a:lnTo>
                    <a:pt x="0" y="404622"/>
                  </a:lnTo>
                  <a:lnTo>
                    <a:pt x="3524" y="422148"/>
                  </a:lnTo>
                  <a:lnTo>
                    <a:pt x="13144" y="436435"/>
                  </a:lnTo>
                  <a:lnTo>
                    <a:pt x="27431" y="446055"/>
                  </a:lnTo>
                  <a:lnTo>
                    <a:pt x="44957" y="449580"/>
                  </a:lnTo>
                  <a:lnTo>
                    <a:pt x="1696974" y="449580"/>
                  </a:lnTo>
                  <a:lnTo>
                    <a:pt x="1714499" y="446055"/>
                  </a:lnTo>
                  <a:lnTo>
                    <a:pt x="1728787" y="436435"/>
                  </a:lnTo>
                  <a:lnTo>
                    <a:pt x="1738407" y="422148"/>
                  </a:lnTo>
                  <a:lnTo>
                    <a:pt x="1741931" y="404622"/>
                  </a:lnTo>
                  <a:lnTo>
                    <a:pt x="1741931" y="44958"/>
                  </a:lnTo>
                  <a:lnTo>
                    <a:pt x="1738407" y="27431"/>
                  </a:lnTo>
                  <a:lnTo>
                    <a:pt x="1728787" y="13144"/>
                  </a:lnTo>
                  <a:lnTo>
                    <a:pt x="1714500" y="3524"/>
                  </a:lnTo>
                  <a:lnTo>
                    <a:pt x="1696974"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70" name="object 70"/>
            <p:cNvSpPr/>
            <p:nvPr/>
          </p:nvSpPr>
          <p:spPr>
            <a:xfrm>
              <a:off x="8486393" y="864870"/>
              <a:ext cx="1742439" cy="449580"/>
            </a:xfrm>
            <a:custGeom>
              <a:avLst/>
              <a:gdLst/>
              <a:ahLst/>
              <a:cxnLst/>
              <a:rect l="l" t="t" r="r" b="b"/>
              <a:pathLst>
                <a:path w="1742440" h="449580">
                  <a:moveTo>
                    <a:pt x="0" y="44958"/>
                  </a:moveTo>
                  <a:lnTo>
                    <a:pt x="3524" y="27432"/>
                  </a:lnTo>
                  <a:lnTo>
                    <a:pt x="13144" y="13144"/>
                  </a:lnTo>
                  <a:lnTo>
                    <a:pt x="27431" y="3524"/>
                  </a:lnTo>
                  <a:lnTo>
                    <a:pt x="44957" y="0"/>
                  </a:lnTo>
                  <a:lnTo>
                    <a:pt x="1696974" y="0"/>
                  </a:lnTo>
                  <a:lnTo>
                    <a:pt x="1714500" y="3524"/>
                  </a:lnTo>
                  <a:lnTo>
                    <a:pt x="1728787" y="13144"/>
                  </a:lnTo>
                  <a:lnTo>
                    <a:pt x="1738407" y="27431"/>
                  </a:lnTo>
                  <a:lnTo>
                    <a:pt x="1741931" y="44958"/>
                  </a:lnTo>
                  <a:lnTo>
                    <a:pt x="1741931" y="404622"/>
                  </a:lnTo>
                  <a:lnTo>
                    <a:pt x="1738407" y="422148"/>
                  </a:lnTo>
                  <a:lnTo>
                    <a:pt x="1728787" y="436435"/>
                  </a:lnTo>
                  <a:lnTo>
                    <a:pt x="1714499" y="446055"/>
                  </a:lnTo>
                  <a:lnTo>
                    <a:pt x="1696974" y="449580"/>
                  </a:lnTo>
                  <a:lnTo>
                    <a:pt x="44957" y="449580"/>
                  </a:lnTo>
                  <a:lnTo>
                    <a:pt x="27431" y="446055"/>
                  </a:lnTo>
                  <a:lnTo>
                    <a:pt x="13144" y="436435"/>
                  </a:lnTo>
                  <a:lnTo>
                    <a:pt x="3524" y="422148"/>
                  </a:lnTo>
                  <a:lnTo>
                    <a:pt x="0" y="404622"/>
                  </a:lnTo>
                  <a:lnTo>
                    <a:pt x="0" y="44958"/>
                  </a:lnTo>
                  <a:close/>
                </a:path>
              </a:pathLst>
            </a:custGeom>
            <a:ln w="25400">
              <a:solidFill>
                <a:srgbClr val="F79546"/>
              </a:solidFill>
            </a:ln>
          </p:spPr>
          <p:txBody>
            <a:bodyPr wrap="square" lIns="0" tIns="0" rIns="0" bIns="0" rtlCol="0"/>
            <a:lstStyle/>
            <a:p>
              <a:endParaRPr sz="1200">
                <a:latin typeface="+mj-lt"/>
                <a:cs typeface="Arial" panose="020B0604020202020204" pitchFamily="34" charset="0"/>
              </a:endParaRPr>
            </a:p>
          </p:txBody>
        </p:sp>
      </p:grpSp>
      <p:sp>
        <p:nvSpPr>
          <p:cNvPr id="71" name="object 71"/>
          <p:cNvSpPr txBox="1"/>
          <p:nvPr/>
        </p:nvSpPr>
        <p:spPr>
          <a:xfrm>
            <a:off x="8402667" y="1165017"/>
            <a:ext cx="1267649" cy="197671"/>
          </a:xfrm>
          <a:prstGeom prst="rect">
            <a:avLst/>
          </a:prstGeom>
        </p:spPr>
        <p:txBody>
          <a:bodyPr vert="horz" wrap="square" lIns="0" tIns="12879" rIns="0" bIns="0" rtlCol="0">
            <a:spAutoFit/>
          </a:bodyPr>
          <a:lstStyle/>
          <a:p>
            <a:pPr marL="12266">
              <a:spcBef>
                <a:spcPts val="101"/>
              </a:spcBef>
            </a:pPr>
            <a:r>
              <a:rPr sz="1200" b="1" dirty="0">
                <a:solidFill>
                  <a:srgbClr val="0D0D0D"/>
                </a:solidFill>
                <a:latin typeface="+mj-lt"/>
                <a:cs typeface="Arial" panose="020B0604020202020204" pitchFamily="34" charset="0"/>
              </a:rPr>
              <a:t>Not</a:t>
            </a:r>
            <a:r>
              <a:rPr sz="1200" b="1" spc="-53" dirty="0">
                <a:solidFill>
                  <a:srgbClr val="0D0D0D"/>
                </a:solidFill>
                <a:latin typeface="+mj-lt"/>
                <a:cs typeface="Arial" panose="020B0604020202020204" pitchFamily="34" charset="0"/>
              </a:rPr>
              <a:t> </a:t>
            </a:r>
            <a:r>
              <a:rPr sz="1200" b="1" dirty="0">
                <a:solidFill>
                  <a:srgbClr val="0D0D0D"/>
                </a:solidFill>
                <a:latin typeface="+mj-lt"/>
                <a:cs typeface="Arial" panose="020B0604020202020204" pitchFamily="34" charset="0"/>
              </a:rPr>
              <a:t>Applicable</a:t>
            </a:r>
            <a:r>
              <a:rPr sz="1200" b="1" spc="-63" dirty="0">
                <a:solidFill>
                  <a:srgbClr val="0D0D0D"/>
                </a:solidFill>
                <a:latin typeface="+mj-lt"/>
                <a:cs typeface="Arial" panose="020B0604020202020204" pitchFamily="34" charset="0"/>
              </a:rPr>
              <a:t> </a:t>
            </a:r>
            <a:r>
              <a:rPr sz="1200" b="1" spc="-5" dirty="0">
                <a:solidFill>
                  <a:srgbClr val="0D0D0D"/>
                </a:solidFill>
                <a:latin typeface="+mj-lt"/>
                <a:cs typeface="Arial" panose="020B0604020202020204" pitchFamily="34" charset="0"/>
              </a:rPr>
              <a:t>to</a:t>
            </a:r>
            <a:endParaRPr sz="1200">
              <a:latin typeface="+mj-lt"/>
              <a:cs typeface="Arial" panose="020B0604020202020204" pitchFamily="34" charset="0"/>
            </a:endParaRPr>
          </a:p>
        </p:txBody>
      </p:sp>
      <p:grpSp>
        <p:nvGrpSpPr>
          <p:cNvPr id="72" name="object 72"/>
          <p:cNvGrpSpPr/>
          <p:nvPr/>
        </p:nvGrpSpPr>
        <p:grpSpPr>
          <a:xfrm>
            <a:off x="6150950" y="1695982"/>
            <a:ext cx="2597853" cy="1055454"/>
            <a:chOff x="6368796" y="1498079"/>
            <a:chExt cx="2689860" cy="1092835"/>
          </a:xfrm>
        </p:grpSpPr>
        <p:pic>
          <p:nvPicPr>
            <p:cNvPr id="73" name="object 73"/>
            <p:cNvPicPr/>
            <p:nvPr/>
          </p:nvPicPr>
          <p:blipFill>
            <a:blip r:embed="rId11" cstate="print"/>
            <a:stretch>
              <a:fillRect/>
            </a:stretch>
          </p:blipFill>
          <p:spPr>
            <a:xfrm>
              <a:off x="6368796" y="1498079"/>
              <a:ext cx="2574036" cy="1007376"/>
            </a:xfrm>
            <a:prstGeom prst="rect">
              <a:avLst/>
            </a:prstGeom>
          </p:spPr>
        </p:pic>
        <p:sp>
          <p:nvSpPr>
            <p:cNvPr id="74" name="object 74"/>
            <p:cNvSpPr/>
            <p:nvPr/>
          </p:nvSpPr>
          <p:spPr>
            <a:xfrm>
              <a:off x="6427470" y="1533906"/>
              <a:ext cx="2461260" cy="894715"/>
            </a:xfrm>
            <a:custGeom>
              <a:avLst/>
              <a:gdLst/>
              <a:ahLst/>
              <a:cxnLst/>
              <a:rect l="l" t="t" r="r" b="b"/>
              <a:pathLst>
                <a:path w="2461259" h="894714">
                  <a:moveTo>
                    <a:pt x="2371852" y="0"/>
                  </a:moveTo>
                  <a:lnTo>
                    <a:pt x="89407" y="0"/>
                  </a:lnTo>
                  <a:lnTo>
                    <a:pt x="54596" y="7022"/>
                  </a:lnTo>
                  <a:lnTo>
                    <a:pt x="26177" y="26177"/>
                  </a:lnTo>
                  <a:lnTo>
                    <a:pt x="7022" y="54596"/>
                  </a:lnTo>
                  <a:lnTo>
                    <a:pt x="0" y="89408"/>
                  </a:lnTo>
                  <a:lnTo>
                    <a:pt x="0" y="805179"/>
                  </a:lnTo>
                  <a:lnTo>
                    <a:pt x="7022" y="839991"/>
                  </a:lnTo>
                  <a:lnTo>
                    <a:pt x="26177" y="868410"/>
                  </a:lnTo>
                  <a:lnTo>
                    <a:pt x="54596" y="887565"/>
                  </a:lnTo>
                  <a:lnTo>
                    <a:pt x="89407" y="894588"/>
                  </a:lnTo>
                  <a:lnTo>
                    <a:pt x="2371852" y="894588"/>
                  </a:lnTo>
                  <a:lnTo>
                    <a:pt x="2406663" y="887565"/>
                  </a:lnTo>
                  <a:lnTo>
                    <a:pt x="2435082" y="868410"/>
                  </a:lnTo>
                  <a:lnTo>
                    <a:pt x="2454237" y="839991"/>
                  </a:lnTo>
                  <a:lnTo>
                    <a:pt x="2461259" y="805179"/>
                  </a:lnTo>
                  <a:lnTo>
                    <a:pt x="2461259" y="89408"/>
                  </a:lnTo>
                  <a:lnTo>
                    <a:pt x="2454237" y="54596"/>
                  </a:lnTo>
                  <a:lnTo>
                    <a:pt x="2435082" y="26177"/>
                  </a:lnTo>
                  <a:lnTo>
                    <a:pt x="2406663" y="7022"/>
                  </a:lnTo>
                  <a:lnTo>
                    <a:pt x="2371852" y="0"/>
                  </a:lnTo>
                  <a:close/>
                </a:path>
              </a:pathLst>
            </a:custGeom>
            <a:solidFill>
              <a:srgbClr val="4F81BC"/>
            </a:solidFill>
          </p:spPr>
          <p:txBody>
            <a:bodyPr wrap="square" lIns="0" tIns="0" rIns="0" bIns="0" rtlCol="0"/>
            <a:lstStyle/>
            <a:p>
              <a:endParaRPr sz="1200">
                <a:latin typeface="+mj-lt"/>
                <a:cs typeface="Arial" panose="020B0604020202020204" pitchFamily="34" charset="0"/>
              </a:endParaRPr>
            </a:p>
          </p:txBody>
        </p:sp>
        <p:sp>
          <p:nvSpPr>
            <p:cNvPr id="75" name="object 75"/>
            <p:cNvSpPr/>
            <p:nvPr/>
          </p:nvSpPr>
          <p:spPr>
            <a:xfrm>
              <a:off x="6427470" y="1533906"/>
              <a:ext cx="2461260" cy="894715"/>
            </a:xfrm>
            <a:custGeom>
              <a:avLst/>
              <a:gdLst/>
              <a:ahLst/>
              <a:cxnLst/>
              <a:rect l="l" t="t" r="r" b="b"/>
              <a:pathLst>
                <a:path w="2461259" h="894714">
                  <a:moveTo>
                    <a:pt x="0" y="89408"/>
                  </a:moveTo>
                  <a:lnTo>
                    <a:pt x="7022" y="54596"/>
                  </a:lnTo>
                  <a:lnTo>
                    <a:pt x="26177" y="26177"/>
                  </a:lnTo>
                  <a:lnTo>
                    <a:pt x="54596" y="7022"/>
                  </a:lnTo>
                  <a:lnTo>
                    <a:pt x="89407" y="0"/>
                  </a:lnTo>
                  <a:lnTo>
                    <a:pt x="2371852" y="0"/>
                  </a:lnTo>
                  <a:lnTo>
                    <a:pt x="2406663" y="7022"/>
                  </a:lnTo>
                  <a:lnTo>
                    <a:pt x="2435082" y="26177"/>
                  </a:lnTo>
                  <a:lnTo>
                    <a:pt x="2454237" y="54596"/>
                  </a:lnTo>
                  <a:lnTo>
                    <a:pt x="2461259" y="89408"/>
                  </a:lnTo>
                  <a:lnTo>
                    <a:pt x="2461259" y="805179"/>
                  </a:lnTo>
                  <a:lnTo>
                    <a:pt x="2454237" y="839991"/>
                  </a:lnTo>
                  <a:lnTo>
                    <a:pt x="2435082" y="868410"/>
                  </a:lnTo>
                  <a:lnTo>
                    <a:pt x="2406663" y="887565"/>
                  </a:lnTo>
                  <a:lnTo>
                    <a:pt x="2371852" y="894588"/>
                  </a:lnTo>
                  <a:lnTo>
                    <a:pt x="89407" y="894588"/>
                  </a:lnTo>
                  <a:lnTo>
                    <a:pt x="54596" y="887565"/>
                  </a:lnTo>
                  <a:lnTo>
                    <a:pt x="26177" y="868410"/>
                  </a:lnTo>
                  <a:lnTo>
                    <a:pt x="7022" y="839991"/>
                  </a:lnTo>
                  <a:lnTo>
                    <a:pt x="0" y="805179"/>
                  </a:lnTo>
                  <a:lnTo>
                    <a:pt x="0" y="89408"/>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76" name="object 76"/>
            <p:cNvSpPr/>
            <p:nvPr/>
          </p:nvSpPr>
          <p:spPr>
            <a:xfrm>
              <a:off x="6584442" y="1681734"/>
              <a:ext cx="2461260" cy="896619"/>
            </a:xfrm>
            <a:custGeom>
              <a:avLst/>
              <a:gdLst/>
              <a:ahLst/>
              <a:cxnLst/>
              <a:rect l="l" t="t" r="r" b="b"/>
              <a:pathLst>
                <a:path w="2461259" h="896619">
                  <a:moveTo>
                    <a:pt x="2371598" y="0"/>
                  </a:moveTo>
                  <a:lnTo>
                    <a:pt x="89661" y="0"/>
                  </a:lnTo>
                  <a:lnTo>
                    <a:pt x="54756" y="7044"/>
                  </a:lnTo>
                  <a:lnTo>
                    <a:pt x="26257" y="26257"/>
                  </a:lnTo>
                  <a:lnTo>
                    <a:pt x="7044" y="54756"/>
                  </a:lnTo>
                  <a:lnTo>
                    <a:pt x="0" y="89662"/>
                  </a:lnTo>
                  <a:lnTo>
                    <a:pt x="0" y="806450"/>
                  </a:lnTo>
                  <a:lnTo>
                    <a:pt x="7044" y="841355"/>
                  </a:lnTo>
                  <a:lnTo>
                    <a:pt x="26257" y="869854"/>
                  </a:lnTo>
                  <a:lnTo>
                    <a:pt x="54756" y="889067"/>
                  </a:lnTo>
                  <a:lnTo>
                    <a:pt x="89661" y="896112"/>
                  </a:lnTo>
                  <a:lnTo>
                    <a:pt x="2371598" y="896112"/>
                  </a:lnTo>
                  <a:lnTo>
                    <a:pt x="2406503" y="889067"/>
                  </a:lnTo>
                  <a:lnTo>
                    <a:pt x="2435002" y="869854"/>
                  </a:lnTo>
                  <a:lnTo>
                    <a:pt x="2454215" y="841355"/>
                  </a:lnTo>
                  <a:lnTo>
                    <a:pt x="2461259" y="806450"/>
                  </a:lnTo>
                  <a:lnTo>
                    <a:pt x="2461259" y="89662"/>
                  </a:lnTo>
                  <a:lnTo>
                    <a:pt x="2454215" y="54756"/>
                  </a:lnTo>
                  <a:lnTo>
                    <a:pt x="2435002" y="26257"/>
                  </a:lnTo>
                  <a:lnTo>
                    <a:pt x="2406503" y="7044"/>
                  </a:lnTo>
                  <a:lnTo>
                    <a:pt x="2371598"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77" name="object 77"/>
            <p:cNvSpPr/>
            <p:nvPr/>
          </p:nvSpPr>
          <p:spPr>
            <a:xfrm>
              <a:off x="6584442" y="1681734"/>
              <a:ext cx="2461260" cy="896619"/>
            </a:xfrm>
            <a:custGeom>
              <a:avLst/>
              <a:gdLst/>
              <a:ahLst/>
              <a:cxnLst/>
              <a:rect l="l" t="t" r="r" b="b"/>
              <a:pathLst>
                <a:path w="2461259" h="896619">
                  <a:moveTo>
                    <a:pt x="0" y="89662"/>
                  </a:moveTo>
                  <a:lnTo>
                    <a:pt x="7044" y="54756"/>
                  </a:lnTo>
                  <a:lnTo>
                    <a:pt x="26257" y="26257"/>
                  </a:lnTo>
                  <a:lnTo>
                    <a:pt x="54756" y="7044"/>
                  </a:lnTo>
                  <a:lnTo>
                    <a:pt x="89661" y="0"/>
                  </a:lnTo>
                  <a:lnTo>
                    <a:pt x="2371598" y="0"/>
                  </a:lnTo>
                  <a:lnTo>
                    <a:pt x="2406503" y="7044"/>
                  </a:lnTo>
                  <a:lnTo>
                    <a:pt x="2435002" y="26257"/>
                  </a:lnTo>
                  <a:lnTo>
                    <a:pt x="2454215" y="54756"/>
                  </a:lnTo>
                  <a:lnTo>
                    <a:pt x="2461259" y="89662"/>
                  </a:lnTo>
                  <a:lnTo>
                    <a:pt x="2461259" y="806450"/>
                  </a:lnTo>
                  <a:lnTo>
                    <a:pt x="2454215" y="841355"/>
                  </a:lnTo>
                  <a:lnTo>
                    <a:pt x="2435002" y="869854"/>
                  </a:lnTo>
                  <a:lnTo>
                    <a:pt x="2406503" y="889067"/>
                  </a:lnTo>
                  <a:lnTo>
                    <a:pt x="2371598" y="896112"/>
                  </a:lnTo>
                  <a:lnTo>
                    <a:pt x="89661" y="896112"/>
                  </a:lnTo>
                  <a:lnTo>
                    <a:pt x="54756" y="889067"/>
                  </a:lnTo>
                  <a:lnTo>
                    <a:pt x="26257" y="869854"/>
                  </a:lnTo>
                  <a:lnTo>
                    <a:pt x="7044" y="841355"/>
                  </a:lnTo>
                  <a:lnTo>
                    <a:pt x="0" y="806450"/>
                  </a:lnTo>
                  <a:lnTo>
                    <a:pt x="0" y="89662"/>
                  </a:lnTo>
                  <a:close/>
                </a:path>
              </a:pathLst>
            </a:custGeom>
            <a:ln w="25400">
              <a:solidFill>
                <a:srgbClr val="4F81BC"/>
              </a:solidFill>
            </a:ln>
          </p:spPr>
          <p:txBody>
            <a:bodyPr wrap="square" lIns="0" tIns="0" rIns="0" bIns="0" rtlCol="0"/>
            <a:lstStyle/>
            <a:p>
              <a:endParaRPr sz="1200">
                <a:latin typeface="+mj-lt"/>
                <a:cs typeface="Arial" panose="020B0604020202020204" pitchFamily="34" charset="0"/>
              </a:endParaRPr>
            </a:p>
          </p:txBody>
        </p:sp>
      </p:grpSp>
      <p:sp>
        <p:nvSpPr>
          <p:cNvPr id="78" name="object 78"/>
          <p:cNvSpPr txBox="1"/>
          <p:nvPr/>
        </p:nvSpPr>
        <p:spPr>
          <a:xfrm>
            <a:off x="6454891" y="1981292"/>
            <a:ext cx="2185729" cy="412647"/>
          </a:xfrm>
          <a:prstGeom prst="rect">
            <a:avLst/>
          </a:prstGeom>
        </p:spPr>
        <p:txBody>
          <a:bodyPr vert="horz" wrap="square" lIns="0" tIns="33117" rIns="0" bIns="0" rtlCol="0">
            <a:spAutoFit/>
          </a:bodyPr>
          <a:lstStyle/>
          <a:p>
            <a:pPr marL="12266" marR="4906" algn="ctr">
              <a:lnSpc>
                <a:spcPts val="1487"/>
              </a:lnSpc>
              <a:spcBef>
                <a:spcPts val="261"/>
              </a:spcBef>
            </a:pPr>
            <a:r>
              <a:rPr sz="1200" spc="-10" dirty="0">
                <a:solidFill>
                  <a:srgbClr val="0D0D0D"/>
                </a:solidFill>
                <a:latin typeface="+mj-lt"/>
                <a:cs typeface="Arial" panose="020B0604020202020204" pitchFamily="34" charset="0"/>
              </a:rPr>
              <a:t>Investment </a:t>
            </a:r>
            <a:r>
              <a:rPr sz="1200" spc="-5" dirty="0">
                <a:solidFill>
                  <a:srgbClr val="0D0D0D"/>
                </a:solidFill>
                <a:latin typeface="+mj-lt"/>
                <a:cs typeface="Arial" panose="020B0604020202020204" pitchFamily="34" charset="0"/>
              </a:rPr>
              <a:t>made outside India </a:t>
            </a:r>
            <a:r>
              <a:rPr sz="1200" spc="-29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by </a:t>
            </a:r>
            <a:r>
              <a:rPr sz="1200" dirty="0">
                <a:solidFill>
                  <a:srgbClr val="0D0D0D"/>
                </a:solidFill>
                <a:latin typeface="+mj-lt"/>
                <a:cs typeface="Arial" panose="020B0604020202020204" pitchFamily="34" charset="0"/>
              </a:rPr>
              <a:t>a </a:t>
            </a:r>
            <a:r>
              <a:rPr sz="1200" spc="-5" dirty="0">
                <a:solidFill>
                  <a:srgbClr val="0D0D0D"/>
                </a:solidFill>
                <a:latin typeface="+mj-lt"/>
                <a:cs typeface="Arial" panose="020B0604020202020204" pitchFamily="34" charset="0"/>
              </a:rPr>
              <a:t>financial institution </a:t>
            </a:r>
            <a:r>
              <a:rPr sz="1200" dirty="0">
                <a:solidFill>
                  <a:srgbClr val="0D0D0D"/>
                </a:solidFill>
                <a:latin typeface="+mj-lt"/>
                <a:cs typeface="Arial" panose="020B0604020202020204" pitchFamily="34" charset="0"/>
              </a:rPr>
              <a:t>in an </a:t>
            </a:r>
            <a:r>
              <a:rPr sz="1200" spc="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IFSC</a:t>
            </a:r>
            <a:endParaRPr sz="1200">
              <a:latin typeface="+mj-lt"/>
              <a:cs typeface="Arial" panose="020B0604020202020204" pitchFamily="34" charset="0"/>
            </a:endParaRPr>
          </a:p>
        </p:txBody>
      </p:sp>
      <p:grpSp>
        <p:nvGrpSpPr>
          <p:cNvPr id="79" name="object 79"/>
          <p:cNvGrpSpPr/>
          <p:nvPr/>
        </p:nvGrpSpPr>
        <p:grpSpPr>
          <a:xfrm>
            <a:off x="9119714" y="1695982"/>
            <a:ext cx="2319424" cy="1055454"/>
            <a:chOff x="9442704" y="1498079"/>
            <a:chExt cx="2401570" cy="1092835"/>
          </a:xfrm>
        </p:grpSpPr>
        <p:pic>
          <p:nvPicPr>
            <p:cNvPr id="80" name="object 80"/>
            <p:cNvPicPr/>
            <p:nvPr/>
          </p:nvPicPr>
          <p:blipFill>
            <a:blip r:embed="rId12" cstate="print"/>
            <a:stretch>
              <a:fillRect/>
            </a:stretch>
          </p:blipFill>
          <p:spPr>
            <a:xfrm>
              <a:off x="9442704" y="1498079"/>
              <a:ext cx="2286000" cy="1007376"/>
            </a:xfrm>
            <a:prstGeom prst="rect">
              <a:avLst/>
            </a:prstGeom>
          </p:spPr>
        </p:pic>
        <p:sp>
          <p:nvSpPr>
            <p:cNvPr id="81" name="object 81"/>
            <p:cNvSpPr/>
            <p:nvPr/>
          </p:nvSpPr>
          <p:spPr>
            <a:xfrm>
              <a:off x="9501378" y="1533906"/>
              <a:ext cx="2173605" cy="894715"/>
            </a:xfrm>
            <a:custGeom>
              <a:avLst/>
              <a:gdLst/>
              <a:ahLst/>
              <a:cxnLst/>
              <a:rect l="l" t="t" r="r" b="b"/>
              <a:pathLst>
                <a:path w="2173604" h="894714">
                  <a:moveTo>
                    <a:pt x="2083816" y="0"/>
                  </a:moveTo>
                  <a:lnTo>
                    <a:pt x="89407" y="0"/>
                  </a:lnTo>
                  <a:lnTo>
                    <a:pt x="54596" y="7022"/>
                  </a:lnTo>
                  <a:lnTo>
                    <a:pt x="26177" y="26177"/>
                  </a:lnTo>
                  <a:lnTo>
                    <a:pt x="7022" y="54596"/>
                  </a:lnTo>
                  <a:lnTo>
                    <a:pt x="0" y="89408"/>
                  </a:lnTo>
                  <a:lnTo>
                    <a:pt x="0" y="805179"/>
                  </a:lnTo>
                  <a:lnTo>
                    <a:pt x="7022" y="839991"/>
                  </a:lnTo>
                  <a:lnTo>
                    <a:pt x="26177" y="868410"/>
                  </a:lnTo>
                  <a:lnTo>
                    <a:pt x="54596" y="887565"/>
                  </a:lnTo>
                  <a:lnTo>
                    <a:pt x="89407" y="894588"/>
                  </a:lnTo>
                  <a:lnTo>
                    <a:pt x="2083816" y="894588"/>
                  </a:lnTo>
                  <a:lnTo>
                    <a:pt x="2118627" y="887565"/>
                  </a:lnTo>
                  <a:lnTo>
                    <a:pt x="2147046" y="868410"/>
                  </a:lnTo>
                  <a:lnTo>
                    <a:pt x="2166201" y="839991"/>
                  </a:lnTo>
                  <a:lnTo>
                    <a:pt x="2173224" y="805179"/>
                  </a:lnTo>
                  <a:lnTo>
                    <a:pt x="2173224" y="89408"/>
                  </a:lnTo>
                  <a:lnTo>
                    <a:pt x="2166201" y="54596"/>
                  </a:lnTo>
                  <a:lnTo>
                    <a:pt x="2147046" y="26177"/>
                  </a:lnTo>
                  <a:lnTo>
                    <a:pt x="2118627" y="7022"/>
                  </a:lnTo>
                  <a:lnTo>
                    <a:pt x="2083816" y="0"/>
                  </a:lnTo>
                  <a:close/>
                </a:path>
              </a:pathLst>
            </a:custGeom>
            <a:solidFill>
              <a:srgbClr val="4F81BC"/>
            </a:solidFill>
          </p:spPr>
          <p:txBody>
            <a:bodyPr wrap="square" lIns="0" tIns="0" rIns="0" bIns="0" rtlCol="0"/>
            <a:lstStyle/>
            <a:p>
              <a:endParaRPr sz="1200">
                <a:latin typeface="+mj-lt"/>
                <a:cs typeface="Arial" panose="020B0604020202020204" pitchFamily="34" charset="0"/>
              </a:endParaRPr>
            </a:p>
          </p:txBody>
        </p:sp>
        <p:sp>
          <p:nvSpPr>
            <p:cNvPr id="82" name="object 82"/>
            <p:cNvSpPr/>
            <p:nvPr/>
          </p:nvSpPr>
          <p:spPr>
            <a:xfrm>
              <a:off x="9501378" y="1533906"/>
              <a:ext cx="2173605" cy="894715"/>
            </a:xfrm>
            <a:custGeom>
              <a:avLst/>
              <a:gdLst/>
              <a:ahLst/>
              <a:cxnLst/>
              <a:rect l="l" t="t" r="r" b="b"/>
              <a:pathLst>
                <a:path w="2173604" h="894714">
                  <a:moveTo>
                    <a:pt x="0" y="89408"/>
                  </a:moveTo>
                  <a:lnTo>
                    <a:pt x="7022" y="54596"/>
                  </a:lnTo>
                  <a:lnTo>
                    <a:pt x="26177" y="26177"/>
                  </a:lnTo>
                  <a:lnTo>
                    <a:pt x="54596" y="7022"/>
                  </a:lnTo>
                  <a:lnTo>
                    <a:pt x="89407" y="0"/>
                  </a:lnTo>
                  <a:lnTo>
                    <a:pt x="2083816" y="0"/>
                  </a:lnTo>
                  <a:lnTo>
                    <a:pt x="2118627" y="7022"/>
                  </a:lnTo>
                  <a:lnTo>
                    <a:pt x="2147046" y="26177"/>
                  </a:lnTo>
                  <a:lnTo>
                    <a:pt x="2166201" y="54596"/>
                  </a:lnTo>
                  <a:lnTo>
                    <a:pt x="2173224" y="89408"/>
                  </a:lnTo>
                  <a:lnTo>
                    <a:pt x="2173224" y="805179"/>
                  </a:lnTo>
                  <a:lnTo>
                    <a:pt x="2166201" y="839991"/>
                  </a:lnTo>
                  <a:lnTo>
                    <a:pt x="2147046" y="868410"/>
                  </a:lnTo>
                  <a:lnTo>
                    <a:pt x="2118627" y="887565"/>
                  </a:lnTo>
                  <a:lnTo>
                    <a:pt x="2083816" y="894588"/>
                  </a:lnTo>
                  <a:lnTo>
                    <a:pt x="89407" y="894588"/>
                  </a:lnTo>
                  <a:lnTo>
                    <a:pt x="54596" y="887565"/>
                  </a:lnTo>
                  <a:lnTo>
                    <a:pt x="26177" y="868410"/>
                  </a:lnTo>
                  <a:lnTo>
                    <a:pt x="7022" y="839991"/>
                  </a:lnTo>
                  <a:lnTo>
                    <a:pt x="0" y="805179"/>
                  </a:lnTo>
                  <a:lnTo>
                    <a:pt x="0" y="89408"/>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83" name="object 83"/>
            <p:cNvSpPr/>
            <p:nvPr/>
          </p:nvSpPr>
          <p:spPr>
            <a:xfrm>
              <a:off x="9656826" y="1681734"/>
              <a:ext cx="2174875" cy="896619"/>
            </a:xfrm>
            <a:custGeom>
              <a:avLst/>
              <a:gdLst/>
              <a:ahLst/>
              <a:cxnLst/>
              <a:rect l="l" t="t" r="r" b="b"/>
              <a:pathLst>
                <a:path w="2174875" h="896619">
                  <a:moveTo>
                    <a:pt x="2085085" y="0"/>
                  </a:moveTo>
                  <a:lnTo>
                    <a:pt x="89662" y="0"/>
                  </a:lnTo>
                  <a:lnTo>
                    <a:pt x="54756" y="7044"/>
                  </a:lnTo>
                  <a:lnTo>
                    <a:pt x="26257" y="26257"/>
                  </a:lnTo>
                  <a:lnTo>
                    <a:pt x="7044" y="54756"/>
                  </a:lnTo>
                  <a:lnTo>
                    <a:pt x="0" y="89662"/>
                  </a:lnTo>
                  <a:lnTo>
                    <a:pt x="0" y="806450"/>
                  </a:lnTo>
                  <a:lnTo>
                    <a:pt x="7044" y="841355"/>
                  </a:lnTo>
                  <a:lnTo>
                    <a:pt x="26257" y="869854"/>
                  </a:lnTo>
                  <a:lnTo>
                    <a:pt x="54756" y="889067"/>
                  </a:lnTo>
                  <a:lnTo>
                    <a:pt x="89662" y="896112"/>
                  </a:lnTo>
                  <a:lnTo>
                    <a:pt x="2085085" y="896112"/>
                  </a:lnTo>
                  <a:lnTo>
                    <a:pt x="2119991" y="889067"/>
                  </a:lnTo>
                  <a:lnTo>
                    <a:pt x="2148490" y="869854"/>
                  </a:lnTo>
                  <a:lnTo>
                    <a:pt x="2167703" y="841355"/>
                  </a:lnTo>
                  <a:lnTo>
                    <a:pt x="2174748" y="806450"/>
                  </a:lnTo>
                  <a:lnTo>
                    <a:pt x="2174748" y="89662"/>
                  </a:lnTo>
                  <a:lnTo>
                    <a:pt x="2167703" y="54756"/>
                  </a:lnTo>
                  <a:lnTo>
                    <a:pt x="2148490" y="26257"/>
                  </a:lnTo>
                  <a:lnTo>
                    <a:pt x="2119991" y="7044"/>
                  </a:lnTo>
                  <a:lnTo>
                    <a:pt x="2085085"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84" name="object 84"/>
            <p:cNvSpPr/>
            <p:nvPr/>
          </p:nvSpPr>
          <p:spPr>
            <a:xfrm>
              <a:off x="9656826" y="1681734"/>
              <a:ext cx="2174875" cy="896619"/>
            </a:xfrm>
            <a:custGeom>
              <a:avLst/>
              <a:gdLst/>
              <a:ahLst/>
              <a:cxnLst/>
              <a:rect l="l" t="t" r="r" b="b"/>
              <a:pathLst>
                <a:path w="2174875" h="896619">
                  <a:moveTo>
                    <a:pt x="0" y="89662"/>
                  </a:moveTo>
                  <a:lnTo>
                    <a:pt x="7044" y="54756"/>
                  </a:lnTo>
                  <a:lnTo>
                    <a:pt x="26257" y="26257"/>
                  </a:lnTo>
                  <a:lnTo>
                    <a:pt x="54756" y="7044"/>
                  </a:lnTo>
                  <a:lnTo>
                    <a:pt x="89662" y="0"/>
                  </a:lnTo>
                  <a:lnTo>
                    <a:pt x="2085085" y="0"/>
                  </a:lnTo>
                  <a:lnTo>
                    <a:pt x="2119991" y="7044"/>
                  </a:lnTo>
                  <a:lnTo>
                    <a:pt x="2148490" y="26257"/>
                  </a:lnTo>
                  <a:lnTo>
                    <a:pt x="2167703" y="54756"/>
                  </a:lnTo>
                  <a:lnTo>
                    <a:pt x="2174748" y="89662"/>
                  </a:lnTo>
                  <a:lnTo>
                    <a:pt x="2174748" y="806450"/>
                  </a:lnTo>
                  <a:lnTo>
                    <a:pt x="2167703" y="841355"/>
                  </a:lnTo>
                  <a:lnTo>
                    <a:pt x="2148490" y="869854"/>
                  </a:lnTo>
                  <a:lnTo>
                    <a:pt x="2119991" y="889067"/>
                  </a:lnTo>
                  <a:lnTo>
                    <a:pt x="2085085" y="896112"/>
                  </a:lnTo>
                  <a:lnTo>
                    <a:pt x="89662" y="896112"/>
                  </a:lnTo>
                  <a:lnTo>
                    <a:pt x="54756" y="889067"/>
                  </a:lnTo>
                  <a:lnTo>
                    <a:pt x="26257" y="869854"/>
                  </a:lnTo>
                  <a:lnTo>
                    <a:pt x="7044" y="841355"/>
                  </a:lnTo>
                  <a:lnTo>
                    <a:pt x="0" y="806450"/>
                  </a:lnTo>
                  <a:lnTo>
                    <a:pt x="0" y="89662"/>
                  </a:lnTo>
                  <a:close/>
                </a:path>
              </a:pathLst>
            </a:custGeom>
            <a:ln w="25399">
              <a:solidFill>
                <a:srgbClr val="4F81BC"/>
              </a:solidFill>
            </a:ln>
          </p:spPr>
          <p:txBody>
            <a:bodyPr wrap="square" lIns="0" tIns="0" rIns="0" bIns="0" rtlCol="0"/>
            <a:lstStyle/>
            <a:p>
              <a:endParaRPr sz="1200">
                <a:latin typeface="+mj-lt"/>
                <a:cs typeface="Arial" panose="020B0604020202020204" pitchFamily="34" charset="0"/>
              </a:endParaRPr>
            </a:p>
          </p:txBody>
        </p:sp>
      </p:grpSp>
      <p:sp>
        <p:nvSpPr>
          <p:cNvPr id="85" name="object 85"/>
          <p:cNvSpPr txBox="1"/>
          <p:nvPr/>
        </p:nvSpPr>
        <p:spPr>
          <a:xfrm>
            <a:off x="9436289" y="1981292"/>
            <a:ext cx="1880929" cy="608373"/>
          </a:xfrm>
          <a:prstGeom prst="rect">
            <a:avLst/>
          </a:prstGeom>
        </p:spPr>
        <p:txBody>
          <a:bodyPr vert="horz" wrap="square" lIns="0" tIns="33117" rIns="0" bIns="0" rtlCol="0">
            <a:spAutoFit/>
          </a:bodyPr>
          <a:lstStyle/>
          <a:p>
            <a:pPr marL="12266" marR="4906" algn="ctr">
              <a:lnSpc>
                <a:spcPts val="1487"/>
              </a:lnSpc>
              <a:spcBef>
                <a:spcPts val="261"/>
              </a:spcBef>
            </a:pPr>
            <a:r>
              <a:rPr sz="1200" spc="-5" dirty="0">
                <a:solidFill>
                  <a:srgbClr val="0D0D0D"/>
                </a:solidFill>
                <a:latin typeface="+mj-lt"/>
                <a:cs typeface="Arial" panose="020B0604020202020204" pitchFamily="34" charset="0"/>
              </a:rPr>
              <a:t>Acquisition/transfer</a:t>
            </a:r>
            <a:r>
              <a:rPr sz="1200" spc="-58"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of</a:t>
            </a:r>
            <a:r>
              <a:rPr sz="1200" spc="-24"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any </a:t>
            </a:r>
            <a:r>
              <a:rPr sz="1200" spc="-29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investment </a:t>
            </a:r>
            <a:r>
              <a:rPr sz="1200" spc="-5" dirty="0">
                <a:solidFill>
                  <a:srgbClr val="0D0D0D"/>
                </a:solidFill>
                <a:latin typeface="+mj-lt"/>
                <a:cs typeface="Arial" panose="020B0604020202020204" pitchFamily="34" charset="0"/>
              </a:rPr>
              <a:t>outside India </a:t>
            </a:r>
            <a:r>
              <a:rPr sz="120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made</a:t>
            </a:r>
            <a:endParaRPr sz="1200">
              <a:latin typeface="+mj-lt"/>
              <a:cs typeface="Arial" panose="020B0604020202020204" pitchFamily="34" charset="0"/>
            </a:endParaRPr>
          </a:p>
        </p:txBody>
      </p:sp>
      <p:grpSp>
        <p:nvGrpSpPr>
          <p:cNvPr id="86" name="object 86"/>
          <p:cNvGrpSpPr/>
          <p:nvPr/>
        </p:nvGrpSpPr>
        <p:grpSpPr>
          <a:xfrm>
            <a:off x="5994932" y="3128125"/>
            <a:ext cx="1240665" cy="1583488"/>
            <a:chOff x="6207252" y="2980944"/>
            <a:chExt cx="1284605" cy="1639570"/>
          </a:xfrm>
        </p:grpSpPr>
        <p:pic>
          <p:nvPicPr>
            <p:cNvPr id="87" name="object 87"/>
            <p:cNvPicPr/>
            <p:nvPr/>
          </p:nvPicPr>
          <p:blipFill>
            <a:blip r:embed="rId13" cstate="print"/>
            <a:stretch>
              <a:fillRect/>
            </a:stretch>
          </p:blipFill>
          <p:spPr>
            <a:xfrm>
              <a:off x="6207252" y="2980944"/>
              <a:ext cx="1168895" cy="1554480"/>
            </a:xfrm>
            <a:prstGeom prst="rect">
              <a:avLst/>
            </a:prstGeom>
          </p:spPr>
        </p:pic>
        <p:sp>
          <p:nvSpPr>
            <p:cNvPr id="88" name="object 88"/>
            <p:cNvSpPr/>
            <p:nvPr/>
          </p:nvSpPr>
          <p:spPr>
            <a:xfrm>
              <a:off x="6265926" y="3016758"/>
              <a:ext cx="1056640" cy="1442085"/>
            </a:xfrm>
            <a:custGeom>
              <a:avLst/>
              <a:gdLst/>
              <a:ahLst/>
              <a:cxnLst/>
              <a:rect l="l" t="t" r="r" b="b"/>
              <a:pathLst>
                <a:path w="1056640" h="1442085">
                  <a:moveTo>
                    <a:pt x="950468" y="0"/>
                  </a:moveTo>
                  <a:lnTo>
                    <a:pt x="105663" y="0"/>
                  </a:lnTo>
                  <a:lnTo>
                    <a:pt x="64508" y="8294"/>
                  </a:lnTo>
                  <a:lnTo>
                    <a:pt x="30924" y="30924"/>
                  </a:lnTo>
                  <a:lnTo>
                    <a:pt x="8294" y="64508"/>
                  </a:lnTo>
                  <a:lnTo>
                    <a:pt x="0" y="105663"/>
                  </a:lnTo>
                  <a:lnTo>
                    <a:pt x="0" y="1336040"/>
                  </a:lnTo>
                  <a:lnTo>
                    <a:pt x="8294" y="1377195"/>
                  </a:lnTo>
                  <a:lnTo>
                    <a:pt x="30924" y="1410779"/>
                  </a:lnTo>
                  <a:lnTo>
                    <a:pt x="64508" y="1433409"/>
                  </a:lnTo>
                  <a:lnTo>
                    <a:pt x="105663" y="1441704"/>
                  </a:lnTo>
                  <a:lnTo>
                    <a:pt x="950468" y="1441704"/>
                  </a:lnTo>
                  <a:lnTo>
                    <a:pt x="991623" y="1433409"/>
                  </a:lnTo>
                  <a:lnTo>
                    <a:pt x="1025207" y="1410779"/>
                  </a:lnTo>
                  <a:lnTo>
                    <a:pt x="1047837" y="1377195"/>
                  </a:lnTo>
                  <a:lnTo>
                    <a:pt x="1056131" y="1336040"/>
                  </a:lnTo>
                  <a:lnTo>
                    <a:pt x="1056131" y="105663"/>
                  </a:lnTo>
                  <a:lnTo>
                    <a:pt x="1047837" y="64508"/>
                  </a:lnTo>
                  <a:lnTo>
                    <a:pt x="1025207" y="30924"/>
                  </a:lnTo>
                  <a:lnTo>
                    <a:pt x="991623" y="8294"/>
                  </a:lnTo>
                  <a:lnTo>
                    <a:pt x="950468"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89" name="object 89"/>
            <p:cNvSpPr/>
            <p:nvPr/>
          </p:nvSpPr>
          <p:spPr>
            <a:xfrm>
              <a:off x="6265926" y="3016758"/>
              <a:ext cx="1056640" cy="1442085"/>
            </a:xfrm>
            <a:custGeom>
              <a:avLst/>
              <a:gdLst/>
              <a:ahLst/>
              <a:cxnLst/>
              <a:rect l="l" t="t" r="r" b="b"/>
              <a:pathLst>
                <a:path w="1056640" h="1442085">
                  <a:moveTo>
                    <a:pt x="0" y="105663"/>
                  </a:moveTo>
                  <a:lnTo>
                    <a:pt x="8294" y="64508"/>
                  </a:lnTo>
                  <a:lnTo>
                    <a:pt x="30924" y="30924"/>
                  </a:lnTo>
                  <a:lnTo>
                    <a:pt x="64508" y="8294"/>
                  </a:lnTo>
                  <a:lnTo>
                    <a:pt x="105663" y="0"/>
                  </a:lnTo>
                  <a:lnTo>
                    <a:pt x="950468" y="0"/>
                  </a:lnTo>
                  <a:lnTo>
                    <a:pt x="991623" y="8294"/>
                  </a:lnTo>
                  <a:lnTo>
                    <a:pt x="1025207" y="30924"/>
                  </a:lnTo>
                  <a:lnTo>
                    <a:pt x="1047837" y="64508"/>
                  </a:lnTo>
                  <a:lnTo>
                    <a:pt x="1056131" y="105663"/>
                  </a:lnTo>
                  <a:lnTo>
                    <a:pt x="1056131" y="1336040"/>
                  </a:lnTo>
                  <a:lnTo>
                    <a:pt x="1047837" y="1377195"/>
                  </a:lnTo>
                  <a:lnTo>
                    <a:pt x="1025207" y="1410779"/>
                  </a:lnTo>
                  <a:lnTo>
                    <a:pt x="991623" y="1433409"/>
                  </a:lnTo>
                  <a:lnTo>
                    <a:pt x="950468" y="1441704"/>
                  </a:lnTo>
                  <a:lnTo>
                    <a:pt x="105663" y="1441704"/>
                  </a:lnTo>
                  <a:lnTo>
                    <a:pt x="64508" y="1433409"/>
                  </a:lnTo>
                  <a:lnTo>
                    <a:pt x="30924" y="1410779"/>
                  </a:lnTo>
                  <a:lnTo>
                    <a:pt x="8294" y="1377195"/>
                  </a:lnTo>
                  <a:lnTo>
                    <a:pt x="0" y="1336040"/>
                  </a:lnTo>
                  <a:lnTo>
                    <a:pt x="0" y="105663"/>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90" name="object 90"/>
            <p:cNvSpPr/>
            <p:nvPr/>
          </p:nvSpPr>
          <p:spPr>
            <a:xfrm>
              <a:off x="6422898" y="3166110"/>
              <a:ext cx="1056640" cy="1442085"/>
            </a:xfrm>
            <a:custGeom>
              <a:avLst/>
              <a:gdLst/>
              <a:ahLst/>
              <a:cxnLst/>
              <a:rect l="l" t="t" r="r" b="b"/>
              <a:pathLst>
                <a:path w="1056640" h="1442085">
                  <a:moveTo>
                    <a:pt x="950468" y="0"/>
                  </a:moveTo>
                  <a:lnTo>
                    <a:pt x="105663" y="0"/>
                  </a:lnTo>
                  <a:lnTo>
                    <a:pt x="64508" y="8294"/>
                  </a:lnTo>
                  <a:lnTo>
                    <a:pt x="30924" y="30924"/>
                  </a:lnTo>
                  <a:lnTo>
                    <a:pt x="8294" y="64508"/>
                  </a:lnTo>
                  <a:lnTo>
                    <a:pt x="0" y="105664"/>
                  </a:lnTo>
                  <a:lnTo>
                    <a:pt x="0" y="1336040"/>
                  </a:lnTo>
                  <a:lnTo>
                    <a:pt x="8294" y="1377195"/>
                  </a:lnTo>
                  <a:lnTo>
                    <a:pt x="30924" y="1410779"/>
                  </a:lnTo>
                  <a:lnTo>
                    <a:pt x="64508" y="1433409"/>
                  </a:lnTo>
                  <a:lnTo>
                    <a:pt x="105663" y="1441704"/>
                  </a:lnTo>
                  <a:lnTo>
                    <a:pt x="950468" y="1441704"/>
                  </a:lnTo>
                  <a:lnTo>
                    <a:pt x="991623" y="1433409"/>
                  </a:lnTo>
                  <a:lnTo>
                    <a:pt x="1025207" y="1410779"/>
                  </a:lnTo>
                  <a:lnTo>
                    <a:pt x="1047837" y="1377195"/>
                  </a:lnTo>
                  <a:lnTo>
                    <a:pt x="1056131" y="1336040"/>
                  </a:lnTo>
                  <a:lnTo>
                    <a:pt x="1056131" y="105664"/>
                  </a:lnTo>
                  <a:lnTo>
                    <a:pt x="1047837" y="64508"/>
                  </a:lnTo>
                  <a:lnTo>
                    <a:pt x="1025207" y="30924"/>
                  </a:lnTo>
                  <a:lnTo>
                    <a:pt x="991623" y="8294"/>
                  </a:lnTo>
                  <a:lnTo>
                    <a:pt x="950468"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91" name="object 91"/>
            <p:cNvSpPr/>
            <p:nvPr/>
          </p:nvSpPr>
          <p:spPr>
            <a:xfrm>
              <a:off x="6422898" y="3166110"/>
              <a:ext cx="1056640" cy="1442085"/>
            </a:xfrm>
            <a:custGeom>
              <a:avLst/>
              <a:gdLst/>
              <a:ahLst/>
              <a:cxnLst/>
              <a:rect l="l" t="t" r="r" b="b"/>
              <a:pathLst>
                <a:path w="1056640" h="1442085">
                  <a:moveTo>
                    <a:pt x="0" y="105664"/>
                  </a:moveTo>
                  <a:lnTo>
                    <a:pt x="8294" y="64508"/>
                  </a:lnTo>
                  <a:lnTo>
                    <a:pt x="30924" y="30924"/>
                  </a:lnTo>
                  <a:lnTo>
                    <a:pt x="64508" y="8294"/>
                  </a:lnTo>
                  <a:lnTo>
                    <a:pt x="105663" y="0"/>
                  </a:lnTo>
                  <a:lnTo>
                    <a:pt x="950468" y="0"/>
                  </a:lnTo>
                  <a:lnTo>
                    <a:pt x="991623" y="8294"/>
                  </a:lnTo>
                  <a:lnTo>
                    <a:pt x="1025207" y="30924"/>
                  </a:lnTo>
                  <a:lnTo>
                    <a:pt x="1047837" y="64508"/>
                  </a:lnTo>
                  <a:lnTo>
                    <a:pt x="1056131" y="105664"/>
                  </a:lnTo>
                  <a:lnTo>
                    <a:pt x="1056131" y="1336040"/>
                  </a:lnTo>
                  <a:lnTo>
                    <a:pt x="1047837" y="1377195"/>
                  </a:lnTo>
                  <a:lnTo>
                    <a:pt x="1025207" y="1410779"/>
                  </a:lnTo>
                  <a:lnTo>
                    <a:pt x="991623" y="1433409"/>
                  </a:lnTo>
                  <a:lnTo>
                    <a:pt x="950468" y="1441704"/>
                  </a:lnTo>
                  <a:lnTo>
                    <a:pt x="105663" y="1441704"/>
                  </a:lnTo>
                  <a:lnTo>
                    <a:pt x="64508" y="1433409"/>
                  </a:lnTo>
                  <a:lnTo>
                    <a:pt x="30924" y="1410779"/>
                  </a:lnTo>
                  <a:lnTo>
                    <a:pt x="8294" y="1377195"/>
                  </a:lnTo>
                  <a:lnTo>
                    <a:pt x="0" y="1336040"/>
                  </a:lnTo>
                  <a:lnTo>
                    <a:pt x="0" y="105664"/>
                  </a:lnTo>
                  <a:close/>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92" name="object 92"/>
          <p:cNvSpPr txBox="1"/>
          <p:nvPr/>
        </p:nvSpPr>
        <p:spPr>
          <a:xfrm>
            <a:off x="6388043" y="3489715"/>
            <a:ext cx="648850" cy="879936"/>
          </a:xfrm>
          <a:prstGeom prst="rect">
            <a:avLst/>
          </a:prstGeom>
        </p:spPr>
        <p:txBody>
          <a:bodyPr vert="horz" wrap="square" lIns="0" tIns="30051" rIns="0" bIns="0" rtlCol="0">
            <a:spAutoFit/>
          </a:bodyPr>
          <a:lstStyle/>
          <a:p>
            <a:pPr marL="11652" marR="4906" indent="-1840" algn="ctr">
              <a:lnSpc>
                <a:spcPct val="91600"/>
              </a:lnSpc>
              <a:spcBef>
                <a:spcPts val="237"/>
              </a:spcBef>
            </a:pPr>
            <a:r>
              <a:rPr sz="1200" spc="-5" dirty="0">
                <a:solidFill>
                  <a:srgbClr val="0D0D0D"/>
                </a:solidFill>
                <a:latin typeface="+mj-lt"/>
                <a:cs typeface="Arial" panose="020B0604020202020204" pitchFamily="34" charset="0"/>
              </a:rPr>
              <a:t>out of </a:t>
            </a:r>
            <a:r>
              <a:rPr sz="120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Resident </a:t>
            </a:r>
            <a:r>
              <a:rPr sz="1200" spc="-29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Foreign </a:t>
            </a:r>
            <a:r>
              <a:rPr sz="1200" spc="-5" dirty="0">
                <a:solidFill>
                  <a:srgbClr val="0D0D0D"/>
                </a:solidFill>
                <a:latin typeface="+mj-lt"/>
                <a:cs typeface="Arial" panose="020B0604020202020204" pitchFamily="34" charset="0"/>
              </a:rPr>
              <a:t> C</a:t>
            </a:r>
            <a:r>
              <a:rPr sz="1200" spc="-10" dirty="0">
                <a:solidFill>
                  <a:srgbClr val="0D0D0D"/>
                </a:solidFill>
                <a:latin typeface="+mj-lt"/>
                <a:cs typeface="Arial" panose="020B0604020202020204" pitchFamily="34" charset="0"/>
              </a:rPr>
              <a:t>u</a:t>
            </a:r>
            <a:r>
              <a:rPr sz="1200" dirty="0">
                <a:solidFill>
                  <a:srgbClr val="0D0D0D"/>
                </a:solidFill>
                <a:latin typeface="+mj-lt"/>
                <a:cs typeface="Arial" panose="020B0604020202020204" pitchFamily="34" charset="0"/>
              </a:rPr>
              <a:t>r</a:t>
            </a:r>
            <a:r>
              <a:rPr sz="1200" spc="-19" dirty="0">
                <a:solidFill>
                  <a:srgbClr val="0D0D0D"/>
                </a:solidFill>
                <a:latin typeface="+mj-lt"/>
                <a:cs typeface="Arial" panose="020B0604020202020204" pitchFamily="34" charset="0"/>
              </a:rPr>
              <a:t>r</a:t>
            </a:r>
            <a:r>
              <a:rPr sz="1200" dirty="0">
                <a:solidFill>
                  <a:srgbClr val="0D0D0D"/>
                </a:solidFill>
                <a:latin typeface="+mj-lt"/>
                <a:cs typeface="Arial" panose="020B0604020202020204" pitchFamily="34" charset="0"/>
              </a:rPr>
              <a:t>e</a:t>
            </a:r>
            <a:r>
              <a:rPr sz="1200" spc="-10" dirty="0">
                <a:solidFill>
                  <a:srgbClr val="0D0D0D"/>
                </a:solidFill>
                <a:latin typeface="+mj-lt"/>
                <a:cs typeface="Arial" panose="020B0604020202020204" pitchFamily="34" charset="0"/>
              </a:rPr>
              <a:t>nc</a:t>
            </a:r>
            <a:r>
              <a:rPr sz="1200" dirty="0">
                <a:solidFill>
                  <a:srgbClr val="0D0D0D"/>
                </a:solidFill>
                <a:latin typeface="+mj-lt"/>
                <a:cs typeface="Arial" panose="020B0604020202020204" pitchFamily="34" charset="0"/>
              </a:rPr>
              <a:t>y  </a:t>
            </a:r>
            <a:r>
              <a:rPr sz="1200" spc="-10" dirty="0">
                <a:solidFill>
                  <a:srgbClr val="0D0D0D"/>
                </a:solidFill>
                <a:latin typeface="+mj-lt"/>
                <a:cs typeface="Arial" panose="020B0604020202020204" pitchFamily="34" charset="0"/>
              </a:rPr>
              <a:t>Account</a:t>
            </a:r>
            <a:endParaRPr sz="1200">
              <a:latin typeface="+mj-lt"/>
              <a:cs typeface="Arial" panose="020B0604020202020204" pitchFamily="34" charset="0"/>
            </a:endParaRPr>
          </a:p>
        </p:txBody>
      </p:sp>
      <p:grpSp>
        <p:nvGrpSpPr>
          <p:cNvPr id="93" name="object 93"/>
          <p:cNvGrpSpPr/>
          <p:nvPr/>
        </p:nvGrpSpPr>
        <p:grpSpPr>
          <a:xfrm>
            <a:off x="7375547" y="3128126"/>
            <a:ext cx="3171882" cy="1739874"/>
            <a:chOff x="7636764" y="2980944"/>
            <a:chExt cx="3284220" cy="1801495"/>
          </a:xfrm>
        </p:grpSpPr>
        <p:pic>
          <p:nvPicPr>
            <p:cNvPr id="94" name="object 94"/>
            <p:cNvPicPr/>
            <p:nvPr/>
          </p:nvPicPr>
          <p:blipFill>
            <a:blip r:embed="rId14" cstate="print"/>
            <a:stretch>
              <a:fillRect/>
            </a:stretch>
          </p:blipFill>
          <p:spPr>
            <a:xfrm>
              <a:off x="7636764" y="2980944"/>
              <a:ext cx="3168396" cy="1717548"/>
            </a:xfrm>
            <a:prstGeom prst="rect">
              <a:avLst/>
            </a:prstGeom>
          </p:spPr>
        </p:pic>
        <p:sp>
          <p:nvSpPr>
            <p:cNvPr id="95" name="object 95"/>
            <p:cNvSpPr/>
            <p:nvPr/>
          </p:nvSpPr>
          <p:spPr>
            <a:xfrm>
              <a:off x="7695438" y="3016758"/>
              <a:ext cx="3055620" cy="1605280"/>
            </a:xfrm>
            <a:custGeom>
              <a:avLst/>
              <a:gdLst/>
              <a:ahLst/>
              <a:cxnLst/>
              <a:rect l="l" t="t" r="r" b="b"/>
              <a:pathLst>
                <a:path w="3055620" h="1605279">
                  <a:moveTo>
                    <a:pt x="2895091" y="0"/>
                  </a:moveTo>
                  <a:lnTo>
                    <a:pt x="160527" y="0"/>
                  </a:lnTo>
                  <a:lnTo>
                    <a:pt x="109793" y="8184"/>
                  </a:lnTo>
                  <a:lnTo>
                    <a:pt x="65727" y="30975"/>
                  </a:lnTo>
                  <a:lnTo>
                    <a:pt x="30975" y="65727"/>
                  </a:lnTo>
                  <a:lnTo>
                    <a:pt x="8184" y="109793"/>
                  </a:lnTo>
                  <a:lnTo>
                    <a:pt x="0" y="160527"/>
                  </a:lnTo>
                  <a:lnTo>
                    <a:pt x="0" y="1444244"/>
                  </a:lnTo>
                  <a:lnTo>
                    <a:pt x="8184" y="1494978"/>
                  </a:lnTo>
                  <a:lnTo>
                    <a:pt x="30975" y="1539044"/>
                  </a:lnTo>
                  <a:lnTo>
                    <a:pt x="65727" y="1573796"/>
                  </a:lnTo>
                  <a:lnTo>
                    <a:pt x="109793" y="1596587"/>
                  </a:lnTo>
                  <a:lnTo>
                    <a:pt x="160527" y="1604772"/>
                  </a:lnTo>
                  <a:lnTo>
                    <a:pt x="2895091" y="1604772"/>
                  </a:lnTo>
                  <a:lnTo>
                    <a:pt x="2945826" y="1596587"/>
                  </a:lnTo>
                  <a:lnTo>
                    <a:pt x="2989892" y="1573796"/>
                  </a:lnTo>
                  <a:lnTo>
                    <a:pt x="3024644" y="1539044"/>
                  </a:lnTo>
                  <a:lnTo>
                    <a:pt x="3047435" y="1494978"/>
                  </a:lnTo>
                  <a:lnTo>
                    <a:pt x="3055619" y="1444244"/>
                  </a:lnTo>
                  <a:lnTo>
                    <a:pt x="3055619" y="160527"/>
                  </a:lnTo>
                  <a:lnTo>
                    <a:pt x="3047435" y="109793"/>
                  </a:lnTo>
                  <a:lnTo>
                    <a:pt x="3024644" y="65727"/>
                  </a:lnTo>
                  <a:lnTo>
                    <a:pt x="2989892" y="30975"/>
                  </a:lnTo>
                  <a:lnTo>
                    <a:pt x="2945826" y="8184"/>
                  </a:lnTo>
                  <a:lnTo>
                    <a:pt x="2895091"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96" name="object 96"/>
            <p:cNvSpPr/>
            <p:nvPr/>
          </p:nvSpPr>
          <p:spPr>
            <a:xfrm>
              <a:off x="7695438" y="3016758"/>
              <a:ext cx="3055620" cy="1605280"/>
            </a:xfrm>
            <a:custGeom>
              <a:avLst/>
              <a:gdLst/>
              <a:ahLst/>
              <a:cxnLst/>
              <a:rect l="l" t="t" r="r" b="b"/>
              <a:pathLst>
                <a:path w="3055620" h="1605279">
                  <a:moveTo>
                    <a:pt x="0" y="160527"/>
                  </a:moveTo>
                  <a:lnTo>
                    <a:pt x="8184" y="109793"/>
                  </a:lnTo>
                  <a:lnTo>
                    <a:pt x="30975" y="65727"/>
                  </a:lnTo>
                  <a:lnTo>
                    <a:pt x="65727" y="30975"/>
                  </a:lnTo>
                  <a:lnTo>
                    <a:pt x="109793" y="8184"/>
                  </a:lnTo>
                  <a:lnTo>
                    <a:pt x="160527" y="0"/>
                  </a:lnTo>
                  <a:lnTo>
                    <a:pt x="2895091" y="0"/>
                  </a:lnTo>
                  <a:lnTo>
                    <a:pt x="2945826" y="8184"/>
                  </a:lnTo>
                  <a:lnTo>
                    <a:pt x="2989892" y="30975"/>
                  </a:lnTo>
                  <a:lnTo>
                    <a:pt x="3024644" y="65727"/>
                  </a:lnTo>
                  <a:lnTo>
                    <a:pt x="3047435" y="109793"/>
                  </a:lnTo>
                  <a:lnTo>
                    <a:pt x="3055619" y="160527"/>
                  </a:lnTo>
                  <a:lnTo>
                    <a:pt x="3055619" y="1444244"/>
                  </a:lnTo>
                  <a:lnTo>
                    <a:pt x="3047435" y="1494978"/>
                  </a:lnTo>
                  <a:lnTo>
                    <a:pt x="3024644" y="1539044"/>
                  </a:lnTo>
                  <a:lnTo>
                    <a:pt x="2989892" y="1573796"/>
                  </a:lnTo>
                  <a:lnTo>
                    <a:pt x="2945826" y="1596587"/>
                  </a:lnTo>
                  <a:lnTo>
                    <a:pt x="2895091" y="1604772"/>
                  </a:lnTo>
                  <a:lnTo>
                    <a:pt x="160527" y="1604772"/>
                  </a:lnTo>
                  <a:lnTo>
                    <a:pt x="109793" y="1596587"/>
                  </a:lnTo>
                  <a:lnTo>
                    <a:pt x="65727" y="1573796"/>
                  </a:lnTo>
                  <a:lnTo>
                    <a:pt x="30975" y="1539044"/>
                  </a:lnTo>
                  <a:lnTo>
                    <a:pt x="8184" y="1494978"/>
                  </a:lnTo>
                  <a:lnTo>
                    <a:pt x="0" y="1444244"/>
                  </a:lnTo>
                  <a:lnTo>
                    <a:pt x="0" y="160527"/>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97" name="object 97"/>
            <p:cNvSpPr/>
            <p:nvPr/>
          </p:nvSpPr>
          <p:spPr>
            <a:xfrm>
              <a:off x="7852410" y="3166110"/>
              <a:ext cx="3055620" cy="1603375"/>
            </a:xfrm>
            <a:custGeom>
              <a:avLst/>
              <a:gdLst/>
              <a:ahLst/>
              <a:cxnLst/>
              <a:rect l="l" t="t" r="r" b="b"/>
              <a:pathLst>
                <a:path w="3055620" h="1603375">
                  <a:moveTo>
                    <a:pt x="2895346" y="0"/>
                  </a:moveTo>
                  <a:lnTo>
                    <a:pt x="160274" y="0"/>
                  </a:lnTo>
                  <a:lnTo>
                    <a:pt x="109614" y="8170"/>
                  </a:lnTo>
                  <a:lnTo>
                    <a:pt x="65617" y="30922"/>
                  </a:lnTo>
                  <a:lnTo>
                    <a:pt x="30922" y="65617"/>
                  </a:lnTo>
                  <a:lnTo>
                    <a:pt x="8170" y="109614"/>
                  </a:lnTo>
                  <a:lnTo>
                    <a:pt x="0" y="160274"/>
                  </a:lnTo>
                  <a:lnTo>
                    <a:pt x="0" y="1442974"/>
                  </a:lnTo>
                  <a:lnTo>
                    <a:pt x="8170" y="1493633"/>
                  </a:lnTo>
                  <a:lnTo>
                    <a:pt x="30922" y="1537630"/>
                  </a:lnTo>
                  <a:lnTo>
                    <a:pt x="65617" y="1572325"/>
                  </a:lnTo>
                  <a:lnTo>
                    <a:pt x="109614" y="1595077"/>
                  </a:lnTo>
                  <a:lnTo>
                    <a:pt x="160274" y="1603248"/>
                  </a:lnTo>
                  <a:lnTo>
                    <a:pt x="2895346" y="1603248"/>
                  </a:lnTo>
                  <a:lnTo>
                    <a:pt x="2946005" y="1595077"/>
                  </a:lnTo>
                  <a:lnTo>
                    <a:pt x="2990002" y="1572325"/>
                  </a:lnTo>
                  <a:lnTo>
                    <a:pt x="3024697" y="1537630"/>
                  </a:lnTo>
                  <a:lnTo>
                    <a:pt x="3047449" y="1493633"/>
                  </a:lnTo>
                  <a:lnTo>
                    <a:pt x="3055620" y="1442974"/>
                  </a:lnTo>
                  <a:lnTo>
                    <a:pt x="3055620" y="160274"/>
                  </a:lnTo>
                  <a:lnTo>
                    <a:pt x="3047449" y="109614"/>
                  </a:lnTo>
                  <a:lnTo>
                    <a:pt x="3024697" y="65617"/>
                  </a:lnTo>
                  <a:lnTo>
                    <a:pt x="2990002" y="30922"/>
                  </a:lnTo>
                  <a:lnTo>
                    <a:pt x="2946005" y="8170"/>
                  </a:lnTo>
                  <a:lnTo>
                    <a:pt x="2895346"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98" name="object 98"/>
            <p:cNvSpPr/>
            <p:nvPr/>
          </p:nvSpPr>
          <p:spPr>
            <a:xfrm>
              <a:off x="7852410" y="3166110"/>
              <a:ext cx="3055620" cy="1603375"/>
            </a:xfrm>
            <a:custGeom>
              <a:avLst/>
              <a:gdLst/>
              <a:ahLst/>
              <a:cxnLst/>
              <a:rect l="l" t="t" r="r" b="b"/>
              <a:pathLst>
                <a:path w="3055620" h="1603375">
                  <a:moveTo>
                    <a:pt x="0" y="160274"/>
                  </a:moveTo>
                  <a:lnTo>
                    <a:pt x="8170" y="109614"/>
                  </a:lnTo>
                  <a:lnTo>
                    <a:pt x="30922" y="65617"/>
                  </a:lnTo>
                  <a:lnTo>
                    <a:pt x="65617" y="30922"/>
                  </a:lnTo>
                  <a:lnTo>
                    <a:pt x="109614" y="8170"/>
                  </a:lnTo>
                  <a:lnTo>
                    <a:pt x="160274" y="0"/>
                  </a:lnTo>
                  <a:lnTo>
                    <a:pt x="2895346" y="0"/>
                  </a:lnTo>
                  <a:lnTo>
                    <a:pt x="2946005" y="8170"/>
                  </a:lnTo>
                  <a:lnTo>
                    <a:pt x="2990002" y="30922"/>
                  </a:lnTo>
                  <a:lnTo>
                    <a:pt x="3024697" y="65617"/>
                  </a:lnTo>
                  <a:lnTo>
                    <a:pt x="3047449" y="109614"/>
                  </a:lnTo>
                  <a:lnTo>
                    <a:pt x="3055620" y="160274"/>
                  </a:lnTo>
                  <a:lnTo>
                    <a:pt x="3055620" y="1442974"/>
                  </a:lnTo>
                  <a:lnTo>
                    <a:pt x="3047449" y="1493633"/>
                  </a:lnTo>
                  <a:lnTo>
                    <a:pt x="3024697" y="1537630"/>
                  </a:lnTo>
                  <a:lnTo>
                    <a:pt x="2990002" y="1572325"/>
                  </a:lnTo>
                  <a:lnTo>
                    <a:pt x="2946005" y="1595077"/>
                  </a:lnTo>
                  <a:lnTo>
                    <a:pt x="2895346" y="1603248"/>
                  </a:lnTo>
                  <a:lnTo>
                    <a:pt x="160274" y="1603248"/>
                  </a:lnTo>
                  <a:lnTo>
                    <a:pt x="109614" y="1595077"/>
                  </a:lnTo>
                  <a:lnTo>
                    <a:pt x="65617" y="1572325"/>
                  </a:lnTo>
                  <a:lnTo>
                    <a:pt x="30922" y="1537630"/>
                  </a:lnTo>
                  <a:lnTo>
                    <a:pt x="8170" y="1493633"/>
                  </a:lnTo>
                  <a:lnTo>
                    <a:pt x="0" y="1442974"/>
                  </a:lnTo>
                  <a:lnTo>
                    <a:pt x="0" y="160274"/>
                  </a:lnTo>
                  <a:close/>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99" name="object 99"/>
          <p:cNvSpPr txBox="1"/>
          <p:nvPr/>
        </p:nvSpPr>
        <p:spPr>
          <a:xfrm>
            <a:off x="7669675" y="3473524"/>
            <a:ext cx="2777544" cy="880064"/>
          </a:xfrm>
          <a:prstGeom prst="rect">
            <a:avLst/>
          </a:prstGeom>
        </p:spPr>
        <p:txBody>
          <a:bodyPr vert="horz" wrap="square" lIns="0" tIns="30051" rIns="0" bIns="0" rtlCol="0">
            <a:spAutoFit/>
          </a:bodyPr>
          <a:lstStyle/>
          <a:p>
            <a:pPr marL="11652" marR="4906" indent="613" algn="ctr">
              <a:lnSpc>
                <a:spcPct val="91600"/>
              </a:lnSpc>
              <a:spcBef>
                <a:spcPts val="237"/>
              </a:spcBef>
            </a:pPr>
            <a:r>
              <a:rPr sz="1200" spc="-5" dirty="0">
                <a:solidFill>
                  <a:srgbClr val="0D0D0D"/>
                </a:solidFill>
                <a:latin typeface="+mj-lt"/>
                <a:cs typeface="Arial" panose="020B0604020202020204" pitchFamily="34" charset="0"/>
              </a:rPr>
              <a:t>out of foreign </a:t>
            </a:r>
            <a:r>
              <a:rPr sz="1200" spc="-10" dirty="0">
                <a:solidFill>
                  <a:srgbClr val="0D0D0D"/>
                </a:solidFill>
                <a:latin typeface="+mj-lt"/>
                <a:cs typeface="Arial" panose="020B0604020202020204" pitchFamily="34" charset="0"/>
              </a:rPr>
              <a:t>currency </a:t>
            </a:r>
            <a:r>
              <a:rPr sz="1200" spc="-5" dirty="0">
                <a:solidFill>
                  <a:srgbClr val="0D0D0D"/>
                </a:solidFill>
                <a:latin typeface="+mj-lt"/>
                <a:cs typeface="Arial" panose="020B0604020202020204" pitchFamily="34" charset="0"/>
              </a:rPr>
              <a:t>resources held </a:t>
            </a:r>
            <a:r>
              <a:rPr sz="120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outside India </a:t>
            </a:r>
            <a:r>
              <a:rPr sz="1200" spc="-10" dirty="0">
                <a:solidFill>
                  <a:srgbClr val="0D0D0D"/>
                </a:solidFill>
                <a:latin typeface="+mj-lt"/>
                <a:cs typeface="Arial" panose="020B0604020202020204" pitchFamily="34" charset="0"/>
              </a:rPr>
              <a:t>by </a:t>
            </a:r>
            <a:r>
              <a:rPr sz="1200" dirty="0">
                <a:solidFill>
                  <a:srgbClr val="0D0D0D"/>
                </a:solidFill>
                <a:latin typeface="+mj-lt"/>
                <a:cs typeface="Arial" panose="020B0604020202020204" pitchFamily="34" charset="0"/>
              </a:rPr>
              <a:t>a </a:t>
            </a:r>
            <a:r>
              <a:rPr sz="1200" spc="-5" dirty="0">
                <a:solidFill>
                  <a:srgbClr val="0D0D0D"/>
                </a:solidFill>
                <a:latin typeface="+mj-lt"/>
                <a:cs typeface="Arial" panose="020B0604020202020204" pitchFamily="34" charset="0"/>
              </a:rPr>
              <a:t>person employed </a:t>
            </a:r>
            <a:r>
              <a:rPr sz="1200" dirty="0">
                <a:solidFill>
                  <a:srgbClr val="0D0D0D"/>
                </a:solidFill>
                <a:latin typeface="+mj-lt"/>
                <a:cs typeface="Arial" panose="020B0604020202020204" pitchFamily="34" charset="0"/>
              </a:rPr>
              <a:t>in </a:t>
            </a:r>
            <a:r>
              <a:rPr sz="1200" spc="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India </a:t>
            </a:r>
            <a:r>
              <a:rPr sz="1200" spc="-10" dirty="0">
                <a:solidFill>
                  <a:srgbClr val="0D0D0D"/>
                </a:solidFill>
                <a:latin typeface="+mj-lt"/>
                <a:cs typeface="Arial" panose="020B0604020202020204" pitchFamily="34" charset="0"/>
              </a:rPr>
              <a:t>for </a:t>
            </a:r>
            <a:r>
              <a:rPr sz="1200" dirty="0">
                <a:solidFill>
                  <a:srgbClr val="0D0D0D"/>
                </a:solidFill>
                <a:latin typeface="+mj-lt"/>
                <a:cs typeface="Arial" panose="020B0604020202020204" pitchFamily="34" charset="0"/>
              </a:rPr>
              <a:t>a </a:t>
            </a:r>
            <a:r>
              <a:rPr sz="1200" spc="-5" dirty="0">
                <a:solidFill>
                  <a:srgbClr val="0D0D0D"/>
                </a:solidFill>
                <a:latin typeface="+mj-lt"/>
                <a:cs typeface="Arial" panose="020B0604020202020204" pitchFamily="34" charset="0"/>
              </a:rPr>
              <a:t>specific </a:t>
            </a:r>
            <a:r>
              <a:rPr sz="1200" spc="-10" dirty="0">
                <a:solidFill>
                  <a:srgbClr val="0D0D0D"/>
                </a:solidFill>
                <a:latin typeface="+mj-lt"/>
                <a:cs typeface="Arial" panose="020B0604020202020204" pitchFamily="34" charset="0"/>
              </a:rPr>
              <a:t>duration </a:t>
            </a:r>
            <a:r>
              <a:rPr sz="1200" spc="-5" dirty="0">
                <a:solidFill>
                  <a:srgbClr val="0D0D0D"/>
                </a:solidFill>
                <a:latin typeface="+mj-lt"/>
                <a:cs typeface="Arial" panose="020B0604020202020204" pitchFamily="34" charset="0"/>
              </a:rPr>
              <a:t>irrespective </a:t>
            </a:r>
            <a:r>
              <a:rPr sz="1200" spc="-29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of length thereof or </a:t>
            </a:r>
            <a:r>
              <a:rPr sz="1200" spc="-10" dirty="0">
                <a:solidFill>
                  <a:srgbClr val="0D0D0D"/>
                </a:solidFill>
                <a:latin typeface="+mj-lt"/>
                <a:cs typeface="Arial" panose="020B0604020202020204" pitchFamily="34" charset="0"/>
              </a:rPr>
              <a:t>for </a:t>
            </a:r>
            <a:r>
              <a:rPr sz="1200" dirty="0">
                <a:solidFill>
                  <a:srgbClr val="0D0D0D"/>
                </a:solidFill>
                <a:latin typeface="+mj-lt"/>
                <a:cs typeface="Arial" panose="020B0604020202020204" pitchFamily="34" charset="0"/>
              </a:rPr>
              <a:t>a </a:t>
            </a:r>
            <a:r>
              <a:rPr sz="1200" spc="-5" dirty="0">
                <a:solidFill>
                  <a:srgbClr val="0D0D0D"/>
                </a:solidFill>
                <a:latin typeface="+mj-lt"/>
                <a:cs typeface="Arial" panose="020B0604020202020204" pitchFamily="34" charset="0"/>
              </a:rPr>
              <a:t>specific </a:t>
            </a:r>
            <a:r>
              <a:rPr sz="1200" dirty="0">
                <a:solidFill>
                  <a:srgbClr val="0D0D0D"/>
                </a:solidFill>
                <a:latin typeface="+mj-lt"/>
                <a:cs typeface="Arial" panose="020B0604020202020204" pitchFamily="34" charset="0"/>
              </a:rPr>
              <a:t>job </a:t>
            </a:r>
            <a:r>
              <a:rPr sz="1200" spc="-5" dirty="0">
                <a:solidFill>
                  <a:srgbClr val="0D0D0D"/>
                </a:solidFill>
                <a:latin typeface="+mj-lt"/>
                <a:cs typeface="Arial" panose="020B0604020202020204" pitchFamily="34" charset="0"/>
              </a:rPr>
              <a:t>or </a:t>
            </a:r>
            <a:r>
              <a:rPr sz="1200" spc="-29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assignment, </a:t>
            </a:r>
            <a:r>
              <a:rPr sz="1200" spc="-10" dirty="0">
                <a:solidFill>
                  <a:srgbClr val="0D0D0D"/>
                </a:solidFill>
                <a:latin typeface="+mj-lt"/>
                <a:cs typeface="Arial" panose="020B0604020202020204" pitchFamily="34" charset="0"/>
              </a:rPr>
              <a:t>duration</a:t>
            </a:r>
            <a:r>
              <a:rPr sz="1200" spc="28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of which</a:t>
            </a:r>
            <a:r>
              <a:rPr sz="1200" spc="29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does </a:t>
            </a:r>
            <a:r>
              <a:rPr sz="1200"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not</a:t>
            </a:r>
            <a:r>
              <a:rPr sz="1200" spc="-10" dirty="0">
                <a:solidFill>
                  <a:srgbClr val="0D0D0D"/>
                </a:solidFill>
                <a:latin typeface="+mj-lt"/>
                <a:cs typeface="Arial" panose="020B0604020202020204" pitchFamily="34" charset="0"/>
              </a:rPr>
              <a:t> </a:t>
            </a:r>
            <a:r>
              <a:rPr sz="1200" spc="-14" dirty="0">
                <a:solidFill>
                  <a:srgbClr val="0D0D0D"/>
                </a:solidFill>
                <a:latin typeface="+mj-lt"/>
                <a:cs typeface="Arial" panose="020B0604020202020204" pitchFamily="34" charset="0"/>
              </a:rPr>
              <a:t>exceed</a:t>
            </a:r>
            <a:r>
              <a:rPr sz="1200" spc="10" dirty="0">
                <a:solidFill>
                  <a:srgbClr val="0D0D0D"/>
                </a:solidFill>
                <a:latin typeface="+mj-lt"/>
                <a:cs typeface="Arial" panose="020B0604020202020204" pitchFamily="34" charset="0"/>
              </a:rPr>
              <a:t> </a:t>
            </a:r>
            <a:r>
              <a:rPr sz="1200" dirty="0">
                <a:solidFill>
                  <a:srgbClr val="0D0D0D"/>
                </a:solidFill>
                <a:latin typeface="+mj-lt"/>
                <a:cs typeface="Arial" panose="020B0604020202020204" pitchFamily="34" charset="0"/>
              </a:rPr>
              <a:t>3</a:t>
            </a:r>
            <a:r>
              <a:rPr sz="1200" spc="-10" dirty="0">
                <a:solidFill>
                  <a:srgbClr val="0D0D0D"/>
                </a:solidFill>
                <a:latin typeface="+mj-lt"/>
                <a:cs typeface="Arial" panose="020B0604020202020204" pitchFamily="34" charset="0"/>
              </a:rPr>
              <a:t> years</a:t>
            </a:r>
            <a:endParaRPr sz="1200">
              <a:latin typeface="+mj-lt"/>
              <a:cs typeface="Arial" panose="020B0604020202020204" pitchFamily="34" charset="0"/>
            </a:endParaRPr>
          </a:p>
        </p:txBody>
      </p:sp>
      <p:grpSp>
        <p:nvGrpSpPr>
          <p:cNvPr id="100" name="object 100"/>
          <p:cNvGrpSpPr/>
          <p:nvPr/>
        </p:nvGrpSpPr>
        <p:grpSpPr>
          <a:xfrm>
            <a:off x="10569507" y="3128125"/>
            <a:ext cx="1332043" cy="1583488"/>
            <a:chOff x="10943843" y="2980944"/>
            <a:chExt cx="1379220" cy="1639570"/>
          </a:xfrm>
        </p:grpSpPr>
        <p:pic>
          <p:nvPicPr>
            <p:cNvPr id="101" name="object 101"/>
            <p:cNvPicPr/>
            <p:nvPr/>
          </p:nvPicPr>
          <p:blipFill>
            <a:blip r:embed="rId15" cstate="print"/>
            <a:stretch>
              <a:fillRect/>
            </a:stretch>
          </p:blipFill>
          <p:spPr>
            <a:xfrm>
              <a:off x="10943843" y="2980944"/>
              <a:ext cx="1263408" cy="1554480"/>
            </a:xfrm>
            <a:prstGeom prst="rect">
              <a:avLst/>
            </a:prstGeom>
          </p:spPr>
        </p:pic>
        <p:sp>
          <p:nvSpPr>
            <p:cNvPr id="102" name="object 102"/>
            <p:cNvSpPr/>
            <p:nvPr/>
          </p:nvSpPr>
          <p:spPr>
            <a:xfrm>
              <a:off x="11002517" y="3016758"/>
              <a:ext cx="1150620" cy="1442085"/>
            </a:xfrm>
            <a:custGeom>
              <a:avLst/>
              <a:gdLst/>
              <a:ahLst/>
              <a:cxnLst/>
              <a:rect l="l" t="t" r="r" b="b"/>
              <a:pathLst>
                <a:path w="1150620" h="1442085">
                  <a:moveTo>
                    <a:pt x="1035557" y="0"/>
                  </a:moveTo>
                  <a:lnTo>
                    <a:pt x="115061" y="0"/>
                  </a:lnTo>
                  <a:lnTo>
                    <a:pt x="70294" y="9048"/>
                  </a:lnTo>
                  <a:lnTo>
                    <a:pt x="33718" y="33718"/>
                  </a:lnTo>
                  <a:lnTo>
                    <a:pt x="9048" y="70294"/>
                  </a:lnTo>
                  <a:lnTo>
                    <a:pt x="0" y="115062"/>
                  </a:lnTo>
                  <a:lnTo>
                    <a:pt x="0" y="1326642"/>
                  </a:lnTo>
                  <a:lnTo>
                    <a:pt x="9048" y="1371409"/>
                  </a:lnTo>
                  <a:lnTo>
                    <a:pt x="33718" y="1407985"/>
                  </a:lnTo>
                  <a:lnTo>
                    <a:pt x="70294" y="1432655"/>
                  </a:lnTo>
                  <a:lnTo>
                    <a:pt x="115061" y="1441704"/>
                  </a:lnTo>
                  <a:lnTo>
                    <a:pt x="1035557" y="1441704"/>
                  </a:lnTo>
                  <a:lnTo>
                    <a:pt x="1080325" y="1432655"/>
                  </a:lnTo>
                  <a:lnTo>
                    <a:pt x="1116901" y="1407985"/>
                  </a:lnTo>
                  <a:lnTo>
                    <a:pt x="1141571" y="1371409"/>
                  </a:lnTo>
                  <a:lnTo>
                    <a:pt x="1150620" y="1326642"/>
                  </a:lnTo>
                  <a:lnTo>
                    <a:pt x="1150620" y="115062"/>
                  </a:lnTo>
                  <a:lnTo>
                    <a:pt x="1141571" y="70294"/>
                  </a:lnTo>
                  <a:lnTo>
                    <a:pt x="1116901" y="33718"/>
                  </a:lnTo>
                  <a:lnTo>
                    <a:pt x="1080325" y="9048"/>
                  </a:lnTo>
                  <a:lnTo>
                    <a:pt x="1035557" y="0"/>
                  </a:lnTo>
                  <a:close/>
                </a:path>
              </a:pathLst>
            </a:custGeom>
            <a:solidFill>
              <a:srgbClr val="C0504D"/>
            </a:solidFill>
          </p:spPr>
          <p:txBody>
            <a:bodyPr wrap="square" lIns="0" tIns="0" rIns="0" bIns="0" rtlCol="0"/>
            <a:lstStyle/>
            <a:p>
              <a:endParaRPr sz="1200">
                <a:latin typeface="+mj-lt"/>
                <a:cs typeface="Arial" panose="020B0604020202020204" pitchFamily="34" charset="0"/>
              </a:endParaRPr>
            </a:p>
          </p:txBody>
        </p:sp>
        <p:sp>
          <p:nvSpPr>
            <p:cNvPr id="103" name="object 103"/>
            <p:cNvSpPr/>
            <p:nvPr/>
          </p:nvSpPr>
          <p:spPr>
            <a:xfrm>
              <a:off x="11002517" y="3016758"/>
              <a:ext cx="1150620" cy="1442085"/>
            </a:xfrm>
            <a:custGeom>
              <a:avLst/>
              <a:gdLst/>
              <a:ahLst/>
              <a:cxnLst/>
              <a:rect l="l" t="t" r="r" b="b"/>
              <a:pathLst>
                <a:path w="1150620" h="1442085">
                  <a:moveTo>
                    <a:pt x="0" y="115062"/>
                  </a:moveTo>
                  <a:lnTo>
                    <a:pt x="9048" y="70294"/>
                  </a:lnTo>
                  <a:lnTo>
                    <a:pt x="33718" y="33718"/>
                  </a:lnTo>
                  <a:lnTo>
                    <a:pt x="70294" y="9048"/>
                  </a:lnTo>
                  <a:lnTo>
                    <a:pt x="115061" y="0"/>
                  </a:lnTo>
                  <a:lnTo>
                    <a:pt x="1035557" y="0"/>
                  </a:lnTo>
                  <a:lnTo>
                    <a:pt x="1080325" y="9048"/>
                  </a:lnTo>
                  <a:lnTo>
                    <a:pt x="1116901" y="33718"/>
                  </a:lnTo>
                  <a:lnTo>
                    <a:pt x="1141571" y="70294"/>
                  </a:lnTo>
                  <a:lnTo>
                    <a:pt x="1150620" y="115062"/>
                  </a:lnTo>
                  <a:lnTo>
                    <a:pt x="1150620" y="1326642"/>
                  </a:lnTo>
                  <a:lnTo>
                    <a:pt x="1141571" y="1371409"/>
                  </a:lnTo>
                  <a:lnTo>
                    <a:pt x="1116901" y="1407985"/>
                  </a:lnTo>
                  <a:lnTo>
                    <a:pt x="1080325" y="1432655"/>
                  </a:lnTo>
                  <a:lnTo>
                    <a:pt x="1035557" y="1441704"/>
                  </a:lnTo>
                  <a:lnTo>
                    <a:pt x="115061" y="1441704"/>
                  </a:lnTo>
                  <a:lnTo>
                    <a:pt x="70294" y="1432655"/>
                  </a:lnTo>
                  <a:lnTo>
                    <a:pt x="33718" y="1407985"/>
                  </a:lnTo>
                  <a:lnTo>
                    <a:pt x="9048" y="1371409"/>
                  </a:lnTo>
                  <a:lnTo>
                    <a:pt x="0" y="1326642"/>
                  </a:lnTo>
                  <a:lnTo>
                    <a:pt x="0" y="115062"/>
                  </a:lnTo>
                  <a:close/>
                </a:path>
              </a:pathLst>
            </a:custGeom>
            <a:ln w="38100">
              <a:solidFill>
                <a:srgbClr val="FFFFFF"/>
              </a:solidFill>
            </a:ln>
          </p:spPr>
          <p:txBody>
            <a:bodyPr wrap="square" lIns="0" tIns="0" rIns="0" bIns="0" rtlCol="0"/>
            <a:lstStyle/>
            <a:p>
              <a:endParaRPr sz="1200">
                <a:latin typeface="+mj-lt"/>
                <a:cs typeface="Arial" panose="020B0604020202020204" pitchFamily="34" charset="0"/>
              </a:endParaRPr>
            </a:p>
          </p:txBody>
        </p:sp>
        <p:sp>
          <p:nvSpPr>
            <p:cNvPr id="104" name="object 104"/>
            <p:cNvSpPr/>
            <p:nvPr/>
          </p:nvSpPr>
          <p:spPr>
            <a:xfrm>
              <a:off x="11157965" y="3166110"/>
              <a:ext cx="1152525" cy="1442085"/>
            </a:xfrm>
            <a:custGeom>
              <a:avLst/>
              <a:gdLst/>
              <a:ahLst/>
              <a:cxnLst/>
              <a:rect l="l" t="t" r="r" b="b"/>
              <a:pathLst>
                <a:path w="1152525" h="1442085">
                  <a:moveTo>
                    <a:pt x="1036954" y="0"/>
                  </a:moveTo>
                  <a:lnTo>
                    <a:pt x="115188" y="0"/>
                  </a:lnTo>
                  <a:lnTo>
                    <a:pt x="70348" y="9050"/>
                  </a:lnTo>
                  <a:lnTo>
                    <a:pt x="33734" y="33734"/>
                  </a:lnTo>
                  <a:lnTo>
                    <a:pt x="9050" y="70348"/>
                  </a:lnTo>
                  <a:lnTo>
                    <a:pt x="0" y="115189"/>
                  </a:lnTo>
                  <a:lnTo>
                    <a:pt x="0" y="1326515"/>
                  </a:lnTo>
                  <a:lnTo>
                    <a:pt x="9050" y="1371355"/>
                  </a:lnTo>
                  <a:lnTo>
                    <a:pt x="33734" y="1407969"/>
                  </a:lnTo>
                  <a:lnTo>
                    <a:pt x="70348" y="1432653"/>
                  </a:lnTo>
                  <a:lnTo>
                    <a:pt x="115188" y="1441704"/>
                  </a:lnTo>
                  <a:lnTo>
                    <a:pt x="1036954" y="1441704"/>
                  </a:lnTo>
                  <a:lnTo>
                    <a:pt x="1081795" y="1432653"/>
                  </a:lnTo>
                  <a:lnTo>
                    <a:pt x="1118409" y="1407969"/>
                  </a:lnTo>
                  <a:lnTo>
                    <a:pt x="1143093" y="1371355"/>
                  </a:lnTo>
                  <a:lnTo>
                    <a:pt x="1152143" y="1326515"/>
                  </a:lnTo>
                  <a:lnTo>
                    <a:pt x="1152143" y="115189"/>
                  </a:lnTo>
                  <a:lnTo>
                    <a:pt x="1143093" y="70348"/>
                  </a:lnTo>
                  <a:lnTo>
                    <a:pt x="1118409" y="33734"/>
                  </a:lnTo>
                  <a:lnTo>
                    <a:pt x="1081795" y="9050"/>
                  </a:lnTo>
                  <a:lnTo>
                    <a:pt x="1036954" y="0"/>
                  </a:lnTo>
                  <a:close/>
                </a:path>
              </a:pathLst>
            </a:custGeom>
            <a:solidFill>
              <a:srgbClr val="FFFFFF">
                <a:alpha val="90194"/>
              </a:srgbClr>
            </a:solidFill>
          </p:spPr>
          <p:txBody>
            <a:bodyPr wrap="square" lIns="0" tIns="0" rIns="0" bIns="0" rtlCol="0"/>
            <a:lstStyle/>
            <a:p>
              <a:endParaRPr sz="1200">
                <a:latin typeface="+mj-lt"/>
                <a:cs typeface="Arial" panose="020B0604020202020204" pitchFamily="34" charset="0"/>
              </a:endParaRPr>
            </a:p>
          </p:txBody>
        </p:sp>
        <p:sp>
          <p:nvSpPr>
            <p:cNvPr id="105" name="object 105"/>
            <p:cNvSpPr/>
            <p:nvPr/>
          </p:nvSpPr>
          <p:spPr>
            <a:xfrm>
              <a:off x="11157965" y="3166110"/>
              <a:ext cx="1152525" cy="1442085"/>
            </a:xfrm>
            <a:custGeom>
              <a:avLst/>
              <a:gdLst/>
              <a:ahLst/>
              <a:cxnLst/>
              <a:rect l="l" t="t" r="r" b="b"/>
              <a:pathLst>
                <a:path w="1152525" h="1442085">
                  <a:moveTo>
                    <a:pt x="0" y="115189"/>
                  </a:moveTo>
                  <a:lnTo>
                    <a:pt x="9050" y="70348"/>
                  </a:lnTo>
                  <a:lnTo>
                    <a:pt x="33734" y="33734"/>
                  </a:lnTo>
                  <a:lnTo>
                    <a:pt x="70348" y="9050"/>
                  </a:lnTo>
                  <a:lnTo>
                    <a:pt x="115188" y="0"/>
                  </a:lnTo>
                  <a:lnTo>
                    <a:pt x="1036954" y="0"/>
                  </a:lnTo>
                  <a:lnTo>
                    <a:pt x="1081795" y="9050"/>
                  </a:lnTo>
                  <a:lnTo>
                    <a:pt x="1118409" y="33734"/>
                  </a:lnTo>
                  <a:lnTo>
                    <a:pt x="1143093" y="70348"/>
                  </a:lnTo>
                  <a:lnTo>
                    <a:pt x="1152143" y="115189"/>
                  </a:lnTo>
                  <a:lnTo>
                    <a:pt x="1152143" y="1326515"/>
                  </a:lnTo>
                  <a:lnTo>
                    <a:pt x="1143093" y="1371355"/>
                  </a:lnTo>
                  <a:lnTo>
                    <a:pt x="1118409" y="1407969"/>
                  </a:lnTo>
                  <a:lnTo>
                    <a:pt x="1081795" y="1432653"/>
                  </a:lnTo>
                  <a:lnTo>
                    <a:pt x="1036954" y="1441704"/>
                  </a:lnTo>
                  <a:lnTo>
                    <a:pt x="115188" y="1441704"/>
                  </a:lnTo>
                  <a:lnTo>
                    <a:pt x="70348" y="1432653"/>
                  </a:lnTo>
                  <a:lnTo>
                    <a:pt x="33734" y="1407969"/>
                  </a:lnTo>
                  <a:lnTo>
                    <a:pt x="9050" y="1371355"/>
                  </a:lnTo>
                  <a:lnTo>
                    <a:pt x="0" y="1326515"/>
                  </a:lnTo>
                  <a:lnTo>
                    <a:pt x="0" y="115189"/>
                  </a:lnTo>
                  <a:close/>
                </a:path>
              </a:pathLst>
            </a:custGeom>
            <a:ln w="25400">
              <a:solidFill>
                <a:srgbClr val="C0504D"/>
              </a:solidFill>
            </a:ln>
          </p:spPr>
          <p:txBody>
            <a:bodyPr wrap="square" lIns="0" tIns="0" rIns="0" bIns="0" rtlCol="0"/>
            <a:lstStyle/>
            <a:p>
              <a:endParaRPr sz="1200">
                <a:latin typeface="+mj-lt"/>
                <a:cs typeface="Arial" panose="020B0604020202020204" pitchFamily="34" charset="0"/>
              </a:endParaRPr>
            </a:p>
          </p:txBody>
        </p:sp>
      </p:grpSp>
      <p:sp>
        <p:nvSpPr>
          <p:cNvPr id="106" name="object 106"/>
          <p:cNvSpPr txBox="1"/>
          <p:nvPr/>
        </p:nvSpPr>
        <p:spPr>
          <a:xfrm>
            <a:off x="10894913" y="3489715"/>
            <a:ext cx="876990" cy="982226"/>
          </a:xfrm>
          <a:prstGeom prst="rect">
            <a:avLst/>
          </a:prstGeom>
        </p:spPr>
        <p:txBody>
          <a:bodyPr vert="horz" wrap="square" lIns="0" tIns="33117" rIns="0" bIns="0" rtlCol="0">
            <a:spAutoFit/>
          </a:bodyPr>
          <a:lstStyle/>
          <a:p>
            <a:pPr marL="12266" marR="4906" indent="-1840" algn="ctr">
              <a:lnSpc>
                <a:spcPts val="1487"/>
              </a:lnSpc>
              <a:spcBef>
                <a:spcPts val="261"/>
              </a:spcBef>
            </a:pPr>
            <a:r>
              <a:rPr sz="1200" spc="-10" dirty="0">
                <a:solidFill>
                  <a:srgbClr val="0D0D0D"/>
                </a:solidFill>
                <a:latin typeface="+mj-lt"/>
                <a:cs typeface="Arial" panose="020B0604020202020204" pitchFamily="34" charset="0"/>
              </a:rPr>
              <a:t>In </a:t>
            </a:r>
            <a:r>
              <a:rPr sz="1200" spc="-5" dirty="0">
                <a:solidFill>
                  <a:srgbClr val="0D0D0D"/>
                </a:solidFill>
                <a:latin typeface="+mj-lt"/>
                <a:cs typeface="Arial" panose="020B0604020202020204" pitchFamily="34" charset="0"/>
              </a:rPr>
              <a:t> </a:t>
            </a:r>
            <a:r>
              <a:rPr sz="1200" spc="-10" dirty="0">
                <a:solidFill>
                  <a:srgbClr val="0D0D0D"/>
                </a:solidFill>
                <a:latin typeface="+mj-lt"/>
                <a:cs typeface="Arial" panose="020B0604020202020204" pitchFamily="34" charset="0"/>
              </a:rPr>
              <a:t>accordance </a:t>
            </a:r>
            <a:r>
              <a:rPr sz="1200" spc="-5" dirty="0">
                <a:solidFill>
                  <a:srgbClr val="0D0D0D"/>
                </a:solidFill>
                <a:latin typeface="+mj-lt"/>
                <a:cs typeface="Arial" panose="020B0604020202020204" pitchFamily="34" charset="0"/>
              </a:rPr>
              <a:t> </a:t>
            </a:r>
            <a:r>
              <a:rPr sz="1200" dirty="0">
                <a:solidFill>
                  <a:srgbClr val="0D0D0D"/>
                </a:solidFill>
                <a:latin typeface="+mj-lt"/>
                <a:cs typeface="Arial" panose="020B0604020202020204" pitchFamily="34" charset="0"/>
              </a:rPr>
              <a:t>with</a:t>
            </a:r>
            <a:r>
              <a:rPr sz="1200" spc="-72"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section </a:t>
            </a:r>
            <a:r>
              <a:rPr sz="1200" spc="-295"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6(4)</a:t>
            </a:r>
            <a:r>
              <a:rPr sz="1200" spc="-14"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of</a:t>
            </a:r>
            <a:endParaRPr sz="1200">
              <a:latin typeface="+mj-lt"/>
              <a:cs typeface="Arial" panose="020B0604020202020204" pitchFamily="34" charset="0"/>
            </a:endParaRPr>
          </a:p>
          <a:p>
            <a:pPr algn="ctr">
              <a:lnSpc>
                <a:spcPts val="1458"/>
              </a:lnSpc>
            </a:pPr>
            <a:r>
              <a:rPr sz="1200" dirty="0">
                <a:solidFill>
                  <a:srgbClr val="0D0D0D"/>
                </a:solidFill>
                <a:latin typeface="+mj-lt"/>
                <a:cs typeface="Arial" panose="020B0604020202020204" pitchFamily="34" charset="0"/>
              </a:rPr>
              <a:t>FEMA,</a:t>
            </a:r>
            <a:r>
              <a:rPr sz="1200" spc="-58" dirty="0">
                <a:solidFill>
                  <a:srgbClr val="0D0D0D"/>
                </a:solidFill>
                <a:latin typeface="+mj-lt"/>
                <a:cs typeface="Arial" panose="020B0604020202020204" pitchFamily="34" charset="0"/>
              </a:rPr>
              <a:t> </a:t>
            </a:r>
            <a:r>
              <a:rPr sz="1200" spc="-5" dirty="0">
                <a:solidFill>
                  <a:srgbClr val="0D0D0D"/>
                </a:solidFill>
                <a:latin typeface="+mj-lt"/>
                <a:cs typeface="Arial" panose="020B0604020202020204" pitchFamily="34" charset="0"/>
              </a:rPr>
              <a:t>1999</a:t>
            </a:r>
            <a:endParaRPr sz="1200">
              <a:latin typeface="+mj-lt"/>
              <a:cs typeface="Arial" panose="020B0604020202020204" pitchFamily="34" charset="0"/>
            </a:endParaRPr>
          </a:p>
        </p:txBody>
      </p:sp>
      <p:sp>
        <p:nvSpPr>
          <p:cNvPr id="107" name="object 107"/>
          <p:cNvSpPr/>
          <p:nvPr/>
        </p:nvSpPr>
        <p:spPr>
          <a:xfrm>
            <a:off x="0" y="5047445"/>
            <a:ext cx="10288380" cy="1426489"/>
          </a:xfrm>
          <a:custGeom>
            <a:avLst/>
            <a:gdLst/>
            <a:ahLst/>
            <a:cxnLst/>
            <a:rect l="l" t="t" r="r" b="b"/>
            <a:pathLst>
              <a:path w="10652760" h="1477010">
                <a:moveTo>
                  <a:pt x="10652760" y="0"/>
                </a:moveTo>
                <a:lnTo>
                  <a:pt x="0" y="0"/>
                </a:lnTo>
                <a:lnTo>
                  <a:pt x="0" y="1476755"/>
                </a:lnTo>
                <a:lnTo>
                  <a:pt x="10652760" y="1476755"/>
                </a:lnTo>
                <a:lnTo>
                  <a:pt x="10652760" y="0"/>
                </a:lnTo>
                <a:close/>
              </a:path>
            </a:pathLst>
          </a:custGeom>
          <a:solidFill>
            <a:srgbClr val="DDDDDD"/>
          </a:solidFill>
        </p:spPr>
        <p:txBody>
          <a:bodyPr wrap="square" lIns="0" tIns="0" rIns="0" bIns="0" rtlCol="0"/>
          <a:lstStyle/>
          <a:p>
            <a:endParaRPr sz="1400" dirty="0">
              <a:latin typeface="+mj-lt"/>
              <a:cs typeface="Arial" panose="020B0604020202020204" pitchFamily="34" charset="0"/>
            </a:endParaRPr>
          </a:p>
        </p:txBody>
      </p:sp>
      <p:sp>
        <p:nvSpPr>
          <p:cNvPr id="108" name="object 108"/>
          <p:cNvSpPr txBox="1"/>
          <p:nvPr/>
        </p:nvSpPr>
        <p:spPr>
          <a:xfrm>
            <a:off x="46609" y="5065844"/>
            <a:ext cx="10118501" cy="1192196"/>
          </a:xfrm>
          <a:prstGeom prst="rect">
            <a:avLst/>
          </a:prstGeom>
        </p:spPr>
        <p:txBody>
          <a:bodyPr vert="horz" wrap="square" lIns="0" tIns="12266" rIns="0" bIns="0" rtlCol="0">
            <a:spAutoFit/>
          </a:bodyPr>
          <a:lstStyle/>
          <a:p>
            <a:pPr marL="12266" marR="4906">
              <a:spcBef>
                <a:spcPts val="97"/>
              </a:spcBef>
              <a:tabLst>
                <a:tab pos="1834329" algn="l"/>
              </a:tabLst>
            </a:pPr>
            <a:r>
              <a:rPr sz="1500" b="1" dirty="0">
                <a:latin typeface="+mj-lt"/>
                <a:cs typeface="Arial" panose="020B0604020202020204" pitchFamily="34" charset="0"/>
              </a:rPr>
              <a:t>Note</a:t>
            </a:r>
            <a:r>
              <a:rPr sz="1500" b="1" spc="-10" dirty="0">
                <a:latin typeface="+mj-lt"/>
                <a:cs typeface="Arial" panose="020B0604020202020204" pitchFamily="34" charset="0"/>
              </a:rPr>
              <a:t> </a:t>
            </a:r>
            <a:r>
              <a:rPr sz="1500" b="1" dirty="0">
                <a:latin typeface="+mj-lt"/>
                <a:cs typeface="Arial" panose="020B0604020202020204" pitchFamily="34" charset="0"/>
              </a:rPr>
              <a:t>1</a:t>
            </a:r>
            <a:r>
              <a:rPr sz="1500" b="1" spc="5" dirty="0">
                <a:latin typeface="+mj-lt"/>
                <a:cs typeface="Arial" panose="020B0604020202020204" pitchFamily="34" charset="0"/>
              </a:rPr>
              <a:t> </a:t>
            </a:r>
            <a:r>
              <a:rPr sz="1500" b="1" dirty="0">
                <a:latin typeface="+mj-lt"/>
                <a:cs typeface="Arial" panose="020B0604020202020204" pitchFamily="34" charset="0"/>
              </a:rPr>
              <a:t>:</a:t>
            </a:r>
            <a:r>
              <a:rPr sz="1500" b="1" spc="10" dirty="0">
                <a:latin typeface="+mj-lt"/>
                <a:cs typeface="Arial" panose="020B0604020202020204" pitchFamily="34" charset="0"/>
              </a:rPr>
              <a:t> </a:t>
            </a:r>
            <a:r>
              <a:rPr sz="1500" dirty="0">
                <a:latin typeface="+mj-lt"/>
                <a:cs typeface="Arial" panose="020B0604020202020204" pitchFamily="34" charset="0"/>
              </a:rPr>
              <a:t>A</a:t>
            </a:r>
            <a:r>
              <a:rPr sz="1500" spc="5" dirty="0">
                <a:latin typeface="+mj-lt"/>
                <a:cs typeface="Arial" panose="020B0604020202020204" pitchFamily="34" charset="0"/>
              </a:rPr>
              <a:t> </a:t>
            </a:r>
            <a:r>
              <a:rPr sz="1500" spc="-5" dirty="0">
                <a:latin typeface="+mj-lt"/>
                <a:cs typeface="Arial" panose="020B0604020202020204" pitchFamily="34" charset="0"/>
              </a:rPr>
              <a:t>registered</a:t>
            </a:r>
            <a:r>
              <a:rPr sz="1500" spc="5" dirty="0">
                <a:latin typeface="+mj-lt"/>
                <a:cs typeface="Arial" panose="020B0604020202020204" pitchFamily="34" charset="0"/>
              </a:rPr>
              <a:t> </a:t>
            </a:r>
            <a:r>
              <a:rPr sz="1500" spc="-5" dirty="0">
                <a:latin typeface="+mj-lt"/>
                <a:cs typeface="Arial" panose="020B0604020202020204" pitchFamily="34" charset="0"/>
              </a:rPr>
              <a:t>Trust</a:t>
            </a:r>
            <a:r>
              <a:rPr sz="1500" dirty="0">
                <a:latin typeface="+mj-lt"/>
                <a:cs typeface="Arial" panose="020B0604020202020204" pitchFamily="34" charset="0"/>
              </a:rPr>
              <a:t> </a:t>
            </a:r>
            <a:r>
              <a:rPr sz="1500" spc="-5" dirty="0">
                <a:latin typeface="+mj-lt"/>
                <a:cs typeface="Arial" panose="020B0604020202020204" pitchFamily="34" charset="0"/>
              </a:rPr>
              <a:t>or</a:t>
            </a:r>
            <a:r>
              <a:rPr sz="1500" spc="10" dirty="0">
                <a:latin typeface="+mj-lt"/>
                <a:cs typeface="Arial" panose="020B0604020202020204" pitchFamily="34" charset="0"/>
              </a:rPr>
              <a:t> </a:t>
            </a:r>
            <a:r>
              <a:rPr sz="1500" dirty="0">
                <a:latin typeface="+mj-lt"/>
                <a:cs typeface="Arial" panose="020B0604020202020204" pitchFamily="34" charset="0"/>
              </a:rPr>
              <a:t>a</a:t>
            </a:r>
            <a:r>
              <a:rPr sz="1500" spc="-5" dirty="0">
                <a:latin typeface="+mj-lt"/>
                <a:cs typeface="Arial" panose="020B0604020202020204" pitchFamily="34" charset="0"/>
              </a:rPr>
              <a:t> registered</a:t>
            </a:r>
            <a:r>
              <a:rPr sz="1500" spc="10" dirty="0">
                <a:latin typeface="+mj-lt"/>
                <a:cs typeface="Arial" panose="020B0604020202020204" pitchFamily="34" charset="0"/>
              </a:rPr>
              <a:t> </a:t>
            </a:r>
            <a:r>
              <a:rPr sz="1500" spc="-5" dirty="0">
                <a:latin typeface="+mj-lt"/>
                <a:cs typeface="Arial" panose="020B0604020202020204" pitchFamily="34" charset="0"/>
              </a:rPr>
              <a:t>Society</a:t>
            </a:r>
            <a:r>
              <a:rPr sz="1500" spc="10" dirty="0">
                <a:latin typeface="+mj-lt"/>
                <a:cs typeface="Arial" panose="020B0604020202020204" pitchFamily="34" charset="0"/>
              </a:rPr>
              <a:t> </a:t>
            </a:r>
            <a:r>
              <a:rPr sz="1500" dirty="0">
                <a:latin typeface="+mj-lt"/>
                <a:cs typeface="Arial" panose="020B0604020202020204" pitchFamily="34" charset="0"/>
              </a:rPr>
              <a:t>engaged in</a:t>
            </a:r>
            <a:r>
              <a:rPr sz="1500" spc="14" dirty="0">
                <a:latin typeface="+mj-lt"/>
                <a:cs typeface="Arial" panose="020B0604020202020204" pitchFamily="34" charset="0"/>
              </a:rPr>
              <a:t> </a:t>
            </a:r>
            <a:r>
              <a:rPr sz="1500" dirty="0">
                <a:latin typeface="+mj-lt"/>
                <a:cs typeface="Arial" panose="020B0604020202020204" pitchFamily="34" charset="0"/>
              </a:rPr>
              <a:t>the</a:t>
            </a:r>
            <a:r>
              <a:rPr sz="1500" spc="10" dirty="0">
                <a:latin typeface="+mj-lt"/>
                <a:cs typeface="Arial" panose="020B0604020202020204" pitchFamily="34" charset="0"/>
              </a:rPr>
              <a:t> </a:t>
            </a:r>
            <a:r>
              <a:rPr sz="1500" spc="-5" dirty="0">
                <a:latin typeface="+mj-lt"/>
                <a:cs typeface="Arial" panose="020B0604020202020204" pitchFamily="34" charset="0"/>
              </a:rPr>
              <a:t>educational</a:t>
            </a:r>
            <a:r>
              <a:rPr sz="1500" spc="63" dirty="0">
                <a:latin typeface="+mj-lt"/>
                <a:cs typeface="Arial" panose="020B0604020202020204" pitchFamily="34" charset="0"/>
              </a:rPr>
              <a:t> </a:t>
            </a:r>
            <a:r>
              <a:rPr sz="1500" spc="-5" dirty="0">
                <a:latin typeface="+mj-lt"/>
                <a:cs typeface="Arial" panose="020B0604020202020204" pitchFamily="34" charset="0"/>
              </a:rPr>
              <a:t>sector or</a:t>
            </a:r>
            <a:r>
              <a:rPr sz="1500" spc="10" dirty="0">
                <a:latin typeface="+mj-lt"/>
                <a:cs typeface="Arial" panose="020B0604020202020204" pitchFamily="34" charset="0"/>
              </a:rPr>
              <a:t> </a:t>
            </a:r>
            <a:r>
              <a:rPr sz="1500" spc="-5" dirty="0">
                <a:latin typeface="+mj-lt"/>
                <a:cs typeface="Arial" panose="020B0604020202020204" pitchFamily="34" charset="0"/>
              </a:rPr>
              <a:t>which</a:t>
            </a:r>
            <a:r>
              <a:rPr sz="1500" spc="29" dirty="0">
                <a:latin typeface="+mj-lt"/>
                <a:cs typeface="Arial" panose="020B0604020202020204" pitchFamily="34" charset="0"/>
              </a:rPr>
              <a:t> </a:t>
            </a:r>
            <a:r>
              <a:rPr sz="1500" spc="-5" dirty="0">
                <a:latin typeface="+mj-lt"/>
                <a:cs typeface="Arial" panose="020B0604020202020204" pitchFamily="34" charset="0"/>
              </a:rPr>
              <a:t>has</a:t>
            </a:r>
            <a:r>
              <a:rPr sz="1500" spc="5" dirty="0">
                <a:latin typeface="+mj-lt"/>
                <a:cs typeface="Arial" panose="020B0604020202020204" pitchFamily="34" charset="0"/>
              </a:rPr>
              <a:t> </a:t>
            </a:r>
            <a:r>
              <a:rPr sz="1500" dirty="0">
                <a:latin typeface="+mj-lt"/>
                <a:cs typeface="Arial" panose="020B0604020202020204" pitchFamily="34" charset="0"/>
              </a:rPr>
              <a:t>set</a:t>
            </a:r>
            <a:r>
              <a:rPr sz="1500" spc="-5" dirty="0">
                <a:latin typeface="+mj-lt"/>
                <a:cs typeface="Arial" panose="020B0604020202020204" pitchFamily="34" charset="0"/>
              </a:rPr>
              <a:t> up </a:t>
            </a:r>
            <a:r>
              <a:rPr sz="1500" dirty="0">
                <a:latin typeface="+mj-lt"/>
                <a:cs typeface="Arial" panose="020B0604020202020204" pitchFamily="34" charset="0"/>
              </a:rPr>
              <a:t> </a:t>
            </a:r>
            <a:r>
              <a:rPr sz="1500" spc="-5" dirty="0">
                <a:latin typeface="+mj-lt"/>
                <a:cs typeface="Arial" panose="020B0604020202020204" pitchFamily="34" charset="0"/>
              </a:rPr>
              <a:t>hospitals</a:t>
            </a:r>
            <a:r>
              <a:rPr sz="1500" spc="10" dirty="0">
                <a:latin typeface="+mj-lt"/>
                <a:cs typeface="Arial" panose="020B0604020202020204" pitchFamily="34" charset="0"/>
              </a:rPr>
              <a:t> </a:t>
            </a:r>
            <a:r>
              <a:rPr sz="1500" dirty="0">
                <a:latin typeface="+mj-lt"/>
                <a:cs typeface="Arial" panose="020B0604020202020204" pitchFamily="34" charset="0"/>
              </a:rPr>
              <a:t>in</a:t>
            </a:r>
            <a:r>
              <a:rPr sz="1500" spc="24" dirty="0">
                <a:latin typeface="+mj-lt"/>
                <a:cs typeface="Arial" panose="020B0604020202020204" pitchFamily="34" charset="0"/>
              </a:rPr>
              <a:t> </a:t>
            </a:r>
            <a:r>
              <a:rPr sz="1500" dirty="0">
                <a:latin typeface="+mj-lt"/>
                <a:cs typeface="Arial" panose="020B0604020202020204" pitchFamily="34" charset="0"/>
              </a:rPr>
              <a:t>India</a:t>
            </a:r>
            <a:r>
              <a:rPr sz="1500" spc="24" dirty="0">
                <a:latin typeface="+mj-lt"/>
                <a:cs typeface="Arial" panose="020B0604020202020204" pitchFamily="34" charset="0"/>
              </a:rPr>
              <a:t> </a:t>
            </a:r>
            <a:r>
              <a:rPr sz="1500" dirty="0">
                <a:latin typeface="+mj-lt"/>
                <a:cs typeface="Arial" panose="020B0604020202020204" pitchFamily="34" charset="0"/>
              </a:rPr>
              <a:t>may</a:t>
            </a:r>
            <a:r>
              <a:rPr sz="1500" spc="5" dirty="0">
                <a:latin typeface="+mj-lt"/>
                <a:cs typeface="Arial" panose="020B0604020202020204" pitchFamily="34" charset="0"/>
              </a:rPr>
              <a:t> </a:t>
            </a:r>
            <a:r>
              <a:rPr sz="1500" dirty="0">
                <a:latin typeface="+mj-lt"/>
                <a:cs typeface="Arial" panose="020B0604020202020204" pitchFamily="34" charset="0"/>
              </a:rPr>
              <a:t>make</a:t>
            </a:r>
            <a:r>
              <a:rPr sz="1500" spc="14" dirty="0">
                <a:latin typeface="+mj-lt"/>
                <a:cs typeface="Arial" panose="020B0604020202020204" pitchFamily="34" charset="0"/>
              </a:rPr>
              <a:t> </a:t>
            </a:r>
            <a:r>
              <a:rPr sz="1500" spc="-5" dirty="0">
                <a:latin typeface="+mj-lt"/>
                <a:cs typeface="Arial" panose="020B0604020202020204" pitchFamily="34" charset="0"/>
              </a:rPr>
              <a:t>ODI</a:t>
            </a:r>
            <a:r>
              <a:rPr sz="1500" spc="19" dirty="0">
                <a:latin typeface="+mj-lt"/>
                <a:cs typeface="Arial" panose="020B0604020202020204" pitchFamily="34" charset="0"/>
              </a:rPr>
              <a:t> </a:t>
            </a:r>
            <a:r>
              <a:rPr sz="1500" spc="-5" dirty="0">
                <a:latin typeface="+mj-lt"/>
                <a:cs typeface="Arial" panose="020B0604020202020204" pitchFamily="34" charset="0"/>
              </a:rPr>
              <a:t>in</a:t>
            </a:r>
            <a:r>
              <a:rPr sz="1500" spc="24" dirty="0">
                <a:latin typeface="+mj-lt"/>
                <a:cs typeface="Arial" panose="020B0604020202020204" pitchFamily="34" charset="0"/>
              </a:rPr>
              <a:t> </a:t>
            </a:r>
            <a:r>
              <a:rPr sz="1500" dirty="0">
                <a:latin typeface="+mj-lt"/>
                <a:cs typeface="Arial" panose="020B0604020202020204" pitchFamily="34" charset="0"/>
              </a:rPr>
              <a:t>a</a:t>
            </a:r>
            <a:r>
              <a:rPr sz="1500" spc="14" dirty="0">
                <a:latin typeface="+mj-lt"/>
                <a:cs typeface="Arial" panose="020B0604020202020204" pitchFamily="34" charset="0"/>
              </a:rPr>
              <a:t> </a:t>
            </a:r>
            <a:r>
              <a:rPr sz="1500" spc="-5" dirty="0">
                <a:latin typeface="+mj-lt"/>
                <a:cs typeface="Arial" panose="020B0604020202020204" pitchFamily="34" charset="0"/>
              </a:rPr>
              <a:t>foreign</a:t>
            </a:r>
            <a:r>
              <a:rPr sz="1500" spc="29" dirty="0">
                <a:latin typeface="+mj-lt"/>
                <a:cs typeface="Arial" panose="020B0604020202020204" pitchFamily="34" charset="0"/>
              </a:rPr>
              <a:t> </a:t>
            </a:r>
            <a:r>
              <a:rPr sz="1500" dirty="0">
                <a:latin typeface="+mj-lt"/>
                <a:cs typeface="Arial" panose="020B0604020202020204" pitchFamily="34" charset="0"/>
              </a:rPr>
              <a:t>entity</a:t>
            </a:r>
            <a:r>
              <a:rPr sz="1500" spc="14" dirty="0">
                <a:latin typeface="+mj-lt"/>
                <a:cs typeface="Arial" panose="020B0604020202020204" pitchFamily="34" charset="0"/>
              </a:rPr>
              <a:t> </a:t>
            </a:r>
            <a:r>
              <a:rPr sz="1500" spc="-5" dirty="0">
                <a:latin typeface="+mj-lt"/>
                <a:cs typeface="Arial" panose="020B0604020202020204" pitchFamily="34" charset="0"/>
              </a:rPr>
              <a:t>with</a:t>
            </a:r>
            <a:r>
              <a:rPr sz="1500" spc="19" dirty="0">
                <a:latin typeface="+mj-lt"/>
                <a:cs typeface="Arial" panose="020B0604020202020204" pitchFamily="34" charset="0"/>
              </a:rPr>
              <a:t> </a:t>
            </a:r>
            <a:r>
              <a:rPr sz="1500" dirty="0">
                <a:latin typeface="+mj-lt"/>
                <a:cs typeface="Arial" panose="020B0604020202020204" pitchFamily="34" charset="0"/>
              </a:rPr>
              <a:t>the</a:t>
            </a:r>
            <a:r>
              <a:rPr sz="1500" spc="24" dirty="0">
                <a:latin typeface="+mj-lt"/>
                <a:cs typeface="Arial" panose="020B0604020202020204" pitchFamily="34" charset="0"/>
              </a:rPr>
              <a:t> </a:t>
            </a:r>
            <a:r>
              <a:rPr sz="1500" spc="-5" dirty="0">
                <a:latin typeface="+mj-lt"/>
                <a:cs typeface="Arial" panose="020B0604020202020204" pitchFamily="34" charset="0"/>
              </a:rPr>
              <a:t>prior</a:t>
            </a:r>
            <a:r>
              <a:rPr sz="1500" spc="14" dirty="0">
                <a:latin typeface="+mj-lt"/>
                <a:cs typeface="Arial" panose="020B0604020202020204" pitchFamily="34" charset="0"/>
              </a:rPr>
              <a:t> </a:t>
            </a:r>
            <a:r>
              <a:rPr sz="1500" dirty="0">
                <a:latin typeface="+mj-lt"/>
                <a:cs typeface="Arial" panose="020B0604020202020204" pitchFamily="34" charset="0"/>
              </a:rPr>
              <a:t>approval</a:t>
            </a:r>
            <a:r>
              <a:rPr sz="1500" spc="10" dirty="0">
                <a:latin typeface="+mj-lt"/>
                <a:cs typeface="Arial" panose="020B0604020202020204" pitchFamily="34" charset="0"/>
              </a:rPr>
              <a:t> </a:t>
            </a:r>
            <a:r>
              <a:rPr sz="1500" spc="-5" dirty="0">
                <a:latin typeface="+mj-lt"/>
                <a:cs typeface="Arial" panose="020B0604020202020204" pitchFamily="34" charset="0"/>
              </a:rPr>
              <a:t>of</a:t>
            </a:r>
            <a:r>
              <a:rPr sz="1500" spc="10" dirty="0">
                <a:latin typeface="+mj-lt"/>
                <a:cs typeface="Arial" panose="020B0604020202020204" pitchFamily="34" charset="0"/>
              </a:rPr>
              <a:t> </a:t>
            </a:r>
            <a:r>
              <a:rPr sz="1500" dirty="0">
                <a:latin typeface="+mj-lt"/>
                <a:cs typeface="Arial" panose="020B0604020202020204" pitchFamily="34" charset="0"/>
              </a:rPr>
              <a:t>the</a:t>
            </a:r>
            <a:r>
              <a:rPr sz="1500" spc="24" dirty="0">
                <a:latin typeface="+mj-lt"/>
                <a:cs typeface="Arial" panose="020B0604020202020204" pitchFamily="34" charset="0"/>
              </a:rPr>
              <a:t> </a:t>
            </a:r>
            <a:r>
              <a:rPr sz="1500" spc="-5" dirty="0">
                <a:latin typeface="+mj-lt"/>
                <a:cs typeface="Arial" panose="020B0604020202020204" pitchFamily="34" charset="0"/>
              </a:rPr>
              <a:t>Reserve</a:t>
            </a:r>
            <a:r>
              <a:rPr sz="1500" spc="14" dirty="0">
                <a:latin typeface="+mj-lt"/>
                <a:cs typeface="Arial" panose="020B0604020202020204" pitchFamily="34" charset="0"/>
              </a:rPr>
              <a:t> </a:t>
            </a:r>
            <a:r>
              <a:rPr sz="1500" spc="-5" dirty="0">
                <a:latin typeface="+mj-lt"/>
                <a:cs typeface="Arial" panose="020B0604020202020204" pitchFamily="34" charset="0"/>
              </a:rPr>
              <a:t>Bank,</a:t>
            </a:r>
            <a:r>
              <a:rPr sz="1500" spc="5" dirty="0">
                <a:latin typeface="+mj-lt"/>
                <a:cs typeface="Arial" panose="020B0604020202020204" pitchFamily="34" charset="0"/>
              </a:rPr>
              <a:t> </a:t>
            </a:r>
            <a:r>
              <a:rPr sz="1500" spc="-5" dirty="0">
                <a:latin typeface="+mj-lt"/>
                <a:cs typeface="Arial" panose="020B0604020202020204" pitchFamily="34" charset="0"/>
              </a:rPr>
              <a:t>subject</a:t>
            </a:r>
            <a:r>
              <a:rPr sz="1500" spc="10" dirty="0">
                <a:latin typeface="+mj-lt"/>
                <a:cs typeface="Arial" panose="020B0604020202020204" pitchFamily="34" charset="0"/>
              </a:rPr>
              <a:t> </a:t>
            </a:r>
            <a:r>
              <a:rPr sz="1500" spc="-5" dirty="0">
                <a:latin typeface="+mj-lt"/>
                <a:cs typeface="Arial" panose="020B0604020202020204" pitchFamily="34" charset="0"/>
              </a:rPr>
              <a:t>to </a:t>
            </a:r>
            <a:r>
              <a:rPr sz="1500" dirty="0">
                <a:latin typeface="+mj-lt"/>
                <a:cs typeface="Arial" panose="020B0604020202020204" pitchFamily="34" charset="0"/>
              </a:rPr>
              <a:t> </a:t>
            </a:r>
            <a:r>
              <a:rPr sz="1500" spc="-5" dirty="0">
                <a:latin typeface="+mj-lt"/>
                <a:cs typeface="Arial" panose="020B0604020202020204" pitchFamily="34" charset="0"/>
              </a:rPr>
              <a:t>certain</a:t>
            </a:r>
            <a:r>
              <a:rPr sz="1500" spc="10" dirty="0">
                <a:latin typeface="+mj-lt"/>
                <a:cs typeface="Arial" panose="020B0604020202020204" pitchFamily="34" charset="0"/>
              </a:rPr>
              <a:t> </a:t>
            </a:r>
            <a:r>
              <a:rPr sz="1500" spc="-5" dirty="0">
                <a:latin typeface="+mj-lt"/>
                <a:cs typeface="Arial" panose="020B0604020202020204" pitchFamily="34" charset="0"/>
              </a:rPr>
              <a:t>conditions.</a:t>
            </a:r>
            <a:endParaRPr lang="en-IN" sz="1500" spc="-5" dirty="0">
              <a:latin typeface="+mj-lt"/>
              <a:cs typeface="Arial" panose="020B0604020202020204" pitchFamily="34" charset="0"/>
            </a:endParaRPr>
          </a:p>
          <a:p>
            <a:pPr marL="12266" marR="4906">
              <a:spcBef>
                <a:spcPts val="97"/>
              </a:spcBef>
              <a:tabLst>
                <a:tab pos="1834329" algn="l"/>
              </a:tabLst>
            </a:pPr>
            <a:endParaRPr lang="en-IN" sz="1500" b="1" spc="-5" dirty="0">
              <a:latin typeface="+mj-lt"/>
              <a:cs typeface="Arial" panose="020B0604020202020204" pitchFamily="34" charset="0"/>
            </a:endParaRPr>
          </a:p>
          <a:p>
            <a:pPr marL="12266" marR="4906">
              <a:spcBef>
                <a:spcPts val="97"/>
              </a:spcBef>
              <a:tabLst>
                <a:tab pos="1834329" algn="l"/>
              </a:tabLst>
            </a:pPr>
            <a:r>
              <a:rPr sz="1500" b="1" dirty="0">
                <a:latin typeface="+mj-lt"/>
                <a:cs typeface="Arial" panose="020B0604020202020204" pitchFamily="34" charset="0"/>
              </a:rPr>
              <a:t>Note</a:t>
            </a:r>
            <a:r>
              <a:rPr sz="1500" b="1" spc="-14" dirty="0">
                <a:latin typeface="+mj-lt"/>
                <a:cs typeface="Arial" panose="020B0604020202020204" pitchFamily="34" charset="0"/>
              </a:rPr>
              <a:t> </a:t>
            </a:r>
            <a:r>
              <a:rPr sz="1500" b="1" dirty="0">
                <a:latin typeface="+mj-lt"/>
                <a:cs typeface="Arial" panose="020B0604020202020204" pitchFamily="34" charset="0"/>
              </a:rPr>
              <a:t>2</a:t>
            </a:r>
            <a:r>
              <a:rPr sz="1500" b="1" spc="19" dirty="0">
                <a:latin typeface="+mj-lt"/>
                <a:cs typeface="Arial" panose="020B0604020202020204" pitchFamily="34" charset="0"/>
              </a:rPr>
              <a:t> </a:t>
            </a:r>
            <a:r>
              <a:rPr sz="1500" b="1" dirty="0">
                <a:latin typeface="+mj-lt"/>
                <a:cs typeface="Arial" panose="020B0604020202020204" pitchFamily="34" charset="0"/>
              </a:rPr>
              <a:t>:</a:t>
            </a:r>
            <a:r>
              <a:rPr sz="1500" b="1" spc="14" dirty="0">
                <a:latin typeface="+mj-lt"/>
                <a:cs typeface="Arial" panose="020B0604020202020204" pitchFamily="34" charset="0"/>
              </a:rPr>
              <a:t> </a:t>
            </a:r>
            <a:r>
              <a:rPr sz="1500" spc="-5" dirty="0">
                <a:latin typeface="+mj-lt"/>
                <a:cs typeface="Arial" panose="020B0604020202020204" pitchFamily="34" charset="0"/>
              </a:rPr>
              <a:t>Overseas</a:t>
            </a:r>
            <a:r>
              <a:rPr sz="1500" spc="-14" dirty="0">
                <a:latin typeface="+mj-lt"/>
                <a:cs typeface="Arial" panose="020B0604020202020204" pitchFamily="34" charset="0"/>
              </a:rPr>
              <a:t> </a:t>
            </a:r>
            <a:r>
              <a:rPr sz="1500" spc="-5" dirty="0">
                <a:latin typeface="+mj-lt"/>
                <a:cs typeface="Arial" panose="020B0604020202020204" pitchFamily="34" charset="0"/>
              </a:rPr>
              <a:t>Investments by</a:t>
            </a:r>
            <a:r>
              <a:rPr sz="1500" dirty="0">
                <a:latin typeface="+mj-lt"/>
                <a:cs typeface="Arial" panose="020B0604020202020204" pitchFamily="34" charset="0"/>
              </a:rPr>
              <a:t> </a:t>
            </a:r>
            <a:r>
              <a:rPr sz="1500" spc="-5" dirty="0">
                <a:latin typeface="+mj-lt"/>
                <a:cs typeface="Arial" panose="020B0604020202020204" pitchFamily="34" charset="0"/>
              </a:rPr>
              <a:t>Sole</a:t>
            </a:r>
            <a:r>
              <a:rPr sz="1500" spc="19" dirty="0">
                <a:latin typeface="+mj-lt"/>
                <a:cs typeface="Arial" panose="020B0604020202020204" pitchFamily="34" charset="0"/>
              </a:rPr>
              <a:t> </a:t>
            </a:r>
            <a:r>
              <a:rPr sz="1500" spc="-5" dirty="0">
                <a:latin typeface="+mj-lt"/>
                <a:cs typeface="Arial" panose="020B0604020202020204" pitchFamily="34" charset="0"/>
              </a:rPr>
              <a:t>proprietorship</a:t>
            </a:r>
            <a:r>
              <a:rPr sz="1500" spc="14" dirty="0">
                <a:latin typeface="+mj-lt"/>
                <a:cs typeface="Arial" panose="020B0604020202020204" pitchFamily="34" charset="0"/>
              </a:rPr>
              <a:t> </a:t>
            </a:r>
            <a:r>
              <a:rPr sz="1500" spc="-5" dirty="0">
                <a:latin typeface="+mj-lt"/>
                <a:cs typeface="Arial" panose="020B0604020202020204" pitchFamily="34" charset="0"/>
              </a:rPr>
              <a:t>or</a:t>
            </a:r>
            <a:r>
              <a:rPr sz="1500" spc="10" dirty="0">
                <a:latin typeface="+mj-lt"/>
                <a:cs typeface="Arial" panose="020B0604020202020204" pitchFamily="34" charset="0"/>
              </a:rPr>
              <a:t> </a:t>
            </a:r>
            <a:r>
              <a:rPr sz="1500" spc="-5" dirty="0">
                <a:latin typeface="+mj-lt"/>
                <a:cs typeface="Arial" panose="020B0604020202020204" pitchFamily="34" charset="0"/>
              </a:rPr>
              <a:t>unregistered</a:t>
            </a:r>
            <a:r>
              <a:rPr sz="1500" spc="5" dirty="0">
                <a:latin typeface="+mj-lt"/>
                <a:cs typeface="Arial" panose="020B0604020202020204" pitchFamily="34" charset="0"/>
              </a:rPr>
              <a:t> </a:t>
            </a:r>
            <a:r>
              <a:rPr sz="1500" spc="-5" dirty="0">
                <a:latin typeface="+mj-lt"/>
                <a:cs typeface="Arial" panose="020B0604020202020204" pitchFamily="34" charset="0"/>
              </a:rPr>
              <a:t>partnership</a:t>
            </a:r>
            <a:r>
              <a:rPr sz="1500" spc="19" dirty="0">
                <a:latin typeface="+mj-lt"/>
                <a:cs typeface="Arial" panose="020B0604020202020204" pitchFamily="34" charset="0"/>
              </a:rPr>
              <a:t> </a:t>
            </a:r>
            <a:r>
              <a:rPr sz="1500" spc="-5" dirty="0">
                <a:latin typeface="+mj-lt"/>
                <a:cs typeface="Arial" panose="020B0604020202020204" pitchFamily="34" charset="0"/>
              </a:rPr>
              <a:t>firms</a:t>
            </a:r>
            <a:r>
              <a:rPr sz="1500" spc="5" dirty="0">
                <a:latin typeface="+mj-lt"/>
                <a:cs typeface="Arial" panose="020B0604020202020204" pitchFamily="34" charset="0"/>
              </a:rPr>
              <a:t> </a:t>
            </a:r>
            <a:r>
              <a:rPr sz="1500" dirty="0">
                <a:latin typeface="+mj-lt"/>
                <a:cs typeface="Arial" panose="020B0604020202020204" pitchFamily="34" charset="0"/>
              </a:rPr>
              <a:t>may </a:t>
            </a:r>
            <a:r>
              <a:rPr sz="1500" spc="-381" dirty="0">
                <a:latin typeface="+mj-lt"/>
                <a:cs typeface="Arial" panose="020B0604020202020204" pitchFamily="34" charset="0"/>
              </a:rPr>
              <a:t> </a:t>
            </a:r>
            <a:r>
              <a:rPr sz="1500" spc="-5" dirty="0">
                <a:latin typeface="+mj-lt"/>
                <a:cs typeface="Arial" panose="020B0604020202020204" pitchFamily="34" charset="0"/>
              </a:rPr>
              <a:t>be</a:t>
            </a:r>
            <a:r>
              <a:rPr sz="1500" spc="14" dirty="0">
                <a:latin typeface="+mj-lt"/>
                <a:cs typeface="Arial" panose="020B0604020202020204" pitchFamily="34" charset="0"/>
              </a:rPr>
              <a:t> </a:t>
            </a:r>
            <a:r>
              <a:rPr sz="1500" dirty="0">
                <a:latin typeface="+mj-lt"/>
                <a:cs typeface="Arial" panose="020B0604020202020204" pitchFamily="34" charset="0"/>
              </a:rPr>
              <a:t>made</a:t>
            </a:r>
            <a:r>
              <a:rPr sz="1500" spc="5" dirty="0">
                <a:latin typeface="+mj-lt"/>
                <a:cs typeface="Arial" panose="020B0604020202020204" pitchFamily="34" charset="0"/>
              </a:rPr>
              <a:t> </a:t>
            </a:r>
            <a:r>
              <a:rPr sz="1500" dirty="0">
                <a:latin typeface="+mj-lt"/>
                <a:cs typeface="Arial" panose="020B0604020202020204" pitchFamily="34" charset="0"/>
              </a:rPr>
              <a:t>by the</a:t>
            </a:r>
            <a:r>
              <a:rPr sz="1500" spc="14" dirty="0">
                <a:latin typeface="+mj-lt"/>
                <a:cs typeface="Arial" panose="020B0604020202020204" pitchFamily="34" charset="0"/>
              </a:rPr>
              <a:t> </a:t>
            </a:r>
            <a:r>
              <a:rPr sz="1500" spc="-5" dirty="0">
                <a:latin typeface="+mj-lt"/>
                <a:cs typeface="Arial" panose="020B0604020202020204" pitchFamily="34" charset="0"/>
              </a:rPr>
              <a:t>proprietor</a:t>
            </a:r>
            <a:r>
              <a:rPr sz="1500" spc="5" dirty="0">
                <a:latin typeface="+mj-lt"/>
                <a:cs typeface="Arial" panose="020B0604020202020204" pitchFamily="34" charset="0"/>
              </a:rPr>
              <a:t> </a:t>
            </a:r>
            <a:r>
              <a:rPr sz="1500" spc="-5" dirty="0">
                <a:latin typeface="+mj-lt"/>
                <a:cs typeface="Arial" panose="020B0604020202020204" pitchFamily="34" charset="0"/>
              </a:rPr>
              <a:t>concerned</a:t>
            </a:r>
            <a:r>
              <a:rPr sz="1500" spc="29" dirty="0">
                <a:latin typeface="+mj-lt"/>
                <a:cs typeface="Arial" panose="020B0604020202020204" pitchFamily="34" charset="0"/>
              </a:rPr>
              <a:t> </a:t>
            </a:r>
            <a:r>
              <a:rPr sz="1500" spc="-5" dirty="0">
                <a:latin typeface="+mj-lt"/>
                <a:cs typeface="Arial" panose="020B0604020202020204" pitchFamily="34" charset="0"/>
              </a:rPr>
              <a:t>or</a:t>
            </a:r>
            <a:r>
              <a:rPr sz="1500" spc="5" dirty="0">
                <a:latin typeface="+mj-lt"/>
                <a:cs typeface="Arial" panose="020B0604020202020204" pitchFamily="34" charset="0"/>
              </a:rPr>
              <a:t> </a:t>
            </a:r>
            <a:r>
              <a:rPr sz="1500" dirty="0">
                <a:latin typeface="+mj-lt"/>
                <a:cs typeface="Arial" panose="020B0604020202020204" pitchFamily="34" charset="0"/>
              </a:rPr>
              <a:t>the</a:t>
            </a:r>
            <a:r>
              <a:rPr sz="1500" spc="14" dirty="0">
                <a:latin typeface="+mj-lt"/>
                <a:cs typeface="Arial" panose="020B0604020202020204" pitchFamily="34" charset="0"/>
              </a:rPr>
              <a:t> </a:t>
            </a:r>
            <a:r>
              <a:rPr sz="1500" spc="-5" dirty="0">
                <a:latin typeface="+mj-lt"/>
                <a:cs typeface="Arial" panose="020B0604020202020204" pitchFamily="34" charset="0"/>
              </a:rPr>
              <a:t>individual</a:t>
            </a:r>
            <a:r>
              <a:rPr sz="1500" spc="19" dirty="0">
                <a:latin typeface="+mj-lt"/>
                <a:cs typeface="Arial" panose="020B0604020202020204" pitchFamily="34" charset="0"/>
              </a:rPr>
              <a:t> </a:t>
            </a:r>
            <a:r>
              <a:rPr sz="1500" spc="-5" dirty="0">
                <a:latin typeface="+mj-lt"/>
                <a:cs typeface="Arial" panose="020B0604020202020204" pitchFamily="34" charset="0"/>
              </a:rPr>
              <a:t>partners</a:t>
            </a:r>
            <a:r>
              <a:rPr sz="1500" spc="5" dirty="0">
                <a:latin typeface="+mj-lt"/>
                <a:cs typeface="Arial" panose="020B0604020202020204" pitchFamily="34" charset="0"/>
              </a:rPr>
              <a:t> </a:t>
            </a:r>
            <a:r>
              <a:rPr sz="1500" spc="-5" dirty="0">
                <a:latin typeface="+mj-lt"/>
                <a:cs typeface="Arial" panose="020B0604020202020204" pitchFamily="34" charset="0"/>
              </a:rPr>
              <a:t>concerned</a:t>
            </a:r>
            <a:r>
              <a:rPr sz="1500" spc="24" dirty="0">
                <a:latin typeface="+mj-lt"/>
                <a:cs typeface="Arial" panose="020B0604020202020204" pitchFamily="34" charset="0"/>
              </a:rPr>
              <a:t> </a:t>
            </a:r>
            <a:r>
              <a:rPr sz="1500" spc="-5" dirty="0">
                <a:latin typeface="+mj-lt"/>
                <a:cs typeface="Arial" panose="020B0604020202020204" pitchFamily="34" charset="0"/>
              </a:rPr>
              <a:t>within</a:t>
            </a:r>
            <a:r>
              <a:rPr sz="1500" spc="29" dirty="0">
                <a:latin typeface="+mj-lt"/>
                <a:cs typeface="Arial" panose="020B0604020202020204" pitchFamily="34" charset="0"/>
              </a:rPr>
              <a:t> </a:t>
            </a:r>
            <a:r>
              <a:rPr sz="1500" dirty="0">
                <a:latin typeface="+mj-lt"/>
                <a:cs typeface="Arial" panose="020B0604020202020204" pitchFamily="34" charset="0"/>
              </a:rPr>
              <a:t>their </a:t>
            </a:r>
            <a:r>
              <a:rPr sz="1500" spc="-5" dirty="0">
                <a:latin typeface="+mj-lt"/>
                <a:cs typeface="Arial" panose="020B0604020202020204" pitchFamily="34" charset="0"/>
              </a:rPr>
              <a:t>limit</a:t>
            </a:r>
            <a:r>
              <a:rPr sz="1500" spc="5" dirty="0">
                <a:latin typeface="+mj-lt"/>
                <a:cs typeface="Arial" panose="020B0604020202020204" pitchFamily="34" charset="0"/>
              </a:rPr>
              <a:t> </a:t>
            </a:r>
            <a:r>
              <a:rPr sz="1500" spc="-5" dirty="0">
                <a:latin typeface="+mj-lt"/>
                <a:cs typeface="Arial" panose="020B0604020202020204" pitchFamily="34" charset="0"/>
              </a:rPr>
              <a:t>available</a:t>
            </a:r>
            <a:r>
              <a:rPr sz="1500" spc="10" dirty="0">
                <a:latin typeface="+mj-lt"/>
                <a:cs typeface="Arial" panose="020B0604020202020204" pitchFamily="34" charset="0"/>
              </a:rPr>
              <a:t> </a:t>
            </a:r>
            <a:r>
              <a:rPr sz="1500" spc="-5" dirty="0">
                <a:latin typeface="+mj-lt"/>
                <a:cs typeface="Arial" panose="020B0604020202020204" pitchFamily="34" charset="0"/>
              </a:rPr>
              <a:t>under</a:t>
            </a:r>
            <a:r>
              <a:rPr sz="1500" spc="10" dirty="0">
                <a:latin typeface="+mj-lt"/>
                <a:cs typeface="Arial" panose="020B0604020202020204" pitchFamily="34" charset="0"/>
              </a:rPr>
              <a:t> </a:t>
            </a:r>
            <a:r>
              <a:rPr sz="1500" dirty="0">
                <a:latin typeface="+mj-lt"/>
                <a:cs typeface="Arial" panose="020B0604020202020204" pitchFamily="34" charset="0"/>
              </a:rPr>
              <a:t>the </a:t>
            </a:r>
            <a:r>
              <a:rPr sz="1500" spc="5" dirty="0">
                <a:latin typeface="+mj-lt"/>
                <a:cs typeface="Arial" panose="020B0604020202020204" pitchFamily="34" charset="0"/>
              </a:rPr>
              <a:t> </a:t>
            </a:r>
            <a:r>
              <a:rPr sz="1500" spc="-5" dirty="0">
                <a:latin typeface="+mj-lt"/>
                <a:cs typeface="Arial" panose="020B0604020202020204" pitchFamily="34" charset="0"/>
              </a:rPr>
              <a:t>LRS</a:t>
            </a:r>
            <a:r>
              <a:rPr sz="1500" dirty="0">
                <a:latin typeface="+mj-lt"/>
                <a:cs typeface="Arial" panose="020B0604020202020204" pitchFamily="34" charset="0"/>
              </a:rPr>
              <a:t> </a:t>
            </a:r>
            <a:r>
              <a:rPr sz="1500" spc="-5" dirty="0">
                <a:latin typeface="+mj-lt"/>
                <a:cs typeface="Arial" panose="020B0604020202020204" pitchFamily="34" charset="0"/>
              </a:rPr>
              <a:t>in</a:t>
            </a:r>
            <a:r>
              <a:rPr sz="1500" spc="10" dirty="0">
                <a:latin typeface="+mj-lt"/>
                <a:cs typeface="Arial" panose="020B0604020202020204" pitchFamily="34" charset="0"/>
              </a:rPr>
              <a:t> </a:t>
            </a:r>
            <a:r>
              <a:rPr sz="1500" spc="-5" dirty="0">
                <a:latin typeface="+mj-lt"/>
                <a:cs typeface="Arial" panose="020B0604020202020204" pitchFamily="34" charset="0"/>
              </a:rPr>
              <a:t>accordance</a:t>
            </a:r>
            <a:r>
              <a:rPr sz="1500" spc="19" dirty="0">
                <a:latin typeface="+mj-lt"/>
                <a:cs typeface="Arial" panose="020B0604020202020204" pitchFamily="34" charset="0"/>
              </a:rPr>
              <a:t> </a:t>
            </a:r>
            <a:r>
              <a:rPr sz="1500" spc="-5" dirty="0">
                <a:latin typeface="+mj-lt"/>
                <a:cs typeface="Arial" panose="020B0604020202020204" pitchFamily="34" charset="0"/>
              </a:rPr>
              <a:t>with</a:t>
            </a:r>
            <a:r>
              <a:rPr sz="1500" spc="10" dirty="0">
                <a:latin typeface="+mj-lt"/>
                <a:cs typeface="Arial" panose="020B0604020202020204" pitchFamily="34" charset="0"/>
              </a:rPr>
              <a:t> </a:t>
            </a:r>
            <a:r>
              <a:rPr sz="1500" dirty="0">
                <a:latin typeface="+mj-lt"/>
                <a:cs typeface="Arial" panose="020B0604020202020204" pitchFamily="34" charset="0"/>
              </a:rPr>
              <a:t>New</a:t>
            </a:r>
            <a:r>
              <a:rPr sz="1500" spc="10" dirty="0">
                <a:latin typeface="+mj-lt"/>
                <a:cs typeface="Arial" panose="020B0604020202020204" pitchFamily="34" charset="0"/>
              </a:rPr>
              <a:t> </a:t>
            </a:r>
            <a:r>
              <a:rPr sz="1500" spc="-5" dirty="0">
                <a:latin typeface="+mj-lt"/>
                <a:cs typeface="Arial" panose="020B0604020202020204" pitchFamily="34" charset="0"/>
              </a:rPr>
              <a:t>Framework</a:t>
            </a:r>
            <a:endParaRPr sz="1500" dirty="0">
              <a:latin typeface="+mj-lt"/>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9009" y="663477"/>
            <a:ext cx="11232217" cy="0"/>
          </a:xfrm>
          <a:custGeom>
            <a:avLst/>
            <a:gdLst/>
            <a:ahLst/>
            <a:cxnLst/>
            <a:rect l="l" t="t" r="r" b="b"/>
            <a:pathLst>
              <a:path w="11630025">
                <a:moveTo>
                  <a:pt x="0" y="0"/>
                </a:moveTo>
                <a:lnTo>
                  <a:pt x="11629644" y="0"/>
                </a:lnTo>
              </a:path>
            </a:pathLst>
          </a:custGeom>
          <a:ln w="25400">
            <a:solidFill>
              <a:srgbClr val="00B050"/>
            </a:solidFill>
          </a:ln>
        </p:spPr>
        <p:txBody>
          <a:bodyPr wrap="square" lIns="0" tIns="0" rIns="0" bIns="0" rtlCol="0"/>
          <a:lstStyle/>
          <a:p>
            <a:endParaRPr sz="1738">
              <a:latin typeface="+mj-lt"/>
            </a:endParaRPr>
          </a:p>
        </p:txBody>
      </p:sp>
      <p:sp>
        <p:nvSpPr>
          <p:cNvPr id="3" name="object 3"/>
          <p:cNvSpPr txBox="1">
            <a:spLocks noGrp="1"/>
          </p:cNvSpPr>
          <p:nvPr>
            <p:ph type="title"/>
          </p:nvPr>
        </p:nvSpPr>
        <p:spPr>
          <a:xfrm>
            <a:off x="808450" y="691353"/>
            <a:ext cx="2024411" cy="823936"/>
          </a:xfrm>
          <a:prstGeom prst="rect">
            <a:avLst/>
          </a:prstGeom>
        </p:spPr>
        <p:txBody>
          <a:bodyPr vert="horz" wrap="square" lIns="0" tIns="53968" rIns="0" bIns="0" rtlCol="0" anchor="ctr">
            <a:spAutoFit/>
          </a:bodyPr>
          <a:lstStyle/>
          <a:p>
            <a:pPr marL="12266" marR="4906">
              <a:lnSpc>
                <a:spcPts val="2965"/>
              </a:lnSpc>
              <a:spcBef>
                <a:spcPts val="424"/>
              </a:spcBef>
            </a:pPr>
            <a:r>
              <a:rPr sz="2704" spc="-5" dirty="0">
                <a:solidFill>
                  <a:schemeClr val="accent4"/>
                </a:solidFill>
                <a:cs typeface="Calibri"/>
              </a:rPr>
              <a:t>SI</a:t>
            </a:r>
            <a:r>
              <a:rPr sz="2704" spc="-19" dirty="0">
                <a:solidFill>
                  <a:schemeClr val="accent4"/>
                </a:solidFill>
                <a:cs typeface="Calibri"/>
              </a:rPr>
              <a:t>G</a:t>
            </a:r>
            <a:r>
              <a:rPr sz="2704" spc="-5" dirty="0">
                <a:solidFill>
                  <a:schemeClr val="accent4"/>
                </a:solidFill>
                <a:cs typeface="Calibri"/>
              </a:rPr>
              <a:t>N</a:t>
            </a:r>
            <a:r>
              <a:rPr sz="2704" spc="-14" dirty="0">
                <a:solidFill>
                  <a:schemeClr val="accent4"/>
                </a:solidFill>
                <a:cs typeface="Calibri"/>
              </a:rPr>
              <a:t>I</a:t>
            </a:r>
            <a:r>
              <a:rPr sz="2704" spc="-5" dirty="0">
                <a:solidFill>
                  <a:schemeClr val="accent4"/>
                </a:solidFill>
                <a:cs typeface="Calibri"/>
              </a:rPr>
              <a:t>FICA</a:t>
            </a:r>
            <a:r>
              <a:rPr sz="2704" spc="-19" dirty="0">
                <a:solidFill>
                  <a:schemeClr val="accent4"/>
                </a:solidFill>
                <a:cs typeface="Calibri"/>
              </a:rPr>
              <a:t>N</a:t>
            </a:r>
            <a:r>
              <a:rPr sz="2704" spc="-5" dirty="0">
                <a:solidFill>
                  <a:schemeClr val="accent4"/>
                </a:solidFill>
                <a:cs typeface="Calibri"/>
              </a:rPr>
              <a:t>T  </a:t>
            </a:r>
            <a:r>
              <a:rPr sz="2704" spc="-14" dirty="0">
                <a:solidFill>
                  <a:schemeClr val="accent4"/>
                </a:solidFill>
                <a:cs typeface="Calibri"/>
              </a:rPr>
              <a:t>CHANGES</a:t>
            </a:r>
            <a:endParaRPr sz="2704" dirty="0">
              <a:solidFill>
                <a:schemeClr val="accent4"/>
              </a:solidFill>
              <a:cs typeface="Calibri"/>
            </a:endParaRPr>
          </a:p>
        </p:txBody>
      </p:sp>
      <p:sp>
        <p:nvSpPr>
          <p:cNvPr id="4" name="object 4"/>
          <p:cNvSpPr txBox="1"/>
          <p:nvPr/>
        </p:nvSpPr>
        <p:spPr>
          <a:xfrm>
            <a:off x="3197886" y="706161"/>
            <a:ext cx="5733552" cy="324459"/>
          </a:xfrm>
          <a:prstGeom prst="rect">
            <a:avLst/>
          </a:prstGeom>
        </p:spPr>
        <p:txBody>
          <a:bodyPr vert="horz" wrap="square" lIns="0" tIns="12266" rIns="0" bIns="0" rtlCol="0">
            <a:spAutoFit/>
          </a:bodyPr>
          <a:lstStyle/>
          <a:p>
            <a:pPr marL="12266">
              <a:spcBef>
                <a:spcPts val="97"/>
              </a:spcBef>
            </a:pPr>
            <a:r>
              <a:rPr sz="2028" spc="-10" dirty="0">
                <a:latin typeface="+mj-lt"/>
                <a:cs typeface="Calibri"/>
              </a:rPr>
              <a:t>Definition</a:t>
            </a:r>
            <a:r>
              <a:rPr sz="2028" spc="10" dirty="0">
                <a:latin typeface="+mj-lt"/>
                <a:cs typeface="Calibri"/>
              </a:rPr>
              <a:t> </a:t>
            </a:r>
            <a:r>
              <a:rPr sz="2028" spc="-5" dirty="0">
                <a:latin typeface="+mj-lt"/>
                <a:cs typeface="Calibri"/>
              </a:rPr>
              <a:t>of</a:t>
            </a:r>
            <a:r>
              <a:rPr sz="2028" spc="-10" dirty="0">
                <a:latin typeface="+mj-lt"/>
                <a:cs typeface="Calibri"/>
              </a:rPr>
              <a:t> Overseas</a:t>
            </a:r>
            <a:r>
              <a:rPr sz="2028" spc="14" dirty="0">
                <a:latin typeface="+mj-lt"/>
                <a:cs typeface="Calibri"/>
              </a:rPr>
              <a:t> </a:t>
            </a:r>
            <a:r>
              <a:rPr sz="2028" spc="-14" dirty="0">
                <a:latin typeface="+mj-lt"/>
                <a:cs typeface="Calibri"/>
              </a:rPr>
              <a:t>portfolio</a:t>
            </a:r>
            <a:r>
              <a:rPr sz="2028" spc="10" dirty="0">
                <a:latin typeface="+mj-lt"/>
                <a:cs typeface="Calibri"/>
              </a:rPr>
              <a:t> </a:t>
            </a:r>
            <a:r>
              <a:rPr sz="2028" spc="-14" dirty="0">
                <a:latin typeface="+mj-lt"/>
                <a:cs typeface="Calibri"/>
              </a:rPr>
              <a:t>investment</a:t>
            </a:r>
            <a:r>
              <a:rPr sz="2028" spc="5" dirty="0">
                <a:latin typeface="+mj-lt"/>
                <a:cs typeface="Calibri"/>
              </a:rPr>
              <a:t> </a:t>
            </a:r>
            <a:r>
              <a:rPr sz="2028" spc="-10" dirty="0">
                <a:latin typeface="+mj-lt"/>
                <a:cs typeface="Calibri"/>
              </a:rPr>
              <a:t>introduced</a:t>
            </a:r>
            <a:endParaRPr sz="2028">
              <a:latin typeface="+mj-lt"/>
              <a:cs typeface="Calibri"/>
            </a:endParaRPr>
          </a:p>
        </p:txBody>
      </p:sp>
      <p:sp>
        <p:nvSpPr>
          <p:cNvPr id="5" name="object 5"/>
          <p:cNvSpPr/>
          <p:nvPr/>
        </p:nvSpPr>
        <p:spPr>
          <a:xfrm>
            <a:off x="2965085" y="1122700"/>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6" name="object 6"/>
          <p:cNvSpPr txBox="1"/>
          <p:nvPr/>
        </p:nvSpPr>
        <p:spPr>
          <a:xfrm>
            <a:off x="3197886" y="1165630"/>
            <a:ext cx="5371103" cy="324459"/>
          </a:xfrm>
          <a:prstGeom prst="rect">
            <a:avLst/>
          </a:prstGeom>
        </p:spPr>
        <p:txBody>
          <a:bodyPr vert="horz" wrap="square" lIns="0" tIns="12266" rIns="0" bIns="0" rtlCol="0">
            <a:spAutoFit/>
          </a:bodyPr>
          <a:lstStyle/>
          <a:p>
            <a:pPr marL="12266">
              <a:spcBef>
                <a:spcPts val="97"/>
              </a:spcBef>
            </a:pPr>
            <a:r>
              <a:rPr lang="en-IN" sz="2028" dirty="0">
                <a:latin typeface="+mj-lt"/>
                <a:cs typeface="Calibri"/>
              </a:rPr>
              <a:t>E</a:t>
            </a:r>
            <a:r>
              <a:rPr sz="2028" dirty="0" err="1">
                <a:latin typeface="+mj-lt"/>
                <a:cs typeface="Calibri"/>
              </a:rPr>
              <a:t>nhanced</a:t>
            </a:r>
            <a:r>
              <a:rPr sz="2028" spc="-5" dirty="0">
                <a:latin typeface="+mj-lt"/>
                <a:cs typeface="Calibri"/>
              </a:rPr>
              <a:t> clarity </a:t>
            </a:r>
            <a:r>
              <a:rPr sz="2028" dirty="0">
                <a:latin typeface="+mj-lt"/>
                <a:cs typeface="Calibri"/>
              </a:rPr>
              <a:t>with</a:t>
            </a:r>
            <a:r>
              <a:rPr sz="2028" spc="-5" dirty="0">
                <a:latin typeface="+mj-lt"/>
                <a:cs typeface="Calibri"/>
              </a:rPr>
              <a:t> </a:t>
            </a:r>
            <a:r>
              <a:rPr sz="2028" spc="-10" dirty="0">
                <a:latin typeface="+mj-lt"/>
                <a:cs typeface="Calibri"/>
              </a:rPr>
              <a:t>respect</a:t>
            </a:r>
            <a:r>
              <a:rPr sz="2028" spc="-5" dirty="0">
                <a:latin typeface="+mj-lt"/>
                <a:cs typeface="Calibri"/>
              </a:rPr>
              <a:t> </a:t>
            </a:r>
            <a:r>
              <a:rPr sz="2028" spc="-10" dirty="0">
                <a:latin typeface="+mj-lt"/>
                <a:cs typeface="Calibri"/>
              </a:rPr>
              <a:t>to</a:t>
            </a:r>
            <a:r>
              <a:rPr sz="2028" spc="-5" dirty="0">
                <a:latin typeface="+mj-lt"/>
                <a:cs typeface="Calibri"/>
              </a:rPr>
              <a:t> various</a:t>
            </a:r>
            <a:r>
              <a:rPr sz="2028" spc="-14" dirty="0">
                <a:latin typeface="+mj-lt"/>
                <a:cs typeface="Calibri"/>
              </a:rPr>
              <a:t> </a:t>
            </a:r>
            <a:r>
              <a:rPr sz="2028" spc="-10" dirty="0">
                <a:latin typeface="+mj-lt"/>
                <a:cs typeface="Calibri"/>
              </a:rPr>
              <a:t>definitions</a:t>
            </a:r>
            <a:endParaRPr sz="2028" dirty="0">
              <a:latin typeface="+mj-lt"/>
              <a:cs typeface="Calibri"/>
            </a:endParaRPr>
          </a:p>
        </p:txBody>
      </p:sp>
      <p:sp>
        <p:nvSpPr>
          <p:cNvPr id="7" name="object 7"/>
          <p:cNvSpPr/>
          <p:nvPr/>
        </p:nvSpPr>
        <p:spPr>
          <a:xfrm>
            <a:off x="2965085" y="1583396"/>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8" name="object 8"/>
          <p:cNvSpPr txBox="1"/>
          <p:nvPr/>
        </p:nvSpPr>
        <p:spPr>
          <a:xfrm>
            <a:off x="3197885" y="1624805"/>
            <a:ext cx="5047292" cy="324459"/>
          </a:xfrm>
          <a:prstGeom prst="rect">
            <a:avLst/>
          </a:prstGeom>
        </p:spPr>
        <p:txBody>
          <a:bodyPr vert="horz" wrap="square" lIns="0" tIns="12266" rIns="0" bIns="0" rtlCol="0">
            <a:spAutoFit/>
          </a:bodyPr>
          <a:lstStyle/>
          <a:p>
            <a:pPr marL="12266">
              <a:spcBef>
                <a:spcPts val="97"/>
              </a:spcBef>
            </a:pPr>
            <a:r>
              <a:rPr sz="2028" spc="-10" dirty="0">
                <a:latin typeface="+mj-lt"/>
                <a:cs typeface="Calibri"/>
              </a:rPr>
              <a:t>Introduction </a:t>
            </a:r>
            <a:r>
              <a:rPr sz="2028" spc="-5" dirty="0">
                <a:latin typeface="+mj-lt"/>
                <a:cs typeface="Calibri"/>
              </a:rPr>
              <a:t>of </a:t>
            </a:r>
            <a:r>
              <a:rPr sz="2028" dirty="0">
                <a:latin typeface="+mj-lt"/>
                <a:cs typeface="Calibri"/>
              </a:rPr>
              <a:t>the</a:t>
            </a:r>
            <a:r>
              <a:rPr sz="2028" spc="-5" dirty="0">
                <a:latin typeface="+mj-lt"/>
                <a:cs typeface="Calibri"/>
              </a:rPr>
              <a:t> </a:t>
            </a:r>
            <a:r>
              <a:rPr sz="2028" spc="-10" dirty="0">
                <a:latin typeface="+mj-lt"/>
                <a:cs typeface="Calibri"/>
              </a:rPr>
              <a:t>concept</a:t>
            </a:r>
            <a:r>
              <a:rPr sz="2028" dirty="0">
                <a:latin typeface="+mj-lt"/>
                <a:cs typeface="Calibri"/>
              </a:rPr>
              <a:t> </a:t>
            </a:r>
            <a:r>
              <a:rPr sz="2028" spc="-5" dirty="0">
                <a:latin typeface="+mj-lt"/>
                <a:cs typeface="Calibri"/>
              </a:rPr>
              <a:t>of </a:t>
            </a:r>
            <a:r>
              <a:rPr sz="2028" spc="-19" dirty="0">
                <a:latin typeface="+mj-lt"/>
                <a:cs typeface="Calibri"/>
              </a:rPr>
              <a:t>“strategic</a:t>
            </a:r>
            <a:r>
              <a:rPr sz="2028" spc="5" dirty="0">
                <a:latin typeface="+mj-lt"/>
                <a:cs typeface="Calibri"/>
              </a:rPr>
              <a:t> sector”</a:t>
            </a:r>
            <a:endParaRPr sz="2028">
              <a:latin typeface="+mj-lt"/>
              <a:cs typeface="Calibri"/>
            </a:endParaRPr>
          </a:p>
        </p:txBody>
      </p:sp>
      <p:sp>
        <p:nvSpPr>
          <p:cNvPr id="9" name="object 9"/>
          <p:cNvSpPr/>
          <p:nvPr/>
        </p:nvSpPr>
        <p:spPr>
          <a:xfrm>
            <a:off x="2965085" y="2042620"/>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0" name="object 10"/>
          <p:cNvSpPr txBox="1"/>
          <p:nvPr/>
        </p:nvSpPr>
        <p:spPr>
          <a:xfrm>
            <a:off x="3197886" y="2084937"/>
            <a:ext cx="3309870" cy="324459"/>
          </a:xfrm>
          <a:prstGeom prst="rect">
            <a:avLst/>
          </a:prstGeom>
        </p:spPr>
        <p:txBody>
          <a:bodyPr vert="horz" wrap="square" lIns="0" tIns="12266" rIns="0" bIns="0" rtlCol="0">
            <a:spAutoFit/>
          </a:bodyPr>
          <a:lstStyle/>
          <a:p>
            <a:pPr marL="12266">
              <a:spcBef>
                <a:spcPts val="97"/>
              </a:spcBef>
            </a:pPr>
            <a:r>
              <a:rPr sz="2028" spc="-14" dirty="0">
                <a:latin typeface="+mj-lt"/>
                <a:cs typeface="Calibri"/>
              </a:rPr>
              <a:t>Deferred</a:t>
            </a:r>
            <a:r>
              <a:rPr sz="2028" spc="-19" dirty="0">
                <a:latin typeface="+mj-lt"/>
                <a:cs typeface="Calibri"/>
              </a:rPr>
              <a:t> </a:t>
            </a:r>
            <a:r>
              <a:rPr sz="2028" spc="-10" dirty="0">
                <a:latin typeface="+mj-lt"/>
                <a:cs typeface="Calibri"/>
              </a:rPr>
              <a:t>consideration</a:t>
            </a:r>
            <a:r>
              <a:rPr sz="2028" spc="-19" dirty="0">
                <a:latin typeface="+mj-lt"/>
                <a:cs typeface="Calibri"/>
              </a:rPr>
              <a:t> </a:t>
            </a:r>
            <a:r>
              <a:rPr sz="2028" spc="-10" dirty="0">
                <a:latin typeface="+mj-lt"/>
                <a:cs typeface="Calibri"/>
              </a:rPr>
              <a:t>allowed</a:t>
            </a:r>
            <a:endParaRPr sz="2028">
              <a:latin typeface="+mj-lt"/>
              <a:cs typeface="Calibri"/>
            </a:endParaRPr>
          </a:p>
        </p:txBody>
      </p:sp>
      <p:sp>
        <p:nvSpPr>
          <p:cNvPr id="11" name="object 11"/>
          <p:cNvSpPr/>
          <p:nvPr/>
        </p:nvSpPr>
        <p:spPr>
          <a:xfrm>
            <a:off x="2965085" y="2501844"/>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2" name="object 12"/>
          <p:cNvSpPr/>
          <p:nvPr/>
        </p:nvSpPr>
        <p:spPr>
          <a:xfrm>
            <a:off x="2965085" y="2961068"/>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3" name="object 13"/>
          <p:cNvSpPr txBox="1"/>
          <p:nvPr/>
        </p:nvSpPr>
        <p:spPr>
          <a:xfrm>
            <a:off x="3197886" y="2394617"/>
            <a:ext cx="6735651" cy="943224"/>
          </a:xfrm>
          <a:prstGeom prst="rect">
            <a:avLst/>
          </a:prstGeom>
        </p:spPr>
        <p:txBody>
          <a:bodyPr vert="horz" wrap="square" lIns="0" tIns="161906" rIns="0" bIns="0" rtlCol="0">
            <a:spAutoFit/>
          </a:bodyPr>
          <a:lstStyle/>
          <a:p>
            <a:pPr marL="12266">
              <a:spcBef>
                <a:spcPts val="1275"/>
              </a:spcBef>
            </a:pPr>
            <a:r>
              <a:rPr sz="2028" spc="-5" dirty="0">
                <a:latin typeface="+mj-lt"/>
                <a:cs typeface="Calibri"/>
              </a:rPr>
              <a:t>Only</a:t>
            </a:r>
            <a:r>
              <a:rPr sz="2028" spc="-10" dirty="0">
                <a:latin typeface="+mj-lt"/>
                <a:cs typeface="Calibri"/>
              </a:rPr>
              <a:t> </a:t>
            </a:r>
            <a:r>
              <a:rPr sz="2028" dirty="0">
                <a:latin typeface="+mj-lt"/>
                <a:cs typeface="Calibri"/>
              </a:rPr>
              <a:t>NOC </a:t>
            </a:r>
            <a:r>
              <a:rPr sz="2028" spc="-5" dirty="0">
                <a:latin typeface="+mj-lt"/>
                <a:cs typeface="Calibri"/>
              </a:rPr>
              <a:t>needed</a:t>
            </a:r>
            <a:r>
              <a:rPr sz="2028" dirty="0">
                <a:latin typeface="+mj-lt"/>
                <a:cs typeface="Calibri"/>
              </a:rPr>
              <a:t> </a:t>
            </a:r>
            <a:r>
              <a:rPr sz="2028" spc="-19" dirty="0">
                <a:latin typeface="+mj-lt"/>
                <a:cs typeface="Calibri"/>
              </a:rPr>
              <a:t>for</a:t>
            </a:r>
            <a:r>
              <a:rPr sz="2028" spc="10" dirty="0">
                <a:latin typeface="+mj-lt"/>
                <a:cs typeface="Calibri"/>
              </a:rPr>
              <a:t> </a:t>
            </a:r>
            <a:r>
              <a:rPr sz="2028" spc="-14" dirty="0">
                <a:latin typeface="+mj-lt"/>
                <a:cs typeface="Calibri"/>
              </a:rPr>
              <a:t>investment</a:t>
            </a:r>
            <a:r>
              <a:rPr sz="2028" spc="5" dirty="0">
                <a:latin typeface="+mj-lt"/>
                <a:cs typeface="Calibri"/>
              </a:rPr>
              <a:t> </a:t>
            </a:r>
            <a:r>
              <a:rPr sz="2028" spc="-19" dirty="0">
                <a:latin typeface="+mj-lt"/>
                <a:cs typeface="Calibri"/>
              </a:rPr>
              <a:t>for</a:t>
            </a:r>
            <a:r>
              <a:rPr sz="2028" spc="10" dirty="0">
                <a:latin typeface="+mj-lt"/>
                <a:cs typeface="Calibri"/>
              </a:rPr>
              <a:t> </a:t>
            </a:r>
            <a:r>
              <a:rPr sz="2028" spc="-5" dirty="0">
                <a:latin typeface="+mj-lt"/>
                <a:cs typeface="Calibri"/>
              </a:rPr>
              <a:t>entities</a:t>
            </a:r>
            <a:r>
              <a:rPr sz="2028" dirty="0">
                <a:latin typeface="+mj-lt"/>
                <a:cs typeface="Calibri"/>
              </a:rPr>
              <a:t> </a:t>
            </a:r>
            <a:r>
              <a:rPr sz="2028" spc="-5" dirty="0">
                <a:latin typeface="+mj-lt"/>
                <a:cs typeface="Calibri"/>
              </a:rPr>
              <a:t>under </a:t>
            </a:r>
            <a:r>
              <a:rPr sz="2028" spc="-14" dirty="0">
                <a:latin typeface="+mj-lt"/>
                <a:cs typeface="Calibri"/>
              </a:rPr>
              <a:t>investigation</a:t>
            </a:r>
            <a:endParaRPr sz="2028" dirty="0">
              <a:latin typeface="+mj-lt"/>
              <a:cs typeface="Calibri"/>
            </a:endParaRPr>
          </a:p>
          <a:p>
            <a:pPr marL="12266">
              <a:spcBef>
                <a:spcPts val="1183"/>
              </a:spcBef>
            </a:pPr>
            <a:r>
              <a:rPr sz="2028" dirty="0">
                <a:latin typeface="+mj-lt"/>
                <a:cs typeface="Calibri"/>
              </a:rPr>
              <a:t>Major</a:t>
            </a:r>
            <a:r>
              <a:rPr sz="2028" spc="-14" dirty="0">
                <a:latin typeface="+mj-lt"/>
                <a:cs typeface="Calibri"/>
              </a:rPr>
              <a:t> </a:t>
            </a:r>
            <a:r>
              <a:rPr sz="2028" spc="-10" dirty="0">
                <a:latin typeface="+mj-lt"/>
                <a:cs typeface="Calibri"/>
              </a:rPr>
              <a:t>liberalization</a:t>
            </a:r>
            <a:r>
              <a:rPr sz="2028" spc="5" dirty="0">
                <a:latin typeface="+mj-lt"/>
                <a:cs typeface="Calibri"/>
              </a:rPr>
              <a:t> </a:t>
            </a:r>
            <a:r>
              <a:rPr sz="2028" dirty="0">
                <a:latin typeface="+mj-lt"/>
                <a:cs typeface="Calibri"/>
              </a:rPr>
              <a:t>in</a:t>
            </a:r>
            <a:r>
              <a:rPr sz="2028" spc="-5" dirty="0">
                <a:latin typeface="+mj-lt"/>
                <a:cs typeface="Calibri"/>
              </a:rPr>
              <a:t> ODI </a:t>
            </a:r>
            <a:r>
              <a:rPr sz="2028" dirty="0">
                <a:latin typeface="+mj-lt"/>
                <a:cs typeface="Calibri"/>
              </a:rPr>
              <a:t>–</a:t>
            </a:r>
            <a:r>
              <a:rPr sz="2028" spc="-5" dirty="0">
                <a:latin typeface="+mj-lt"/>
                <a:cs typeface="Calibri"/>
              </a:rPr>
              <a:t> FDI</a:t>
            </a:r>
            <a:r>
              <a:rPr sz="2028" spc="-10" dirty="0">
                <a:latin typeface="+mj-lt"/>
                <a:cs typeface="Calibri"/>
              </a:rPr>
              <a:t> Structure</a:t>
            </a:r>
            <a:endParaRPr sz="2028" dirty="0">
              <a:latin typeface="+mj-lt"/>
              <a:cs typeface="Calibri"/>
            </a:endParaRPr>
          </a:p>
        </p:txBody>
      </p:sp>
      <p:sp>
        <p:nvSpPr>
          <p:cNvPr id="14" name="object 14"/>
          <p:cNvSpPr/>
          <p:nvPr/>
        </p:nvSpPr>
        <p:spPr>
          <a:xfrm>
            <a:off x="2965085" y="3420291"/>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5" name="object 15"/>
          <p:cNvSpPr txBox="1"/>
          <p:nvPr/>
        </p:nvSpPr>
        <p:spPr>
          <a:xfrm>
            <a:off x="3197885" y="3463835"/>
            <a:ext cx="8022311" cy="324459"/>
          </a:xfrm>
          <a:prstGeom prst="rect">
            <a:avLst/>
          </a:prstGeom>
        </p:spPr>
        <p:txBody>
          <a:bodyPr vert="horz" wrap="square" lIns="0" tIns="12266" rIns="0" bIns="0" rtlCol="0">
            <a:spAutoFit/>
          </a:bodyPr>
          <a:lstStyle/>
          <a:p>
            <a:pPr marL="12266">
              <a:spcBef>
                <a:spcPts val="97"/>
              </a:spcBef>
            </a:pPr>
            <a:r>
              <a:rPr sz="2028" spc="-5" dirty="0">
                <a:latin typeface="+mj-lt"/>
                <a:cs typeface="Calibri"/>
              </a:rPr>
              <a:t>Done</a:t>
            </a:r>
            <a:r>
              <a:rPr sz="2028" dirty="0">
                <a:latin typeface="+mj-lt"/>
                <a:cs typeface="Calibri"/>
              </a:rPr>
              <a:t> </a:t>
            </a:r>
            <a:r>
              <a:rPr sz="2028" spc="-19" dirty="0">
                <a:latin typeface="+mj-lt"/>
                <a:cs typeface="Calibri"/>
              </a:rPr>
              <a:t>away</a:t>
            </a:r>
            <a:r>
              <a:rPr sz="2028" spc="-5" dirty="0">
                <a:latin typeface="+mj-lt"/>
                <a:cs typeface="Calibri"/>
              </a:rPr>
              <a:t> of </a:t>
            </a:r>
            <a:r>
              <a:rPr sz="2028" dirty="0">
                <a:latin typeface="+mj-lt"/>
                <a:cs typeface="Calibri"/>
              </a:rPr>
              <a:t>RBI </a:t>
            </a:r>
            <a:r>
              <a:rPr sz="2028" spc="-14" dirty="0">
                <a:latin typeface="+mj-lt"/>
                <a:cs typeface="Calibri"/>
              </a:rPr>
              <a:t>approval</a:t>
            </a:r>
            <a:r>
              <a:rPr sz="2028" dirty="0">
                <a:latin typeface="+mj-lt"/>
                <a:cs typeface="Calibri"/>
              </a:rPr>
              <a:t> in</a:t>
            </a:r>
            <a:r>
              <a:rPr sz="2028" spc="10" dirty="0">
                <a:latin typeface="+mj-lt"/>
                <a:cs typeface="Calibri"/>
              </a:rPr>
              <a:t> </a:t>
            </a:r>
            <a:r>
              <a:rPr sz="2028" spc="-5" dirty="0">
                <a:latin typeface="+mj-lt"/>
                <a:cs typeface="Calibri"/>
              </a:rPr>
              <a:t>cases</a:t>
            </a:r>
            <a:r>
              <a:rPr sz="2028" spc="-10" dirty="0">
                <a:latin typeface="+mj-lt"/>
                <a:cs typeface="Calibri"/>
              </a:rPr>
              <a:t> </a:t>
            </a:r>
            <a:r>
              <a:rPr sz="2028" spc="-5" dirty="0">
                <a:latin typeface="+mj-lt"/>
                <a:cs typeface="Calibri"/>
              </a:rPr>
              <a:t>of </a:t>
            </a:r>
            <a:r>
              <a:rPr sz="2028" spc="-10" dirty="0">
                <a:latin typeface="+mj-lt"/>
                <a:cs typeface="Calibri"/>
              </a:rPr>
              <a:t>write-off</a:t>
            </a:r>
            <a:r>
              <a:rPr sz="2028" spc="10" dirty="0">
                <a:latin typeface="+mj-lt"/>
                <a:cs typeface="Calibri"/>
              </a:rPr>
              <a:t> </a:t>
            </a:r>
            <a:r>
              <a:rPr sz="2028" spc="-5" dirty="0">
                <a:latin typeface="+mj-lt"/>
                <a:cs typeface="Calibri"/>
              </a:rPr>
              <a:t>on</a:t>
            </a:r>
            <a:r>
              <a:rPr sz="2028" spc="5" dirty="0">
                <a:latin typeface="+mj-lt"/>
                <a:cs typeface="Calibri"/>
              </a:rPr>
              <a:t> </a:t>
            </a:r>
            <a:r>
              <a:rPr sz="2028" spc="-10" dirty="0">
                <a:latin typeface="+mj-lt"/>
                <a:cs typeface="Calibri"/>
              </a:rPr>
              <a:t>account</a:t>
            </a:r>
            <a:r>
              <a:rPr sz="2028" spc="-5" dirty="0">
                <a:latin typeface="+mj-lt"/>
                <a:cs typeface="Calibri"/>
              </a:rPr>
              <a:t> of</a:t>
            </a:r>
            <a:r>
              <a:rPr sz="2028" dirty="0">
                <a:latin typeface="+mj-lt"/>
                <a:cs typeface="Calibri"/>
              </a:rPr>
              <a:t> </a:t>
            </a:r>
            <a:r>
              <a:rPr sz="2028" spc="-10" dirty="0">
                <a:latin typeface="+mj-lt"/>
                <a:cs typeface="Calibri"/>
              </a:rPr>
              <a:t>disinvestment;</a:t>
            </a:r>
            <a:endParaRPr sz="2028" dirty="0">
              <a:latin typeface="+mj-lt"/>
              <a:cs typeface="Calibri"/>
            </a:endParaRPr>
          </a:p>
        </p:txBody>
      </p:sp>
      <p:sp>
        <p:nvSpPr>
          <p:cNvPr id="16" name="object 16"/>
          <p:cNvSpPr/>
          <p:nvPr/>
        </p:nvSpPr>
        <p:spPr>
          <a:xfrm>
            <a:off x="2965085" y="3880987"/>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7" name="object 17"/>
          <p:cNvSpPr txBox="1"/>
          <p:nvPr/>
        </p:nvSpPr>
        <p:spPr>
          <a:xfrm>
            <a:off x="3197885" y="3923304"/>
            <a:ext cx="6711733" cy="324459"/>
          </a:xfrm>
          <a:prstGeom prst="rect">
            <a:avLst/>
          </a:prstGeom>
        </p:spPr>
        <p:txBody>
          <a:bodyPr vert="horz" wrap="square" lIns="0" tIns="12266" rIns="0" bIns="0" rtlCol="0">
            <a:spAutoFit/>
          </a:bodyPr>
          <a:lstStyle/>
          <a:p>
            <a:pPr marL="12266">
              <a:spcBef>
                <a:spcPts val="97"/>
              </a:spcBef>
            </a:pPr>
            <a:r>
              <a:rPr lang="en-IN" sz="2028" spc="-10" dirty="0">
                <a:latin typeface="+mj-lt"/>
                <a:cs typeface="Calibri"/>
              </a:rPr>
              <a:t>I</a:t>
            </a:r>
            <a:r>
              <a:rPr sz="2028" spc="-10" dirty="0" err="1">
                <a:latin typeface="+mj-lt"/>
                <a:cs typeface="Calibri"/>
              </a:rPr>
              <a:t>ntroduction</a:t>
            </a:r>
            <a:r>
              <a:rPr sz="2028" spc="-10" dirty="0">
                <a:latin typeface="+mj-lt"/>
                <a:cs typeface="Calibri"/>
              </a:rPr>
              <a:t> </a:t>
            </a:r>
            <a:r>
              <a:rPr sz="2028" spc="-5" dirty="0">
                <a:latin typeface="+mj-lt"/>
                <a:cs typeface="Calibri"/>
              </a:rPr>
              <a:t>of </a:t>
            </a:r>
            <a:r>
              <a:rPr sz="2028" spc="-10" dirty="0">
                <a:latin typeface="+mj-lt"/>
                <a:cs typeface="Calibri"/>
              </a:rPr>
              <a:t>“Late</a:t>
            </a:r>
            <a:r>
              <a:rPr sz="2028" spc="-5" dirty="0">
                <a:latin typeface="+mj-lt"/>
                <a:cs typeface="Calibri"/>
              </a:rPr>
              <a:t> Submission</a:t>
            </a:r>
            <a:r>
              <a:rPr sz="2028" spc="10" dirty="0">
                <a:latin typeface="+mj-lt"/>
                <a:cs typeface="Calibri"/>
              </a:rPr>
              <a:t> </a:t>
            </a:r>
            <a:r>
              <a:rPr sz="2028" spc="-14" dirty="0">
                <a:latin typeface="+mj-lt"/>
                <a:cs typeface="Calibri"/>
              </a:rPr>
              <a:t>Fee</a:t>
            </a:r>
            <a:r>
              <a:rPr sz="2028" spc="5" dirty="0">
                <a:latin typeface="+mj-lt"/>
                <a:cs typeface="Calibri"/>
              </a:rPr>
              <a:t> </a:t>
            </a:r>
            <a:r>
              <a:rPr sz="2028" spc="-5" dirty="0">
                <a:latin typeface="+mj-lt"/>
                <a:cs typeface="Calibri"/>
              </a:rPr>
              <a:t>(LSF)” </a:t>
            </a:r>
            <a:r>
              <a:rPr sz="2028" spc="-19" dirty="0">
                <a:latin typeface="+mj-lt"/>
                <a:cs typeface="Calibri"/>
              </a:rPr>
              <a:t>for</a:t>
            </a:r>
            <a:r>
              <a:rPr sz="2028" spc="5" dirty="0">
                <a:latin typeface="+mj-lt"/>
                <a:cs typeface="Calibri"/>
              </a:rPr>
              <a:t> </a:t>
            </a:r>
            <a:r>
              <a:rPr sz="2028" spc="-5" dirty="0">
                <a:latin typeface="+mj-lt"/>
                <a:cs typeface="Calibri"/>
              </a:rPr>
              <a:t>reporting</a:t>
            </a:r>
            <a:r>
              <a:rPr sz="2028" spc="-14" dirty="0">
                <a:latin typeface="+mj-lt"/>
                <a:cs typeface="Calibri"/>
              </a:rPr>
              <a:t> delays.</a:t>
            </a:r>
            <a:endParaRPr sz="2028" dirty="0">
              <a:latin typeface="+mj-lt"/>
              <a:cs typeface="Calibri"/>
            </a:endParaRPr>
          </a:p>
        </p:txBody>
      </p:sp>
      <p:sp>
        <p:nvSpPr>
          <p:cNvPr id="18" name="object 18"/>
          <p:cNvSpPr/>
          <p:nvPr/>
        </p:nvSpPr>
        <p:spPr>
          <a:xfrm>
            <a:off x="2965085" y="4340211"/>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19" name="object 19"/>
          <p:cNvSpPr txBox="1"/>
          <p:nvPr/>
        </p:nvSpPr>
        <p:spPr>
          <a:xfrm>
            <a:off x="3197886" y="4383141"/>
            <a:ext cx="3117301" cy="324459"/>
          </a:xfrm>
          <a:prstGeom prst="rect">
            <a:avLst/>
          </a:prstGeom>
        </p:spPr>
        <p:txBody>
          <a:bodyPr vert="horz" wrap="square" lIns="0" tIns="12266" rIns="0" bIns="0" rtlCol="0">
            <a:spAutoFit/>
          </a:bodyPr>
          <a:lstStyle/>
          <a:p>
            <a:pPr marL="12266">
              <a:spcBef>
                <a:spcPts val="97"/>
              </a:spcBef>
            </a:pPr>
            <a:r>
              <a:rPr sz="2028" dirty="0">
                <a:latin typeface="+mj-lt"/>
                <a:cs typeface="Calibri"/>
              </a:rPr>
              <a:t>Arms</a:t>
            </a:r>
            <a:r>
              <a:rPr sz="2028" spc="-29" dirty="0">
                <a:latin typeface="+mj-lt"/>
                <a:cs typeface="Calibri"/>
              </a:rPr>
              <a:t> </a:t>
            </a:r>
            <a:r>
              <a:rPr sz="2028" spc="-10" dirty="0">
                <a:latin typeface="+mj-lt"/>
                <a:cs typeface="Calibri"/>
              </a:rPr>
              <a:t>Length</a:t>
            </a:r>
            <a:r>
              <a:rPr sz="2028" spc="-14" dirty="0">
                <a:latin typeface="+mj-lt"/>
                <a:cs typeface="Calibri"/>
              </a:rPr>
              <a:t> </a:t>
            </a:r>
            <a:r>
              <a:rPr sz="2028" spc="-5" dirty="0">
                <a:latin typeface="+mj-lt"/>
                <a:cs typeface="Calibri"/>
              </a:rPr>
              <a:t>price</a:t>
            </a:r>
            <a:r>
              <a:rPr sz="2028" spc="-34" dirty="0">
                <a:latin typeface="+mj-lt"/>
                <a:cs typeface="Calibri"/>
              </a:rPr>
              <a:t> </a:t>
            </a:r>
            <a:r>
              <a:rPr sz="2028" spc="-10" dirty="0">
                <a:latin typeface="+mj-lt"/>
                <a:cs typeface="Calibri"/>
              </a:rPr>
              <a:t>introduced</a:t>
            </a:r>
            <a:endParaRPr sz="2028" dirty="0">
              <a:latin typeface="+mj-lt"/>
              <a:cs typeface="Calibri"/>
            </a:endParaRPr>
          </a:p>
        </p:txBody>
      </p:sp>
      <p:sp>
        <p:nvSpPr>
          <p:cNvPr id="20" name="object 20"/>
          <p:cNvSpPr/>
          <p:nvPr/>
        </p:nvSpPr>
        <p:spPr>
          <a:xfrm>
            <a:off x="2965085" y="4799435"/>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21" name="object 21"/>
          <p:cNvSpPr/>
          <p:nvPr/>
        </p:nvSpPr>
        <p:spPr>
          <a:xfrm>
            <a:off x="2965085" y="5258659"/>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sp>
        <p:nvSpPr>
          <p:cNvPr id="22" name="object 22"/>
          <p:cNvSpPr txBox="1"/>
          <p:nvPr/>
        </p:nvSpPr>
        <p:spPr>
          <a:xfrm>
            <a:off x="3197886" y="4692135"/>
            <a:ext cx="7945038" cy="894807"/>
          </a:xfrm>
          <a:prstGeom prst="rect">
            <a:avLst/>
          </a:prstGeom>
        </p:spPr>
        <p:txBody>
          <a:bodyPr vert="horz" wrap="square" lIns="0" tIns="12266" rIns="0" bIns="0" rtlCol="0">
            <a:spAutoFit/>
          </a:bodyPr>
          <a:lstStyle/>
          <a:p>
            <a:pPr marL="12266" marR="4906">
              <a:lnSpc>
                <a:spcPct val="148700"/>
              </a:lnSpc>
              <a:spcBef>
                <a:spcPts val="97"/>
              </a:spcBef>
            </a:pPr>
            <a:r>
              <a:rPr sz="2028" spc="-14" dirty="0">
                <a:latin typeface="+mj-lt"/>
                <a:cs typeface="Calibri"/>
              </a:rPr>
              <a:t>Overall</a:t>
            </a:r>
            <a:r>
              <a:rPr sz="2028" dirty="0">
                <a:latin typeface="+mj-lt"/>
                <a:cs typeface="Calibri"/>
              </a:rPr>
              <a:t> </a:t>
            </a:r>
            <a:r>
              <a:rPr sz="2028" spc="-5" dirty="0">
                <a:latin typeface="+mj-lt"/>
                <a:cs typeface="Calibri"/>
              </a:rPr>
              <a:t>simplifies</a:t>
            </a:r>
            <a:r>
              <a:rPr sz="2028" spc="24" dirty="0">
                <a:latin typeface="+mj-lt"/>
                <a:cs typeface="Calibri"/>
              </a:rPr>
              <a:t> </a:t>
            </a:r>
            <a:r>
              <a:rPr sz="2028" dirty="0">
                <a:latin typeface="+mj-lt"/>
                <a:cs typeface="Calibri"/>
              </a:rPr>
              <a:t>the</a:t>
            </a:r>
            <a:r>
              <a:rPr sz="2028" spc="5" dirty="0">
                <a:latin typeface="+mj-lt"/>
                <a:cs typeface="Calibri"/>
              </a:rPr>
              <a:t> </a:t>
            </a:r>
            <a:r>
              <a:rPr sz="2028" spc="-10" dirty="0">
                <a:latin typeface="+mj-lt"/>
                <a:cs typeface="Calibri"/>
              </a:rPr>
              <a:t>procedures</a:t>
            </a:r>
            <a:r>
              <a:rPr sz="2028" dirty="0">
                <a:latin typeface="+mj-lt"/>
                <a:cs typeface="Calibri"/>
              </a:rPr>
              <a:t> and</a:t>
            </a:r>
            <a:r>
              <a:rPr sz="2028" spc="5" dirty="0">
                <a:latin typeface="+mj-lt"/>
                <a:cs typeface="Calibri"/>
              </a:rPr>
              <a:t> </a:t>
            </a:r>
            <a:r>
              <a:rPr sz="2028" spc="-14" dirty="0">
                <a:latin typeface="+mj-lt"/>
                <a:cs typeface="Calibri"/>
              </a:rPr>
              <a:t>rationalizes</a:t>
            </a:r>
            <a:r>
              <a:rPr sz="2028" spc="14" dirty="0">
                <a:latin typeface="+mj-lt"/>
                <a:cs typeface="Calibri"/>
              </a:rPr>
              <a:t> </a:t>
            </a:r>
            <a:r>
              <a:rPr sz="2028" dirty="0">
                <a:latin typeface="+mj-lt"/>
                <a:cs typeface="Calibri"/>
              </a:rPr>
              <a:t>the</a:t>
            </a:r>
            <a:r>
              <a:rPr sz="2028" spc="5" dirty="0">
                <a:latin typeface="+mj-lt"/>
                <a:cs typeface="Calibri"/>
              </a:rPr>
              <a:t> </a:t>
            </a:r>
            <a:r>
              <a:rPr sz="2028" spc="-14" dirty="0">
                <a:latin typeface="+mj-lt"/>
                <a:cs typeface="Calibri"/>
              </a:rPr>
              <a:t>Regulatory</a:t>
            </a:r>
            <a:r>
              <a:rPr sz="2028" spc="19" dirty="0">
                <a:latin typeface="+mj-lt"/>
                <a:cs typeface="Calibri"/>
              </a:rPr>
              <a:t> </a:t>
            </a:r>
            <a:r>
              <a:rPr sz="2028" spc="-14" dirty="0">
                <a:latin typeface="+mj-lt"/>
                <a:cs typeface="Calibri"/>
              </a:rPr>
              <a:t>framework </a:t>
            </a:r>
            <a:r>
              <a:rPr sz="2028" spc="-443" dirty="0">
                <a:latin typeface="+mj-lt"/>
                <a:cs typeface="Calibri"/>
              </a:rPr>
              <a:t> </a:t>
            </a:r>
            <a:r>
              <a:rPr sz="2028" spc="-5" dirty="0">
                <a:latin typeface="+mj-lt"/>
                <a:cs typeface="Calibri"/>
              </a:rPr>
              <a:t>New </a:t>
            </a:r>
            <a:r>
              <a:rPr sz="2028" spc="-14" dirty="0">
                <a:latin typeface="+mj-lt"/>
                <a:cs typeface="Calibri"/>
              </a:rPr>
              <a:t>forms</a:t>
            </a:r>
            <a:r>
              <a:rPr sz="2028" spc="5" dirty="0">
                <a:latin typeface="+mj-lt"/>
                <a:cs typeface="Calibri"/>
              </a:rPr>
              <a:t> </a:t>
            </a:r>
            <a:r>
              <a:rPr sz="2028" spc="-19" dirty="0">
                <a:latin typeface="+mj-lt"/>
                <a:cs typeface="Calibri"/>
              </a:rPr>
              <a:t>for</a:t>
            </a:r>
            <a:r>
              <a:rPr sz="2028" spc="-5" dirty="0">
                <a:latin typeface="+mj-lt"/>
                <a:cs typeface="Calibri"/>
              </a:rPr>
              <a:t> reporting</a:t>
            </a:r>
            <a:r>
              <a:rPr sz="2028" dirty="0">
                <a:latin typeface="+mj-lt"/>
                <a:cs typeface="Calibri"/>
              </a:rPr>
              <a:t> </a:t>
            </a:r>
            <a:r>
              <a:rPr sz="2028" spc="-5" dirty="0">
                <a:latin typeface="+mj-lt"/>
                <a:cs typeface="Calibri"/>
              </a:rPr>
              <a:t>notified</a:t>
            </a:r>
            <a:endParaRPr sz="2028" dirty="0">
              <a:latin typeface="+mj-lt"/>
              <a:cs typeface="Calibri"/>
            </a:endParaRPr>
          </a:p>
        </p:txBody>
      </p:sp>
      <p:sp>
        <p:nvSpPr>
          <p:cNvPr id="23" name="object 23"/>
          <p:cNvSpPr/>
          <p:nvPr/>
        </p:nvSpPr>
        <p:spPr>
          <a:xfrm>
            <a:off x="2965085" y="5717882"/>
            <a:ext cx="8985774" cy="0"/>
          </a:xfrm>
          <a:custGeom>
            <a:avLst/>
            <a:gdLst/>
            <a:ahLst/>
            <a:cxnLst/>
            <a:rect l="l" t="t" r="r" b="b"/>
            <a:pathLst>
              <a:path w="9304020">
                <a:moveTo>
                  <a:pt x="0" y="0"/>
                </a:moveTo>
                <a:lnTo>
                  <a:pt x="9304020" y="0"/>
                </a:lnTo>
              </a:path>
            </a:pathLst>
          </a:custGeom>
          <a:ln w="25400">
            <a:solidFill>
              <a:schemeClr val="accent3">
                <a:lumMod val="40000"/>
                <a:lumOff val="60000"/>
              </a:schemeClr>
            </a:solidFill>
          </a:ln>
        </p:spPr>
        <p:txBody>
          <a:bodyPr wrap="square" lIns="0" tIns="0" rIns="0" bIns="0" rtlCol="0"/>
          <a:lstStyle/>
          <a:p>
            <a:endParaRPr sz="1738">
              <a:latin typeface="+mj-lt"/>
            </a:endParaRPr>
          </a:p>
        </p:txBody>
      </p:sp>
      <p:grpSp>
        <p:nvGrpSpPr>
          <p:cNvPr id="24" name="object 24"/>
          <p:cNvGrpSpPr/>
          <p:nvPr/>
        </p:nvGrpSpPr>
        <p:grpSpPr>
          <a:xfrm>
            <a:off x="42324" y="1841096"/>
            <a:ext cx="2802688" cy="3452765"/>
            <a:chOff x="43823" y="1648333"/>
            <a:chExt cx="2901950" cy="3575050"/>
          </a:xfrm>
        </p:grpSpPr>
        <p:sp>
          <p:nvSpPr>
            <p:cNvPr id="25" name="object 25"/>
            <p:cNvSpPr/>
            <p:nvPr/>
          </p:nvSpPr>
          <p:spPr>
            <a:xfrm>
              <a:off x="56523" y="1661033"/>
              <a:ext cx="750570" cy="3549650"/>
            </a:xfrm>
            <a:custGeom>
              <a:avLst/>
              <a:gdLst/>
              <a:ahLst/>
              <a:cxnLst/>
              <a:rect l="l" t="t" r="r" b="b"/>
              <a:pathLst>
                <a:path w="750570" h="3549650">
                  <a:moveTo>
                    <a:pt x="15261" y="0"/>
                  </a:moveTo>
                  <a:lnTo>
                    <a:pt x="49058" y="34437"/>
                  </a:lnTo>
                  <a:lnTo>
                    <a:pt x="82059" y="69357"/>
                  </a:lnTo>
                  <a:lnTo>
                    <a:pt x="114265" y="104749"/>
                  </a:lnTo>
                  <a:lnTo>
                    <a:pt x="145676" y="140600"/>
                  </a:lnTo>
                  <a:lnTo>
                    <a:pt x="176292" y="176899"/>
                  </a:lnTo>
                  <a:lnTo>
                    <a:pt x="206112" y="213635"/>
                  </a:lnTo>
                  <a:lnTo>
                    <a:pt x="235137" y="250796"/>
                  </a:lnTo>
                  <a:lnTo>
                    <a:pt x="263367" y="288371"/>
                  </a:lnTo>
                  <a:lnTo>
                    <a:pt x="290802" y="326348"/>
                  </a:lnTo>
                  <a:lnTo>
                    <a:pt x="317442" y="364716"/>
                  </a:lnTo>
                  <a:lnTo>
                    <a:pt x="343286" y="403463"/>
                  </a:lnTo>
                  <a:lnTo>
                    <a:pt x="368335" y="442577"/>
                  </a:lnTo>
                  <a:lnTo>
                    <a:pt x="392589" y="482048"/>
                  </a:lnTo>
                  <a:lnTo>
                    <a:pt x="416048" y="521864"/>
                  </a:lnTo>
                  <a:lnTo>
                    <a:pt x="438712" y="562013"/>
                  </a:lnTo>
                  <a:lnTo>
                    <a:pt x="460580" y="602483"/>
                  </a:lnTo>
                  <a:lnTo>
                    <a:pt x="481653" y="643264"/>
                  </a:lnTo>
                  <a:lnTo>
                    <a:pt x="501931" y="684344"/>
                  </a:lnTo>
                  <a:lnTo>
                    <a:pt x="521414" y="725711"/>
                  </a:lnTo>
                  <a:lnTo>
                    <a:pt x="540101" y="767354"/>
                  </a:lnTo>
                  <a:lnTo>
                    <a:pt x="557993" y="809261"/>
                  </a:lnTo>
                  <a:lnTo>
                    <a:pt x="575091" y="851420"/>
                  </a:lnTo>
                  <a:lnTo>
                    <a:pt x="591392" y="893822"/>
                  </a:lnTo>
                  <a:lnTo>
                    <a:pt x="606899" y="936453"/>
                  </a:lnTo>
                  <a:lnTo>
                    <a:pt x="621610" y="979302"/>
                  </a:lnTo>
                  <a:lnTo>
                    <a:pt x="635527" y="1022358"/>
                  </a:lnTo>
                  <a:lnTo>
                    <a:pt x="648648" y="1065609"/>
                  </a:lnTo>
                  <a:lnTo>
                    <a:pt x="660973" y="1109045"/>
                  </a:lnTo>
                  <a:lnTo>
                    <a:pt x="672504" y="1152653"/>
                  </a:lnTo>
                  <a:lnTo>
                    <a:pt x="683239" y="1196421"/>
                  </a:lnTo>
                  <a:lnTo>
                    <a:pt x="693180" y="1240339"/>
                  </a:lnTo>
                  <a:lnTo>
                    <a:pt x="702325" y="1284395"/>
                  </a:lnTo>
                  <a:lnTo>
                    <a:pt x="710674" y="1328577"/>
                  </a:lnTo>
                  <a:lnTo>
                    <a:pt x="718229" y="1372875"/>
                  </a:lnTo>
                  <a:lnTo>
                    <a:pt x="724988" y="1417275"/>
                  </a:lnTo>
                  <a:lnTo>
                    <a:pt x="730952" y="1461768"/>
                  </a:lnTo>
                  <a:lnTo>
                    <a:pt x="736121" y="1506341"/>
                  </a:lnTo>
                  <a:lnTo>
                    <a:pt x="740495" y="1550983"/>
                  </a:lnTo>
                  <a:lnTo>
                    <a:pt x="744073" y="1595682"/>
                  </a:lnTo>
                  <a:lnTo>
                    <a:pt x="746856" y="1640428"/>
                  </a:lnTo>
                  <a:lnTo>
                    <a:pt x="748844" y="1685207"/>
                  </a:lnTo>
                  <a:lnTo>
                    <a:pt x="750037" y="1730010"/>
                  </a:lnTo>
                  <a:lnTo>
                    <a:pt x="750435" y="1774824"/>
                  </a:lnTo>
                  <a:lnTo>
                    <a:pt x="750037" y="1819639"/>
                  </a:lnTo>
                  <a:lnTo>
                    <a:pt x="748844" y="1864442"/>
                  </a:lnTo>
                  <a:lnTo>
                    <a:pt x="746856" y="1909221"/>
                  </a:lnTo>
                  <a:lnTo>
                    <a:pt x="744073" y="1953967"/>
                  </a:lnTo>
                  <a:lnTo>
                    <a:pt x="740495" y="1998666"/>
                  </a:lnTo>
                  <a:lnTo>
                    <a:pt x="736121" y="2043308"/>
                  </a:lnTo>
                  <a:lnTo>
                    <a:pt x="730952" y="2087881"/>
                  </a:lnTo>
                  <a:lnTo>
                    <a:pt x="724988" y="2132374"/>
                  </a:lnTo>
                  <a:lnTo>
                    <a:pt x="718229" y="2176774"/>
                  </a:lnTo>
                  <a:lnTo>
                    <a:pt x="710674" y="2221072"/>
                  </a:lnTo>
                  <a:lnTo>
                    <a:pt x="702325" y="2265254"/>
                  </a:lnTo>
                  <a:lnTo>
                    <a:pt x="693180" y="2309310"/>
                  </a:lnTo>
                  <a:lnTo>
                    <a:pt x="683239" y="2353228"/>
                  </a:lnTo>
                  <a:lnTo>
                    <a:pt x="672504" y="2396996"/>
                  </a:lnTo>
                  <a:lnTo>
                    <a:pt x="660973" y="2440604"/>
                  </a:lnTo>
                  <a:lnTo>
                    <a:pt x="648648" y="2484040"/>
                  </a:lnTo>
                  <a:lnTo>
                    <a:pt x="635527" y="2527291"/>
                  </a:lnTo>
                  <a:lnTo>
                    <a:pt x="621610" y="2570347"/>
                  </a:lnTo>
                  <a:lnTo>
                    <a:pt x="606899" y="2613196"/>
                  </a:lnTo>
                  <a:lnTo>
                    <a:pt x="591392" y="2655827"/>
                  </a:lnTo>
                  <a:lnTo>
                    <a:pt x="575091" y="2698229"/>
                  </a:lnTo>
                  <a:lnTo>
                    <a:pt x="557993" y="2740388"/>
                  </a:lnTo>
                  <a:lnTo>
                    <a:pt x="540101" y="2782295"/>
                  </a:lnTo>
                  <a:lnTo>
                    <a:pt x="521414" y="2823938"/>
                  </a:lnTo>
                  <a:lnTo>
                    <a:pt x="501931" y="2865305"/>
                  </a:lnTo>
                  <a:lnTo>
                    <a:pt x="481653" y="2906385"/>
                  </a:lnTo>
                  <a:lnTo>
                    <a:pt x="460580" y="2947166"/>
                  </a:lnTo>
                  <a:lnTo>
                    <a:pt x="438712" y="2987636"/>
                  </a:lnTo>
                  <a:lnTo>
                    <a:pt x="416048" y="3027785"/>
                  </a:lnTo>
                  <a:lnTo>
                    <a:pt x="392589" y="3067601"/>
                  </a:lnTo>
                  <a:lnTo>
                    <a:pt x="368335" y="3107072"/>
                  </a:lnTo>
                  <a:lnTo>
                    <a:pt x="343286" y="3146186"/>
                  </a:lnTo>
                  <a:lnTo>
                    <a:pt x="317442" y="3184933"/>
                  </a:lnTo>
                  <a:lnTo>
                    <a:pt x="290802" y="3223301"/>
                  </a:lnTo>
                  <a:lnTo>
                    <a:pt x="263367" y="3261278"/>
                  </a:lnTo>
                  <a:lnTo>
                    <a:pt x="235137" y="3298853"/>
                  </a:lnTo>
                  <a:lnTo>
                    <a:pt x="206112" y="3336014"/>
                  </a:lnTo>
                  <a:lnTo>
                    <a:pt x="176292" y="3372750"/>
                  </a:lnTo>
                  <a:lnTo>
                    <a:pt x="145676" y="3409049"/>
                  </a:lnTo>
                  <a:lnTo>
                    <a:pt x="114265" y="3444900"/>
                  </a:lnTo>
                  <a:lnTo>
                    <a:pt x="82059" y="3480292"/>
                  </a:lnTo>
                  <a:lnTo>
                    <a:pt x="49058" y="3515212"/>
                  </a:lnTo>
                  <a:lnTo>
                    <a:pt x="15261" y="3549650"/>
                  </a:lnTo>
                  <a:lnTo>
                    <a:pt x="0" y="3534410"/>
                  </a:lnTo>
                  <a:lnTo>
                    <a:pt x="33895" y="3499862"/>
                  </a:lnTo>
                  <a:lnTo>
                    <a:pt x="66983" y="3464825"/>
                  </a:lnTo>
                  <a:lnTo>
                    <a:pt x="99264" y="3429309"/>
                  </a:lnTo>
                  <a:lnTo>
                    <a:pt x="130738" y="3393328"/>
                  </a:lnTo>
                  <a:lnTo>
                    <a:pt x="161405" y="3356893"/>
                  </a:lnTo>
                  <a:lnTo>
                    <a:pt x="191265" y="3320015"/>
                  </a:lnTo>
                  <a:lnTo>
                    <a:pt x="220318" y="3282707"/>
                  </a:lnTo>
                  <a:lnTo>
                    <a:pt x="248564" y="3244980"/>
                  </a:lnTo>
                  <a:lnTo>
                    <a:pt x="276003" y="3206846"/>
                  </a:lnTo>
                  <a:lnTo>
                    <a:pt x="302635" y="3168317"/>
                  </a:lnTo>
                  <a:lnTo>
                    <a:pt x="328460" y="3129404"/>
                  </a:lnTo>
                  <a:lnTo>
                    <a:pt x="353477" y="3090119"/>
                  </a:lnTo>
                  <a:lnTo>
                    <a:pt x="377688" y="3050475"/>
                  </a:lnTo>
                  <a:lnTo>
                    <a:pt x="401092" y="3010483"/>
                  </a:lnTo>
                  <a:lnTo>
                    <a:pt x="423689" y="2970155"/>
                  </a:lnTo>
                  <a:lnTo>
                    <a:pt x="445478" y="2929502"/>
                  </a:lnTo>
                  <a:lnTo>
                    <a:pt x="466461" y="2888536"/>
                  </a:lnTo>
                  <a:lnTo>
                    <a:pt x="486637" y="2847270"/>
                  </a:lnTo>
                  <a:lnTo>
                    <a:pt x="506005" y="2805715"/>
                  </a:lnTo>
                  <a:lnTo>
                    <a:pt x="524567" y="2763882"/>
                  </a:lnTo>
                  <a:lnTo>
                    <a:pt x="542322" y="2721784"/>
                  </a:lnTo>
                  <a:lnTo>
                    <a:pt x="559269" y="2679432"/>
                  </a:lnTo>
                  <a:lnTo>
                    <a:pt x="575410" y="2636839"/>
                  </a:lnTo>
                  <a:lnTo>
                    <a:pt x="590743" y="2594015"/>
                  </a:lnTo>
                  <a:lnTo>
                    <a:pt x="605270" y="2550973"/>
                  </a:lnTo>
                  <a:lnTo>
                    <a:pt x="618989" y="2507725"/>
                  </a:lnTo>
                  <a:lnTo>
                    <a:pt x="631902" y="2464282"/>
                  </a:lnTo>
                  <a:lnTo>
                    <a:pt x="644007" y="2420656"/>
                  </a:lnTo>
                  <a:lnTo>
                    <a:pt x="655305" y="2376859"/>
                  </a:lnTo>
                  <a:lnTo>
                    <a:pt x="665797" y="2332903"/>
                  </a:lnTo>
                  <a:lnTo>
                    <a:pt x="675481" y="2288800"/>
                  </a:lnTo>
                  <a:lnTo>
                    <a:pt x="684358" y="2244560"/>
                  </a:lnTo>
                  <a:lnTo>
                    <a:pt x="692429" y="2200197"/>
                  </a:lnTo>
                  <a:lnTo>
                    <a:pt x="699692" y="2155722"/>
                  </a:lnTo>
                  <a:lnTo>
                    <a:pt x="706148" y="2111146"/>
                  </a:lnTo>
                  <a:lnTo>
                    <a:pt x="711797" y="2066482"/>
                  </a:lnTo>
                  <a:lnTo>
                    <a:pt x="716640" y="2021742"/>
                  </a:lnTo>
                  <a:lnTo>
                    <a:pt x="720675" y="1976936"/>
                  </a:lnTo>
                  <a:lnTo>
                    <a:pt x="723903" y="1932078"/>
                  </a:lnTo>
                  <a:lnTo>
                    <a:pt x="726324" y="1887178"/>
                  </a:lnTo>
                  <a:lnTo>
                    <a:pt x="727938" y="1842248"/>
                  </a:lnTo>
                  <a:lnTo>
                    <a:pt x="728745" y="1797301"/>
                  </a:lnTo>
                  <a:lnTo>
                    <a:pt x="728745" y="1752348"/>
                  </a:lnTo>
                  <a:lnTo>
                    <a:pt x="727938" y="1707401"/>
                  </a:lnTo>
                  <a:lnTo>
                    <a:pt x="726324" y="1662471"/>
                  </a:lnTo>
                  <a:lnTo>
                    <a:pt x="723903" y="1617571"/>
                  </a:lnTo>
                  <a:lnTo>
                    <a:pt x="720675" y="1572713"/>
                  </a:lnTo>
                  <a:lnTo>
                    <a:pt x="716640" y="1527907"/>
                  </a:lnTo>
                  <a:lnTo>
                    <a:pt x="711797" y="1483167"/>
                  </a:lnTo>
                  <a:lnTo>
                    <a:pt x="706148" y="1438503"/>
                  </a:lnTo>
                  <a:lnTo>
                    <a:pt x="699692" y="1393927"/>
                  </a:lnTo>
                  <a:lnTo>
                    <a:pt x="692429" y="1349452"/>
                  </a:lnTo>
                  <a:lnTo>
                    <a:pt x="684358" y="1305089"/>
                  </a:lnTo>
                  <a:lnTo>
                    <a:pt x="675481" y="1260849"/>
                  </a:lnTo>
                  <a:lnTo>
                    <a:pt x="665797" y="1216746"/>
                  </a:lnTo>
                  <a:lnTo>
                    <a:pt x="655305" y="1172790"/>
                  </a:lnTo>
                  <a:lnTo>
                    <a:pt x="644007" y="1128993"/>
                  </a:lnTo>
                  <a:lnTo>
                    <a:pt x="631902" y="1085367"/>
                  </a:lnTo>
                  <a:lnTo>
                    <a:pt x="618989" y="1041924"/>
                  </a:lnTo>
                  <a:lnTo>
                    <a:pt x="605270" y="998676"/>
                  </a:lnTo>
                  <a:lnTo>
                    <a:pt x="590743" y="955634"/>
                  </a:lnTo>
                  <a:lnTo>
                    <a:pt x="575410" y="912810"/>
                  </a:lnTo>
                  <a:lnTo>
                    <a:pt x="559269" y="870217"/>
                  </a:lnTo>
                  <a:lnTo>
                    <a:pt x="542322" y="827865"/>
                  </a:lnTo>
                  <a:lnTo>
                    <a:pt x="524567" y="785767"/>
                  </a:lnTo>
                  <a:lnTo>
                    <a:pt x="506005" y="743934"/>
                  </a:lnTo>
                  <a:lnTo>
                    <a:pt x="486637" y="702379"/>
                  </a:lnTo>
                  <a:lnTo>
                    <a:pt x="466461" y="661113"/>
                  </a:lnTo>
                  <a:lnTo>
                    <a:pt x="445478" y="620147"/>
                  </a:lnTo>
                  <a:lnTo>
                    <a:pt x="423689" y="579494"/>
                  </a:lnTo>
                  <a:lnTo>
                    <a:pt x="401092" y="539166"/>
                  </a:lnTo>
                  <a:lnTo>
                    <a:pt x="377688" y="499174"/>
                  </a:lnTo>
                  <a:lnTo>
                    <a:pt x="353477" y="459530"/>
                  </a:lnTo>
                  <a:lnTo>
                    <a:pt x="328460" y="420245"/>
                  </a:lnTo>
                  <a:lnTo>
                    <a:pt x="302635" y="381332"/>
                  </a:lnTo>
                  <a:lnTo>
                    <a:pt x="276003" y="342803"/>
                  </a:lnTo>
                  <a:lnTo>
                    <a:pt x="248564" y="304669"/>
                  </a:lnTo>
                  <a:lnTo>
                    <a:pt x="220318" y="266942"/>
                  </a:lnTo>
                  <a:lnTo>
                    <a:pt x="191265" y="229634"/>
                  </a:lnTo>
                  <a:lnTo>
                    <a:pt x="161405" y="192756"/>
                  </a:lnTo>
                  <a:lnTo>
                    <a:pt x="130738" y="156321"/>
                  </a:lnTo>
                  <a:lnTo>
                    <a:pt x="99264" y="120340"/>
                  </a:lnTo>
                  <a:lnTo>
                    <a:pt x="66983" y="84824"/>
                  </a:lnTo>
                  <a:lnTo>
                    <a:pt x="33895" y="49787"/>
                  </a:lnTo>
                  <a:lnTo>
                    <a:pt x="0" y="15239"/>
                  </a:lnTo>
                  <a:lnTo>
                    <a:pt x="15261" y="0"/>
                  </a:lnTo>
                  <a:close/>
                </a:path>
              </a:pathLst>
            </a:custGeom>
            <a:ln w="25400">
              <a:solidFill>
                <a:srgbClr val="9BBA58"/>
              </a:solidFill>
            </a:ln>
          </p:spPr>
          <p:txBody>
            <a:bodyPr wrap="square" lIns="0" tIns="0" rIns="0" bIns="0" rtlCol="0"/>
            <a:lstStyle/>
            <a:p>
              <a:endParaRPr sz="1738">
                <a:latin typeface="+mj-lt"/>
              </a:endParaRPr>
            </a:p>
          </p:txBody>
        </p:sp>
        <p:sp>
          <p:nvSpPr>
            <p:cNvPr id="26" name="object 26"/>
            <p:cNvSpPr/>
            <p:nvPr/>
          </p:nvSpPr>
          <p:spPr>
            <a:xfrm>
              <a:off x="518922" y="1945386"/>
              <a:ext cx="2414270" cy="745490"/>
            </a:xfrm>
            <a:custGeom>
              <a:avLst/>
              <a:gdLst/>
              <a:ahLst/>
              <a:cxnLst/>
              <a:rect l="l" t="t" r="r" b="b"/>
              <a:pathLst>
                <a:path w="2414270" h="745489">
                  <a:moveTo>
                    <a:pt x="2414016" y="0"/>
                  </a:moveTo>
                  <a:lnTo>
                    <a:pt x="0" y="0"/>
                  </a:lnTo>
                  <a:lnTo>
                    <a:pt x="0" y="745236"/>
                  </a:lnTo>
                  <a:lnTo>
                    <a:pt x="2414016" y="745236"/>
                  </a:lnTo>
                  <a:lnTo>
                    <a:pt x="2414016" y="0"/>
                  </a:lnTo>
                  <a:close/>
                </a:path>
              </a:pathLst>
            </a:custGeom>
            <a:solidFill>
              <a:srgbClr val="92D050"/>
            </a:solidFill>
          </p:spPr>
          <p:txBody>
            <a:bodyPr wrap="square" lIns="0" tIns="0" rIns="0" bIns="0" rtlCol="0"/>
            <a:lstStyle/>
            <a:p>
              <a:endParaRPr sz="1738">
                <a:latin typeface="+mj-lt"/>
              </a:endParaRPr>
            </a:p>
          </p:txBody>
        </p:sp>
        <p:sp>
          <p:nvSpPr>
            <p:cNvPr id="27" name="object 27"/>
            <p:cNvSpPr/>
            <p:nvPr/>
          </p:nvSpPr>
          <p:spPr>
            <a:xfrm>
              <a:off x="518922" y="1945386"/>
              <a:ext cx="2414270" cy="745490"/>
            </a:xfrm>
            <a:custGeom>
              <a:avLst/>
              <a:gdLst/>
              <a:ahLst/>
              <a:cxnLst/>
              <a:rect l="l" t="t" r="r" b="b"/>
              <a:pathLst>
                <a:path w="2414270" h="745489">
                  <a:moveTo>
                    <a:pt x="0" y="745236"/>
                  </a:moveTo>
                  <a:lnTo>
                    <a:pt x="2414016" y="745236"/>
                  </a:lnTo>
                  <a:lnTo>
                    <a:pt x="2414016" y="0"/>
                  </a:lnTo>
                  <a:lnTo>
                    <a:pt x="0" y="0"/>
                  </a:lnTo>
                  <a:lnTo>
                    <a:pt x="0" y="745236"/>
                  </a:lnTo>
                  <a:close/>
                </a:path>
              </a:pathLst>
            </a:custGeom>
            <a:ln w="25400">
              <a:solidFill>
                <a:srgbClr val="FFFFFF"/>
              </a:solidFill>
            </a:ln>
          </p:spPr>
          <p:txBody>
            <a:bodyPr wrap="square" lIns="0" tIns="0" rIns="0" bIns="0" rtlCol="0"/>
            <a:lstStyle/>
            <a:p>
              <a:endParaRPr sz="1738">
                <a:latin typeface="+mj-lt"/>
              </a:endParaRPr>
            </a:p>
          </p:txBody>
        </p:sp>
      </p:grpSp>
      <p:sp>
        <p:nvSpPr>
          <p:cNvPr id="28" name="object 28"/>
          <p:cNvSpPr txBox="1"/>
          <p:nvPr/>
        </p:nvSpPr>
        <p:spPr>
          <a:xfrm>
            <a:off x="1060433" y="2297500"/>
            <a:ext cx="1309353" cy="310330"/>
          </a:xfrm>
          <a:prstGeom prst="rect">
            <a:avLst/>
          </a:prstGeom>
        </p:spPr>
        <p:txBody>
          <a:bodyPr vert="horz" wrap="square" lIns="0" tIns="12879" rIns="0" bIns="0" rtlCol="0">
            <a:spAutoFit/>
          </a:bodyPr>
          <a:lstStyle/>
          <a:p>
            <a:pPr marL="12266">
              <a:spcBef>
                <a:spcPts val="101"/>
              </a:spcBef>
            </a:pPr>
            <a:r>
              <a:rPr sz="1932" dirty="0">
                <a:solidFill>
                  <a:srgbClr val="FFFFFF"/>
                </a:solidFill>
                <a:latin typeface="+mj-lt"/>
                <a:cs typeface="Calibri"/>
              </a:rPr>
              <a:t>R</a:t>
            </a:r>
            <a:r>
              <a:rPr sz="1932" spc="-19" dirty="0">
                <a:solidFill>
                  <a:srgbClr val="FFFFFF"/>
                </a:solidFill>
                <a:latin typeface="+mj-lt"/>
                <a:cs typeface="Calibri"/>
              </a:rPr>
              <a:t>a</a:t>
            </a:r>
            <a:r>
              <a:rPr sz="1932" dirty="0">
                <a:solidFill>
                  <a:srgbClr val="FFFFFF"/>
                </a:solidFill>
                <a:latin typeface="+mj-lt"/>
                <a:cs typeface="Calibri"/>
              </a:rPr>
              <a:t>tional</a:t>
            </a:r>
            <a:r>
              <a:rPr sz="1932" spc="-10" dirty="0">
                <a:solidFill>
                  <a:srgbClr val="FFFFFF"/>
                </a:solidFill>
                <a:latin typeface="+mj-lt"/>
                <a:cs typeface="Calibri"/>
              </a:rPr>
              <a:t>i</a:t>
            </a:r>
            <a:r>
              <a:rPr sz="1932" spc="-48" dirty="0">
                <a:solidFill>
                  <a:srgbClr val="FFFFFF"/>
                </a:solidFill>
                <a:latin typeface="+mj-lt"/>
                <a:cs typeface="Calibri"/>
              </a:rPr>
              <a:t>z</a:t>
            </a:r>
            <a:r>
              <a:rPr sz="1932" dirty="0">
                <a:solidFill>
                  <a:srgbClr val="FFFFFF"/>
                </a:solidFill>
                <a:latin typeface="+mj-lt"/>
                <a:cs typeface="Calibri"/>
              </a:rPr>
              <a:t>es</a:t>
            </a:r>
            <a:endParaRPr sz="1932" dirty="0">
              <a:latin typeface="+mj-lt"/>
              <a:cs typeface="Calibri"/>
            </a:endParaRPr>
          </a:p>
        </p:txBody>
      </p:sp>
      <p:grpSp>
        <p:nvGrpSpPr>
          <p:cNvPr id="29" name="object 29"/>
          <p:cNvGrpSpPr/>
          <p:nvPr/>
        </p:nvGrpSpPr>
        <p:grpSpPr>
          <a:xfrm>
            <a:off x="39985" y="2024467"/>
            <a:ext cx="2805141" cy="1914659"/>
            <a:chOff x="41401" y="1838198"/>
            <a:chExt cx="2904490" cy="1982470"/>
          </a:xfrm>
        </p:grpSpPr>
        <p:sp>
          <p:nvSpPr>
            <p:cNvPr id="30" name="object 30"/>
            <p:cNvSpPr/>
            <p:nvPr/>
          </p:nvSpPr>
          <p:spPr>
            <a:xfrm>
              <a:off x="54101" y="1850898"/>
              <a:ext cx="931544" cy="932815"/>
            </a:xfrm>
            <a:custGeom>
              <a:avLst/>
              <a:gdLst/>
              <a:ahLst/>
              <a:cxnLst/>
              <a:rect l="l" t="t" r="r" b="b"/>
              <a:pathLst>
                <a:path w="931544" h="932814">
                  <a:moveTo>
                    <a:pt x="465582" y="0"/>
                  </a:moveTo>
                  <a:lnTo>
                    <a:pt x="417978" y="2407"/>
                  </a:lnTo>
                  <a:lnTo>
                    <a:pt x="371750" y="9474"/>
                  </a:lnTo>
                  <a:lnTo>
                    <a:pt x="327131" y="20965"/>
                  </a:lnTo>
                  <a:lnTo>
                    <a:pt x="284355" y="36647"/>
                  </a:lnTo>
                  <a:lnTo>
                    <a:pt x="243656" y="56284"/>
                  </a:lnTo>
                  <a:lnTo>
                    <a:pt x="205269" y="79643"/>
                  </a:lnTo>
                  <a:lnTo>
                    <a:pt x="169427" y="106489"/>
                  </a:lnTo>
                  <a:lnTo>
                    <a:pt x="136364" y="136588"/>
                  </a:lnTo>
                  <a:lnTo>
                    <a:pt x="106315" y="169705"/>
                  </a:lnTo>
                  <a:lnTo>
                    <a:pt x="79513" y="205606"/>
                  </a:lnTo>
                  <a:lnTo>
                    <a:pt x="56192" y="244056"/>
                  </a:lnTo>
                  <a:lnTo>
                    <a:pt x="36587" y="284821"/>
                  </a:lnTo>
                  <a:lnTo>
                    <a:pt x="20931" y="327667"/>
                  </a:lnTo>
                  <a:lnTo>
                    <a:pt x="9458" y="372359"/>
                  </a:lnTo>
                  <a:lnTo>
                    <a:pt x="2403" y="418662"/>
                  </a:lnTo>
                  <a:lnTo>
                    <a:pt x="0" y="466344"/>
                  </a:lnTo>
                  <a:lnTo>
                    <a:pt x="2403" y="514025"/>
                  </a:lnTo>
                  <a:lnTo>
                    <a:pt x="9458" y="560328"/>
                  </a:lnTo>
                  <a:lnTo>
                    <a:pt x="20931" y="605020"/>
                  </a:lnTo>
                  <a:lnTo>
                    <a:pt x="36587" y="647866"/>
                  </a:lnTo>
                  <a:lnTo>
                    <a:pt x="56192" y="688631"/>
                  </a:lnTo>
                  <a:lnTo>
                    <a:pt x="79513" y="727081"/>
                  </a:lnTo>
                  <a:lnTo>
                    <a:pt x="106315" y="762982"/>
                  </a:lnTo>
                  <a:lnTo>
                    <a:pt x="136364" y="796099"/>
                  </a:lnTo>
                  <a:lnTo>
                    <a:pt x="169427" y="826198"/>
                  </a:lnTo>
                  <a:lnTo>
                    <a:pt x="205269" y="853044"/>
                  </a:lnTo>
                  <a:lnTo>
                    <a:pt x="243656" y="876403"/>
                  </a:lnTo>
                  <a:lnTo>
                    <a:pt x="284355" y="896040"/>
                  </a:lnTo>
                  <a:lnTo>
                    <a:pt x="327131" y="911722"/>
                  </a:lnTo>
                  <a:lnTo>
                    <a:pt x="371750" y="923213"/>
                  </a:lnTo>
                  <a:lnTo>
                    <a:pt x="417978" y="930280"/>
                  </a:lnTo>
                  <a:lnTo>
                    <a:pt x="465582" y="932688"/>
                  </a:lnTo>
                  <a:lnTo>
                    <a:pt x="513185" y="930280"/>
                  </a:lnTo>
                  <a:lnTo>
                    <a:pt x="559413" y="923213"/>
                  </a:lnTo>
                  <a:lnTo>
                    <a:pt x="604032" y="911722"/>
                  </a:lnTo>
                  <a:lnTo>
                    <a:pt x="646808" y="896040"/>
                  </a:lnTo>
                  <a:lnTo>
                    <a:pt x="687507" y="876403"/>
                  </a:lnTo>
                  <a:lnTo>
                    <a:pt x="725894" y="853044"/>
                  </a:lnTo>
                  <a:lnTo>
                    <a:pt x="761736" y="826198"/>
                  </a:lnTo>
                  <a:lnTo>
                    <a:pt x="794799" y="796099"/>
                  </a:lnTo>
                  <a:lnTo>
                    <a:pt x="824848" y="762982"/>
                  </a:lnTo>
                  <a:lnTo>
                    <a:pt x="851650" y="727081"/>
                  </a:lnTo>
                  <a:lnTo>
                    <a:pt x="874971" y="688631"/>
                  </a:lnTo>
                  <a:lnTo>
                    <a:pt x="894576" y="647866"/>
                  </a:lnTo>
                  <a:lnTo>
                    <a:pt x="910232" y="605020"/>
                  </a:lnTo>
                  <a:lnTo>
                    <a:pt x="921705" y="560328"/>
                  </a:lnTo>
                  <a:lnTo>
                    <a:pt x="928760" y="514025"/>
                  </a:lnTo>
                  <a:lnTo>
                    <a:pt x="931163" y="466344"/>
                  </a:lnTo>
                  <a:lnTo>
                    <a:pt x="928760" y="418662"/>
                  </a:lnTo>
                  <a:lnTo>
                    <a:pt x="921705" y="372359"/>
                  </a:lnTo>
                  <a:lnTo>
                    <a:pt x="910232" y="327667"/>
                  </a:lnTo>
                  <a:lnTo>
                    <a:pt x="894576" y="284821"/>
                  </a:lnTo>
                  <a:lnTo>
                    <a:pt x="874971" y="244056"/>
                  </a:lnTo>
                  <a:lnTo>
                    <a:pt x="851650" y="205606"/>
                  </a:lnTo>
                  <a:lnTo>
                    <a:pt x="824848" y="169705"/>
                  </a:lnTo>
                  <a:lnTo>
                    <a:pt x="794799" y="136588"/>
                  </a:lnTo>
                  <a:lnTo>
                    <a:pt x="761736" y="106489"/>
                  </a:lnTo>
                  <a:lnTo>
                    <a:pt x="725894" y="79643"/>
                  </a:lnTo>
                  <a:lnTo>
                    <a:pt x="687507" y="56284"/>
                  </a:lnTo>
                  <a:lnTo>
                    <a:pt x="646808" y="36647"/>
                  </a:lnTo>
                  <a:lnTo>
                    <a:pt x="604032" y="20965"/>
                  </a:lnTo>
                  <a:lnTo>
                    <a:pt x="559413" y="9474"/>
                  </a:lnTo>
                  <a:lnTo>
                    <a:pt x="513185" y="2407"/>
                  </a:lnTo>
                  <a:lnTo>
                    <a:pt x="465582" y="0"/>
                  </a:lnTo>
                  <a:close/>
                </a:path>
              </a:pathLst>
            </a:custGeom>
            <a:solidFill>
              <a:srgbClr val="FFFFFF"/>
            </a:solidFill>
          </p:spPr>
          <p:txBody>
            <a:bodyPr wrap="square" lIns="0" tIns="0" rIns="0" bIns="0" rtlCol="0"/>
            <a:lstStyle/>
            <a:p>
              <a:endParaRPr sz="1738">
                <a:latin typeface="+mj-lt"/>
              </a:endParaRPr>
            </a:p>
          </p:txBody>
        </p:sp>
        <p:sp>
          <p:nvSpPr>
            <p:cNvPr id="31" name="object 31"/>
            <p:cNvSpPr/>
            <p:nvPr/>
          </p:nvSpPr>
          <p:spPr>
            <a:xfrm>
              <a:off x="54101" y="1850898"/>
              <a:ext cx="931544" cy="932815"/>
            </a:xfrm>
            <a:custGeom>
              <a:avLst/>
              <a:gdLst/>
              <a:ahLst/>
              <a:cxnLst/>
              <a:rect l="l" t="t" r="r" b="b"/>
              <a:pathLst>
                <a:path w="931544" h="932814">
                  <a:moveTo>
                    <a:pt x="0" y="466344"/>
                  </a:moveTo>
                  <a:lnTo>
                    <a:pt x="2403" y="418662"/>
                  </a:lnTo>
                  <a:lnTo>
                    <a:pt x="9458" y="372359"/>
                  </a:lnTo>
                  <a:lnTo>
                    <a:pt x="20931" y="327667"/>
                  </a:lnTo>
                  <a:lnTo>
                    <a:pt x="36587" y="284821"/>
                  </a:lnTo>
                  <a:lnTo>
                    <a:pt x="56192" y="244056"/>
                  </a:lnTo>
                  <a:lnTo>
                    <a:pt x="79513" y="205606"/>
                  </a:lnTo>
                  <a:lnTo>
                    <a:pt x="106315" y="169705"/>
                  </a:lnTo>
                  <a:lnTo>
                    <a:pt x="136364" y="136588"/>
                  </a:lnTo>
                  <a:lnTo>
                    <a:pt x="169427" y="106489"/>
                  </a:lnTo>
                  <a:lnTo>
                    <a:pt x="205269" y="79643"/>
                  </a:lnTo>
                  <a:lnTo>
                    <a:pt x="243656" y="56284"/>
                  </a:lnTo>
                  <a:lnTo>
                    <a:pt x="284355" y="36647"/>
                  </a:lnTo>
                  <a:lnTo>
                    <a:pt x="327131" y="20965"/>
                  </a:lnTo>
                  <a:lnTo>
                    <a:pt x="371750" y="9474"/>
                  </a:lnTo>
                  <a:lnTo>
                    <a:pt x="417978" y="2407"/>
                  </a:lnTo>
                  <a:lnTo>
                    <a:pt x="465582" y="0"/>
                  </a:lnTo>
                  <a:lnTo>
                    <a:pt x="513185" y="2407"/>
                  </a:lnTo>
                  <a:lnTo>
                    <a:pt x="559413" y="9474"/>
                  </a:lnTo>
                  <a:lnTo>
                    <a:pt x="604032" y="20965"/>
                  </a:lnTo>
                  <a:lnTo>
                    <a:pt x="646808" y="36647"/>
                  </a:lnTo>
                  <a:lnTo>
                    <a:pt x="687507" y="56284"/>
                  </a:lnTo>
                  <a:lnTo>
                    <a:pt x="725894" y="79643"/>
                  </a:lnTo>
                  <a:lnTo>
                    <a:pt x="761736" y="106489"/>
                  </a:lnTo>
                  <a:lnTo>
                    <a:pt x="794799" y="136588"/>
                  </a:lnTo>
                  <a:lnTo>
                    <a:pt x="824848" y="169705"/>
                  </a:lnTo>
                  <a:lnTo>
                    <a:pt x="851650" y="205606"/>
                  </a:lnTo>
                  <a:lnTo>
                    <a:pt x="874971" y="244056"/>
                  </a:lnTo>
                  <a:lnTo>
                    <a:pt x="894576" y="284821"/>
                  </a:lnTo>
                  <a:lnTo>
                    <a:pt x="910232" y="327667"/>
                  </a:lnTo>
                  <a:lnTo>
                    <a:pt x="921705" y="372359"/>
                  </a:lnTo>
                  <a:lnTo>
                    <a:pt x="928760" y="418662"/>
                  </a:lnTo>
                  <a:lnTo>
                    <a:pt x="931163" y="466344"/>
                  </a:lnTo>
                  <a:lnTo>
                    <a:pt x="928760" y="514025"/>
                  </a:lnTo>
                  <a:lnTo>
                    <a:pt x="921705" y="560328"/>
                  </a:lnTo>
                  <a:lnTo>
                    <a:pt x="910232" y="605020"/>
                  </a:lnTo>
                  <a:lnTo>
                    <a:pt x="894576" y="647866"/>
                  </a:lnTo>
                  <a:lnTo>
                    <a:pt x="874971" y="688631"/>
                  </a:lnTo>
                  <a:lnTo>
                    <a:pt x="851650" y="727081"/>
                  </a:lnTo>
                  <a:lnTo>
                    <a:pt x="824848" y="762982"/>
                  </a:lnTo>
                  <a:lnTo>
                    <a:pt x="794799" y="796099"/>
                  </a:lnTo>
                  <a:lnTo>
                    <a:pt x="761736" y="826198"/>
                  </a:lnTo>
                  <a:lnTo>
                    <a:pt x="725894" y="853044"/>
                  </a:lnTo>
                  <a:lnTo>
                    <a:pt x="687507" y="876403"/>
                  </a:lnTo>
                  <a:lnTo>
                    <a:pt x="646808" y="896040"/>
                  </a:lnTo>
                  <a:lnTo>
                    <a:pt x="604032" y="911722"/>
                  </a:lnTo>
                  <a:lnTo>
                    <a:pt x="559413" y="923213"/>
                  </a:lnTo>
                  <a:lnTo>
                    <a:pt x="513185" y="930280"/>
                  </a:lnTo>
                  <a:lnTo>
                    <a:pt x="465582" y="932688"/>
                  </a:lnTo>
                  <a:lnTo>
                    <a:pt x="417978" y="930280"/>
                  </a:lnTo>
                  <a:lnTo>
                    <a:pt x="371750" y="923213"/>
                  </a:lnTo>
                  <a:lnTo>
                    <a:pt x="327131" y="911722"/>
                  </a:lnTo>
                  <a:lnTo>
                    <a:pt x="284355" y="896040"/>
                  </a:lnTo>
                  <a:lnTo>
                    <a:pt x="243656" y="876403"/>
                  </a:lnTo>
                  <a:lnTo>
                    <a:pt x="205269" y="853044"/>
                  </a:lnTo>
                  <a:lnTo>
                    <a:pt x="169427" y="826198"/>
                  </a:lnTo>
                  <a:lnTo>
                    <a:pt x="136364" y="796099"/>
                  </a:lnTo>
                  <a:lnTo>
                    <a:pt x="106315" y="762982"/>
                  </a:lnTo>
                  <a:lnTo>
                    <a:pt x="79513" y="727081"/>
                  </a:lnTo>
                  <a:lnTo>
                    <a:pt x="56192" y="688631"/>
                  </a:lnTo>
                  <a:lnTo>
                    <a:pt x="36587" y="647866"/>
                  </a:lnTo>
                  <a:lnTo>
                    <a:pt x="20931" y="605020"/>
                  </a:lnTo>
                  <a:lnTo>
                    <a:pt x="9458" y="560328"/>
                  </a:lnTo>
                  <a:lnTo>
                    <a:pt x="2403" y="514025"/>
                  </a:lnTo>
                  <a:lnTo>
                    <a:pt x="0" y="466344"/>
                  </a:lnTo>
                  <a:close/>
                </a:path>
              </a:pathLst>
            </a:custGeom>
            <a:ln w="25400">
              <a:solidFill>
                <a:srgbClr val="92D050"/>
              </a:solidFill>
            </a:ln>
          </p:spPr>
          <p:txBody>
            <a:bodyPr wrap="square" lIns="0" tIns="0" rIns="0" bIns="0" rtlCol="0"/>
            <a:lstStyle/>
            <a:p>
              <a:endParaRPr sz="1738">
                <a:latin typeface="+mj-lt"/>
              </a:endParaRPr>
            </a:p>
          </p:txBody>
        </p:sp>
        <p:sp>
          <p:nvSpPr>
            <p:cNvPr id="32" name="object 32"/>
            <p:cNvSpPr/>
            <p:nvPr/>
          </p:nvSpPr>
          <p:spPr>
            <a:xfrm>
              <a:off x="790193" y="3062478"/>
              <a:ext cx="2143125" cy="745490"/>
            </a:xfrm>
            <a:custGeom>
              <a:avLst/>
              <a:gdLst/>
              <a:ahLst/>
              <a:cxnLst/>
              <a:rect l="l" t="t" r="r" b="b"/>
              <a:pathLst>
                <a:path w="2143125" h="745489">
                  <a:moveTo>
                    <a:pt x="2142744" y="0"/>
                  </a:moveTo>
                  <a:lnTo>
                    <a:pt x="0" y="0"/>
                  </a:lnTo>
                  <a:lnTo>
                    <a:pt x="0" y="745235"/>
                  </a:lnTo>
                  <a:lnTo>
                    <a:pt x="2142744" y="745235"/>
                  </a:lnTo>
                  <a:lnTo>
                    <a:pt x="2142744" y="0"/>
                  </a:lnTo>
                  <a:close/>
                </a:path>
              </a:pathLst>
            </a:custGeom>
            <a:solidFill>
              <a:schemeClr val="accent3">
                <a:lumMod val="60000"/>
                <a:lumOff val="40000"/>
              </a:schemeClr>
            </a:solidFill>
          </p:spPr>
          <p:txBody>
            <a:bodyPr wrap="square" lIns="0" tIns="0" rIns="0" bIns="0" rtlCol="0"/>
            <a:lstStyle/>
            <a:p>
              <a:endParaRPr sz="1738">
                <a:latin typeface="+mj-lt"/>
              </a:endParaRPr>
            </a:p>
          </p:txBody>
        </p:sp>
        <p:sp>
          <p:nvSpPr>
            <p:cNvPr id="33" name="object 33"/>
            <p:cNvSpPr/>
            <p:nvPr/>
          </p:nvSpPr>
          <p:spPr>
            <a:xfrm>
              <a:off x="790193" y="3062478"/>
              <a:ext cx="2143125" cy="745490"/>
            </a:xfrm>
            <a:custGeom>
              <a:avLst/>
              <a:gdLst/>
              <a:ahLst/>
              <a:cxnLst/>
              <a:rect l="l" t="t" r="r" b="b"/>
              <a:pathLst>
                <a:path w="2143125" h="745489">
                  <a:moveTo>
                    <a:pt x="0" y="745235"/>
                  </a:moveTo>
                  <a:lnTo>
                    <a:pt x="2142744" y="745235"/>
                  </a:lnTo>
                  <a:lnTo>
                    <a:pt x="2142744" y="0"/>
                  </a:lnTo>
                  <a:lnTo>
                    <a:pt x="0" y="0"/>
                  </a:lnTo>
                  <a:lnTo>
                    <a:pt x="0" y="745235"/>
                  </a:lnTo>
                  <a:close/>
                </a:path>
              </a:pathLst>
            </a:custGeom>
            <a:ln w="25399">
              <a:solidFill>
                <a:srgbClr val="FFFFFF"/>
              </a:solidFill>
            </a:ln>
          </p:spPr>
          <p:txBody>
            <a:bodyPr wrap="square" lIns="0" tIns="0" rIns="0" bIns="0" rtlCol="0"/>
            <a:lstStyle/>
            <a:p>
              <a:endParaRPr sz="1738">
                <a:latin typeface="+mj-lt"/>
              </a:endParaRPr>
            </a:p>
          </p:txBody>
        </p:sp>
      </p:grpSp>
      <p:sp>
        <p:nvSpPr>
          <p:cNvPr id="34" name="object 34"/>
          <p:cNvSpPr txBox="1"/>
          <p:nvPr/>
        </p:nvSpPr>
        <p:spPr>
          <a:xfrm>
            <a:off x="1322108" y="3377608"/>
            <a:ext cx="1260318" cy="310330"/>
          </a:xfrm>
          <a:prstGeom prst="rect">
            <a:avLst/>
          </a:prstGeom>
        </p:spPr>
        <p:txBody>
          <a:bodyPr vert="horz" wrap="square" lIns="0" tIns="12879" rIns="0" bIns="0" rtlCol="0">
            <a:spAutoFit/>
          </a:bodyPr>
          <a:lstStyle/>
          <a:p>
            <a:pPr marL="12266">
              <a:spcBef>
                <a:spcPts val="101"/>
              </a:spcBef>
            </a:pPr>
            <a:r>
              <a:rPr sz="1932" spc="-5" dirty="0">
                <a:solidFill>
                  <a:srgbClr val="FFFFFF"/>
                </a:solidFill>
                <a:latin typeface="+mj-lt"/>
                <a:cs typeface="Calibri"/>
              </a:rPr>
              <a:t>L</a:t>
            </a:r>
            <a:r>
              <a:rPr sz="1932" spc="-10" dirty="0">
                <a:solidFill>
                  <a:srgbClr val="FFFFFF"/>
                </a:solidFill>
                <a:latin typeface="+mj-lt"/>
                <a:cs typeface="Calibri"/>
              </a:rPr>
              <a:t>i</a:t>
            </a:r>
            <a:r>
              <a:rPr sz="1932" spc="-5" dirty="0">
                <a:solidFill>
                  <a:srgbClr val="FFFFFF"/>
                </a:solidFill>
                <a:latin typeface="+mj-lt"/>
                <a:cs typeface="Calibri"/>
              </a:rPr>
              <a:t>be</a:t>
            </a:r>
            <a:r>
              <a:rPr sz="1932" spc="-39" dirty="0">
                <a:solidFill>
                  <a:srgbClr val="FFFFFF"/>
                </a:solidFill>
                <a:latin typeface="+mj-lt"/>
                <a:cs typeface="Calibri"/>
              </a:rPr>
              <a:t>r</a:t>
            </a:r>
            <a:r>
              <a:rPr sz="1932" dirty="0">
                <a:solidFill>
                  <a:srgbClr val="FFFFFF"/>
                </a:solidFill>
                <a:latin typeface="+mj-lt"/>
                <a:cs typeface="Calibri"/>
              </a:rPr>
              <a:t>al</a:t>
            </a:r>
            <a:r>
              <a:rPr sz="1932" spc="-10" dirty="0">
                <a:solidFill>
                  <a:srgbClr val="FFFFFF"/>
                </a:solidFill>
                <a:latin typeface="+mj-lt"/>
                <a:cs typeface="Calibri"/>
              </a:rPr>
              <a:t>i</a:t>
            </a:r>
            <a:r>
              <a:rPr sz="1932" spc="-48" dirty="0">
                <a:solidFill>
                  <a:srgbClr val="FFFFFF"/>
                </a:solidFill>
                <a:latin typeface="+mj-lt"/>
                <a:cs typeface="Calibri"/>
              </a:rPr>
              <a:t>z</a:t>
            </a:r>
            <a:r>
              <a:rPr sz="1932" dirty="0">
                <a:solidFill>
                  <a:srgbClr val="FFFFFF"/>
                </a:solidFill>
                <a:latin typeface="+mj-lt"/>
                <a:cs typeface="Calibri"/>
              </a:rPr>
              <a:t>es</a:t>
            </a:r>
            <a:endParaRPr sz="1932" dirty="0">
              <a:latin typeface="+mj-lt"/>
              <a:cs typeface="Calibri"/>
            </a:endParaRPr>
          </a:p>
        </p:txBody>
      </p:sp>
      <p:grpSp>
        <p:nvGrpSpPr>
          <p:cNvPr id="35" name="object 35"/>
          <p:cNvGrpSpPr/>
          <p:nvPr/>
        </p:nvGrpSpPr>
        <p:grpSpPr>
          <a:xfrm>
            <a:off x="301979" y="3104820"/>
            <a:ext cx="2543271" cy="1914659"/>
            <a:chOff x="312674" y="2956814"/>
            <a:chExt cx="2633345" cy="1982470"/>
          </a:xfrm>
        </p:grpSpPr>
        <p:sp>
          <p:nvSpPr>
            <p:cNvPr id="36" name="object 36"/>
            <p:cNvSpPr/>
            <p:nvPr/>
          </p:nvSpPr>
          <p:spPr>
            <a:xfrm>
              <a:off x="325374" y="2969514"/>
              <a:ext cx="931544" cy="932815"/>
            </a:xfrm>
            <a:custGeom>
              <a:avLst/>
              <a:gdLst/>
              <a:ahLst/>
              <a:cxnLst/>
              <a:rect l="l" t="t" r="r" b="b"/>
              <a:pathLst>
                <a:path w="931544" h="932814">
                  <a:moveTo>
                    <a:pt x="465581" y="0"/>
                  </a:moveTo>
                  <a:lnTo>
                    <a:pt x="417978" y="2407"/>
                  </a:lnTo>
                  <a:lnTo>
                    <a:pt x="371750" y="9474"/>
                  </a:lnTo>
                  <a:lnTo>
                    <a:pt x="327131" y="20965"/>
                  </a:lnTo>
                  <a:lnTo>
                    <a:pt x="284355" y="36647"/>
                  </a:lnTo>
                  <a:lnTo>
                    <a:pt x="243656" y="56284"/>
                  </a:lnTo>
                  <a:lnTo>
                    <a:pt x="205269" y="79643"/>
                  </a:lnTo>
                  <a:lnTo>
                    <a:pt x="169427" y="106489"/>
                  </a:lnTo>
                  <a:lnTo>
                    <a:pt x="136364" y="136588"/>
                  </a:lnTo>
                  <a:lnTo>
                    <a:pt x="106315" y="169705"/>
                  </a:lnTo>
                  <a:lnTo>
                    <a:pt x="79513" y="205606"/>
                  </a:lnTo>
                  <a:lnTo>
                    <a:pt x="56192" y="244056"/>
                  </a:lnTo>
                  <a:lnTo>
                    <a:pt x="36587" y="284821"/>
                  </a:lnTo>
                  <a:lnTo>
                    <a:pt x="20931" y="327667"/>
                  </a:lnTo>
                  <a:lnTo>
                    <a:pt x="9458" y="372359"/>
                  </a:lnTo>
                  <a:lnTo>
                    <a:pt x="2403" y="418662"/>
                  </a:lnTo>
                  <a:lnTo>
                    <a:pt x="0" y="466343"/>
                  </a:lnTo>
                  <a:lnTo>
                    <a:pt x="2403" y="514025"/>
                  </a:lnTo>
                  <a:lnTo>
                    <a:pt x="9458" y="560328"/>
                  </a:lnTo>
                  <a:lnTo>
                    <a:pt x="20931" y="605020"/>
                  </a:lnTo>
                  <a:lnTo>
                    <a:pt x="36587" y="647866"/>
                  </a:lnTo>
                  <a:lnTo>
                    <a:pt x="56192" y="688631"/>
                  </a:lnTo>
                  <a:lnTo>
                    <a:pt x="79513" y="727081"/>
                  </a:lnTo>
                  <a:lnTo>
                    <a:pt x="106315" y="762982"/>
                  </a:lnTo>
                  <a:lnTo>
                    <a:pt x="136364" y="796099"/>
                  </a:lnTo>
                  <a:lnTo>
                    <a:pt x="169427" y="826198"/>
                  </a:lnTo>
                  <a:lnTo>
                    <a:pt x="205269" y="853044"/>
                  </a:lnTo>
                  <a:lnTo>
                    <a:pt x="243656" y="876403"/>
                  </a:lnTo>
                  <a:lnTo>
                    <a:pt x="284355" y="896040"/>
                  </a:lnTo>
                  <a:lnTo>
                    <a:pt x="327131" y="911722"/>
                  </a:lnTo>
                  <a:lnTo>
                    <a:pt x="371750" y="923213"/>
                  </a:lnTo>
                  <a:lnTo>
                    <a:pt x="417978" y="930280"/>
                  </a:lnTo>
                  <a:lnTo>
                    <a:pt x="465581" y="932688"/>
                  </a:lnTo>
                  <a:lnTo>
                    <a:pt x="513185" y="930280"/>
                  </a:lnTo>
                  <a:lnTo>
                    <a:pt x="559413" y="923213"/>
                  </a:lnTo>
                  <a:lnTo>
                    <a:pt x="604032" y="911722"/>
                  </a:lnTo>
                  <a:lnTo>
                    <a:pt x="646808" y="896040"/>
                  </a:lnTo>
                  <a:lnTo>
                    <a:pt x="687507" y="876403"/>
                  </a:lnTo>
                  <a:lnTo>
                    <a:pt x="725894" y="853044"/>
                  </a:lnTo>
                  <a:lnTo>
                    <a:pt x="761736" y="826198"/>
                  </a:lnTo>
                  <a:lnTo>
                    <a:pt x="794799" y="796099"/>
                  </a:lnTo>
                  <a:lnTo>
                    <a:pt x="824848" y="762982"/>
                  </a:lnTo>
                  <a:lnTo>
                    <a:pt x="851650" y="727081"/>
                  </a:lnTo>
                  <a:lnTo>
                    <a:pt x="874971" y="688631"/>
                  </a:lnTo>
                  <a:lnTo>
                    <a:pt x="894576" y="647866"/>
                  </a:lnTo>
                  <a:lnTo>
                    <a:pt x="910232" y="605020"/>
                  </a:lnTo>
                  <a:lnTo>
                    <a:pt x="921705" y="560328"/>
                  </a:lnTo>
                  <a:lnTo>
                    <a:pt x="928760" y="514025"/>
                  </a:lnTo>
                  <a:lnTo>
                    <a:pt x="931163" y="466343"/>
                  </a:lnTo>
                  <a:lnTo>
                    <a:pt x="928760" y="418662"/>
                  </a:lnTo>
                  <a:lnTo>
                    <a:pt x="921705" y="372359"/>
                  </a:lnTo>
                  <a:lnTo>
                    <a:pt x="910232" y="327667"/>
                  </a:lnTo>
                  <a:lnTo>
                    <a:pt x="894576" y="284821"/>
                  </a:lnTo>
                  <a:lnTo>
                    <a:pt x="874971" y="244056"/>
                  </a:lnTo>
                  <a:lnTo>
                    <a:pt x="851650" y="205606"/>
                  </a:lnTo>
                  <a:lnTo>
                    <a:pt x="824848" y="169705"/>
                  </a:lnTo>
                  <a:lnTo>
                    <a:pt x="794799" y="136588"/>
                  </a:lnTo>
                  <a:lnTo>
                    <a:pt x="761736" y="106489"/>
                  </a:lnTo>
                  <a:lnTo>
                    <a:pt x="725894" y="79643"/>
                  </a:lnTo>
                  <a:lnTo>
                    <a:pt x="687507" y="56284"/>
                  </a:lnTo>
                  <a:lnTo>
                    <a:pt x="646808" y="36647"/>
                  </a:lnTo>
                  <a:lnTo>
                    <a:pt x="604032" y="20965"/>
                  </a:lnTo>
                  <a:lnTo>
                    <a:pt x="559413" y="9474"/>
                  </a:lnTo>
                  <a:lnTo>
                    <a:pt x="513185" y="2407"/>
                  </a:lnTo>
                  <a:lnTo>
                    <a:pt x="465581" y="0"/>
                  </a:lnTo>
                  <a:close/>
                </a:path>
              </a:pathLst>
            </a:custGeom>
            <a:solidFill>
              <a:srgbClr val="FFFFFF"/>
            </a:solidFill>
          </p:spPr>
          <p:txBody>
            <a:bodyPr wrap="square" lIns="0" tIns="0" rIns="0" bIns="0" rtlCol="0"/>
            <a:lstStyle/>
            <a:p>
              <a:endParaRPr sz="1738">
                <a:latin typeface="+mj-lt"/>
              </a:endParaRPr>
            </a:p>
          </p:txBody>
        </p:sp>
        <p:sp>
          <p:nvSpPr>
            <p:cNvPr id="37" name="object 37"/>
            <p:cNvSpPr/>
            <p:nvPr/>
          </p:nvSpPr>
          <p:spPr>
            <a:xfrm>
              <a:off x="325374" y="2969514"/>
              <a:ext cx="931544" cy="932815"/>
            </a:xfrm>
            <a:custGeom>
              <a:avLst/>
              <a:gdLst/>
              <a:ahLst/>
              <a:cxnLst/>
              <a:rect l="l" t="t" r="r" b="b"/>
              <a:pathLst>
                <a:path w="931544" h="932814">
                  <a:moveTo>
                    <a:pt x="0" y="466343"/>
                  </a:moveTo>
                  <a:lnTo>
                    <a:pt x="2403" y="418662"/>
                  </a:lnTo>
                  <a:lnTo>
                    <a:pt x="9458" y="372359"/>
                  </a:lnTo>
                  <a:lnTo>
                    <a:pt x="20931" y="327667"/>
                  </a:lnTo>
                  <a:lnTo>
                    <a:pt x="36587" y="284821"/>
                  </a:lnTo>
                  <a:lnTo>
                    <a:pt x="56192" y="244056"/>
                  </a:lnTo>
                  <a:lnTo>
                    <a:pt x="79513" y="205606"/>
                  </a:lnTo>
                  <a:lnTo>
                    <a:pt x="106315" y="169705"/>
                  </a:lnTo>
                  <a:lnTo>
                    <a:pt x="136364" y="136588"/>
                  </a:lnTo>
                  <a:lnTo>
                    <a:pt x="169427" y="106489"/>
                  </a:lnTo>
                  <a:lnTo>
                    <a:pt x="205269" y="79643"/>
                  </a:lnTo>
                  <a:lnTo>
                    <a:pt x="243656" y="56284"/>
                  </a:lnTo>
                  <a:lnTo>
                    <a:pt x="284355" y="36647"/>
                  </a:lnTo>
                  <a:lnTo>
                    <a:pt x="327131" y="20965"/>
                  </a:lnTo>
                  <a:lnTo>
                    <a:pt x="371750" y="9474"/>
                  </a:lnTo>
                  <a:lnTo>
                    <a:pt x="417978" y="2407"/>
                  </a:lnTo>
                  <a:lnTo>
                    <a:pt x="465581" y="0"/>
                  </a:lnTo>
                  <a:lnTo>
                    <a:pt x="513185" y="2407"/>
                  </a:lnTo>
                  <a:lnTo>
                    <a:pt x="559413" y="9474"/>
                  </a:lnTo>
                  <a:lnTo>
                    <a:pt x="604032" y="20965"/>
                  </a:lnTo>
                  <a:lnTo>
                    <a:pt x="646808" y="36647"/>
                  </a:lnTo>
                  <a:lnTo>
                    <a:pt x="687507" y="56284"/>
                  </a:lnTo>
                  <a:lnTo>
                    <a:pt x="725894" y="79643"/>
                  </a:lnTo>
                  <a:lnTo>
                    <a:pt x="761736" y="106489"/>
                  </a:lnTo>
                  <a:lnTo>
                    <a:pt x="794799" y="136588"/>
                  </a:lnTo>
                  <a:lnTo>
                    <a:pt x="824848" y="169705"/>
                  </a:lnTo>
                  <a:lnTo>
                    <a:pt x="851650" y="205606"/>
                  </a:lnTo>
                  <a:lnTo>
                    <a:pt x="874971" y="244056"/>
                  </a:lnTo>
                  <a:lnTo>
                    <a:pt x="894576" y="284821"/>
                  </a:lnTo>
                  <a:lnTo>
                    <a:pt x="910232" y="327667"/>
                  </a:lnTo>
                  <a:lnTo>
                    <a:pt x="921705" y="372359"/>
                  </a:lnTo>
                  <a:lnTo>
                    <a:pt x="928760" y="418662"/>
                  </a:lnTo>
                  <a:lnTo>
                    <a:pt x="931163" y="466343"/>
                  </a:lnTo>
                  <a:lnTo>
                    <a:pt x="928760" y="514025"/>
                  </a:lnTo>
                  <a:lnTo>
                    <a:pt x="921705" y="560328"/>
                  </a:lnTo>
                  <a:lnTo>
                    <a:pt x="910232" y="605020"/>
                  </a:lnTo>
                  <a:lnTo>
                    <a:pt x="894576" y="647866"/>
                  </a:lnTo>
                  <a:lnTo>
                    <a:pt x="874971" y="688631"/>
                  </a:lnTo>
                  <a:lnTo>
                    <a:pt x="851650" y="727081"/>
                  </a:lnTo>
                  <a:lnTo>
                    <a:pt x="824848" y="762982"/>
                  </a:lnTo>
                  <a:lnTo>
                    <a:pt x="794799" y="796099"/>
                  </a:lnTo>
                  <a:lnTo>
                    <a:pt x="761736" y="826198"/>
                  </a:lnTo>
                  <a:lnTo>
                    <a:pt x="725894" y="853044"/>
                  </a:lnTo>
                  <a:lnTo>
                    <a:pt x="687507" y="876403"/>
                  </a:lnTo>
                  <a:lnTo>
                    <a:pt x="646808" y="896040"/>
                  </a:lnTo>
                  <a:lnTo>
                    <a:pt x="604032" y="911722"/>
                  </a:lnTo>
                  <a:lnTo>
                    <a:pt x="559413" y="923213"/>
                  </a:lnTo>
                  <a:lnTo>
                    <a:pt x="513185" y="930280"/>
                  </a:lnTo>
                  <a:lnTo>
                    <a:pt x="465581" y="932688"/>
                  </a:lnTo>
                  <a:lnTo>
                    <a:pt x="417978" y="930280"/>
                  </a:lnTo>
                  <a:lnTo>
                    <a:pt x="371750" y="923213"/>
                  </a:lnTo>
                  <a:lnTo>
                    <a:pt x="327131" y="911722"/>
                  </a:lnTo>
                  <a:lnTo>
                    <a:pt x="284355" y="896040"/>
                  </a:lnTo>
                  <a:lnTo>
                    <a:pt x="243656" y="876403"/>
                  </a:lnTo>
                  <a:lnTo>
                    <a:pt x="205269" y="853044"/>
                  </a:lnTo>
                  <a:lnTo>
                    <a:pt x="169427" y="826198"/>
                  </a:lnTo>
                  <a:lnTo>
                    <a:pt x="136364" y="796099"/>
                  </a:lnTo>
                  <a:lnTo>
                    <a:pt x="106315" y="762982"/>
                  </a:lnTo>
                  <a:lnTo>
                    <a:pt x="79513" y="727081"/>
                  </a:lnTo>
                  <a:lnTo>
                    <a:pt x="56192" y="688631"/>
                  </a:lnTo>
                  <a:lnTo>
                    <a:pt x="36587" y="647866"/>
                  </a:lnTo>
                  <a:lnTo>
                    <a:pt x="20931" y="605020"/>
                  </a:lnTo>
                  <a:lnTo>
                    <a:pt x="9458" y="560328"/>
                  </a:lnTo>
                  <a:lnTo>
                    <a:pt x="2403" y="514025"/>
                  </a:lnTo>
                  <a:lnTo>
                    <a:pt x="0" y="466343"/>
                  </a:lnTo>
                  <a:close/>
                </a:path>
              </a:pathLst>
            </a:custGeom>
            <a:ln w="25400">
              <a:solidFill>
                <a:schemeClr val="accent3">
                  <a:lumMod val="60000"/>
                  <a:lumOff val="40000"/>
                </a:schemeClr>
              </a:solidFill>
            </a:ln>
          </p:spPr>
          <p:txBody>
            <a:bodyPr wrap="square" lIns="0" tIns="0" rIns="0" bIns="0" rtlCol="0"/>
            <a:lstStyle/>
            <a:p>
              <a:endParaRPr sz="1738">
                <a:latin typeface="+mj-lt"/>
              </a:endParaRPr>
            </a:p>
          </p:txBody>
        </p:sp>
        <p:sp>
          <p:nvSpPr>
            <p:cNvPr id="38" name="object 38"/>
            <p:cNvSpPr/>
            <p:nvPr/>
          </p:nvSpPr>
          <p:spPr>
            <a:xfrm>
              <a:off x="518922" y="4181094"/>
              <a:ext cx="2414270" cy="745490"/>
            </a:xfrm>
            <a:custGeom>
              <a:avLst/>
              <a:gdLst/>
              <a:ahLst/>
              <a:cxnLst/>
              <a:rect l="l" t="t" r="r" b="b"/>
              <a:pathLst>
                <a:path w="2414270" h="745489">
                  <a:moveTo>
                    <a:pt x="2414016" y="0"/>
                  </a:moveTo>
                  <a:lnTo>
                    <a:pt x="0" y="0"/>
                  </a:lnTo>
                  <a:lnTo>
                    <a:pt x="0" y="745236"/>
                  </a:lnTo>
                  <a:lnTo>
                    <a:pt x="2414016" y="745236"/>
                  </a:lnTo>
                  <a:lnTo>
                    <a:pt x="2414016" y="0"/>
                  </a:lnTo>
                  <a:close/>
                </a:path>
              </a:pathLst>
            </a:custGeom>
            <a:solidFill>
              <a:schemeClr val="accent3"/>
            </a:solidFill>
          </p:spPr>
          <p:txBody>
            <a:bodyPr wrap="square" lIns="0" tIns="0" rIns="0" bIns="0" rtlCol="0"/>
            <a:lstStyle/>
            <a:p>
              <a:endParaRPr sz="1738">
                <a:latin typeface="+mj-lt"/>
              </a:endParaRPr>
            </a:p>
          </p:txBody>
        </p:sp>
        <p:sp>
          <p:nvSpPr>
            <p:cNvPr id="39" name="object 39"/>
            <p:cNvSpPr/>
            <p:nvPr/>
          </p:nvSpPr>
          <p:spPr>
            <a:xfrm>
              <a:off x="518922" y="4181094"/>
              <a:ext cx="2414270" cy="745490"/>
            </a:xfrm>
            <a:custGeom>
              <a:avLst/>
              <a:gdLst/>
              <a:ahLst/>
              <a:cxnLst/>
              <a:rect l="l" t="t" r="r" b="b"/>
              <a:pathLst>
                <a:path w="2414270" h="745489">
                  <a:moveTo>
                    <a:pt x="0" y="745236"/>
                  </a:moveTo>
                  <a:lnTo>
                    <a:pt x="2414016" y="745236"/>
                  </a:lnTo>
                  <a:lnTo>
                    <a:pt x="2414016" y="0"/>
                  </a:lnTo>
                  <a:lnTo>
                    <a:pt x="0" y="0"/>
                  </a:lnTo>
                  <a:lnTo>
                    <a:pt x="0" y="745236"/>
                  </a:lnTo>
                  <a:close/>
                </a:path>
              </a:pathLst>
            </a:custGeom>
            <a:ln w="25400">
              <a:solidFill>
                <a:srgbClr val="FFFFFF"/>
              </a:solidFill>
            </a:ln>
          </p:spPr>
          <p:txBody>
            <a:bodyPr wrap="square" lIns="0" tIns="0" rIns="0" bIns="0" rtlCol="0"/>
            <a:lstStyle/>
            <a:p>
              <a:endParaRPr sz="1738">
                <a:latin typeface="+mj-lt"/>
              </a:endParaRPr>
            </a:p>
          </p:txBody>
        </p:sp>
      </p:grpSp>
      <p:sp>
        <p:nvSpPr>
          <p:cNvPr id="40" name="object 40"/>
          <p:cNvSpPr txBox="1"/>
          <p:nvPr/>
        </p:nvSpPr>
        <p:spPr>
          <a:xfrm>
            <a:off x="1060435" y="4457299"/>
            <a:ext cx="1309352" cy="310330"/>
          </a:xfrm>
          <a:prstGeom prst="rect">
            <a:avLst/>
          </a:prstGeom>
        </p:spPr>
        <p:txBody>
          <a:bodyPr vert="horz" wrap="square" lIns="0" tIns="12879" rIns="0" bIns="0" rtlCol="0">
            <a:spAutoFit/>
          </a:bodyPr>
          <a:lstStyle/>
          <a:p>
            <a:pPr marL="12266">
              <a:spcBef>
                <a:spcPts val="101"/>
              </a:spcBef>
            </a:pPr>
            <a:r>
              <a:rPr sz="1932" spc="-5" dirty="0">
                <a:solidFill>
                  <a:srgbClr val="FFFFFF"/>
                </a:solidFill>
                <a:latin typeface="+mj-lt"/>
                <a:cs typeface="Calibri"/>
              </a:rPr>
              <a:t>Brings</a:t>
            </a:r>
            <a:r>
              <a:rPr sz="1932" spc="-63" dirty="0">
                <a:solidFill>
                  <a:srgbClr val="FFFFFF"/>
                </a:solidFill>
                <a:latin typeface="+mj-lt"/>
                <a:cs typeface="Calibri"/>
              </a:rPr>
              <a:t> </a:t>
            </a:r>
            <a:r>
              <a:rPr sz="1932" dirty="0">
                <a:solidFill>
                  <a:srgbClr val="FFFFFF"/>
                </a:solidFill>
                <a:latin typeface="+mj-lt"/>
                <a:cs typeface="Calibri"/>
              </a:rPr>
              <a:t>clarity</a:t>
            </a:r>
            <a:endParaRPr sz="1932">
              <a:latin typeface="+mj-lt"/>
              <a:cs typeface="Calibri"/>
            </a:endParaRPr>
          </a:p>
        </p:txBody>
      </p:sp>
      <p:grpSp>
        <p:nvGrpSpPr>
          <p:cNvPr id="41" name="object 41"/>
          <p:cNvGrpSpPr/>
          <p:nvPr/>
        </p:nvGrpSpPr>
        <p:grpSpPr>
          <a:xfrm>
            <a:off x="39985" y="4185174"/>
            <a:ext cx="924212" cy="924212"/>
            <a:chOff x="41401" y="4075430"/>
            <a:chExt cx="956944" cy="956944"/>
          </a:xfrm>
        </p:grpSpPr>
        <p:sp>
          <p:nvSpPr>
            <p:cNvPr id="42" name="object 42"/>
            <p:cNvSpPr/>
            <p:nvPr/>
          </p:nvSpPr>
          <p:spPr>
            <a:xfrm>
              <a:off x="54101" y="4088130"/>
              <a:ext cx="931544" cy="931544"/>
            </a:xfrm>
            <a:custGeom>
              <a:avLst/>
              <a:gdLst/>
              <a:ahLst/>
              <a:cxnLst/>
              <a:rect l="l" t="t" r="r" b="b"/>
              <a:pathLst>
                <a:path w="931544" h="931545">
                  <a:moveTo>
                    <a:pt x="465582" y="0"/>
                  </a:moveTo>
                  <a:lnTo>
                    <a:pt x="417978" y="2403"/>
                  </a:lnTo>
                  <a:lnTo>
                    <a:pt x="371750" y="9457"/>
                  </a:lnTo>
                  <a:lnTo>
                    <a:pt x="327131" y="20928"/>
                  </a:lnTo>
                  <a:lnTo>
                    <a:pt x="284355" y="36581"/>
                  </a:lnTo>
                  <a:lnTo>
                    <a:pt x="243656" y="56184"/>
                  </a:lnTo>
                  <a:lnTo>
                    <a:pt x="205269" y="79503"/>
                  </a:lnTo>
                  <a:lnTo>
                    <a:pt x="169427" y="106302"/>
                  </a:lnTo>
                  <a:lnTo>
                    <a:pt x="136364" y="136350"/>
                  </a:lnTo>
                  <a:lnTo>
                    <a:pt x="106315" y="169411"/>
                  </a:lnTo>
                  <a:lnTo>
                    <a:pt x="79513" y="205252"/>
                  </a:lnTo>
                  <a:lnTo>
                    <a:pt x="56192" y="243639"/>
                  </a:lnTo>
                  <a:lnTo>
                    <a:pt x="36587" y="284339"/>
                  </a:lnTo>
                  <a:lnTo>
                    <a:pt x="20931" y="327116"/>
                  </a:lnTo>
                  <a:lnTo>
                    <a:pt x="9458" y="371739"/>
                  </a:lnTo>
                  <a:lnTo>
                    <a:pt x="2403" y="417972"/>
                  </a:lnTo>
                  <a:lnTo>
                    <a:pt x="0" y="465581"/>
                  </a:lnTo>
                  <a:lnTo>
                    <a:pt x="2403" y="513191"/>
                  </a:lnTo>
                  <a:lnTo>
                    <a:pt x="9458" y="559424"/>
                  </a:lnTo>
                  <a:lnTo>
                    <a:pt x="20931" y="604047"/>
                  </a:lnTo>
                  <a:lnTo>
                    <a:pt x="36587" y="646824"/>
                  </a:lnTo>
                  <a:lnTo>
                    <a:pt x="56192" y="687524"/>
                  </a:lnTo>
                  <a:lnTo>
                    <a:pt x="79513" y="725911"/>
                  </a:lnTo>
                  <a:lnTo>
                    <a:pt x="106315" y="761752"/>
                  </a:lnTo>
                  <a:lnTo>
                    <a:pt x="136364" y="794813"/>
                  </a:lnTo>
                  <a:lnTo>
                    <a:pt x="169427" y="824861"/>
                  </a:lnTo>
                  <a:lnTo>
                    <a:pt x="205269" y="851660"/>
                  </a:lnTo>
                  <a:lnTo>
                    <a:pt x="243656" y="874979"/>
                  </a:lnTo>
                  <a:lnTo>
                    <a:pt x="284355" y="894582"/>
                  </a:lnTo>
                  <a:lnTo>
                    <a:pt x="327131" y="910235"/>
                  </a:lnTo>
                  <a:lnTo>
                    <a:pt x="371750" y="921706"/>
                  </a:lnTo>
                  <a:lnTo>
                    <a:pt x="417978" y="928760"/>
                  </a:lnTo>
                  <a:lnTo>
                    <a:pt x="465582" y="931163"/>
                  </a:lnTo>
                  <a:lnTo>
                    <a:pt x="513185" y="928760"/>
                  </a:lnTo>
                  <a:lnTo>
                    <a:pt x="559413" y="921706"/>
                  </a:lnTo>
                  <a:lnTo>
                    <a:pt x="604032" y="910235"/>
                  </a:lnTo>
                  <a:lnTo>
                    <a:pt x="646808" y="894582"/>
                  </a:lnTo>
                  <a:lnTo>
                    <a:pt x="687507" y="874979"/>
                  </a:lnTo>
                  <a:lnTo>
                    <a:pt x="725894" y="851660"/>
                  </a:lnTo>
                  <a:lnTo>
                    <a:pt x="761736" y="824861"/>
                  </a:lnTo>
                  <a:lnTo>
                    <a:pt x="794799" y="794813"/>
                  </a:lnTo>
                  <a:lnTo>
                    <a:pt x="824848" y="761752"/>
                  </a:lnTo>
                  <a:lnTo>
                    <a:pt x="851650" y="725911"/>
                  </a:lnTo>
                  <a:lnTo>
                    <a:pt x="874971" y="687524"/>
                  </a:lnTo>
                  <a:lnTo>
                    <a:pt x="894576" y="646824"/>
                  </a:lnTo>
                  <a:lnTo>
                    <a:pt x="910232" y="604047"/>
                  </a:lnTo>
                  <a:lnTo>
                    <a:pt x="921705" y="559424"/>
                  </a:lnTo>
                  <a:lnTo>
                    <a:pt x="928760" y="513191"/>
                  </a:lnTo>
                  <a:lnTo>
                    <a:pt x="931163" y="465581"/>
                  </a:lnTo>
                  <a:lnTo>
                    <a:pt x="928760" y="417972"/>
                  </a:lnTo>
                  <a:lnTo>
                    <a:pt x="921705" y="371739"/>
                  </a:lnTo>
                  <a:lnTo>
                    <a:pt x="910232" y="327116"/>
                  </a:lnTo>
                  <a:lnTo>
                    <a:pt x="894576" y="284339"/>
                  </a:lnTo>
                  <a:lnTo>
                    <a:pt x="874971" y="243639"/>
                  </a:lnTo>
                  <a:lnTo>
                    <a:pt x="851650" y="205252"/>
                  </a:lnTo>
                  <a:lnTo>
                    <a:pt x="824848" y="169411"/>
                  </a:lnTo>
                  <a:lnTo>
                    <a:pt x="794799" y="136350"/>
                  </a:lnTo>
                  <a:lnTo>
                    <a:pt x="761736" y="106302"/>
                  </a:lnTo>
                  <a:lnTo>
                    <a:pt x="725894" y="79503"/>
                  </a:lnTo>
                  <a:lnTo>
                    <a:pt x="687507" y="56184"/>
                  </a:lnTo>
                  <a:lnTo>
                    <a:pt x="646808" y="36581"/>
                  </a:lnTo>
                  <a:lnTo>
                    <a:pt x="604032" y="20928"/>
                  </a:lnTo>
                  <a:lnTo>
                    <a:pt x="559413" y="9457"/>
                  </a:lnTo>
                  <a:lnTo>
                    <a:pt x="513185" y="2403"/>
                  </a:lnTo>
                  <a:lnTo>
                    <a:pt x="465582" y="0"/>
                  </a:lnTo>
                  <a:close/>
                </a:path>
              </a:pathLst>
            </a:custGeom>
            <a:solidFill>
              <a:srgbClr val="FFFFFF"/>
            </a:solidFill>
          </p:spPr>
          <p:txBody>
            <a:bodyPr wrap="square" lIns="0" tIns="0" rIns="0" bIns="0" rtlCol="0"/>
            <a:lstStyle/>
            <a:p>
              <a:endParaRPr sz="1738">
                <a:latin typeface="+mj-lt"/>
              </a:endParaRPr>
            </a:p>
          </p:txBody>
        </p:sp>
        <p:sp>
          <p:nvSpPr>
            <p:cNvPr id="43" name="object 43"/>
            <p:cNvSpPr/>
            <p:nvPr/>
          </p:nvSpPr>
          <p:spPr>
            <a:xfrm>
              <a:off x="54101" y="4088130"/>
              <a:ext cx="931544" cy="931544"/>
            </a:xfrm>
            <a:custGeom>
              <a:avLst/>
              <a:gdLst/>
              <a:ahLst/>
              <a:cxnLst/>
              <a:rect l="l" t="t" r="r" b="b"/>
              <a:pathLst>
                <a:path w="931544" h="931545">
                  <a:moveTo>
                    <a:pt x="0" y="465581"/>
                  </a:moveTo>
                  <a:lnTo>
                    <a:pt x="2403" y="417972"/>
                  </a:lnTo>
                  <a:lnTo>
                    <a:pt x="9458" y="371739"/>
                  </a:lnTo>
                  <a:lnTo>
                    <a:pt x="20931" y="327116"/>
                  </a:lnTo>
                  <a:lnTo>
                    <a:pt x="36587" y="284339"/>
                  </a:lnTo>
                  <a:lnTo>
                    <a:pt x="56192" y="243639"/>
                  </a:lnTo>
                  <a:lnTo>
                    <a:pt x="79513" y="205252"/>
                  </a:lnTo>
                  <a:lnTo>
                    <a:pt x="106315" y="169411"/>
                  </a:lnTo>
                  <a:lnTo>
                    <a:pt x="136364" y="136350"/>
                  </a:lnTo>
                  <a:lnTo>
                    <a:pt x="169427" y="106302"/>
                  </a:lnTo>
                  <a:lnTo>
                    <a:pt x="205269" y="79503"/>
                  </a:lnTo>
                  <a:lnTo>
                    <a:pt x="243656" y="56184"/>
                  </a:lnTo>
                  <a:lnTo>
                    <a:pt x="284355" y="36581"/>
                  </a:lnTo>
                  <a:lnTo>
                    <a:pt x="327131" y="20928"/>
                  </a:lnTo>
                  <a:lnTo>
                    <a:pt x="371750" y="9457"/>
                  </a:lnTo>
                  <a:lnTo>
                    <a:pt x="417978" y="2403"/>
                  </a:lnTo>
                  <a:lnTo>
                    <a:pt x="465582" y="0"/>
                  </a:lnTo>
                  <a:lnTo>
                    <a:pt x="513185" y="2403"/>
                  </a:lnTo>
                  <a:lnTo>
                    <a:pt x="559413" y="9457"/>
                  </a:lnTo>
                  <a:lnTo>
                    <a:pt x="604032" y="20928"/>
                  </a:lnTo>
                  <a:lnTo>
                    <a:pt x="646808" y="36581"/>
                  </a:lnTo>
                  <a:lnTo>
                    <a:pt x="687507" y="56184"/>
                  </a:lnTo>
                  <a:lnTo>
                    <a:pt x="725894" y="79503"/>
                  </a:lnTo>
                  <a:lnTo>
                    <a:pt x="761736" y="106302"/>
                  </a:lnTo>
                  <a:lnTo>
                    <a:pt x="794799" y="136350"/>
                  </a:lnTo>
                  <a:lnTo>
                    <a:pt x="824848" y="169411"/>
                  </a:lnTo>
                  <a:lnTo>
                    <a:pt x="851650" y="205252"/>
                  </a:lnTo>
                  <a:lnTo>
                    <a:pt x="874971" y="243639"/>
                  </a:lnTo>
                  <a:lnTo>
                    <a:pt x="894576" y="284339"/>
                  </a:lnTo>
                  <a:lnTo>
                    <a:pt x="910232" y="327116"/>
                  </a:lnTo>
                  <a:lnTo>
                    <a:pt x="921705" y="371739"/>
                  </a:lnTo>
                  <a:lnTo>
                    <a:pt x="928760" y="417972"/>
                  </a:lnTo>
                  <a:lnTo>
                    <a:pt x="931163" y="465581"/>
                  </a:lnTo>
                  <a:lnTo>
                    <a:pt x="928760" y="513191"/>
                  </a:lnTo>
                  <a:lnTo>
                    <a:pt x="921705" y="559424"/>
                  </a:lnTo>
                  <a:lnTo>
                    <a:pt x="910232" y="604047"/>
                  </a:lnTo>
                  <a:lnTo>
                    <a:pt x="894576" y="646824"/>
                  </a:lnTo>
                  <a:lnTo>
                    <a:pt x="874971" y="687524"/>
                  </a:lnTo>
                  <a:lnTo>
                    <a:pt x="851650" y="725911"/>
                  </a:lnTo>
                  <a:lnTo>
                    <a:pt x="824848" y="761752"/>
                  </a:lnTo>
                  <a:lnTo>
                    <a:pt x="794799" y="794813"/>
                  </a:lnTo>
                  <a:lnTo>
                    <a:pt x="761736" y="824861"/>
                  </a:lnTo>
                  <a:lnTo>
                    <a:pt x="725894" y="851660"/>
                  </a:lnTo>
                  <a:lnTo>
                    <a:pt x="687507" y="874979"/>
                  </a:lnTo>
                  <a:lnTo>
                    <a:pt x="646808" y="894582"/>
                  </a:lnTo>
                  <a:lnTo>
                    <a:pt x="604032" y="910235"/>
                  </a:lnTo>
                  <a:lnTo>
                    <a:pt x="559413" y="921706"/>
                  </a:lnTo>
                  <a:lnTo>
                    <a:pt x="513185" y="928760"/>
                  </a:lnTo>
                  <a:lnTo>
                    <a:pt x="465582" y="931163"/>
                  </a:lnTo>
                  <a:lnTo>
                    <a:pt x="417978" y="928760"/>
                  </a:lnTo>
                  <a:lnTo>
                    <a:pt x="371750" y="921706"/>
                  </a:lnTo>
                  <a:lnTo>
                    <a:pt x="327131" y="910235"/>
                  </a:lnTo>
                  <a:lnTo>
                    <a:pt x="284355" y="894582"/>
                  </a:lnTo>
                  <a:lnTo>
                    <a:pt x="243656" y="874979"/>
                  </a:lnTo>
                  <a:lnTo>
                    <a:pt x="205269" y="851660"/>
                  </a:lnTo>
                  <a:lnTo>
                    <a:pt x="169427" y="824861"/>
                  </a:lnTo>
                  <a:lnTo>
                    <a:pt x="136364" y="794813"/>
                  </a:lnTo>
                  <a:lnTo>
                    <a:pt x="106315" y="761752"/>
                  </a:lnTo>
                  <a:lnTo>
                    <a:pt x="79513" y="725911"/>
                  </a:lnTo>
                  <a:lnTo>
                    <a:pt x="56192" y="687524"/>
                  </a:lnTo>
                  <a:lnTo>
                    <a:pt x="36587" y="646824"/>
                  </a:lnTo>
                  <a:lnTo>
                    <a:pt x="20931" y="604047"/>
                  </a:lnTo>
                  <a:lnTo>
                    <a:pt x="9458" y="559424"/>
                  </a:lnTo>
                  <a:lnTo>
                    <a:pt x="2403" y="513191"/>
                  </a:lnTo>
                  <a:lnTo>
                    <a:pt x="0" y="465581"/>
                  </a:lnTo>
                  <a:close/>
                </a:path>
              </a:pathLst>
            </a:custGeom>
            <a:ln w="25400">
              <a:solidFill>
                <a:schemeClr val="accent3"/>
              </a:solidFill>
            </a:ln>
          </p:spPr>
          <p:txBody>
            <a:bodyPr wrap="square" lIns="0" tIns="0" rIns="0" bIns="0" rtlCol="0"/>
            <a:lstStyle/>
            <a:p>
              <a:endParaRPr sz="1738">
                <a:latin typeface="+mj-lt"/>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498228" y="3729384"/>
            <a:ext cx="1091025" cy="1154162"/>
          </a:xfrm>
          <a:prstGeom prst="rect">
            <a:avLst/>
          </a:prstGeom>
          <a:solidFill>
            <a:srgbClr val="4F81BC"/>
          </a:solidFill>
          <a:ln w="25400">
            <a:solidFill>
              <a:srgbClr val="000000"/>
            </a:solidFill>
          </a:ln>
        </p:spPr>
        <p:txBody>
          <a:bodyPr vert="horz" wrap="square" lIns="0" tIns="0" rIns="0" bIns="0" rtlCol="0">
            <a:spAutoFit/>
          </a:bodyPr>
          <a:lstStyle/>
          <a:p>
            <a:pPr algn="ctr">
              <a:lnSpc>
                <a:spcPct val="100000"/>
              </a:lnSpc>
            </a:pPr>
            <a:endParaRPr sz="1500" dirty="0">
              <a:latin typeface="+mj-lt"/>
              <a:cs typeface="Arial" panose="020B0604020202020204" pitchFamily="34" charset="0"/>
            </a:endParaRPr>
          </a:p>
          <a:p>
            <a:pPr marL="282723" marR="150254" indent="-125109" algn="ctr"/>
            <a:r>
              <a:rPr sz="1500" dirty="0">
                <a:solidFill>
                  <a:srgbClr val="FFFFFF"/>
                </a:solidFill>
                <a:latin typeface="+mj-lt"/>
                <a:cs typeface="Arial" panose="020B0604020202020204" pitchFamily="34" charset="0"/>
              </a:rPr>
              <a:t>Real</a:t>
            </a:r>
            <a:r>
              <a:rPr lang="en-IN" sz="1500" spc="-10" dirty="0">
                <a:solidFill>
                  <a:srgbClr val="FFFFFF"/>
                </a:solidFill>
                <a:latin typeface="+mj-lt"/>
                <a:cs typeface="Arial" panose="020B0604020202020204" pitchFamily="34" charset="0"/>
              </a:rPr>
              <a:t> </a:t>
            </a:r>
            <a:r>
              <a:rPr sz="1500" spc="-5" dirty="0" err="1">
                <a:solidFill>
                  <a:srgbClr val="FFFFFF"/>
                </a:solidFill>
                <a:latin typeface="+mj-lt"/>
                <a:cs typeface="Arial" panose="020B0604020202020204" pitchFamily="34" charset="0"/>
              </a:rPr>
              <a:t>Estat</a:t>
            </a:r>
            <a:r>
              <a:rPr lang="en-IN" sz="1500" spc="-5" dirty="0">
                <a:solidFill>
                  <a:srgbClr val="FFFFFF"/>
                </a:solidFill>
                <a:latin typeface="+mj-lt"/>
                <a:cs typeface="Arial" panose="020B0604020202020204" pitchFamily="34" charset="0"/>
              </a:rPr>
              <a:t>e </a:t>
            </a:r>
            <a:r>
              <a:rPr sz="1500" dirty="0">
                <a:solidFill>
                  <a:srgbClr val="FFFFFF"/>
                </a:solidFill>
                <a:latin typeface="+mj-lt"/>
                <a:cs typeface="Arial" panose="020B0604020202020204" pitchFamily="34" charset="0"/>
              </a:rPr>
              <a:t>Activity</a:t>
            </a:r>
            <a:endParaRPr lang="en-IN" sz="1500" dirty="0">
              <a:solidFill>
                <a:srgbClr val="FFFFFF"/>
              </a:solidFill>
              <a:latin typeface="+mj-lt"/>
              <a:cs typeface="Arial" panose="020B0604020202020204" pitchFamily="34" charset="0"/>
            </a:endParaRPr>
          </a:p>
          <a:p>
            <a:pPr marL="282723" marR="150254" indent="-125109" algn="ctr"/>
            <a:endParaRPr sz="1500" dirty="0">
              <a:latin typeface="+mj-lt"/>
              <a:cs typeface="Arial" panose="020B0604020202020204" pitchFamily="34" charset="0"/>
            </a:endParaRPr>
          </a:p>
        </p:txBody>
      </p:sp>
      <p:sp>
        <p:nvSpPr>
          <p:cNvPr id="12" name="object 12"/>
          <p:cNvSpPr txBox="1"/>
          <p:nvPr/>
        </p:nvSpPr>
        <p:spPr>
          <a:xfrm>
            <a:off x="1731655" y="3747047"/>
            <a:ext cx="1278075" cy="693116"/>
          </a:xfrm>
          <a:prstGeom prst="rect">
            <a:avLst/>
          </a:prstGeom>
          <a:solidFill>
            <a:srgbClr val="4F81BC"/>
          </a:solidFill>
          <a:ln w="25400">
            <a:solidFill>
              <a:srgbClr val="000000"/>
            </a:solidFill>
          </a:ln>
        </p:spPr>
        <p:txBody>
          <a:bodyPr vert="horz" wrap="square" lIns="0" tIns="613" rIns="0" bIns="0" rtlCol="0">
            <a:spAutoFit/>
          </a:bodyPr>
          <a:lstStyle/>
          <a:p>
            <a:pPr>
              <a:spcBef>
                <a:spcPts val="5"/>
              </a:spcBef>
            </a:pPr>
            <a:endParaRPr sz="1500" dirty="0">
              <a:latin typeface="+mj-lt"/>
              <a:cs typeface="Arial" panose="020B0604020202020204" pitchFamily="34" charset="0"/>
            </a:endParaRPr>
          </a:p>
          <a:p>
            <a:pPr marL="303575"/>
            <a:r>
              <a:rPr sz="1500" dirty="0">
                <a:solidFill>
                  <a:srgbClr val="FFFFFF"/>
                </a:solidFill>
                <a:latin typeface="+mj-lt"/>
                <a:cs typeface="Arial" panose="020B0604020202020204" pitchFamily="34" charset="0"/>
              </a:rPr>
              <a:t>Gambling</a:t>
            </a:r>
            <a:endParaRPr lang="en-IN" sz="1500" dirty="0">
              <a:solidFill>
                <a:srgbClr val="FFFFFF"/>
              </a:solidFill>
              <a:latin typeface="+mj-lt"/>
              <a:cs typeface="Arial" panose="020B0604020202020204" pitchFamily="34" charset="0"/>
            </a:endParaRPr>
          </a:p>
          <a:p>
            <a:pPr marL="303575"/>
            <a:endParaRPr sz="1500" dirty="0">
              <a:latin typeface="+mj-lt"/>
              <a:cs typeface="Arial" panose="020B0604020202020204" pitchFamily="34" charset="0"/>
            </a:endParaRPr>
          </a:p>
        </p:txBody>
      </p:sp>
      <p:sp>
        <p:nvSpPr>
          <p:cNvPr id="13" name="object 13"/>
          <p:cNvSpPr txBox="1"/>
          <p:nvPr/>
        </p:nvSpPr>
        <p:spPr>
          <a:xfrm>
            <a:off x="3191753" y="3760294"/>
            <a:ext cx="1383559" cy="1615827"/>
          </a:xfrm>
          <a:prstGeom prst="rect">
            <a:avLst/>
          </a:prstGeom>
          <a:solidFill>
            <a:srgbClr val="4F81BC"/>
          </a:solidFill>
          <a:ln w="25400">
            <a:solidFill>
              <a:srgbClr val="000000"/>
            </a:solidFill>
          </a:ln>
        </p:spPr>
        <p:txBody>
          <a:bodyPr vert="horz" wrap="square" lIns="0" tIns="0" rIns="0" bIns="0" rtlCol="0">
            <a:spAutoFit/>
          </a:bodyPr>
          <a:lstStyle/>
          <a:p>
            <a:pPr>
              <a:lnSpc>
                <a:spcPct val="100000"/>
              </a:lnSpc>
            </a:pPr>
            <a:endParaRPr sz="1500" dirty="0">
              <a:latin typeface="+mj-lt"/>
              <a:cs typeface="Arial" panose="020B0604020202020204" pitchFamily="34" charset="0"/>
            </a:endParaRPr>
          </a:p>
          <a:p>
            <a:pPr marL="150868" marR="143508" indent="-1227" algn="ctr">
              <a:spcBef>
                <a:spcPts val="912"/>
              </a:spcBef>
            </a:pPr>
            <a:r>
              <a:rPr sz="1500" spc="-5" dirty="0">
                <a:solidFill>
                  <a:srgbClr val="FFFFFF"/>
                </a:solidFill>
                <a:latin typeface="+mj-lt"/>
                <a:cs typeface="Arial" panose="020B0604020202020204" pitchFamily="34" charset="0"/>
              </a:rPr>
              <a:t>Financial </a:t>
            </a:r>
            <a:r>
              <a:rPr sz="1500" dirty="0">
                <a:solidFill>
                  <a:srgbClr val="FFFFFF"/>
                </a:solidFill>
                <a:latin typeface="+mj-lt"/>
                <a:cs typeface="Arial" panose="020B0604020202020204" pitchFamily="34" charset="0"/>
              </a:rPr>
              <a:t> </a:t>
            </a:r>
            <a:r>
              <a:rPr sz="1500" spc="-5" dirty="0">
                <a:solidFill>
                  <a:srgbClr val="FFFFFF"/>
                </a:solidFill>
                <a:latin typeface="+mj-lt"/>
                <a:cs typeface="Arial" panose="020B0604020202020204" pitchFamily="34" charset="0"/>
              </a:rPr>
              <a:t>products</a:t>
            </a:r>
            <a:r>
              <a:rPr sz="1500" spc="-68" dirty="0">
                <a:solidFill>
                  <a:srgbClr val="FFFFFF"/>
                </a:solidFill>
                <a:latin typeface="+mj-lt"/>
                <a:cs typeface="Arial" panose="020B0604020202020204" pitchFamily="34" charset="0"/>
              </a:rPr>
              <a:t> </a:t>
            </a:r>
            <a:r>
              <a:rPr sz="1500" dirty="0">
                <a:solidFill>
                  <a:srgbClr val="FFFFFF"/>
                </a:solidFill>
                <a:latin typeface="+mj-lt"/>
                <a:cs typeface="Arial" panose="020B0604020202020204" pitchFamily="34" charset="0"/>
              </a:rPr>
              <a:t>linked </a:t>
            </a:r>
            <a:r>
              <a:rPr sz="1500" spc="-290" dirty="0">
                <a:solidFill>
                  <a:srgbClr val="FFFFFF"/>
                </a:solidFill>
                <a:latin typeface="+mj-lt"/>
                <a:cs typeface="Arial" panose="020B0604020202020204" pitchFamily="34" charset="0"/>
              </a:rPr>
              <a:t> </a:t>
            </a:r>
            <a:r>
              <a:rPr sz="1500" dirty="0">
                <a:solidFill>
                  <a:srgbClr val="FFFFFF"/>
                </a:solidFill>
                <a:latin typeface="+mj-lt"/>
                <a:cs typeface="Arial" panose="020B0604020202020204" pitchFamily="34" charset="0"/>
              </a:rPr>
              <a:t>with </a:t>
            </a:r>
            <a:r>
              <a:rPr sz="1500" spc="-5" dirty="0">
                <a:solidFill>
                  <a:srgbClr val="FFFFFF"/>
                </a:solidFill>
                <a:latin typeface="+mj-lt"/>
                <a:cs typeface="Arial" panose="020B0604020202020204" pitchFamily="34" charset="0"/>
              </a:rPr>
              <a:t>Indian </a:t>
            </a:r>
            <a:r>
              <a:rPr sz="1500" dirty="0">
                <a:solidFill>
                  <a:srgbClr val="FFFFFF"/>
                </a:solidFill>
                <a:latin typeface="+mj-lt"/>
                <a:cs typeface="Arial" panose="020B0604020202020204" pitchFamily="34" charset="0"/>
              </a:rPr>
              <a:t> </a:t>
            </a:r>
            <a:r>
              <a:rPr sz="1500" spc="-5" dirty="0">
                <a:solidFill>
                  <a:srgbClr val="FFFFFF"/>
                </a:solidFill>
                <a:latin typeface="+mj-lt"/>
                <a:cs typeface="Arial" panose="020B0604020202020204" pitchFamily="34" charset="0"/>
              </a:rPr>
              <a:t>Rupee</a:t>
            </a:r>
            <a:endParaRPr lang="en-IN" sz="1500" spc="-5" dirty="0">
              <a:solidFill>
                <a:srgbClr val="FFFFFF"/>
              </a:solidFill>
              <a:latin typeface="+mj-lt"/>
              <a:cs typeface="Arial" panose="020B0604020202020204" pitchFamily="34" charset="0"/>
            </a:endParaRPr>
          </a:p>
          <a:p>
            <a:pPr marL="150868" marR="143508" indent="-1227" algn="ctr">
              <a:spcBef>
                <a:spcPts val="912"/>
              </a:spcBef>
            </a:pPr>
            <a:endParaRPr sz="1500" dirty="0">
              <a:latin typeface="+mj-lt"/>
              <a:cs typeface="Arial" panose="020B0604020202020204" pitchFamily="34" charset="0"/>
            </a:endParaRPr>
          </a:p>
        </p:txBody>
      </p:sp>
      <p:sp>
        <p:nvSpPr>
          <p:cNvPr id="15" name="object 15"/>
          <p:cNvSpPr txBox="1"/>
          <p:nvPr/>
        </p:nvSpPr>
        <p:spPr>
          <a:xfrm>
            <a:off x="4575312" y="2082838"/>
            <a:ext cx="2768958" cy="928284"/>
          </a:xfrm>
          <a:prstGeom prst="rect">
            <a:avLst/>
          </a:prstGeom>
          <a:solidFill>
            <a:schemeClr val="accent1">
              <a:lumMod val="60000"/>
              <a:lumOff val="40000"/>
            </a:schemeClr>
          </a:solidFill>
          <a:ln w="25400">
            <a:solidFill>
              <a:srgbClr val="000000"/>
            </a:solidFill>
          </a:ln>
        </p:spPr>
        <p:txBody>
          <a:bodyPr vert="horz" wrap="square" lIns="0" tIns="4906" rIns="0" bIns="0" rtlCol="0">
            <a:spAutoFit/>
          </a:bodyPr>
          <a:lstStyle/>
          <a:p>
            <a:pPr>
              <a:spcBef>
                <a:spcPts val="39"/>
              </a:spcBef>
            </a:pPr>
            <a:endParaRPr sz="1500" dirty="0">
              <a:latin typeface="+mj-lt"/>
              <a:cs typeface="Arial" panose="020B0604020202020204" pitchFamily="34" charset="0"/>
            </a:endParaRPr>
          </a:p>
          <a:p>
            <a:pPr algn="ctr">
              <a:lnSpc>
                <a:spcPct val="100000"/>
              </a:lnSpc>
            </a:pPr>
            <a:r>
              <a:rPr sz="1500" b="1" dirty="0">
                <a:solidFill>
                  <a:srgbClr val="FFFFFF"/>
                </a:solidFill>
                <a:latin typeface="+mj-lt"/>
                <a:cs typeface="Arial" panose="020B0604020202020204" pitchFamily="34" charset="0"/>
              </a:rPr>
              <a:t>Until</a:t>
            </a:r>
            <a:r>
              <a:rPr sz="1500" b="1" spc="-10"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delay</a:t>
            </a:r>
            <a:r>
              <a:rPr sz="1500" b="1" spc="-43"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in</a:t>
            </a:r>
            <a:r>
              <a:rPr sz="1500" b="1" spc="-5"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Reporting</a:t>
            </a:r>
            <a:r>
              <a:rPr sz="1500" b="1" spc="-53"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is</a:t>
            </a:r>
            <a:endParaRPr sz="1500" dirty="0">
              <a:latin typeface="+mj-lt"/>
              <a:cs typeface="Arial" panose="020B0604020202020204" pitchFamily="34" charset="0"/>
            </a:endParaRPr>
          </a:p>
          <a:p>
            <a:pPr algn="ctr">
              <a:spcBef>
                <a:spcPts val="5"/>
              </a:spcBef>
            </a:pPr>
            <a:r>
              <a:rPr lang="en-IN" sz="1500" b="1" spc="-5" dirty="0">
                <a:solidFill>
                  <a:srgbClr val="FFFFFF"/>
                </a:solidFill>
                <a:latin typeface="+mj-lt"/>
                <a:cs typeface="Arial" panose="020B0604020202020204" pitchFamily="34" charset="0"/>
              </a:rPr>
              <a:t>R</a:t>
            </a:r>
            <a:r>
              <a:rPr sz="1500" b="1" spc="-5" dirty="0" err="1">
                <a:solidFill>
                  <a:srgbClr val="FFFFFF"/>
                </a:solidFill>
                <a:latin typeface="+mj-lt"/>
                <a:cs typeface="Arial" panose="020B0604020202020204" pitchFamily="34" charset="0"/>
              </a:rPr>
              <a:t>egularized</a:t>
            </a:r>
            <a:endParaRPr lang="en-IN" sz="1500" b="1" spc="-5" dirty="0">
              <a:solidFill>
                <a:srgbClr val="FFFFFF"/>
              </a:solidFill>
              <a:latin typeface="+mj-lt"/>
              <a:cs typeface="Arial" panose="020B0604020202020204" pitchFamily="34" charset="0"/>
            </a:endParaRPr>
          </a:p>
          <a:p>
            <a:pPr algn="ctr">
              <a:spcBef>
                <a:spcPts val="5"/>
              </a:spcBef>
            </a:pPr>
            <a:endParaRPr sz="1500" dirty="0">
              <a:latin typeface="+mj-lt"/>
              <a:cs typeface="Arial" panose="020B0604020202020204" pitchFamily="34" charset="0"/>
            </a:endParaRPr>
          </a:p>
        </p:txBody>
      </p:sp>
      <p:sp>
        <p:nvSpPr>
          <p:cNvPr id="16" name="object 16"/>
          <p:cNvSpPr txBox="1"/>
          <p:nvPr/>
        </p:nvSpPr>
        <p:spPr>
          <a:xfrm>
            <a:off x="7772216" y="2029373"/>
            <a:ext cx="3715247" cy="1154781"/>
          </a:xfrm>
          <a:prstGeom prst="rect">
            <a:avLst/>
          </a:prstGeom>
          <a:solidFill>
            <a:schemeClr val="accent1">
              <a:lumMod val="60000"/>
              <a:lumOff val="40000"/>
            </a:schemeClr>
          </a:solidFill>
          <a:ln w="25400">
            <a:solidFill>
              <a:srgbClr val="000000"/>
            </a:solidFill>
          </a:ln>
        </p:spPr>
        <p:txBody>
          <a:bodyPr vert="horz" wrap="square" lIns="0" tIns="613" rIns="0" bIns="0" rtlCol="0">
            <a:spAutoFit/>
          </a:bodyPr>
          <a:lstStyle/>
          <a:p>
            <a:pPr>
              <a:spcBef>
                <a:spcPts val="5"/>
              </a:spcBef>
            </a:pPr>
            <a:endParaRPr sz="1500" dirty="0">
              <a:latin typeface="+mj-lt"/>
              <a:cs typeface="Arial" panose="020B0604020202020204" pitchFamily="34" charset="0"/>
            </a:endParaRPr>
          </a:p>
          <a:p>
            <a:pPr marL="264325" marR="262485" indent="41090" algn="ctr"/>
            <a:r>
              <a:rPr sz="1500" b="1" dirty="0">
                <a:solidFill>
                  <a:srgbClr val="FFFFFF"/>
                </a:solidFill>
                <a:latin typeface="+mj-lt"/>
                <a:cs typeface="Arial" panose="020B0604020202020204" pitchFamily="34" charset="0"/>
              </a:rPr>
              <a:t>Foreign entity that has invested directly / </a:t>
            </a:r>
            <a:r>
              <a:rPr sz="1500" b="1" spc="5"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indirectly</a:t>
            </a:r>
            <a:r>
              <a:rPr sz="1500" b="1" spc="-39"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in</a:t>
            </a:r>
            <a:r>
              <a:rPr sz="1500" b="1" spc="-10"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India</a:t>
            </a:r>
            <a:r>
              <a:rPr sz="1500" b="1" spc="-19"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resulting</a:t>
            </a:r>
            <a:r>
              <a:rPr sz="1500" b="1" spc="-34"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in</a:t>
            </a:r>
            <a:r>
              <a:rPr sz="1500" b="1" spc="-10" dirty="0">
                <a:solidFill>
                  <a:srgbClr val="FFFFFF"/>
                </a:solidFill>
                <a:latin typeface="+mj-lt"/>
                <a:cs typeface="Arial" panose="020B0604020202020204" pitchFamily="34" charset="0"/>
              </a:rPr>
              <a:t> </a:t>
            </a:r>
            <a:r>
              <a:rPr sz="1500" b="1" spc="-5" dirty="0">
                <a:solidFill>
                  <a:srgbClr val="FFFFFF"/>
                </a:solidFill>
                <a:latin typeface="+mj-lt"/>
                <a:cs typeface="Arial" panose="020B0604020202020204" pitchFamily="34" charset="0"/>
              </a:rPr>
              <a:t>more</a:t>
            </a:r>
            <a:r>
              <a:rPr sz="1500" b="1" spc="-34"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than</a:t>
            </a:r>
            <a:r>
              <a:rPr sz="1500" b="1" spc="-29" dirty="0">
                <a:solidFill>
                  <a:srgbClr val="FFFFFF"/>
                </a:solidFill>
                <a:latin typeface="+mj-lt"/>
                <a:cs typeface="Arial" panose="020B0604020202020204" pitchFamily="34" charset="0"/>
              </a:rPr>
              <a:t> </a:t>
            </a:r>
            <a:r>
              <a:rPr sz="1500" b="1" spc="-5" dirty="0">
                <a:solidFill>
                  <a:srgbClr val="FFFFFF"/>
                </a:solidFill>
                <a:latin typeface="+mj-lt"/>
                <a:cs typeface="Arial" panose="020B0604020202020204" pitchFamily="34" charset="0"/>
              </a:rPr>
              <a:t>two </a:t>
            </a:r>
            <a:r>
              <a:rPr sz="1500" b="1" spc="-290"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layers</a:t>
            </a:r>
            <a:r>
              <a:rPr sz="1500" b="1" spc="-19"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of</a:t>
            </a:r>
            <a:r>
              <a:rPr sz="1500" b="1" spc="-14" dirty="0">
                <a:solidFill>
                  <a:srgbClr val="FFFFFF"/>
                </a:solidFill>
                <a:latin typeface="+mj-lt"/>
                <a:cs typeface="Arial" panose="020B0604020202020204" pitchFamily="34" charset="0"/>
              </a:rPr>
              <a:t> </a:t>
            </a:r>
            <a:r>
              <a:rPr sz="1500" b="1" dirty="0">
                <a:solidFill>
                  <a:srgbClr val="FFFFFF"/>
                </a:solidFill>
                <a:latin typeface="+mj-lt"/>
                <a:cs typeface="Arial" panose="020B0604020202020204" pitchFamily="34" charset="0"/>
              </a:rPr>
              <a:t>subsidiaries</a:t>
            </a:r>
            <a:endParaRPr lang="en-IN" sz="1500" b="1" dirty="0">
              <a:solidFill>
                <a:srgbClr val="FFFFFF"/>
              </a:solidFill>
              <a:latin typeface="+mj-lt"/>
              <a:cs typeface="Arial" panose="020B0604020202020204" pitchFamily="34" charset="0"/>
            </a:endParaRPr>
          </a:p>
          <a:p>
            <a:pPr marL="264325" marR="262485" indent="41090" algn="ctr"/>
            <a:endParaRPr sz="1500" dirty="0">
              <a:latin typeface="+mj-lt"/>
              <a:cs typeface="Arial" panose="020B0604020202020204" pitchFamily="34" charset="0"/>
            </a:endParaRPr>
          </a:p>
        </p:txBody>
      </p:sp>
      <p:sp>
        <p:nvSpPr>
          <p:cNvPr id="18" name="object 18"/>
          <p:cNvSpPr txBox="1"/>
          <p:nvPr/>
        </p:nvSpPr>
        <p:spPr>
          <a:xfrm>
            <a:off x="8621607" y="3907060"/>
            <a:ext cx="2016464" cy="291520"/>
          </a:xfrm>
          <a:prstGeom prst="rect">
            <a:avLst/>
          </a:prstGeom>
          <a:solidFill>
            <a:schemeClr val="accent2">
              <a:lumMod val="60000"/>
              <a:lumOff val="40000"/>
            </a:schemeClr>
          </a:solidFill>
          <a:ln w="25400">
            <a:solidFill>
              <a:srgbClr val="000000"/>
            </a:solidFill>
          </a:ln>
        </p:spPr>
        <p:txBody>
          <a:bodyPr vert="horz" wrap="square" lIns="0" tIns="60101" rIns="0" bIns="0" rtlCol="0">
            <a:spAutoFit/>
          </a:bodyPr>
          <a:lstStyle/>
          <a:p>
            <a:pPr marL="621869">
              <a:spcBef>
                <a:spcPts val="473"/>
              </a:spcBef>
            </a:pPr>
            <a:r>
              <a:rPr sz="1500" b="1" dirty="0">
                <a:solidFill>
                  <a:srgbClr val="FFFFFF"/>
                </a:solidFill>
                <a:latin typeface="+mj-lt"/>
                <a:cs typeface="Arial" panose="020B0604020202020204" pitchFamily="34" charset="0"/>
              </a:rPr>
              <a:t>Exceptions</a:t>
            </a:r>
            <a:endParaRPr sz="1500" dirty="0">
              <a:latin typeface="+mj-lt"/>
              <a:cs typeface="Arial" panose="020B0604020202020204" pitchFamily="34" charset="0"/>
            </a:endParaRPr>
          </a:p>
        </p:txBody>
      </p:sp>
      <p:grpSp>
        <p:nvGrpSpPr>
          <p:cNvPr id="37" name="Group 36">
            <a:extLst>
              <a:ext uri="{FF2B5EF4-FFF2-40B4-BE49-F238E27FC236}">
                <a16:creationId xmlns:a16="http://schemas.microsoft.com/office/drawing/2014/main" id="{CF91AB1D-CC8A-1EAA-E5C4-6888C316FACE}"/>
              </a:ext>
            </a:extLst>
          </p:cNvPr>
          <p:cNvGrpSpPr/>
          <p:nvPr/>
        </p:nvGrpSpPr>
        <p:grpSpPr>
          <a:xfrm>
            <a:off x="5232728" y="4510499"/>
            <a:ext cx="6563319" cy="933633"/>
            <a:chOff x="5212632" y="4084106"/>
            <a:chExt cx="6563319" cy="933633"/>
          </a:xfrm>
          <a:solidFill>
            <a:schemeClr val="accent2">
              <a:lumMod val="60000"/>
              <a:lumOff val="40000"/>
            </a:schemeClr>
          </a:solidFill>
        </p:grpSpPr>
        <p:sp>
          <p:nvSpPr>
            <p:cNvPr id="22" name="object 22"/>
            <p:cNvSpPr txBox="1"/>
            <p:nvPr/>
          </p:nvSpPr>
          <p:spPr>
            <a:xfrm>
              <a:off x="5212632" y="4094409"/>
              <a:ext cx="1514801" cy="923330"/>
            </a:xfrm>
            <a:prstGeom prst="rect">
              <a:avLst/>
            </a:prstGeom>
            <a:grpFill/>
            <a:ln w="25400">
              <a:solidFill>
                <a:srgbClr val="000000"/>
              </a:solidFill>
            </a:ln>
          </p:spPr>
          <p:txBody>
            <a:bodyPr vert="horz" wrap="square" lIns="0" tIns="0" rIns="0" bIns="0" rtlCol="0">
              <a:spAutoFit/>
            </a:bodyPr>
            <a:lstStyle/>
            <a:p>
              <a:pPr>
                <a:lnSpc>
                  <a:spcPct val="100000"/>
                </a:lnSpc>
              </a:pPr>
              <a:endParaRPr sz="1500" dirty="0">
                <a:latin typeface="+mj-lt"/>
                <a:cs typeface="Arial" panose="020B0604020202020204" pitchFamily="34" charset="0"/>
              </a:endParaRPr>
            </a:p>
            <a:p>
              <a:pPr marL="318294" marR="311548" indent="51516"/>
              <a:r>
                <a:rPr sz="1500" spc="-5" dirty="0" err="1">
                  <a:solidFill>
                    <a:srgbClr val="FFFFFF"/>
                  </a:solidFill>
                  <a:latin typeface="+mj-lt"/>
                  <a:cs typeface="Arial" panose="020B0604020202020204" pitchFamily="34" charset="0"/>
                </a:rPr>
                <a:t>Banki</a:t>
              </a:r>
              <a:r>
                <a:rPr lang="en-IN" sz="1500" spc="-5" dirty="0">
                  <a:solidFill>
                    <a:srgbClr val="FFFFFF"/>
                  </a:solidFill>
                  <a:latin typeface="+mj-lt"/>
                  <a:cs typeface="Arial" panose="020B0604020202020204" pitchFamily="34" charset="0"/>
                </a:rPr>
                <a:t>n</a:t>
              </a:r>
              <a:r>
                <a:rPr sz="1500" spc="-5" dirty="0">
                  <a:solidFill>
                    <a:srgbClr val="FFFFFF"/>
                  </a:solidFill>
                  <a:latin typeface="+mj-lt"/>
                  <a:cs typeface="Arial" panose="020B0604020202020204" pitchFamily="34" charset="0"/>
                </a:rPr>
                <a:t>g </a:t>
              </a:r>
              <a:r>
                <a:rPr sz="1500" dirty="0">
                  <a:solidFill>
                    <a:srgbClr val="FFFFFF"/>
                  </a:solidFill>
                  <a:latin typeface="+mj-lt"/>
                  <a:cs typeface="Arial" panose="020B0604020202020204" pitchFamily="34" charset="0"/>
                </a:rPr>
                <a:t> </a:t>
              </a:r>
              <a:r>
                <a:rPr sz="1500" spc="-5" dirty="0">
                  <a:solidFill>
                    <a:srgbClr val="FFFFFF"/>
                  </a:solidFill>
                  <a:latin typeface="+mj-lt"/>
                  <a:cs typeface="Arial" panose="020B0604020202020204" pitchFamily="34" charset="0"/>
                </a:rPr>
                <a:t>Com</a:t>
              </a:r>
              <a:r>
                <a:rPr sz="1500" spc="-10" dirty="0">
                  <a:solidFill>
                    <a:srgbClr val="FFFFFF"/>
                  </a:solidFill>
                  <a:latin typeface="+mj-lt"/>
                  <a:cs typeface="Arial" panose="020B0604020202020204" pitchFamily="34" charset="0"/>
                </a:rPr>
                <a:t>p</a:t>
              </a:r>
              <a:r>
                <a:rPr sz="1500" dirty="0">
                  <a:solidFill>
                    <a:srgbClr val="FFFFFF"/>
                  </a:solidFill>
                  <a:latin typeface="+mj-lt"/>
                  <a:cs typeface="Arial" panose="020B0604020202020204" pitchFamily="34" charset="0"/>
                </a:rPr>
                <a:t>a</a:t>
              </a:r>
              <a:r>
                <a:rPr sz="1500" spc="-10" dirty="0">
                  <a:solidFill>
                    <a:srgbClr val="FFFFFF"/>
                  </a:solidFill>
                  <a:latin typeface="+mj-lt"/>
                  <a:cs typeface="Arial" panose="020B0604020202020204" pitchFamily="34" charset="0"/>
                </a:rPr>
                <a:t>n</a:t>
              </a:r>
              <a:r>
                <a:rPr sz="1500" dirty="0">
                  <a:solidFill>
                    <a:srgbClr val="FFFFFF"/>
                  </a:solidFill>
                  <a:latin typeface="+mj-lt"/>
                  <a:cs typeface="Arial" panose="020B0604020202020204" pitchFamily="34" charset="0"/>
                </a:rPr>
                <a:t>y</a:t>
              </a:r>
              <a:endParaRPr lang="en-IN" sz="1500" dirty="0">
                <a:solidFill>
                  <a:srgbClr val="FFFFFF"/>
                </a:solidFill>
                <a:latin typeface="+mj-lt"/>
                <a:cs typeface="Arial" panose="020B0604020202020204" pitchFamily="34" charset="0"/>
              </a:endParaRPr>
            </a:p>
            <a:p>
              <a:pPr marL="318294" marR="311548" indent="51516"/>
              <a:endParaRPr sz="1500" dirty="0">
                <a:latin typeface="+mj-lt"/>
                <a:cs typeface="Arial" panose="020B0604020202020204" pitchFamily="34" charset="0"/>
              </a:endParaRPr>
            </a:p>
          </p:txBody>
        </p:sp>
        <p:sp>
          <p:nvSpPr>
            <p:cNvPr id="23" name="object 23"/>
            <p:cNvSpPr txBox="1"/>
            <p:nvPr/>
          </p:nvSpPr>
          <p:spPr>
            <a:xfrm>
              <a:off x="6872903" y="4094409"/>
              <a:ext cx="1373746" cy="692497"/>
            </a:xfrm>
            <a:prstGeom prst="rect">
              <a:avLst/>
            </a:prstGeom>
            <a:grpFill/>
            <a:ln w="25400">
              <a:solidFill>
                <a:srgbClr val="000000"/>
              </a:solidFill>
            </a:ln>
          </p:spPr>
          <p:txBody>
            <a:bodyPr vert="horz" wrap="square" lIns="0" tIns="0" rIns="0" bIns="0" rtlCol="0">
              <a:spAutoFit/>
            </a:bodyPr>
            <a:lstStyle/>
            <a:p>
              <a:pPr>
                <a:lnSpc>
                  <a:spcPct val="100000"/>
                </a:lnSpc>
              </a:pPr>
              <a:endParaRPr sz="1500" dirty="0">
                <a:latin typeface="+mj-lt"/>
                <a:cs typeface="Arial" panose="020B0604020202020204" pitchFamily="34" charset="0"/>
              </a:endParaRPr>
            </a:p>
            <a:p>
              <a:pPr algn="ctr">
                <a:lnSpc>
                  <a:spcPct val="100000"/>
                </a:lnSpc>
              </a:pPr>
              <a:r>
                <a:rPr sz="1500" spc="-5" dirty="0">
                  <a:solidFill>
                    <a:srgbClr val="FFFFFF"/>
                  </a:solidFill>
                  <a:latin typeface="+mj-lt"/>
                  <a:cs typeface="Arial" panose="020B0604020202020204" pitchFamily="34" charset="0"/>
                </a:rPr>
                <a:t>NBFC</a:t>
              </a:r>
              <a:endParaRPr lang="en-IN" sz="1500" spc="-5" dirty="0">
                <a:solidFill>
                  <a:srgbClr val="FFFFFF"/>
                </a:solidFill>
                <a:latin typeface="+mj-lt"/>
                <a:cs typeface="Arial" panose="020B0604020202020204" pitchFamily="34" charset="0"/>
              </a:endParaRPr>
            </a:p>
            <a:p>
              <a:pPr algn="ctr">
                <a:lnSpc>
                  <a:spcPct val="100000"/>
                </a:lnSpc>
              </a:pPr>
              <a:endParaRPr sz="1500" dirty="0">
                <a:latin typeface="+mj-lt"/>
                <a:cs typeface="Arial" panose="020B0604020202020204" pitchFamily="34" charset="0"/>
              </a:endParaRPr>
            </a:p>
          </p:txBody>
        </p:sp>
        <p:sp>
          <p:nvSpPr>
            <p:cNvPr id="24" name="object 24"/>
            <p:cNvSpPr txBox="1"/>
            <p:nvPr/>
          </p:nvSpPr>
          <p:spPr>
            <a:xfrm>
              <a:off x="8567027" y="4084106"/>
              <a:ext cx="1408703" cy="923330"/>
            </a:xfrm>
            <a:prstGeom prst="rect">
              <a:avLst/>
            </a:prstGeom>
            <a:grpFill/>
            <a:ln w="25400">
              <a:solidFill>
                <a:srgbClr val="000000"/>
              </a:solidFill>
            </a:ln>
          </p:spPr>
          <p:txBody>
            <a:bodyPr vert="horz" wrap="square" lIns="0" tIns="0" rIns="0" bIns="0" rtlCol="0">
              <a:spAutoFit/>
            </a:bodyPr>
            <a:lstStyle/>
            <a:p>
              <a:pPr>
                <a:spcBef>
                  <a:spcPts val="10"/>
                </a:spcBef>
              </a:pPr>
              <a:endParaRPr sz="1500" dirty="0">
                <a:latin typeface="+mj-lt"/>
                <a:cs typeface="Arial" panose="020B0604020202020204" pitchFamily="34" charset="0"/>
              </a:endParaRPr>
            </a:p>
            <a:p>
              <a:pPr marL="363677"/>
              <a:r>
                <a:rPr sz="1500" spc="-5" dirty="0">
                  <a:solidFill>
                    <a:srgbClr val="FFFFFF"/>
                  </a:solidFill>
                  <a:latin typeface="+mj-lt"/>
                  <a:cs typeface="Arial" panose="020B0604020202020204" pitchFamily="34" charset="0"/>
                </a:rPr>
                <a:t>Insurance</a:t>
              </a:r>
              <a:endParaRPr sz="1500" dirty="0">
                <a:latin typeface="+mj-lt"/>
                <a:cs typeface="Arial" panose="020B0604020202020204" pitchFamily="34" charset="0"/>
              </a:endParaRPr>
            </a:p>
            <a:p>
              <a:pPr marL="374103"/>
              <a:r>
                <a:rPr sz="1500" spc="-5" dirty="0">
                  <a:solidFill>
                    <a:srgbClr val="FFFFFF"/>
                  </a:solidFill>
                  <a:latin typeface="+mj-lt"/>
                  <a:cs typeface="Arial" panose="020B0604020202020204" pitchFamily="34" charset="0"/>
                </a:rPr>
                <a:t>Company</a:t>
              </a:r>
              <a:endParaRPr lang="en-IN" sz="1500" spc="-5" dirty="0">
                <a:solidFill>
                  <a:srgbClr val="FFFFFF"/>
                </a:solidFill>
                <a:latin typeface="+mj-lt"/>
                <a:cs typeface="Arial" panose="020B0604020202020204" pitchFamily="34" charset="0"/>
              </a:endParaRPr>
            </a:p>
            <a:p>
              <a:pPr marL="374103"/>
              <a:endParaRPr sz="1500" dirty="0">
                <a:latin typeface="+mj-lt"/>
                <a:cs typeface="Arial" panose="020B0604020202020204" pitchFamily="34" charset="0"/>
              </a:endParaRPr>
            </a:p>
          </p:txBody>
        </p:sp>
        <p:sp>
          <p:nvSpPr>
            <p:cNvPr id="25" name="object 25"/>
            <p:cNvSpPr txBox="1"/>
            <p:nvPr/>
          </p:nvSpPr>
          <p:spPr>
            <a:xfrm>
              <a:off x="10261150" y="4084106"/>
              <a:ext cx="1514801" cy="923330"/>
            </a:xfrm>
            <a:prstGeom prst="rect">
              <a:avLst/>
            </a:prstGeom>
            <a:grpFill/>
            <a:ln w="25400">
              <a:solidFill>
                <a:srgbClr val="000000"/>
              </a:solidFill>
            </a:ln>
          </p:spPr>
          <p:txBody>
            <a:bodyPr vert="horz" wrap="square" lIns="0" tIns="0" rIns="0" bIns="0" rtlCol="0">
              <a:spAutoFit/>
            </a:bodyPr>
            <a:lstStyle/>
            <a:p>
              <a:pPr>
                <a:spcBef>
                  <a:spcPts val="10"/>
                </a:spcBef>
              </a:pPr>
              <a:endParaRPr sz="1500" dirty="0">
                <a:latin typeface="+mj-lt"/>
                <a:cs typeface="Arial" panose="020B0604020202020204" pitchFamily="34" charset="0"/>
              </a:endParaRPr>
            </a:p>
            <a:p>
              <a:pPr algn="ctr">
                <a:lnSpc>
                  <a:spcPct val="100000"/>
                </a:lnSpc>
              </a:pPr>
              <a:r>
                <a:rPr sz="1500" spc="-5" dirty="0">
                  <a:solidFill>
                    <a:srgbClr val="FFFFFF"/>
                  </a:solidFill>
                  <a:latin typeface="+mj-lt"/>
                  <a:cs typeface="Arial" panose="020B0604020202020204" pitchFamily="34" charset="0"/>
                </a:rPr>
                <a:t>Government</a:t>
              </a:r>
              <a:endParaRPr sz="1500" dirty="0">
                <a:latin typeface="+mj-lt"/>
                <a:cs typeface="Arial" panose="020B0604020202020204" pitchFamily="34" charset="0"/>
              </a:endParaRPr>
            </a:p>
            <a:p>
              <a:pPr marL="1227" algn="ctr"/>
              <a:r>
                <a:rPr sz="1500" spc="-5" dirty="0">
                  <a:solidFill>
                    <a:srgbClr val="FFFFFF"/>
                  </a:solidFill>
                  <a:latin typeface="+mj-lt"/>
                  <a:cs typeface="Arial" panose="020B0604020202020204" pitchFamily="34" charset="0"/>
                </a:rPr>
                <a:t>Company</a:t>
              </a:r>
              <a:endParaRPr lang="en-IN" sz="1500" spc="-5" dirty="0">
                <a:solidFill>
                  <a:srgbClr val="FFFFFF"/>
                </a:solidFill>
                <a:latin typeface="+mj-lt"/>
                <a:cs typeface="Arial" panose="020B0604020202020204" pitchFamily="34" charset="0"/>
              </a:endParaRPr>
            </a:p>
            <a:p>
              <a:pPr marL="1227" algn="ctr"/>
              <a:endParaRPr sz="1500" dirty="0">
                <a:latin typeface="+mj-lt"/>
                <a:cs typeface="Arial" panose="020B0604020202020204" pitchFamily="34" charset="0"/>
              </a:endParaRPr>
            </a:p>
          </p:txBody>
        </p:sp>
      </p:grpSp>
      <p:sp>
        <p:nvSpPr>
          <p:cNvPr id="35" name="object 15">
            <a:extLst>
              <a:ext uri="{FF2B5EF4-FFF2-40B4-BE49-F238E27FC236}">
                <a16:creationId xmlns:a16="http://schemas.microsoft.com/office/drawing/2014/main" id="{0EB203E9-F523-C5BB-30B3-50DE9F12F037}"/>
              </a:ext>
            </a:extLst>
          </p:cNvPr>
          <p:cNvSpPr txBox="1"/>
          <p:nvPr/>
        </p:nvSpPr>
        <p:spPr>
          <a:xfrm>
            <a:off x="4345096" y="463257"/>
            <a:ext cx="3214680" cy="928284"/>
          </a:xfrm>
          <a:prstGeom prst="rect">
            <a:avLst/>
          </a:prstGeom>
          <a:solidFill>
            <a:schemeClr val="accent3"/>
          </a:solidFill>
          <a:ln w="25400">
            <a:solidFill>
              <a:srgbClr val="000000"/>
            </a:solidFill>
          </a:ln>
        </p:spPr>
        <p:txBody>
          <a:bodyPr vert="horz" wrap="square" lIns="0" tIns="4906" rIns="0" bIns="0" rtlCol="0">
            <a:spAutoFit/>
          </a:bodyPr>
          <a:lstStyle/>
          <a:p>
            <a:pPr>
              <a:spcBef>
                <a:spcPts val="39"/>
              </a:spcBef>
            </a:pPr>
            <a:endParaRPr lang="en-US" sz="1500" dirty="0">
              <a:latin typeface="+mj-lt"/>
              <a:cs typeface="Arial" panose="020B0604020202020204" pitchFamily="34" charset="0"/>
            </a:endParaRPr>
          </a:p>
          <a:p>
            <a:pPr algn="ctr">
              <a:lnSpc>
                <a:spcPct val="100000"/>
              </a:lnSpc>
            </a:pPr>
            <a:r>
              <a:rPr lang="en-US" sz="1500" b="1" dirty="0">
                <a:solidFill>
                  <a:srgbClr val="FFFFFF"/>
                </a:solidFill>
                <a:latin typeface="+mj-lt"/>
                <a:cs typeface="Arial" panose="020B0604020202020204" pitchFamily="34" charset="0"/>
              </a:rPr>
              <a:t>Restrictions &amp; Prohibitions on OI by Indian Entity</a:t>
            </a:r>
          </a:p>
          <a:p>
            <a:pPr algn="ctr">
              <a:spcBef>
                <a:spcPts val="5"/>
              </a:spcBef>
            </a:pPr>
            <a:endParaRPr lang="en-US" sz="1500" dirty="0">
              <a:latin typeface="+mj-lt"/>
              <a:cs typeface="Arial" panose="020B0604020202020204" pitchFamily="34" charset="0"/>
            </a:endParaRPr>
          </a:p>
        </p:txBody>
      </p:sp>
      <p:sp>
        <p:nvSpPr>
          <p:cNvPr id="36" name="object 15">
            <a:extLst>
              <a:ext uri="{FF2B5EF4-FFF2-40B4-BE49-F238E27FC236}">
                <a16:creationId xmlns:a16="http://schemas.microsoft.com/office/drawing/2014/main" id="{718D0A38-DB66-51BE-7D18-F682EF7B4086}"/>
              </a:ext>
            </a:extLst>
          </p:cNvPr>
          <p:cNvSpPr txBox="1"/>
          <p:nvPr/>
        </p:nvSpPr>
        <p:spPr>
          <a:xfrm>
            <a:off x="763352" y="2064698"/>
            <a:ext cx="3214680" cy="697451"/>
          </a:xfrm>
          <a:prstGeom prst="rect">
            <a:avLst/>
          </a:prstGeom>
          <a:solidFill>
            <a:schemeClr val="accent1">
              <a:lumMod val="60000"/>
              <a:lumOff val="40000"/>
            </a:schemeClr>
          </a:solidFill>
          <a:ln w="25400">
            <a:solidFill>
              <a:srgbClr val="000000"/>
            </a:solidFill>
          </a:ln>
        </p:spPr>
        <p:txBody>
          <a:bodyPr vert="horz" wrap="square" lIns="0" tIns="4906" rIns="0" bIns="0" rtlCol="0">
            <a:spAutoFit/>
          </a:bodyPr>
          <a:lstStyle/>
          <a:p>
            <a:pPr>
              <a:spcBef>
                <a:spcPts val="39"/>
              </a:spcBef>
            </a:pPr>
            <a:endParaRPr lang="en-US" sz="1500" dirty="0">
              <a:latin typeface="+mj-lt"/>
              <a:cs typeface="Arial" panose="020B0604020202020204" pitchFamily="34" charset="0"/>
            </a:endParaRPr>
          </a:p>
          <a:p>
            <a:pPr algn="ctr">
              <a:lnSpc>
                <a:spcPct val="100000"/>
              </a:lnSpc>
            </a:pPr>
            <a:r>
              <a:rPr lang="en-US" sz="1500" b="1" dirty="0">
                <a:solidFill>
                  <a:srgbClr val="FFFFFF"/>
                </a:solidFill>
                <a:latin typeface="+mj-lt"/>
                <a:cs typeface="Arial" panose="020B0604020202020204" pitchFamily="34" charset="0"/>
              </a:rPr>
              <a:t>Foreign entity engaged in</a:t>
            </a:r>
          </a:p>
          <a:p>
            <a:pPr algn="ctr">
              <a:spcBef>
                <a:spcPts val="5"/>
              </a:spcBef>
            </a:pPr>
            <a:endParaRPr lang="en-US" sz="1500" dirty="0">
              <a:latin typeface="+mj-lt"/>
              <a:cs typeface="Arial" panose="020B0604020202020204" pitchFamily="34" charset="0"/>
            </a:endParaRPr>
          </a:p>
        </p:txBody>
      </p:sp>
      <p:cxnSp>
        <p:nvCxnSpPr>
          <p:cNvPr id="39" name="Connector: Elbow 38">
            <a:extLst>
              <a:ext uri="{FF2B5EF4-FFF2-40B4-BE49-F238E27FC236}">
                <a16:creationId xmlns:a16="http://schemas.microsoft.com/office/drawing/2014/main" id="{552C7E38-7B47-D8B2-55B3-0B6AC086D1A0}"/>
              </a:ext>
            </a:extLst>
          </p:cNvPr>
          <p:cNvCxnSpPr>
            <a:cxnSpLocks/>
            <a:stCxn id="35" idx="2"/>
            <a:endCxn id="36" idx="0"/>
          </p:cNvCxnSpPr>
          <p:nvPr/>
        </p:nvCxnSpPr>
        <p:spPr>
          <a:xfrm rot="5400000">
            <a:off x="3824986" y="-62753"/>
            <a:ext cx="673157" cy="358174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3E2CBF15-E79D-03C1-6653-E7420314BD1B}"/>
              </a:ext>
            </a:extLst>
          </p:cNvPr>
          <p:cNvCxnSpPr>
            <a:stCxn id="35" idx="2"/>
            <a:endCxn id="16" idx="0"/>
          </p:cNvCxnSpPr>
          <p:nvPr/>
        </p:nvCxnSpPr>
        <p:spPr>
          <a:xfrm rot="16200000" flipH="1">
            <a:off x="7472222" y="-128245"/>
            <a:ext cx="637832" cy="367740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D07E022-08A3-32CC-8D0F-4CF903C74104}"/>
              </a:ext>
            </a:extLst>
          </p:cNvPr>
          <p:cNvCxnSpPr>
            <a:cxnSpLocks/>
            <a:stCxn id="35" idx="2"/>
            <a:endCxn id="15" idx="0"/>
          </p:cNvCxnSpPr>
          <p:nvPr/>
        </p:nvCxnSpPr>
        <p:spPr>
          <a:xfrm>
            <a:off x="5952436" y="1391541"/>
            <a:ext cx="7355" cy="691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0D05E0-159B-2CBA-46FC-0F57408C2378}"/>
              </a:ext>
            </a:extLst>
          </p:cNvPr>
          <p:cNvCxnSpPr>
            <a:stCxn id="36" idx="2"/>
            <a:endCxn id="12" idx="0"/>
          </p:cNvCxnSpPr>
          <p:nvPr/>
        </p:nvCxnSpPr>
        <p:spPr>
          <a:xfrm>
            <a:off x="2370692" y="2762149"/>
            <a:ext cx="1" cy="984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62FF85C2-0561-49F0-A7E2-B706DB75A795}"/>
              </a:ext>
            </a:extLst>
          </p:cNvPr>
          <p:cNvCxnSpPr>
            <a:stCxn id="36" idx="2"/>
            <a:endCxn id="13" idx="0"/>
          </p:cNvCxnSpPr>
          <p:nvPr/>
        </p:nvCxnSpPr>
        <p:spPr>
          <a:xfrm rot="16200000" flipH="1">
            <a:off x="2628040" y="2504800"/>
            <a:ext cx="998145" cy="151284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24C8BF1C-540B-7982-8F1E-CE31545C0948}"/>
              </a:ext>
            </a:extLst>
          </p:cNvPr>
          <p:cNvCxnSpPr>
            <a:stCxn id="36" idx="2"/>
            <a:endCxn id="11" idx="0"/>
          </p:cNvCxnSpPr>
          <p:nvPr/>
        </p:nvCxnSpPr>
        <p:spPr>
          <a:xfrm rot="5400000">
            <a:off x="1223600" y="2582291"/>
            <a:ext cx="967235" cy="132695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2A24DF4-BEEA-CE6F-A0CF-08A864B7D713}"/>
              </a:ext>
            </a:extLst>
          </p:cNvPr>
          <p:cNvCxnSpPr>
            <a:stCxn id="16" idx="2"/>
            <a:endCxn id="18" idx="0"/>
          </p:cNvCxnSpPr>
          <p:nvPr/>
        </p:nvCxnSpPr>
        <p:spPr>
          <a:xfrm flipH="1">
            <a:off x="9629839" y="3184154"/>
            <a:ext cx="1" cy="722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6772247B-5185-3C85-A3BA-FAF7EC36F9CA}"/>
              </a:ext>
            </a:extLst>
          </p:cNvPr>
          <p:cNvCxnSpPr>
            <a:stCxn id="18" idx="2"/>
            <a:endCxn id="22" idx="0"/>
          </p:cNvCxnSpPr>
          <p:nvPr/>
        </p:nvCxnSpPr>
        <p:spPr>
          <a:xfrm rot="5400000">
            <a:off x="7648873" y="2539836"/>
            <a:ext cx="322222" cy="363971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926B3354-59BF-AC82-B11D-F64B3F083CC0}"/>
              </a:ext>
            </a:extLst>
          </p:cNvPr>
          <p:cNvCxnSpPr>
            <a:stCxn id="18" idx="2"/>
            <a:endCxn id="23" idx="0"/>
          </p:cNvCxnSpPr>
          <p:nvPr/>
        </p:nvCxnSpPr>
        <p:spPr>
          <a:xfrm rot="5400000">
            <a:off x="8443745" y="3334708"/>
            <a:ext cx="322222" cy="204996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1F11576C-954D-843F-C80A-820E401CF5D6}"/>
              </a:ext>
            </a:extLst>
          </p:cNvPr>
          <p:cNvCxnSpPr>
            <a:stCxn id="18" idx="2"/>
            <a:endCxn id="24" idx="0"/>
          </p:cNvCxnSpPr>
          <p:nvPr/>
        </p:nvCxnSpPr>
        <p:spPr>
          <a:xfrm rot="5400000">
            <a:off x="9304698" y="4185357"/>
            <a:ext cx="311919" cy="33836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D1C8684C-793E-9C58-65F8-DFE8E15E96A5}"/>
              </a:ext>
            </a:extLst>
          </p:cNvPr>
          <p:cNvCxnSpPr>
            <a:endCxn id="25" idx="0"/>
          </p:cNvCxnSpPr>
          <p:nvPr/>
        </p:nvCxnSpPr>
        <p:spPr>
          <a:xfrm>
            <a:off x="9643649" y="4306465"/>
            <a:ext cx="1394998" cy="20403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B3ED263-61BF-DAAB-7AB7-8BE755BC1552}"/>
              </a:ext>
            </a:extLst>
          </p:cNvPr>
          <p:cNvGrpSpPr/>
          <p:nvPr/>
        </p:nvGrpSpPr>
        <p:grpSpPr>
          <a:xfrm>
            <a:off x="447081" y="840959"/>
            <a:ext cx="11297837" cy="5176081"/>
            <a:chOff x="150376" y="384802"/>
            <a:chExt cx="11297837" cy="5176081"/>
          </a:xfrm>
        </p:grpSpPr>
        <p:grpSp>
          <p:nvGrpSpPr>
            <p:cNvPr id="2" name="object 2"/>
            <p:cNvGrpSpPr/>
            <p:nvPr/>
          </p:nvGrpSpPr>
          <p:grpSpPr>
            <a:xfrm>
              <a:off x="150376" y="384802"/>
              <a:ext cx="5661798" cy="2600306"/>
              <a:chOff x="155702" y="140462"/>
              <a:chExt cx="5862320" cy="2692400"/>
            </a:xfrm>
            <a:solidFill>
              <a:schemeClr val="accent1"/>
            </a:solidFill>
          </p:grpSpPr>
          <p:sp>
            <p:nvSpPr>
              <p:cNvPr id="3" name="object 3"/>
              <p:cNvSpPr/>
              <p:nvPr/>
            </p:nvSpPr>
            <p:spPr>
              <a:xfrm>
                <a:off x="168402" y="153162"/>
                <a:ext cx="5836920" cy="2667000"/>
              </a:xfrm>
              <a:custGeom>
                <a:avLst/>
                <a:gdLst/>
                <a:ahLst/>
                <a:cxnLst/>
                <a:rect l="l" t="t" r="r" b="b"/>
                <a:pathLst>
                  <a:path w="5836920" h="2667000">
                    <a:moveTo>
                      <a:pt x="5836920" y="0"/>
                    </a:moveTo>
                    <a:lnTo>
                      <a:pt x="444512" y="0"/>
                    </a:lnTo>
                    <a:lnTo>
                      <a:pt x="396077" y="2608"/>
                    </a:lnTo>
                    <a:lnTo>
                      <a:pt x="349152" y="10252"/>
                    </a:lnTo>
                    <a:lnTo>
                      <a:pt x="304009" y="22660"/>
                    </a:lnTo>
                    <a:lnTo>
                      <a:pt x="260920" y="39562"/>
                    </a:lnTo>
                    <a:lnTo>
                      <a:pt x="220155" y="60687"/>
                    </a:lnTo>
                    <a:lnTo>
                      <a:pt x="181986" y="85762"/>
                    </a:lnTo>
                    <a:lnTo>
                      <a:pt x="146684" y="114517"/>
                    </a:lnTo>
                    <a:lnTo>
                      <a:pt x="114519" y="146682"/>
                    </a:lnTo>
                    <a:lnTo>
                      <a:pt x="85763" y="181983"/>
                    </a:lnTo>
                    <a:lnTo>
                      <a:pt x="60687" y="220152"/>
                    </a:lnTo>
                    <a:lnTo>
                      <a:pt x="39563" y="260915"/>
                    </a:lnTo>
                    <a:lnTo>
                      <a:pt x="22660" y="304003"/>
                    </a:lnTo>
                    <a:lnTo>
                      <a:pt x="10252" y="349144"/>
                    </a:lnTo>
                    <a:lnTo>
                      <a:pt x="2608" y="396066"/>
                    </a:lnTo>
                    <a:lnTo>
                      <a:pt x="0" y="444500"/>
                    </a:lnTo>
                    <a:lnTo>
                      <a:pt x="0" y="2667000"/>
                    </a:lnTo>
                    <a:lnTo>
                      <a:pt x="5836920" y="2667000"/>
                    </a:lnTo>
                    <a:lnTo>
                      <a:pt x="5836920" y="0"/>
                    </a:lnTo>
                    <a:close/>
                  </a:path>
                </a:pathLst>
              </a:custGeom>
              <a:grpFill/>
            </p:spPr>
            <p:txBody>
              <a:bodyPr wrap="square" lIns="0" tIns="0" rIns="0" bIns="0" rtlCol="0"/>
              <a:lstStyle/>
              <a:p>
                <a:endParaRPr sz="1740">
                  <a:latin typeface="+mj-lt"/>
                  <a:cs typeface="Arial" panose="020B0604020202020204" pitchFamily="34" charset="0"/>
                </a:endParaRPr>
              </a:p>
            </p:txBody>
          </p:sp>
          <p:sp>
            <p:nvSpPr>
              <p:cNvPr id="4" name="object 4"/>
              <p:cNvSpPr/>
              <p:nvPr/>
            </p:nvSpPr>
            <p:spPr>
              <a:xfrm>
                <a:off x="168402" y="153162"/>
                <a:ext cx="5836920" cy="2667000"/>
              </a:xfrm>
              <a:custGeom>
                <a:avLst/>
                <a:gdLst/>
                <a:ahLst/>
                <a:cxnLst/>
                <a:rect l="l" t="t" r="r" b="b"/>
                <a:pathLst>
                  <a:path w="5836920" h="2667000">
                    <a:moveTo>
                      <a:pt x="0" y="2667000"/>
                    </a:moveTo>
                    <a:lnTo>
                      <a:pt x="0" y="444500"/>
                    </a:lnTo>
                    <a:lnTo>
                      <a:pt x="2608" y="396066"/>
                    </a:lnTo>
                    <a:lnTo>
                      <a:pt x="10252" y="349144"/>
                    </a:lnTo>
                    <a:lnTo>
                      <a:pt x="22660" y="304003"/>
                    </a:lnTo>
                    <a:lnTo>
                      <a:pt x="39563" y="260915"/>
                    </a:lnTo>
                    <a:lnTo>
                      <a:pt x="60687" y="220152"/>
                    </a:lnTo>
                    <a:lnTo>
                      <a:pt x="85763" y="181983"/>
                    </a:lnTo>
                    <a:lnTo>
                      <a:pt x="114519" y="146682"/>
                    </a:lnTo>
                    <a:lnTo>
                      <a:pt x="146684" y="114517"/>
                    </a:lnTo>
                    <a:lnTo>
                      <a:pt x="181986" y="85762"/>
                    </a:lnTo>
                    <a:lnTo>
                      <a:pt x="220155" y="60687"/>
                    </a:lnTo>
                    <a:lnTo>
                      <a:pt x="260920" y="39562"/>
                    </a:lnTo>
                    <a:lnTo>
                      <a:pt x="304009" y="22660"/>
                    </a:lnTo>
                    <a:lnTo>
                      <a:pt x="349152" y="10252"/>
                    </a:lnTo>
                    <a:lnTo>
                      <a:pt x="396077" y="2608"/>
                    </a:lnTo>
                    <a:lnTo>
                      <a:pt x="444512" y="0"/>
                    </a:lnTo>
                    <a:lnTo>
                      <a:pt x="5836920" y="0"/>
                    </a:lnTo>
                    <a:lnTo>
                      <a:pt x="5836920" y="2667000"/>
                    </a:lnTo>
                    <a:lnTo>
                      <a:pt x="0" y="2667000"/>
                    </a:lnTo>
                    <a:close/>
                  </a:path>
                </a:pathLst>
              </a:custGeom>
              <a:grpFill/>
              <a:ln w="25400">
                <a:solidFill>
                  <a:srgbClr val="FFFFFF"/>
                </a:solidFill>
              </a:ln>
            </p:spPr>
            <p:txBody>
              <a:bodyPr wrap="square" lIns="0" tIns="0" rIns="0" bIns="0" rtlCol="0"/>
              <a:lstStyle/>
              <a:p>
                <a:endParaRPr sz="1740">
                  <a:latin typeface="+mj-lt"/>
                  <a:cs typeface="Arial" panose="020B0604020202020204" pitchFamily="34" charset="0"/>
                </a:endParaRPr>
              </a:p>
            </p:txBody>
          </p:sp>
        </p:grpSp>
        <p:sp>
          <p:nvSpPr>
            <p:cNvPr id="5" name="object 5"/>
            <p:cNvSpPr txBox="1"/>
            <p:nvPr/>
          </p:nvSpPr>
          <p:spPr>
            <a:xfrm>
              <a:off x="304186" y="623723"/>
              <a:ext cx="5349639" cy="1987026"/>
            </a:xfrm>
            <a:prstGeom prst="rect">
              <a:avLst/>
            </a:prstGeom>
          </p:spPr>
          <p:txBody>
            <a:bodyPr vert="horz" wrap="square" lIns="0" tIns="57648" rIns="0" bIns="0" rtlCol="0">
              <a:spAutoFit/>
            </a:bodyPr>
            <a:lstStyle/>
            <a:p>
              <a:pPr marL="1840" algn="ctr">
                <a:spcBef>
                  <a:spcPts val="454"/>
                </a:spcBef>
              </a:pPr>
              <a:r>
                <a:rPr sz="1738" b="1" spc="10" dirty="0">
                  <a:solidFill>
                    <a:srgbClr val="FFFFFF"/>
                  </a:solidFill>
                  <a:uFill>
                    <a:solidFill>
                      <a:srgbClr val="FFFFFF"/>
                    </a:solidFill>
                  </a:uFill>
                  <a:latin typeface="+mj-lt"/>
                  <a:cs typeface="Times New Roman"/>
                </a:rPr>
                <a:t>CONTROL</a:t>
              </a:r>
              <a:endParaRPr sz="1738">
                <a:latin typeface="+mj-lt"/>
                <a:cs typeface="Times New Roman"/>
              </a:endParaRPr>
            </a:p>
            <a:p>
              <a:pPr marL="45996" marR="40477" indent="2453" algn="ctr">
                <a:lnSpc>
                  <a:spcPct val="84300"/>
                </a:lnSpc>
                <a:spcBef>
                  <a:spcPts val="686"/>
                </a:spcBef>
              </a:pPr>
              <a:r>
                <a:rPr sz="1738" spc="-5" dirty="0">
                  <a:solidFill>
                    <a:srgbClr val="FFFFFF"/>
                  </a:solidFill>
                  <a:latin typeface="+mj-lt"/>
                  <a:cs typeface="Times New Roman"/>
                </a:rPr>
                <a:t>The </a:t>
              </a:r>
              <a:r>
                <a:rPr sz="1738" spc="-34" dirty="0">
                  <a:solidFill>
                    <a:srgbClr val="FFFFFF"/>
                  </a:solidFill>
                  <a:latin typeface="+mj-lt"/>
                  <a:cs typeface="Times New Roman"/>
                </a:rPr>
                <a:t>right </a:t>
              </a:r>
              <a:r>
                <a:rPr sz="1738" spc="19" dirty="0">
                  <a:solidFill>
                    <a:srgbClr val="FFFFFF"/>
                  </a:solidFill>
                  <a:latin typeface="+mj-lt"/>
                  <a:cs typeface="Times New Roman"/>
                </a:rPr>
                <a:t>to </a:t>
              </a:r>
              <a:r>
                <a:rPr sz="1738" spc="-10" dirty="0">
                  <a:solidFill>
                    <a:srgbClr val="FFFFFF"/>
                  </a:solidFill>
                  <a:latin typeface="+mj-lt"/>
                  <a:cs typeface="Times New Roman"/>
                </a:rPr>
                <a:t>appoint </a:t>
              </a:r>
              <a:r>
                <a:rPr sz="1738" spc="-43" dirty="0">
                  <a:solidFill>
                    <a:srgbClr val="FFFFFF"/>
                  </a:solidFill>
                  <a:latin typeface="+mj-lt"/>
                  <a:cs typeface="Times New Roman"/>
                </a:rPr>
                <a:t>majority </a:t>
              </a:r>
              <a:r>
                <a:rPr sz="1738" spc="-5" dirty="0">
                  <a:solidFill>
                    <a:srgbClr val="FFFFFF"/>
                  </a:solidFill>
                  <a:latin typeface="+mj-lt"/>
                  <a:cs typeface="Times New Roman"/>
                </a:rPr>
                <a:t>of</a:t>
              </a:r>
              <a:r>
                <a:rPr sz="1738" dirty="0">
                  <a:solidFill>
                    <a:srgbClr val="FFFFFF"/>
                  </a:solidFill>
                  <a:latin typeface="+mj-lt"/>
                  <a:cs typeface="Times New Roman"/>
                </a:rPr>
                <a:t> the </a:t>
              </a:r>
              <a:r>
                <a:rPr sz="1738" spc="-24" dirty="0">
                  <a:solidFill>
                    <a:srgbClr val="FFFFFF"/>
                  </a:solidFill>
                  <a:latin typeface="+mj-lt"/>
                  <a:cs typeface="Times New Roman"/>
                </a:rPr>
                <a:t>directors </a:t>
              </a:r>
              <a:r>
                <a:rPr sz="1738" spc="5" dirty="0">
                  <a:solidFill>
                    <a:srgbClr val="FFFFFF"/>
                  </a:solidFill>
                  <a:latin typeface="+mj-lt"/>
                  <a:cs typeface="Times New Roman"/>
                </a:rPr>
                <a:t>or </a:t>
              </a:r>
              <a:r>
                <a:rPr sz="1738" spc="19" dirty="0">
                  <a:solidFill>
                    <a:srgbClr val="FFFFFF"/>
                  </a:solidFill>
                  <a:latin typeface="+mj-lt"/>
                  <a:cs typeface="Times New Roman"/>
                </a:rPr>
                <a:t>to </a:t>
              </a:r>
              <a:r>
                <a:rPr sz="1738" spc="-10" dirty="0">
                  <a:solidFill>
                    <a:srgbClr val="FFFFFF"/>
                  </a:solidFill>
                  <a:latin typeface="+mj-lt"/>
                  <a:cs typeface="Times New Roman"/>
                </a:rPr>
                <a:t>control </a:t>
              </a:r>
              <a:r>
                <a:rPr sz="1738" spc="-5" dirty="0">
                  <a:solidFill>
                    <a:srgbClr val="FFFFFF"/>
                  </a:solidFill>
                  <a:latin typeface="+mj-lt"/>
                  <a:cs typeface="Times New Roman"/>
                </a:rPr>
                <a:t> </a:t>
              </a:r>
              <a:r>
                <a:rPr sz="1738" spc="-29" dirty="0">
                  <a:solidFill>
                    <a:srgbClr val="FFFFFF"/>
                  </a:solidFill>
                  <a:latin typeface="+mj-lt"/>
                  <a:cs typeface="Times New Roman"/>
                </a:rPr>
                <a:t>management</a:t>
              </a:r>
              <a:r>
                <a:rPr sz="1738" spc="-5" dirty="0">
                  <a:solidFill>
                    <a:srgbClr val="FFFFFF"/>
                  </a:solidFill>
                  <a:latin typeface="+mj-lt"/>
                  <a:cs typeface="Times New Roman"/>
                </a:rPr>
                <a:t> </a:t>
              </a:r>
              <a:r>
                <a:rPr sz="1738" spc="5" dirty="0">
                  <a:solidFill>
                    <a:srgbClr val="FFFFFF"/>
                  </a:solidFill>
                  <a:latin typeface="+mj-lt"/>
                  <a:cs typeface="Times New Roman"/>
                </a:rPr>
                <a:t>or</a:t>
              </a:r>
              <a:r>
                <a:rPr sz="1738" dirty="0">
                  <a:solidFill>
                    <a:srgbClr val="FFFFFF"/>
                  </a:solidFill>
                  <a:latin typeface="+mj-lt"/>
                  <a:cs typeface="Times New Roman"/>
                </a:rPr>
                <a:t> </a:t>
              </a:r>
              <a:r>
                <a:rPr sz="1738" spc="-63" dirty="0">
                  <a:solidFill>
                    <a:srgbClr val="FFFFFF"/>
                  </a:solidFill>
                  <a:latin typeface="+mj-lt"/>
                  <a:cs typeface="Times New Roman"/>
                </a:rPr>
                <a:t>policy</a:t>
              </a:r>
              <a:r>
                <a:rPr sz="1738" dirty="0">
                  <a:solidFill>
                    <a:srgbClr val="FFFFFF"/>
                  </a:solidFill>
                  <a:latin typeface="+mj-lt"/>
                  <a:cs typeface="Times New Roman"/>
                </a:rPr>
                <a:t> </a:t>
              </a:r>
              <a:r>
                <a:rPr sz="1738" spc="-39" dirty="0">
                  <a:solidFill>
                    <a:srgbClr val="FFFFFF"/>
                  </a:solidFill>
                  <a:latin typeface="+mj-lt"/>
                  <a:cs typeface="Times New Roman"/>
                </a:rPr>
                <a:t>decisions</a:t>
              </a:r>
              <a:r>
                <a:rPr sz="1738" spc="10" dirty="0">
                  <a:solidFill>
                    <a:srgbClr val="FFFFFF"/>
                  </a:solidFill>
                  <a:latin typeface="+mj-lt"/>
                  <a:cs typeface="Times New Roman"/>
                </a:rPr>
                <a:t> </a:t>
              </a:r>
              <a:r>
                <a:rPr sz="1738" spc="-58" dirty="0">
                  <a:solidFill>
                    <a:srgbClr val="FFFFFF"/>
                  </a:solidFill>
                  <a:latin typeface="+mj-lt"/>
                  <a:cs typeface="Times New Roman"/>
                </a:rPr>
                <a:t>exercisable</a:t>
              </a:r>
              <a:r>
                <a:rPr sz="1738" spc="10" dirty="0">
                  <a:solidFill>
                    <a:srgbClr val="FFFFFF"/>
                  </a:solidFill>
                  <a:latin typeface="+mj-lt"/>
                  <a:cs typeface="Times New Roman"/>
                </a:rPr>
                <a:t> </a:t>
              </a:r>
              <a:r>
                <a:rPr sz="1738" spc="-77" dirty="0">
                  <a:solidFill>
                    <a:srgbClr val="FFFFFF"/>
                  </a:solidFill>
                  <a:latin typeface="+mj-lt"/>
                  <a:cs typeface="Times New Roman"/>
                </a:rPr>
                <a:t>by</a:t>
              </a:r>
              <a:r>
                <a:rPr sz="1738" spc="-14" dirty="0">
                  <a:solidFill>
                    <a:srgbClr val="FFFFFF"/>
                  </a:solidFill>
                  <a:latin typeface="+mj-lt"/>
                  <a:cs typeface="Times New Roman"/>
                </a:rPr>
                <a:t> </a:t>
              </a:r>
              <a:r>
                <a:rPr sz="1738" spc="-68" dirty="0">
                  <a:solidFill>
                    <a:srgbClr val="FFFFFF"/>
                  </a:solidFill>
                  <a:latin typeface="+mj-lt"/>
                  <a:cs typeface="Times New Roman"/>
                </a:rPr>
                <a:t>a</a:t>
              </a:r>
              <a:r>
                <a:rPr sz="1738" spc="5" dirty="0">
                  <a:solidFill>
                    <a:srgbClr val="FFFFFF"/>
                  </a:solidFill>
                  <a:latin typeface="+mj-lt"/>
                  <a:cs typeface="Times New Roman"/>
                </a:rPr>
                <a:t> </a:t>
              </a:r>
              <a:r>
                <a:rPr sz="1738" spc="-10" dirty="0">
                  <a:solidFill>
                    <a:srgbClr val="FFFFFF"/>
                  </a:solidFill>
                  <a:latin typeface="+mj-lt"/>
                  <a:cs typeface="Times New Roman"/>
                </a:rPr>
                <a:t>person </a:t>
              </a:r>
              <a:r>
                <a:rPr sz="1738" spc="5" dirty="0">
                  <a:solidFill>
                    <a:srgbClr val="FFFFFF"/>
                  </a:solidFill>
                  <a:latin typeface="+mj-lt"/>
                  <a:cs typeface="Times New Roman"/>
                </a:rPr>
                <a:t>or </a:t>
              </a:r>
              <a:r>
                <a:rPr sz="1738" spc="10" dirty="0">
                  <a:solidFill>
                    <a:srgbClr val="FFFFFF"/>
                  </a:solidFill>
                  <a:latin typeface="+mj-lt"/>
                  <a:cs typeface="Times New Roman"/>
                </a:rPr>
                <a:t> </a:t>
              </a:r>
              <a:r>
                <a:rPr sz="1738" spc="-14" dirty="0">
                  <a:solidFill>
                    <a:srgbClr val="FFFFFF"/>
                  </a:solidFill>
                  <a:latin typeface="+mj-lt"/>
                  <a:cs typeface="Times New Roman"/>
                </a:rPr>
                <a:t>persons</a:t>
              </a:r>
              <a:r>
                <a:rPr sz="1738" spc="-19" dirty="0">
                  <a:solidFill>
                    <a:srgbClr val="FFFFFF"/>
                  </a:solidFill>
                  <a:latin typeface="+mj-lt"/>
                  <a:cs typeface="Times New Roman"/>
                </a:rPr>
                <a:t> </a:t>
              </a:r>
              <a:r>
                <a:rPr sz="1738" spc="-48" dirty="0">
                  <a:solidFill>
                    <a:srgbClr val="FFFFFF"/>
                  </a:solidFill>
                  <a:latin typeface="+mj-lt"/>
                  <a:cs typeface="Times New Roman"/>
                </a:rPr>
                <a:t>acting</a:t>
              </a:r>
              <a:r>
                <a:rPr sz="1738" dirty="0">
                  <a:solidFill>
                    <a:srgbClr val="FFFFFF"/>
                  </a:solidFill>
                  <a:latin typeface="+mj-lt"/>
                  <a:cs typeface="Times New Roman"/>
                </a:rPr>
                <a:t> </a:t>
              </a:r>
              <a:r>
                <a:rPr sz="1738" spc="-63" dirty="0">
                  <a:solidFill>
                    <a:srgbClr val="FFFFFF"/>
                  </a:solidFill>
                  <a:latin typeface="+mj-lt"/>
                  <a:cs typeface="Times New Roman"/>
                </a:rPr>
                <a:t>individually</a:t>
              </a:r>
              <a:r>
                <a:rPr sz="1738" spc="14" dirty="0">
                  <a:solidFill>
                    <a:srgbClr val="FFFFFF"/>
                  </a:solidFill>
                  <a:latin typeface="+mj-lt"/>
                  <a:cs typeface="Times New Roman"/>
                </a:rPr>
                <a:t> </a:t>
              </a:r>
              <a:r>
                <a:rPr sz="1738" spc="5" dirty="0">
                  <a:solidFill>
                    <a:srgbClr val="FFFFFF"/>
                  </a:solidFill>
                  <a:latin typeface="+mj-lt"/>
                  <a:cs typeface="Times New Roman"/>
                </a:rPr>
                <a:t>or</a:t>
              </a:r>
              <a:r>
                <a:rPr sz="1738" spc="-5" dirty="0">
                  <a:solidFill>
                    <a:srgbClr val="FFFFFF"/>
                  </a:solidFill>
                  <a:latin typeface="+mj-lt"/>
                  <a:cs typeface="Times New Roman"/>
                </a:rPr>
                <a:t> </a:t>
              </a:r>
              <a:r>
                <a:rPr sz="1738" spc="-39" dirty="0">
                  <a:solidFill>
                    <a:srgbClr val="FFFFFF"/>
                  </a:solidFill>
                  <a:latin typeface="+mj-lt"/>
                  <a:cs typeface="Times New Roman"/>
                </a:rPr>
                <a:t>in</a:t>
              </a:r>
              <a:r>
                <a:rPr sz="1738" spc="-5" dirty="0">
                  <a:solidFill>
                    <a:srgbClr val="FFFFFF"/>
                  </a:solidFill>
                  <a:latin typeface="+mj-lt"/>
                  <a:cs typeface="Times New Roman"/>
                </a:rPr>
                <a:t> </a:t>
              </a:r>
              <a:r>
                <a:rPr sz="1738" spc="-19" dirty="0">
                  <a:solidFill>
                    <a:srgbClr val="FFFFFF"/>
                  </a:solidFill>
                  <a:latin typeface="+mj-lt"/>
                  <a:cs typeface="Times New Roman"/>
                </a:rPr>
                <a:t>concert,</a:t>
              </a:r>
              <a:r>
                <a:rPr sz="1738" spc="5" dirty="0">
                  <a:solidFill>
                    <a:srgbClr val="FFFFFF"/>
                  </a:solidFill>
                  <a:latin typeface="+mj-lt"/>
                  <a:cs typeface="Times New Roman"/>
                </a:rPr>
                <a:t> </a:t>
              </a:r>
              <a:r>
                <a:rPr sz="1738" spc="-53" dirty="0">
                  <a:solidFill>
                    <a:srgbClr val="FFFFFF"/>
                  </a:solidFill>
                  <a:latin typeface="+mj-lt"/>
                  <a:cs typeface="Times New Roman"/>
                </a:rPr>
                <a:t>directly</a:t>
              </a:r>
              <a:r>
                <a:rPr sz="1738" spc="5" dirty="0">
                  <a:solidFill>
                    <a:srgbClr val="FFFFFF"/>
                  </a:solidFill>
                  <a:latin typeface="+mj-lt"/>
                  <a:cs typeface="Times New Roman"/>
                </a:rPr>
                <a:t> or</a:t>
              </a:r>
              <a:r>
                <a:rPr sz="1738" spc="-10" dirty="0">
                  <a:solidFill>
                    <a:srgbClr val="FFFFFF"/>
                  </a:solidFill>
                  <a:latin typeface="+mj-lt"/>
                  <a:cs typeface="Times New Roman"/>
                </a:rPr>
                <a:t> </a:t>
              </a:r>
              <a:r>
                <a:rPr sz="1738" spc="-63" dirty="0">
                  <a:solidFill>
                    <a:srgbClr val="FFFFFF"/>
                  </a:solidFill>
                  <a:latin typeface="+mj-lt"/>
                  <a:cs typeface="Times New Roman"/>
                </a:rPr>
                <a:t>indirectly, </a:t>
              </a:r>
              <a:r>
                <a:rPr sz="1738" spc="-419" dirty="0">
                  <a:solidFill>
                    <a:srgbClr val="FFFFFF"/>
                  </a:solidFill>
                  <a:latin typeface="+mj-lt"/>
                  <a:cs typeface="Times New Roman"/>
                </a:rPr>
                <a:t> </a:t>
              </a:r>
              <a:r>
                <a:rPr sz="1738" spc="-43" dirty="0">
                  <a:solidFill>
                    <a:srgbClr val="FFFFFF"/>
                  </a:solidFill>
                  <a:latin typeface="+mj-lt"/>
                  <a:cs typeface="Times New Roman"/>
                </a:rPr>
                <a:t>including </a:t>
              </a:r>
              <a:r>
                <a:rPr sz="1738" spc="-77" dirty="0">
                  <a:solidFill>
                    <a:srgbClr val="FFFFFF"/>
                  </a:solidFill>
                  <a:latin typeface="+mj-lt"/>
                  <a:cs typeface="Times New Roman"/>
                </a:rPr>
                <a:t>by </a:t>
              </a:r>
              <a:r>
                <a:rPr sz="1738" spc="-29" dirty="0">
                  <a:solidFill>
                    <a:srgbClr val="FFFFFF"/>
                  </a:solidFill>
                  <a:latin typeface="+mj-lt"/>
                  <a:cs typeface="Times New Roman"/>
                </a:rPr>
                <a:t>virtue </a:t>
              </a:r>
              <a:r>
                <a:rPr sz="1738" dirty="0">
                  <a:solidFill>
                    <a:srgbClr val="FFFFFF"/>
                  </a:solidFill>
                  <a:latin typeface="+mj-lt"/>
                  <a:cs typeface="Times New Roman"/>
                </a:rPr>
                <a:t>of</a:t>
              </a:r>
              <a:r>
                <a:rPr sz="1738" spc="5" dirty="0">
                  <a:solidFill>
                    <a:srgbClr val="FFFFFF"/>
                  </a:solidFill>
                  <a:latin typeface="+mj-lt"/>
                  <a:cs typeface="Times New Roman"/>
                </a:rPr>
                <a:t> </a:t>
              </a:r>
              <a:r>
                <a:rPr sz="1738" spc="-19" dirty="0">
                  <a:solidFill>
                    <a:srgbClr val="FFFFFF"/>
                  </a:solidFill>
                  <a:latin typeface="+mj-lt"/>
                  <a:cs typeface="Times New Roman"/>
                </a:rPr>
                <a:t>their </a:t>
              </a:r>
              <a:r>
                <a:rPr sz="1738" spc="-34" dirty="0">
                  <a:solidFill>
                    <a:srgbClr val="FFFFFF"/>
                  </a:solidFill>
                  <a:latin typeface="+mj-lt"/>
                  <a:cs typeface="Times New Roman"/>
                </a:rPr>
                <a:t>shareholding </a:t>
              </a:r>
              <a:r>
                <a:rPr sz="1738" spc="5" dirty="0">
                  <a:solidFill>
                    <a:srgbClr val="FFFFFF"/>
                  </a:solidFill>
                  <a:latin typeface="+mj-lt"/>
                  <a:cs typeface="Times New Roman"/>
                </a:rPr>
                <a:t>or </a:t>
              </a:r>
              <a:r>
                <a:rPr sz="1738" spc="-29" dirty="0">
                  <a:solidFill>
                    <a:srgbClr val="FFFFFF"/>
                  </a:solidFill>
                  <a:latin typeface="+mj-lt"/>
                  <a:cs typeface="Times New Roman"/>
                </a:rPr>
                <a:t>management </a:t>
              </a:r>
              <a:r>
                <a:rPr sz="1738" spc="-24" dirty="0">
                  <a:solidFill>
                    <a:srgbClr val="FFFFFF"/>
                  </a:solidFill>
                  <a:latin typeface="+mj-lt"/>
                  <a:cs typeface="Times New Roman"/>
                </a:rPr>
                <a:t> </a:t>
              </a:r>
              <a:r>
                <a:rPr sz="1738" spc="-34" dirty="0">
                  <a:solidFill>
                    <a:srgbClr val="FFFFFF"/>
                  </a:solidFill>
                  <a:latin typeface="+mj-lt"/>
                  <a:cs typeface="Times New Roman"/>
                </a:rPr>
                <a:t>rights</a:t>
              </a:r>
              <a:r>
                <a:rPr sz="1738" spc="5" dirty="0">
                  <a:solidFill>
                    <a:srgbClr val="FFFFFF"/>
                  </a:solidFill>
                  <a:latin typeface="+mj-lt"/>
                  <a:cs typeface="Times New Roman"/>
                </a:rPr>
                <a:t> or </a:t>
              </a:r>
              <a:r>
                <a:rPr sz="1738" spc="-43" dirty="0">
                  <a:solidFill>
                    <a:srgbClr val="FFFFFF"/>
                  </a:solidFill>
                  <a:latin typeface="+mj-lt"/>
                  <a:cs typeface="Times New Roman"/>
                </a:rPr>
                <a:t>shareholders’</a:t>
              </a:r>
              <a:r>
                <a:rPr sz="1738" dirty="0">
                  <a:solidFill>
                    <a:srgbClr val="FFFFFF"/>
                  </a:solidFill>
                  <a:latin typeface="+mj-lt"/>
                  <a:cs typeface="Times New Roman"/>
                </a:rPr>
                <a:t> </a:t>
              </a:r>
              <a:r>
                <a:rPr sz="1738" spc="-34" dirty="0">
                  <a:solidFill>
                    <a:srgbClr val="FFFFFF"/>
                  </a:solidFill>
                  <a:latin typeface="+mj-lt"/>
                  <a:cs typeface="Times New Roman"/>
                </a:rPr>
                <a:t>agreements</a:t>
              </a:r>
              <a:r>
                <a:rPr sz="1738" spc="10" dirty="0">
                  <a:solidFill>
                    <a:srgbClr val="FFFFFF"/>
                  </a:solidFill>
                  <a:latin typeface="+mj-lt"/>
                  <a:cs typeface="Times New Roman"/>
                </a:rPr>
                <a:t> </a:t>
              </a:r>
              <a:r>
                <a:rPr sz="1738" spc="5" dirty="0">
                  <a:solidFill>
                    <a:srgbClr val="FFFFFF"/>
                  </a:solidFill>
                  <a:latin typeface="+mj-lt"/>
                  <a:cs typeface="Times New Roman"/>
                </a:rPr>
                <a:t>or </a:t>
              </a:r>
              <a:r>
                <a:rPr sz="1738" spc="-39" dirty="0">
                  <a:solidFill>
                    <a:srgbClr val="FFFFFF"/>
                  </a:solidFill>
                  <a:latin typeface="+mj-lt"/>
                  <a:cs typeface="Times New Roman"/>
                </a:rPr>
                <a:t>voting</a:t>
              </a:r>
              <a:r>
                <a:rPr sz="1738" spc="10" dirty="0">
                  <a:solidFill>
                    <a:srgbClr val="FFFFFF"/>
                  </a:solidFill>
                  <a:latin typeface="+mj-lt"/>
                  <a:cs typeface="Times New Roman"/>
                </a:rPr>
                <a:t> </a:t>
              </a:r>
              <a:r>
                <a:rPr sz="1738" spc="-34" dirty="0">
                  <a:solidFill>
                    <a:srgbClr val="FFFFFF"/>
                  </a:solidFill>
                  <a:latin typeface="+mj-lt"/>
                  <a:cs typeface="Times New Roman"/>
                </a:rPr>
                <a:t>agreements</a:t>
              </a:r>
              <a:r>
                <a:rPr sz="1738" spc="10" dirty="0">
                  <a:solidFill>
                    <a:srgbClr val="FFFFFF"/>
                  </a:solidFill>
                  <a:latin typeface="+mj-lt"/>
                  <a:cs typeface="Times New Roman"/>
                </a:rPr>
                <a:t> </a:t>
              </a:r>
              <a:r>
                <a:rPr sz="1738" dirty="0">
                  <a:solidFill>
                    <a:srgbClr val="FFFFFF"/>
                  </a:solidFill>
                  <a:latin typeface="+mj-lt"/>
                  <a:cs typeface="Times New Roman"/>
                </a:rPr>
                <a:t>that</a:t>
              </a:r>
              <a:endParaRPr sz="1738">
                <a:latin typeface="+mj-lt"/>
                <a:cs typeface="Times New Roman"/>
              </a:endParaRPr>
            </a:p>
            <a:p>
              <a:pPr algn="ctr">
                <a:lnSpc>
                  <a:spcPts val="1598"/>
                </a:lnSpc>
              </a:pPr>
              <a:r>
                <a:rPr sz="1738" spc="-34" dirty="0">
                  <a:solidFill>
                    <a:srgbClr val="FFFFFF"/>
                  </a:solidFill>
                  <a:latin typeface="+mj-lt"/>
                  <a:cs typeface="Times New Roman"/>
                </a:rPr>
                <a:t>entitle</a:t>
              </a:r>
              <a:r>
                <a:rPr sz="1738" spc="-10" dirty="0">
                  <a:solidFill>
                    <a:srgbClr val="FFFFFF"/>
                  </a:solidFill>
                  <a:latin typeface="+mj-lt"/>
                  <a:cs typeface="Times New Roman"/>
                </a:rPr>
                <a:t> them</a:t>
              </a:r>
              <a:r>
                <a:rPr sz="1738" spc="5" dirty="0">
                  <a:solidFill>
                    <a:srgbClr val="FFFFFF"/>
                  </a:solidFill>
                  <a:latin typeface="+mj-lt"/>
                  <a:cs typeface="Times New Roman"/>
                </a:rPr>
                <a:t> </a:t>
              </a:r>
              <a:r>
                <a:rPr sz="1738" spc="19" dirty="0">
                  <a:solidFill>
                    <a:srgbClr val="FFFFFF"/>
                  </a:solidFill>
                  <a:latin typeface="+mj-lt"/>
                  <a:cs typeface="Times New Roman"/>
                </a:rPr>
                <a:t>to</a:t>
              </a:r>
              <a:r>
                <a:rPr sz="1738" spc="5" dirty="0">
                  <a:solidFill>
                    <a:srgbClr val="FFFFFF"/>
                  </a:solidFill>
                  <a:latin typeface="+mj-lt"/>
                  <a:cs typeface="Times New Roman"/>
                </a:rPr>
                <a:t> </a:t>
              </a:r>
              <a:r>
                <a:rPr sz="1738" spc="-5" dirty="0">
                  <a:solidFill>
                    <a:srgbClr val="FFFFFF"/>
                  </a:solidFill>
                  <a:latin typeface="+mj-lt"/>
                  <a:cs typeface="Times New Roman"/>
                </a:rPr>
                <a:t>ten</a:t>
              </a:r>
              <a:r>
                <a:rPr sz="1738" spc="5" dirty="0">
                  <a:solidFill>
                    <a:srgbClr val="FFFFFF"/>
                  </a:solidFill>
                  <a:latin typeface="+mj-lt"/>
                  <a:cs typeface="Times New Roman"/>
                </a:rPr>
                <a:t> </a:t>
              </a:r>
              <a:r>
                <a:rPr sz="1738" spc="-14" dirty="0">
                  <a:solidFill>
                    <a:srgbClr val="FFFFFF"/>
                  </a:solidFill>
                  <a:latin typeface="+mj-lt"/>
                  <a:cs typeface="Times New Roman"/>
                </a:rPr>
                <a:t>per </a:t>
              </a:r>
              <a:r>
                <a:rPr sz="1738" spc="-29" dirty="0">
                  <a:solidFill>
                    <a:srgbClr val="FFFFFF"/>
                  </a:solidFill>
                  <a:latin typeface="+mj-lt"/>
                  <a:cs typeface="Times New Roman"/>
                </a:rPr>
                <a:t>cent.</a:t>
              </a:r>
              <a:r>
                <a:rPr sz="1738" spc="14" dirty="0">
                  <a:solidFill>
                    <a:srgbClr val="FFFFFF"/>
                  </a:solidFill>
                  <a:latin typeface="+mj-lt"/>
                  <a:cs typeface="Times New Roman"/>
                </a:rPr>
                <a:t> </a:t>
              </a:r>
              <a:r>
                <a:rPr sz="1738" spc="5" dirty="0">
                  <a:solidFill>
                    <a:srgbClr val="FFFFFF"/>
                  </a:solidFill>
                  <a:latin typeface="+mj-lt"/>
                  <a:cs typeface="Times New Roman"/>
                </a:rPr>
                <a:t>or</a:t>
              </a:r>
              <a:r>
                <a:rPr sz="1738" dirty="0">
                  <a:solidFill>
                    <a:srgbClr val="FFFFFF"/>
                  </a:solidFill>
                  <a:latin typeface="+mj-lt"/>
                  <a:cs typeface="Times New Roman"/>
                </a:rPr>
                <a:t> </a:t>
              </a:r>
              <a:r>
                <a:rPr sz="1738" spc="-14" dirty="0">
                  <a:solidFill>
                    <a:srgbClr val="FFFFFF"/>
                  </a:solidFill>
                  <a:latin typeface="+mj-lt"/>
                  <a:cs typeface="Times New Roman"/>
                </a:rPr>
                <a:t>more</a:t>
              </a:r>
              <a:r>
                <a:rPr sz="1738" spc="-10" dirty="0">
                  <a:solidFill>
                    <a:srgbClr val="FFFFFF"/>
                  </a:solidFill>
                  <a:latin typeface="+mj-lt"/>
                  <a:cs typeface="Times New Roman"/>
                </a:rPr>
                <a:t> </a:t>
              </a:r>
              <a:r>
                <a:rPr sz="1738" dirty="0">
                  <a:solidFill>
                    <a:srgbClr val="FFFFFF"/>
                  </a:solidFill>
                  <a:latin typeface="+mj-lt"/>
                  <a:cs typeface="Times New Roman"/>
                </a:rPr>
                <a:t>of</a:t>
              </a:r>
              <a:r>
                <a:rPr sz="1738" spc="221" dirty="0">
                  <a:solidFill>
                    <a:srgbClr val="FFFFFF"/>
                  </a:solidFill>
                  <a:latin typeface="+mj-lt"/>
                  <a:cs typeface="Times New Roman"/>
                </a:rPr>
                <a:t> </a:t>
              </a:r>
              <a:r>
                <a:rPr sz="1738" spc="-39" dirty="0">
                  <a:solidFill>
                    <a:srgbClr val="FFFFFF"/>
                  </a:solidFill>
                  <a:latin typeface="+mj-lt"/>
                  <a:cs typeface="Times New Roman"/>
                </a:rPr>
                <a:t>voting</a:t>
              </a:r>
              <a:r>
                <a:rPr sz="1738" spc="10" dirty="0">
                  <a:solidFill>
                    <a:srgbClr val="FFFFFF"/>
                  </a:solidFill>
                  <a:latin typeface="+mj-lt"/>
                  <a:cs typeface="Times New Roman"/>
                </a:rPr>
                <a:t> </a:t>
              </a:r>
              <a:r>
                <a:rPr sz="1738" spc="-34" dirty="0">
                  <a:solidFill>
                    <a:srgbClr val="FFFFFF"/>
                  </a:solidFill>
                  <a:latin typeface="+mj-lt"/>
                  <a:cs typeface="Times New Roman"/>
                </a:rPr>
                <a:t>rights</a:t>
              </a:r>
              <a:r>
                <a:rPr sz="1738" dirty="0">
                  <a:solidFill>
                    <a:srgbClr val="FFFFFF"/>
                  </a:solidFill>
                  <a:latin typeface="+mj-lt"/>
                  <a:cs typeface="Times New Roman"/>
                </a:rPr>
                <a:t> </a:t>
              </a:r>
              <a:r>
                <a:rPr sz="1738" spc="5" dirty="0">
                  <a:solidFill>
                    <a:srgbClr val="FFFFFF"/>
                  </a:solidFill>
                  <a:latin typeface="+mj-lt"/>
                  <a:cs typeface="Times New Roman"/>
                </a:rPr>
                <a:t>or</a:t>
              </a:r>
              <a:r>
                <a:rPr sz="1738" dirty="0">
                  <a:solidFill>
                    <a:srgbClr val="FFFFFF"/>
                  </a:solidFill>
                  <a:latin typeface="+mj-lt"/>
                  <a:cs typeface="Times New Roman"/>
                </a:rPr>
                <a:t> </a:t>
              </a:r>
              <a:r>
                <a:rPr sz="1738" spc="-34" dirty="0">
                  <a:solidFill>
                    <a:srgbClr val="FFFFFF"/>
                  </a:solidFill>
                  <a:latin typeface="+mj-lt"/>
                  <a:cs typeface="Times New Roman"/>
                </a:rPr>
                <a:t>in</a:t>
              </a:r>
              <a:r>
                <a:rPr sz="1738" spc="5" dirty="0">
                  <a:solidFill>
                    <a:srgbClr val="FFFFFF"/>
                  </a:solidFill>
                  <a:latin typeface="+mj-lt"/>
                  <a:cs typeface="Times New Roman"/>
                </a:rPr>
                <a:t> </a:t>
              </a:r>
              <a:r>
                <a:rPr sz="1738" spc="-72" dirty="0">
                  <a:solidFill>
                    <a:srgbClr val="FFFFFF"/>
                  </a:solidFill>
                  <a:latin typeface="+mj-lt"/>
                  <a:cs typeface="Times New Roman"/>
                </a:rPr>
                <a:t>any</a:t>
              </a:r>
              <a:endParaRPr sz="1738">
                <a:latin typeface="+mj-lt"/>
                <a:cs typeface="Times New Roman"/>
              </a:endParaRPr>
            </a:p>
            <a:p>
              <a:pPr algn="ctr">
                <a:lnSpc>
                  <a:spcPts val="1921"/>
                </a:lnSpc>
              </a:pPr>
              <a:r>
                <a:rPr sz="1738" dirty="0">
                  <a:solidFill>
                    <a:srgbClr val="FFFFFF"/>
                  </a:solidFill>
                  <a:latin typeface="+mj-lt"/>
                  <a:cs typeface="Times New Roman"/>
                </a:rPr>
                <a:t>other</a:t>
              </a:r>
              <a:r>
                <a:rPr sz="1738" spc="-24" dirty="0">
                  <a:solidFill>
                    <a:srgbClr val="FFFFFF"/>
                  </a:solidFill>
                  <a:latin typeface="+mj-lt"/>
                  <a:cs typeface="Times New Roman"/>
                </a:rPr>
                <a:t> </a:t>
              </a:r>
              <a:r>
                <a:rPr sz="1738" spc="-14" dirty="0">
                  <a:solidFill>
                    <a:srgbClr val="FFFFFF"/>
                  </a:solidFill>
                  <a:latin typeface="+mj-lt"/>
                  <a:cs typeface="Times New Roman"/>
                </a:rPr>
                <a:t>manner</a:t>
              </a:r>
              <a:r>
                <a:rPr sz="1738" spc="-39" dirty="0">
                  <a:solidFill>
                    <a:srgbClr val="FFFFFF"/>
                  </a:solidFill>
                  <a:latin typeface="+mj-lt"/>
                  <a:cs typeface="Times New Roman"/>
                </a:rPr>
                <a:t> </a:t>
              </a:r>
              <a:r>
                <a:rPr sz="1738" spc="-34" dirty="0">
                  <a:solidFill>
                    <a:srgbClr val="FFFFFF"/>
                  </a:solidFill>
                  <a:latin typeface="+mj-lt"/>
                  <a:cs typeface="Times New Roman"/>
                </a:rPr>
                <a:t>in</a:t>
              </a:r>
              <a:r>
                <a:rPr sz="1738" spc="-14" dirty="0">
                  <a:solidFill>
                    <a:srgbClr val="FFFFFF"/>
                  </a:solidFill>
                  <a:latin typeface="+mj-lt"/>
                  <a:cs typeface="Times New Roman"/>
                </a:rPr>
                <a:t> </a:t>
              </a:r>
              <a:r>
                <a:rPr sz="1738" dirty="0">
                  <a:solidFill>
                    <a:srgbClr val="FFFFFF"/>
                  </a:solidFill>
                  <a:latin typeface="+mj-lt"/>
                  <a:cs typeface="Times New Roman"/>
                </a:rPr>
                <a:t>the</a:t>
              </a:r>
              <a:r>
                <a:rPr sz="1738" spc="-29" dirty="0">
                  <a:solidFill>
                    <a:srgbClr val="FFFFFF"/>
                  </a:solidFill>
                  <a:latin typeface="+mj-lt"/>
                  <a:cs typeface="Times New Roman"/>
                </a:rPr>
                <a:t> </a:t>
              </a:r>
              <a:r>
                <a:rPr sz="1738" spc="-63" dirty="0">
                  <a:solidFill>
                    <a:srgbClr val="FFFFFF"/>
                  </a:solidFill>
                  <a:latin typeface="+mj-lt"/>
                  <a:cs typeface="Times New Roman"/>
                </a:rPr>
                <a:t>entity.</a:t>
              </a:r>
              <a:endParaRPr sz="1738">
                <a:latin typeface="+mj-lt"/>
                <a:cs typeface="Times New Roman"/>
              </a:endParaRPr>
            </a:p>
          </p:txBody>
        </p:sp>
        <p:grpSp>
          <p:nvGrpSpPr>
            <p:cNvPr id="6" name="object 6"/>
            <p:cNvGrpSpPr/>
            <p:nvPr/>
          </p:nvGrpSpPr>
          <p:grpSpPr>
            <a:xfrm>
              <a:off x="5787642" y="384802"/>
              <a:ext cx="5660571" cy="2600306"/>
              <a:chOff x="5992621" y="140462"/>
              <a:chExt cx="5861050" cy="2692400"/>
            </a:xfrm>
            <a:solidFill>
              <a:schemeClr val="accent1">
                <a:lumMod val="60000"/>
                <a:lumOff val="40000"/>
              </a:schemeClr>
            </a:solidFill>
          </p:grpSpPr>
          <p:sp>
            <p:nvSpPr>
              <p:cNvPr id="7" name="object 7"/>
              <p:cNvSpPr/>
              <p:nvPr/>
            </p:nvSpPr>
            <p:spPr>
              <a:xfrm>
                <a:off x="6005321" y="153162"/>
                <a:ext cx="5835650" cy="2667000"/>
              </a:xfrm>
              <a:custGeom>
                <a:avLst/>
                <a:gdLst/>
                <a:ahLst/>
                <a:cxnLst/>
                <a:rect l="l" t="t" r="r" b="b"/>
                <a:pathLst>
                  <a:path w="5835650" h="2667000">
                    <a:moveTo>
                      <a:pt x="5390896" y="0"/>
                    </a:moveTo>
                    <a:lnTo>
                      <a:pt x="0" y="0"/>
                    </a:lnTo>
                    <a:lnTo>
                      <a:pt x="0" y="2667000"/>
                    </a:lnTo>
                    <a:lnTo>
                      <a:pt x="5835396" y="2667000"/>
                    </a:lnTo>
                    <a:lnTo>
                      <a:pt x="5835396" y="444500"/>
                    </a:lnTo>
                    <a:lnTo>
                      <a:pt x="5832787" y="396066"/>
                    </a:lnTo>
                    <a:lnTo>
                      <a:pt x="5825143" y="349144"/>
                    </a:lnTo>
                    <a:lnTo>
                      <a:pt x="5812735" y="304003"/>
                    </a:lnTo>
                    <a:lnTo>
                      <a:pt x="5795833" y="260915"/>
                    </a:lnTo>
                    <a:lnTo>
                      <a:pt x="5774708" y="220152"/>
                    </a:lnTo>
                    <a:lnTo>
                      <a:pt x="5749633" y="181983"/>
                    </a:lnTo>
                    <a:lnTo>
                      <a:pt x="5720878" y="146682"/>
                    </a:lnTo>
                    <a:lnTo>
                      <a:pt x="5688713" y="114517"/>
                    </a:lnTo>
                    <a:lnTo>
                      <a:pt x="5653412" y="85762"/>
                    </a:lnTo>
                    <a:lnTo>
                      <a:pt x="5615243" y="60687"/>
                    </a:lnTo>
                    <a:lnTo>
                      <a:pt x="5574480" y="39562"/>
                    </a:lnTo>
                    <a:lnTo>
                      <a:pt x="5531392" y="22660"/>
                    </a:lnTo>
                    <a:lnTo>
                      <a:pt x="5486251" y="10252"/>
                    </a:lnTo>
                    <a:lnTo>
                      <a:pt x="5439329" y="2608"/>
                    </a:lnTo>
                    <a:lnTo>
                      <a:pt x="5390896" y="0"/>
                    </a:lnTo>
                    <a:close/>
                  </a:path>
                </a:pathLst>
              </a:custGeom>
              <a:grpFill/>
            </p:spPr>
            <p:txBody>
              <a:bodyPr wrap="square" lIns="0" tIns="0" rIns="0" bIns="0" rtlCol="0"/>
              <a:lstStyle/>
              <a:p>
                <a:endParaRPr sz="1740">
                  <a:latin typeface="+mj-lt"/>
                  <a:cs typeface="Arial" panose="020B0604020202020204" pitchFamily="34" charset="0"/>
                </a:endParaRPr>
              </a:p>
            </p:txBody>
          </p:sp>
          <p:sp>
            <p:nvSpPr>
              <p:cNvPr id="8" name="object 8"/>
              <p:cNvSpPr/>
              <p:nvPr/>
            </p:nvSpPr>
            <p:spPr>
              <a:xfrm>
                <a:off x="6005321" y="153162"/>
                <a:ext cx="5835650" cy="2667000"/>
              </a:xfrm>
              <a:custGeom>
                <a:avLst/>
                <a:gdLst/>
                <a:ahLst/>
                <a:cxnLst/>
                <a:rect l="l" t="t" r="r" b="b"/>
                <a:pathLst>
                  <a:path w="5835650" h="2667000">
                    <a:moveTo>
                      <a:pt x="0" y="0"/>
                    </a:moveTo>
                    <a:lnTo>
                      <a:pt x="5390896" y="0"/>
                    </a:lnTo>
                    <a:lnTo>
                      <a:pt x="5439329" y="2608"/>
                    </a:lnTo>
                    <a:lnTo>
                      <a:pt x="5486251" y="10252"/>
                    </a:lnTo>
                    <a:lnTo>
                      <a:pt x="5531392" y="22660"/>
                    </a:lnTo>
                    <a:lnTo>
                      <a:pt x="5574480" y="39562"/>
                    </a:lnTo>
                    <a:lnTo>
                      <a:pt x="5615243" y="60687"/>
                    </a:lnTo>
                    <a:lnTo>
                      <a:pt x="5653412" y="85762"/>
                    </a:lnTo>
                    <a:lnTo>
                      <a:pt x="5688713" y="114517"/>
                    </a:lnTo>
                    <a:lnTo>
                      <a:pt x="5720878" y="146682"/>
                    </a:lnTo>
                    <a:lnTo>
                      <a:pt x="5749633" y="181983"/>
                    </a:lnTo>
                    <a:lnTo>
                      <a:pt x="5774708" y="220152"/>
                    </a:lnTo>
                    <a:lnTo>
                      <a:pt x="5795833" y="260915"/>
                    </a:lnTo>
                    <a:lnTo>
                      <a:pt x="5812735" y="304003"/>
                    </a:lnTo>
                    <a:lnTo>
                      <a:pt x="5825143" y="349144"/>
                    </a:lnTo>
                    <a:lnTo>
                      <a:pt x="5832787" y="396066"/>
                    </a:lnTo>
                    <a:lnTo>
                      <a:pt x="5835396" y="444500"/>
                    </a:lnTo>
                    <a:lnTo>
                      <a:pt x="5835396" y="2667000"/>
                    </a:lnTo>
                    <a:lnTo>
                      <a:pt x="0" y="2667000"/>
                    </a:lnTo>
                    <a:lnTo>
                      <a:pt x="0" y="0"/>
                    </a:lnTo>
                    <a:close/>
                  </a:path>
                </a:pathLst>
              </a:custGeom>
              <a:grpFill/>
              <a:ln w="25400">
                <a:solidFill>
                  <a:srgbClr val="FFFFFF"/>
                </a:solidFill>
              </a:ln>
            </p:spPr>
            <p:txBody>
              <a:bodyPr wrap="square" lIns="0" tIns="0" rIns="0" bIns="0" rtlCol="0"/>
              <a:lstStyle/>
              <a:p>
                <a:endParaRPr sz="1740">
                  <a:latin typeface="+mj-lt"/>
                  <a:cs typeface="Arial" panose="020B0604020202020204" pitchFamily="34" charset="0"/>
                </a:endParaRPr>
              </a:p>
            </p:txBody>
          </p:sp>
        </p:grpSp>
        <p:sp>
          <p:nvSpPr>
            <p:cNvPr id="9" name="object 9"/>
            <p:cNvSpPr txBox="1"/>
            <p:nvPr/>
          </p:nvSpPr>
          <p:spPr>
            <a:xfrm>
              <a:off x="6049145" y="871869"/>
              <a:ext cx="5104327" cy="881065"/>
            </a:xfrm>
            <a:prstGeom prst="rect">
              <a:avLst/>
            </a:prstGeom>
          </p:spPr>
          <p:txBody>
            <a:bodyPr vert="horz" wrap="square" lIns="0" tIns="57648" rIns="0" bIns="0" rtlCol="0">
              <a:spAutoFit/>
            </a:bodyPr>
            <a:lstStyle/>
            <a:p>
              <a:pPr marL="32504" algn="ctr">
                <a:spcBef>
                  <a:spcPts val="454"/>
                </a:spcBef>
              </a:pPr>
              <a:r>
                <a:rPr sz="1738" b="1" spc="29" dirty="0">
                  <a:solidFill>
                    <a:srgbClr val="FFFFFF"/>
                  </a:solidFill>
                  <a:uFill>
                    <a:solidFill>
                      <a:srgbClr val="FFFFFF"/>
                    </a:solidFill>
                  </a:uFill>
                  <a:latin typeface="+mj-lt"/>
                  <a:cs typeface="Times New Roman"/>
                </a:rPr>
                <a:t>DISINVESTMENT</a:t>
              </a:r>
              <a:endParaRPr sz="1738">
                <a:latin typeface="+mj-lt"/>
                <a:cs typeface="Times New Roman"/>
              </a:endParaRPr>
            </a:p>
            <a:p>
              <a:pPr marL="11652" marR="4906" algn="ctr">
                <a:lnSpc>
                  <a:spcPts val="1758"/>
                </a:lnSpc>
                <a:spcBef>
                  <a:spcPts val="691"/>
                </a:spcBef>
              </a:pPr>
              <a:r>
                <a:rPr sz="1738" spc="-43" dirty="0">
                  <a:solidFill>
                    <a:srgbClr val="FFFFFF"/>
                  </a:solidFill>
                  <a:latin typeface="+mj-lt"/>
                  <a:cs typeface="Times New Roman"/>
                </a:rPr>
                <a:t>Partial</a:t>
              </a:r>
              <a:r>
                <a:rPr sz="1738" spc="14" dirty="0">
                  <a:solidFill>
                    <a:srgbClr val="FFFFFF"/>
                  </a:solidFill>
                  <a:latin typeface="+mj-lt"/>
                  <a:cs typeface="Times New Roman"/>
                </a:rPr>
                <a:t> </a:t>
              </a:r>
              <a:r>
                <a:rPr sz="1738" spc="5" dirty="0">
                  <a:solidFill>
                    <a:srgbClr val="FFFFFF"/>
                  </a:solidFill>
                  <a:latin typeface="+mj-lt"/>
                  <a:cs typeface="Times New Roman"/>
                </a:rPr>
                <a:t>or </a:t>
              </a:r>
              <a:r>
                <a:rPr sz="1738" spc="-58" dirty="0">
                  <a:solidFill>
                    <a:srgbClr val="FFFFFF"/>
                  </a:solidFill>
                  <a:latin typeface="+mj-lt"/>
                  <a:cs typeface="Times New Roman"/>
                </a:rPr>
                <a:t>full</a:t>
              </a:r>
              <a:r>
                <a:rPr sz="1738" spc="10" dirty="0">
                  <a:solidFill>
                    <a:srgbClr val="FFFFFF"/>
                  </a:solidFill>
                  <a:latin typeface="+mj-lt"/>
                  <a:cs typeface="Times New Roman"/>
                </a:rPr>
                <a:t> </a:t>
              </a:r>
              <a:r>
                <a:rPr sz="1738" spc="-34" dirty="0">
                  <a:solidFill>
                    <a:srgbClr val="FFFFFF"/>
                  </a:solidFill>
                  <a:latin typeface="+mj-lt"/>
                  <a:cs typeface="Times New Roman"/>
                </a:rPr>
                <a:t>extinguishment</a:t>
              </a:r>
              <a:r>
                <a:rPr sz="1738" spc="10" dirty="0">
                  <a:solidFill>
                    <a:srgbClr val="FFFFFF"/>
                  </a:solidFill>
                  <a:latin typeface="+mj-lt"/>
                  <a:cs typeface="Times New Roman"/>
                </a:rPr>
                <a:t> </a:t>
              </a:r>
              <a:r>
                <a:rPr sz="1738" spc="-5" dirty="0">
                  <a:solidFill>
                    <a:srgbClr val="FFFFFF"/>
                  </a:solidFill>
                  <a:latin typeface="+mj-lt"/>
                  <a:cs typeface="Times New Roman"/>
                </a:rPr>
                <a:t>of</a:t>
              </a:r>
              <a:r>
                <a:rPr sz="1738" spc="232" dirty="0">
                  <a:solidFill>
                    <a:srgbClr val="FFFFFF"/>
                  </a:solidFill>
                  <a:latin typeface="+mj-lt"/>
                  <a:cs typeface="Times New Roman"/>
                </a:rPr>
                <a:t> </a:t>
              </a:r>
              <a:r>
                <a:rPr sz="1738" spc="-39" dirty="0">
                  <a:solidFill>
                    <a:srgbClr val="FFFFFF"/>
                  </a:solidFill>
                  <a:latin typeface="+mj-lt"/>
                  <a:cs typeface="Times New Roman"/>
                </a:rPr>
                <a:t>right,</a:t>
              </a:r>
              <a:r>
                <a:rPr sz="1738" spc="5" dirty="0">
                  <a:solidFill>
                    <a:srgbClr val="FFFFFF"/>
                  </a:solidFill>
                  <a:latin typeface="+mj-lt"/>
                  <a:cs typeface="Times New Roman"/>
                </a:rPr>
                <a:t> </a:t>
              </a:r>
              <a:r>
                <a:rPr sz="1738" spc="-39" dirty="0">
                  <a:solidFill>
                    <a:srgbClr val="FFFFFF"/>
                  </a:solidFill>
                  <a:latin typeface="+mj-lt"/>
                  <a:cs typeface="Times New Roman"/>
                </a:rPr>
                <a:t>title</a:t>
              </a:r>
              <a:r>
                <a:rPr sz="1738" dirty="0">
                  <a:solidFill>
                    <a:srgbClr val="FFFFFF"/>
                  </a:solidFill>
                  <a:latin typeface="+mj-lt"/>
                  <a:cs typeface="Times New Roman"/>
                </a:rPr>
                <a:t> </a:t>
              </a:r>
              <a:r>
                <a:rPr sz="1738" spc="5" dirty="0">
                  <a:solidFill>
                    <a:srgbClr val="FFFFFF"/>
                  </a:solidFill>
                  <a:latin typeface="+mj-lt"/>
                  <a:cs typeface="Times New Roman"/>
                </a:rPr>
                <a:t>or</a:t>
              </a:r>
              <a:r>
                <a:rPr sz="1738" dirty="0">
                  <a:solidFill>
                    <a:srgbClr val="FFFFFF"/>
                  </a:solidFill>
                  <a:latin typeface="+mj-lt"/>
                  <a:cs typeface="Times New Roman"/>
                </a:rPr>
                <a:t> </a:t>
              </a:r>
              <a:r>
                <a:rPr sz="1738" spc="-29" dirty="0">
                  <a:solidFill>
                    <a:srgbClr val="FFFFFF"/>
                  </a:solidFill>
                  <a:latin typeface="+mj-lt"/>
                  <a:cs typeface="Times New Roman"/>
                </a:rPr>
                <a:t>possession</a:t>
              </a:r>
              <a:r>
                <a:rPr sz="1738" spc="-19" dirty="0">
                  <a:solidFill>
                    <a:srgbClr val="FFFFFF"/>
                  </a:solidFill>
                  <a:latin typeface="+mj-lt"/>
                  <a:cs typeface="Times New Roman"/>
                </a:rPr>
                <a:t> </a:t>
              </a:r>
              <a:r>
                <a:rPr sz="1738" dirty="0">
                  <a:solidFill>
                    <a:srgbClr val="FFFFFF"/>
                  </a:solidFill>
                  <a:latin typeface="+mj-lt"/>
                  <a:cs typeface="Times New Roman"/>
                </a:rPr>
                <a:t>of </a:t>
              </a:r>
              <a:r>
                <a:rPr sz="1738" spc="-419" dirty="0">
                  <a:solidFill>
                    <a:srgbClr val="FFFFFF"/>
                  </a:solidFill>
                  <a:latin typeface="+mj-lt"/>
                  <a:cs typeface="Times New Roman"/>
                </a:rPr>
                <a:t> </a:t>
              </a:r>
              <a:r>
                <a:rPr sz="1738" spc="-53" dirty="0">
                  <a:solidFill>
                    <a:srgbClr val="FFFFFF"/>
                  </a:solidFill>
                  <a:latin typeface="+mj-lt"/>
                  <a:cs typeface="Times New Roman"/>
                </a:rPr>
                <a:t>equity</a:t>
              </a:r>
              <a:r>
                <a:rPr sz="1738" dirty="0">
                  <a:solidFill>
                    <a:srgbClr val="FFFFFF"/>
                  </a:solidFill>
                  <a:latin typeface="+mj-lt"/>
                  <a:cs typeface="Times New Roman"/>
                </a:rPr>
                <a:t> </a:t>
              </a:r>
              <a:r>
                <a:rPr sz="1738" spc="-48" dirty="0">
                  <a:solidFill>
                    <a:srgbClr val="FFFFFF"/>
                  </a:solidFill>
                  <a:latin typeface="+mj-lt"/>
                  <a:cs typeface="Times New Roman"/>
                </a:rPr>
                <a:t>capital</a:t>
              </a:r>
              <a:r>
                <a:rPr sz="1738" dirty="0">
                  <a:solidFill>
                    <a:srgbClr val="FFFFFF"/>
                  </a:solidFill>
                  <a:latin typeface="+mj-lt"/>
                  <a:cs typeface="Times New Roman"/>
                </a:rPr>
                <a:t> </a:t>
              </a:r>
              <a:r>
                <a:rPr sz="1738" spc="-43" dirty="0">
                  <a:solidFill>
                    <a:srgbClr val="FFFFFF"/>
                  </a:solidFill>
                  <a:latin typeface="+mj-lt"/>
                  <a:cs typeface="Times New Roman"/>
                </a:rPr>
                <a:t>acquired</a:t>
              </a:r>
              <a:r>
                <a:rPr sz="1738" spc="24" dirty="0">
                  <a:solidFill>
                    <a:srgbClr val="FFFFFF"/>
                  </a:solidFill>
                  <a:latin typeface="+mj-lt"/>
                  <a:cs typeface="Times New Roman"/>
                </a:rPr>
                <a:t> </a:t>
              </a:r>
              <a:r>
                <a:rPr sz="1738" spc="-14" dirty="0">
                  <a:solidFill>
                    <a:srgbClr val="FFFFFF"/>
                  </a:solidFill>
                  <a:latin typeface="+mj-lt"/>
                  <a:cs typeface="Times New Roman"/>
                </a:rPr>
                <a:t>under</a:t>
              </a:r>
              <a:r>
                <a:rPr sz="1738" dirty="0">
                  <a:solidFill>
                    <a:srgbClr val="FFFFFF"/>
                  </a:solidFill>
                  <a:latin typeface="+mj-lt"/>
                  <a:cs typeface="Times New Roman"/>
                </a:rPr>
                <a:t> </a:t>
              </a:r>
              <a:r>
                <a:rPr sz="1738" spc="-24" dirty="0">
                  <a:solidFill>
                    <a:srgbClr val="FFFFFF"/>
                  </a:solidFill>
                  <a:latin typeface="+mj-lt"/>
                  <a:cs typeface="Times New Roman"/>
                </a:rPr>
                <a:t>these</a:t>
              </a:r>
              <a:r>
                <a:rPr sz="1738" spc="-10" dirty="0">
                  <a:solidFill>
                    <a:srgbClr val="FFFFFF"/>
                  </a:solidFill>
                  <a:latin typeface="+mj-lt"/>
                  <a:cs typeface="Times New Roman"/>
                </a:rPr>
                <a:t> </a:t>
              </a:r>
              <a:r>
                <a:rPr sz="1738" spc="-48" dirty="0">
                  <a:solidFill>
                    <a:srgbClr val="FFFFFF"/>
                  </a:solidFill>
                  <a:latin typeface="+mj-lt"/>
                  <a:cs typeface="Times New Roman"/>
                </a:rPr>
                <a:t>rules.</a:t>
              </a:r>
              <a:endParaRPr sz="1738">
                <a:latin typeface="+mj-lt"/>
                <a:cs typeface="Times New Roman"/>
              </a:endParaRPr>
            </a:p>
          </p:txBody>
        </p:sp>
        <p:grpSp>
          <p:nvGrpSpPr>
            <p:cNvPr id="10" name="object 10"/>
            <p:cNvGrpSpPr/>
            <p:nvPr/>
          </p:nvGrpSpPr>
          <p:grpSpPr>
            <a:xfrm>
              <a:off x="150376" y="2960577"/>
              <a:ext cx="5661798" cy="2600306"/>
              <a:chOff x="155702" y="2807462"/>
              <a:chExt cx="5862320" cy="2692400"/>
            </a:xfrm>
            <a:solidFill>
              <a:schemeClr val="accent3"/>
            </a:solidFill>
          </p:grpSpPr>
          <p:sp>
            <p:nvSpPr>
              <p:cNvPr id="11" name="object 11"/>
              <p:cNvSpPr/>
              <p:nvPr/>
            </p:nvSpPr>
            <p:spPr>
              <a:xfrm>
                <a:off x="168402" y="2820162"/>
                <a:ext cx="5836920" cy="2667000"/>
              </a:xfrm>
              <a:custGeom>
                <a:avLst/>
                <a:gdLst/>
                <a:ahLst/>
                <a:cxnLst/>
                <a:rect l="l" t="t" r="r" b="b"/>
                <a:pathLst>
                  <a:path w="5836920" h="2667000">
                    <a:moveTo>
                      <a:pt x="5836920" y="0"/>
                    </a:moveTo>
                    <a:lnTo>
                      <a:pt x="0" y="0"/>
                    </a:lnTo>
                    <a:lnTo>
                      <a:pt x="0" y="2222499"/>
                    </a:lnTo>
                    <a:lnTo>
                      <a:pt x="2608" y="2270933"/>
                    </a:lnTo>
                    <a:lnTo>
                      <a:pt x="10252" y="2317855"/>
                    </a:lnTo>
                    <a:lnTo>
                      <a:pt x="22660" y="2362996"/>
                    </a:lnTo>
                    <a:lnTo>
                      <a:pt x="39563" y="2406084"/>
                    </a:lnTo>
                    <a:lnTo>
                      <a:pt x="60687" y="2446847"/>
                    </a:lnTo>
                    <a:lnTo>
                      <a:pt x="85763" y="2485016"/>
                    </a:lnTo>
                    <a:lnTo>
                      <a:pt x="114519" y="2520317"/>
                    </a:lnTo>
                    <a:lnTo>
                      <a:pt x="146684" y="2552482"/>
                    </a:lnTo>
                    <a:lnTo>
                      <a:pt x="181986" y="2581237"/>
                    </a:lnTo>
                    <a:lnTo>
                      <a:pt x="220155" y="2606312"/>
                    </a:lnTo>
                    <a:lnTo>
                      <a:pt x="260920" y="2627437"/>
                    </a:lnTo>
                    <a:lnTo>
                      <a:pt x="304009" y="2644339"/>
                    </a:lnTo>
                    <a:lnTo>
                      <a:pt x="349152" y="2656747"/>
                    </a:lnTo>
                    <a:lnTo>
                      <a:pt x="396077" y="2664391"/>
                    </a:lnTo>
                    <a:lnTo>
                      <a:pt x="444512" y="2666999"/>
                    </a:lnTo>
                    <a:lnTo>
                      <a:pt x="5836920" y="2666999"/>
                    </a:lnTo>
                    <a:lnTo>
                      <a:pt x="5836920" y="0"/>
                    </a:lnTo>
                    <a:close/>
                  </a:path>
                </a:pathLst>
              </a:custGeom>
              <a:grpFill/>
            </p:spPr>
            <p:txBody>
              <a:bodyPr wrap="square" lIns="0" tIns="0" rIns="0" bIns="0" rtlCol="0"/>
              <a:lstStyle/>
              <a:p>
                <a:endParaRPr sz="1740">
                  <a:latin typeface="+mj-lt"/>
                  <a:cs typeface="Arial" panose="020B0604020202020204" pitchFamily="34" charset="0"/>
                </a:endParaRPr>
              </a:p>
            </p:txBody>
          </p:sp>
          <p:sp>
            <p:nvSpPr>
              <p:cNvPr id="12" name="object 12"/>
              <p:cNvSpPr/>
              <p:nvPr/>
            </p:nvSpPr>
            <p:spPr>
              <a:xfrm>
                <a:off x="168402" y="2820162"/>
                <a:ext cx="5836920" cy="2667000"/>
              </a:xfrm>
              <a:custGeom>
                <a:avLst/>
                <a:gdLst/>
                <a:ahLst/>
                <a:cxnLst/>
                <a:rect l="l" t="t" r="r" b="b"/>
                <a:pathLst>
                  <a:path w="5836920" h="2667000">
                    <a:moveTo>
                      <a:pt x="5836920" y="2666999"/>
                    </a:moveTo>
                    <a:lnTo>
                      <a:pt x="444512" y="2666999"/>
                    </a:lnTo>
                    <a:lnTo>
                      <a:pt x="396077" y="2664391"/>
                    </a:lnTo>
                    <a:lnTo>
                      <a:pt x="349152" y="2656747"/>
                    </a:lnTo>
                    <a:lnTo>
                      <a:pt x="304009" y="2644339"/>
                    </a:lnTo>
                    <a:lnTo>
                      <a:pt x="260920" y="2627437"/>
                    </a:lnTo>
                    <a:lnTo>
                      <a:pt x="220155" y="2606312"/>
                    </a:lnTo>
                    <a:lnTo>
                      <a:pt x="181986" y="2581237"/>
                    </a:lnTo>
                    <a:lnTo>
                      <a:pt x="146684" y="2552482"/>
                    </a:lnTo>
                    <a:lnTo>
                      <a:pt x="114519" y="2520317"/>
                    </a:lnTo>
                    <a:lnTo>
                      <a:pt x="85763" y="2485016"/>
                    </a:lnTo>
                    <a:lnTo>
                      <a:pt x="60687" y="2446847"/>
                    </a:lnTo>
                    <a:lnTo>
                      <a:pt x="39563" y="2406084"/>
                    </a:lnTo>
                    <a:lnTo>
                      <a:pt x="22660" y="2362996"/>
                    </a:lnTo>
                    <a:lnTo>
                      <a:pt x="10252" y="2317855"/>
                    </a:lnTo>
                    <a:lnTo>
                      <a:pt x="2608" y="2270933"/>
                    </a:lnTo>
                    <a:lnTo>
                      <a:pt x="0" y="2222499"/>
                    </a:lnTo>
                    <a:lnTo>
                      <a:pt x="0" y="0"/>
                    </a:lnTo>
                    <a:lnTo>
                      <a:pt x="5836920" y="0"/>
                    </a:lnTo>
                    <a:lnTo>
                      <a:pt x="5836920" y="2666999"/>
                    </a:lnTo>
                    <a:close/>
                  </a:path>
                </a:pathLst>
              </a:custGeom>
              <a:grpFill/>
              <a:ln w="25400">
                <a:solidFill>
                  <a:srgbClr val="FFFFFF"/>
                </a:solidFill>
              </a:ln>
            </p:spPr>
            <p:txBody>
              <a:bodyPr wrap="square" lIns="0" tIns="0" rIns="0" bIns="0" rtlCol="0"/>
              <a:lstStyle/>
              <a:p>
                <a:endParaRPr sz="1740">
                  <a:latin typeface="+mj-lt"/>
                  <a:cs typeface="Arial" panose="020B0604020202020204" pitchFamily="34" charset="0"/>
                </a:endParaRPr>
              </a:p>
            </p:txBody>
          </p:sp>
        </p:grpSp>
        <p:sp>
          <p:nvSpPr>
            <p:cNvPr id="13" name="object 13"/>
            <p:cNvSpPr txBox="1"/>
            <p:nvPr/>
          </p:nvSpPr>
          <p:spPr>
            <a:xfrm>
              <a:off x="352635" y="3602068"/>
              <a:ext cx="5252740" cy="1317325"/>
            </a:xfrm>
            <a:prstGeom prst="rect">
              <a:avLst/>
            </a:prstGeom>
          </p:spPr>
          <p:txBody>
            <a:bodyPr vert="horz" wrap="square" lIns="0" tIns="57648" rIns="0" bIns="0" rtlCol="0">
              <a:spAutoFit/>
            </a:bodyPr>
            <a:lstStyle/>
            <a:p>
              <a:pPr algn="ctr">
                <a:spcBef>
                  <a:spcPts val="454"/>
                </a:spcBef>
              </a:pPr>
              <a:r>
                <a:rPr sz="1738" b="1" spc="10" dirty="0">
                  <a:solidFill>
                    <a:srgbClr val="FFFFFF"/>
                  </a:solidFill>
                  <a:uFill>
                    <a:solidFill>
                      <a:srgbClr val="FFFFFF"/>
                    </a:solidFill>
                  </a:uFill>
                  <a:latin typeface="+mj-lt"/>
                  <a:cs typeface="Times New Roman"/>
                </a:rPr>
                <a:t>EQUITY</a:t>
              </a:r>
              <a:r>
                <a:rPr sz="1738" b="1" spc="-34" dirty="0">
                  <a:solidFill>
                    <a:srgbClr val="FFFFFF"/>
                  </a:solidFill>
                  <a:uFill>
                    <a:solidFill>
                      <a:srgbClr val="FFFFFF"/>
                    </a:solidFill>
                  </a:uFill>
                  <a:latin typeface="+mj-lt"/>
                  <a:cs typeface="Times New Roman"/>
                </a:rPr>
                <a:t> </a:t>
              </a:r>
              <a:r>
                <a:rPr sz="1738" b="1" spc="-68" dirty="0">
                  <a:solidFill>
                    <a:srgbClr val="FFFFFF"/>
                  </a:solidFill>
                  <a:uFill>
                    <a:solidFill>
                      <a:srgbClr val="FFFFFF"/>
                    </a:solidFill>
                  </a:uFill>
                  <a:latin typeface="+mj-lt"/>
                  <a:cs typeface="Times New Roman"/>
                </a:rPr>
                <a:t>CAPITAL</a:t>
              </a:r>
              <a:endParaRPr sz="1738" dirty="0">
                <a:latin typeface="+mj-lt"/>
                <a:cs typeface="Times New Roman"/>
              </a:endParaRPr>
            </a:p>
            <a:p>
              <a:pPr marL="12266" marR="4906" indent="-6746" algn="ctr">
                <a:lnSpc>
                  <a:spcPct val="84500"/>
                </a:lnSpc>
                <a:spcBef>
                  <a:spcPts val="681"/>
                </a:spcBef>
              </a:pPr>
              <a:r>
                <a:rPr sz="1738" spc="-34" dirty="0">
                  <a:solidFill>
                    <a:srgbClr val="FFFFFF"/>
                  </a:solidFill>
                  <a:latin typeface="+mj-lt"/>
                  <a:cs typeface="Times New Roman"/>
                </a:rPr>
                <a:t>Equity</a:t>
              </a:r>
              <a:r>
                <a:rPr sz="1738" spc="5" dirty="0">
                  <a:solidFill>
                    <a:srgbClr val="FFFFFF"/>
                  </a:solidFill>
                  <a:latin typeface="+mj-lt"/>
                  <a:cs typeface="Times New Roman"/>
                </a:rPr>
                <a:t> </a:t>
              </a:r>
              <a:r>
                <a:rPr sz="1738" spc="-34" dirty="0">
                  <a:solidFill>
                    <a:srgbClr val="FFFFFF"/>
                  </a:solidFill>
                  <a:latin typeface="+mj-lt"/>
                  <a:cs typeface="Times New Roman"/>
                </a:rPr>
                <a:t>shares</a:t>
              </a:r>
              <a:r>
                <a:rPr sz="1738" dirty="0">
                  <a:solidFill>
                    <a:srgbClr val="FFFFFF"/>
                  </a:solidFill>
                  <a:latin typeface="+mj-lt"/>
                  <a:cs typeface="Times New Roman"/>
                </a:rPr>
                <a:t> </a:t>
              </a:r>
              <a:r>
                <a:rPr sz="1738" spc="5" dirty="0">
                  <a:solidFill>
                    <a:srgbClr val="FFFFFF"/>
                  </a:solidFill>
                  <a:latin typeface="+mj-lt"/>
                  <a:cs typeface="Times New Roman"/>
                </a:rPr>
                <a:t>or</a:t>
              </a:r>
              <a:r>
                <a:rPr sz="1738" spc="-10" dirty="0">
                  <a:solidFill>
                    <a:srgbClr val="FFFFFF"/>
                  </a:solidFill>
                  <a:latin typeface="+mj-lt"/>
                  <a:cs typeface="Times New Roman"/>
                </a:rPr>
                <a:t> </a:t>
              </a:r>
              <a:r>
                <a:rPr sz="1738" spc="-29" dirty="0">
                  <a:solidFill>
                    <a:srgbClr val="FFFFFF"/>
                  </a:solidFill>
                  <a:latin typeface="+mj-lt"/>
                  <a:cs typeface="Times New Roman"/>
                </a:rPr>
                <a:t>perpetual</a:t>
              </a:r>
              <a:r>
                <a:rPr sz="1738" spc="-5" dirty="0">
                  <a:solidFill>
                    <a:srgbClr val="FFFFFF"/>
                  </a:solidFill>
                  <a:latin typeface="+mj-lt"/>
                  <a:cs typeface="Times New Roman"/>
                </a:rPr>
                <a:t> </a:t>
              </a:r>
              <a:r>
                <a:rPr sz="1738" spc="-48" dirty="0">
                  <a:solidFill>
                    <a:srgbClr val="FFFFFF"/>
                  </a:solidFill>
                  <a:latin typeface="+mj-lt"/>
                  <a:cs typeface="Times New Roman"/>
                </a:rPr>
                <a:t>capital</a:t>
              </a:r>
              <a:r>
                <a:rPr sz="1738" spc="-5" dirty="0">
                  <a:solidFill>
                    <a:srgbClr val="FFFFFF"/>
                  </a:solidFill>
                  <a:latin typeface="+mj-lt"/>
                  <a:cs typeface="Times New Roman"/>
                </a:rPr>
                <a:t> </a:t>
              </a:r>
              <a:r>
                <a:rPr sz="1738" spc="10" dirty="0">
                  <a:solidFill>
                    <a:srgbClr val="FFFFFF"/>
                  </a:solidFill>
                  <a:latin typeface="+mj-lt"/>
                  <a:cs typeface="Times New Roman"/>
                </a:rPr>
                <a:t>or</a:t>
              </a:r>
              <a:r>
                <a:rPr sz="1738" spc="-10" dirty="0">
                  <a:solidFill>
                    <a:srgbClr val="FFFFFF"/>
                  </a:solidFill>
                  <a:latin typeface="+mj-lt"/>
                  <a:cs typeface="Times New Roman"/>
                </a:rPr>
                <a:t> instruments</a:t>
              </a:r>
              <a:r>
                <a:rPr sz="1738" spc="-14" dirty="0">
                  <a:solidFill>
                    <a:srgbClr val="FFFFFF"/>
                  </a:solidFill>
                  <a:latin typeface="+mj-lt"/>
                  <a:cs typeface="Times New Roman"/>
                </a:rPr>
                <a:t> </a:t>
              </a:r>
              <a:r>
                <a:rPr sz="1738" dirty="0">
                  <a:solidFill>
                    <a:srgbClr val="FFFFFF"/>
                  </a:solidFill>
                  <a:latin typeface="+mj-lt"/>
                  <a:cs typeface="Times New Roman"/>
                </a:rPr>
                <a:t>that</a:t>
              </a:r>
              <a:r>
                <a:rPr sz="1738" spc="-5" dirty="0">
                  <a:solidFill>
                    <a:srgbClr val="FFFFFF"/>
                  </a:solidFill>
                  <a:latin typeface="+mj-lt"/>
                  <a:cs typeface="Times New Roman"/>
                </a:rPr>
                <a:t> </a:t>
              </a:r>
              <a:r>
                <a:rPr sz="1738" spc="-43" dirty="0">
                  <a:solidFill>
                    <a:srgbClr val="FFFFFF"/>
                  </a:solidFill>
                  <a:latin typeface="+mj-lt"/>
                  <a:cs typeface="Times New Roman"/>
                </a:rPr>
                <a:t>are </a:t>
              </a:r>
              <a:r>
                <a:rPr sz="1738" spc="-39" dirty="0">
                  <a:solidFill>
                    <a:srgbClr val="FFFFFF"/>
                  </a:solidFill>
                  <a:latin typeface="+mj-lt"/>
                  <a:cs typeface="Times New Roman"/>
                </a:rPr>
                <a:t> irredeemable</a:t>
              </a:r>
              <a:r>
                <a:rPr sz="1738" spc="5" dirty="0">
                  <a:solidFill>
                    <a:srgbClr val="FFFFFF"/>
                  </a:solidFill>
                  <a:latin typeface="+mj-lt"/>
                  <a:cs typeface="Times New Roman"/>
                </a:rPr>
                <a:t> or</a:t>
              </a:r>
              <a:r>
                <a:rPr sz="1738" dirty="0">
                  <a:solidFill>
                    <a:srgbClr val="FFFFFF"/>
                  </a:solidFill>
                  <a:latin typeface="+mj-lt"/>
                  <a:cs typeface="Times New Roman"/>
                </a:rPr>
                <a:t> </a:t>
              </a:r>
              <a:r>
                <a:rPr sz="1738" spc="-10" dirty="0">
                  <a:solidFill>
                    <a:srgbClr val="FFFFFF"/>
                  </a:solidFill>
                  <a:latin typeface="+mj-lt"/>
                  <a:cs typeface="Times New Roman"/>
                </a:rPr>
                <a:t>contribution </a:t>
              </a:r>
              <a:r>
                <a:rPr sz="1738" spc="19" dirty="0">
                  <a:solidFill>
                    <a:srgbClr val="FFFFFF"/>
                  </a:solidFill>
                  <a:latin typeface="+mj-lt"/>
                  <a:cs typeface="Times New Roman"/>
                </a:rPr>
                <a:t>to</a:t>
              </a:r>
              <a:r>
                <a:rPr sz="1738" spc="5" dirty="0">
                  <a:solidFill>
                    <a:srgbClr val="FFFFFF"/>
                  </a:solidFill>
                  <a:latin typeface="+mj-lt"/>
                  <a:cs typeface="Times New Roman"/>
                </a:rPr>
                <a:t> </a:t>
              </a:r>
              <a:r>
                <a:rPr sz="1738" dirty="0">
                  <a:solidFill>
                    <a:srgbClr val="FFFFFF"/>
                  </a:solidFill>
                  <a:latin typeface="+mj-lt"/>
                  <a:cs typeface="Times New Roman"/>
                </a:rPr>
                <a:t>non-debt</a:t>
              </a:r>
              <a:r>
                <a:rPr sz="1738" spc="-14" dirty="0">
                  <a:solidFill>
                    <a:srgbClr val="FFFFFF"/>
                  </a:solidFill>
                  <a:latin typeface="+mj-lt"/>
                  <a:cs typeface="Times New Roman"/>
                </a:rPr>
                <a:t> </a:t>
              </a:r>
              <a:r>
                <a:rPr sz="1738" spc="-43" dirty="0">
                  <a:solidFill>
                    <a:srgbClr val="FFFFFF"/>
                  </a:solidFill>
                  <a:latin typeface="+mj-lt"/>
                  <a:cs typeface="Times New Roman"/>
                </a:rPr>
                <a:t>capital</a:t>
              </a:r>
              <a:r>
                <a:rPr sz="1738" spc="5" dirty="0">
                  <a:solidFill>
                    <a:srgbClr val="FFFFFF"/>
                  </a:solidFill>
                  <a:latin typeface="+mj-lt"/>
                  <a:cs typeface="Times New Roman"/>
                </a:rPr>
                <a:t> of</a:t>
              </a:r>
              <a:r>
                <a:rPr sz="1738" spc="227" dirty="0">
                  <a:solidFill>
                    <a:srgbClr val="FFFFFF"/>
                  </a:solidFill>
                  <a:latin typeface="+mj-lt"/>
                  <a:cs typeface="Times New Roman"/>
                </a:rPr>
                <a:t> </a:t>
              </a:r>
              <a:r>
                <a:rPr sz="1738" spc="-68" dirty="0">
                  <a:solidFill>
                    <a:srgbClr val="FFFFFF"/>
                  </a:solidFill>
                  <a:latin typeface="+mj-lt"/>
                  <a:cs typeface="Times New Roman"/>
                </a:rPr>
                <a:t>a</a:t>
              </a:r>
              <a:r>
                <a:rPr sz="1738" spc="-5" dirty="0">
                  <a:solidFill>
                    <a:srgbClr val="FFFFFF"/>
                  </a:solidFill>
                  <a:latin typeface="+mj-lt"/>
                  <a:cs typeface="Times New Roman"/>
                </a:rPr>
                <a:t> </a:t>
              </a:r>
              <a:r>
                <a:rPr sz="1738" spc="-34" dirty="0">
                  <a:solidFill>
                    <a:srgbClr val="FFFFFF"/>
                  </a:solidFill>
                  <a:latin typeface="+mj-lt"/>
                  <a:cs typeface="Times New Roman"/>
                </a:rPr>
                <a:t>foreign </a:t>
              </a:r>
              <a:r>
                <a:rPr sz="1738" spc="-419" dirty="0">
                  <a:solidFill>
                    <a:srgbClr val="FFFFFF"/>
                  </a:solidFill>
                  <a:latin typeface="+mj-lt"/>
                  <a:cs typeface="Times New Roman"/>
                </a:rPr>
                <a:t> </a:t>
              </a:r>
              <a:r>
                <a:rPr sz="1738" spc="-39" dirty="0">
                  <a:solidFill>
                    <a:srgbClr val="FFFFFF"/>
                  </a:solidFill>
                  <a:latin typeface="+mj-lt"/>
                  <a:cs typeface="Times New Roman"/>
                </a:rPr>
                <a:t>entity</a:t>
              </a:r>
              <a:r>
                <a:rPr sz="1738" spc="5" dirty="0">
                  <a:solidFill>
                    <a:srgbClr val="FFFFFF"/>
                  </a:solidFill>
                  <a:latin typeface="+mj-lt"/>
                  <a:cs typeface="Times New Roman"/>
                </a:rPr>
                <a:t> </a:t>
              </a:r>
              <a:r>
                <a:rPr sz="1738" spc="-34" dirty="0">
                  <a:solidFill>
                    <a:srgbClr val="FFFFFF"/>
                  </a:solidFill>
                  <a:latin typeface="+mj-lt"/>
                  <a:cs typeface="Times New Roman"/>
                </a:rPr>
                <a:t>in</a:t>
              </a:r>
              <a:r>
                <a:rPr sz="1738" dirty="0">
                  <a:solidFill>
                    <a:srgbClr val="FFFFFF"/>
                  </a:solidFill>
                  <a:latin typeface="+mj-lt"/>
                  <a:cs typeface="Times New Roman"/>
                </a:rPr>
                <a:t> </a:t>
              </a:r>
              <a:r>
                <a:rPr sz="1738" spc="-5" dirty="0">
                  <a:solidFill>
                    <a:srgbClr val="FFFFFF"/>
                  </a:solidFill>
                  <a:latin typeface="+mj-lt"/>
                  <a:cs typeface="Times New Roman"/>
                </a:rPr>
                <a:t>the</a:t>
              </a:r>
              <a:r>
                <a:rPr sz="1738" spc="-10" dirty="0">
                  <a:solidFill>
                    <a:srgbClr val="FFFFFF"/>
                  </a:solidFill>
                  <a:latin typeface="+mj-lt"/>
                  <a:cs typeface="Times New Roman"/>
                </a:rPr>
                <a:t> </a:t>
              </a:r>
              <a:r>
                <a:rPr sz="1738" spc="-19" dirty="0">
                  <a:solidFill>
                    <a:srgbClr val="FFFFFF"/>
                  </a:solidFill>
                  <a:latin typeface="+mj-lt"/>
                  <a:cs typeface="Times New Roman"/>
                </a:rPr>
                <a:t>nature</a:t>
              </a:r>
              <a:r>
                <a:rPr sz="1738" spc="-5" dirty="0">
                  <a:solidFill>
                    <a:srgbClr val="FFFFFF"/>
                  </a:solidFill>
                  <a:latin typeface="+mj-lt"/>
                  <a:cs typeface="Times New Roman"/>
                </a:rPr>
                <a:t> </a:t>
              </a:r>
              <a:r>
                <a:rPr sz="1738" dirty="0">
                  <a:solidFill>
                    <a:srgbClr val="FFFFFF"/>
                  </a:solidFill>
                  <a:latin typeface="+mj-lt"/>
                  <a:cs typeface="Times New Roman"/>
                </a:rPr>
                <a:t>of</a:t>
              </a:r>
              <a:r>
                <a:rPr sz="1738" spc="227" dirty="0">
                  <a:solidFill>
                    <a:srgbClr val="FFFFFF"/>
                  </a:solidFill>
                  <a:latin typeface="+mj-lt"/>
                  <a:cs typeface="Times New Roman"/>
                </a:rPr>
                <a:t> </a:t>
              </a:r>
              <a:r>
                <a:rPr sz="1738" spc="-77" dirty="0">
                  <a:solidFill>
                    <a:schemeClr val="tx2"/>
                  </a:solidFill>
                  <a:latin typeface="+mj-lt"/>
                  <a:cs typeface="Times New Roman"/>
                </a:rPr>
                <a:t>fully</a:t>
              </a:r>
              <a:r>
                <a:rPr sz="1738" spc="24" dirty="0">
                  <a:solidFill>
                    <a:schemeClr val="tx2"/>
                  </a:solidFill>
                  <a:latin typeface="+mj-lt"/>
                  <a:cs typeface="Times New Roman"/>
                </a:rPr>
                <a:t> </a:t>
              </a:r>
              <a:r>
                <a:rPr sz="1738" spc="-19" dirty="0">
                  <a:solidFill>
                    <a:schemeClr val="tx2"/>
                  </a:solidFill>
                  <a:latin typeface="+mj-lt"/>
                  <a:cs typeface="Times New Roman"/>
                </a:rPr>
                <a:t>and</a:t>
              </a:r>
              <a:r>
                <a:rPr sz="1738" spc="-10" dirty="0">
                  <a:solidFill>
                    <a:schemeClr val="tx2"/>
                  </a:solidFill>
                  <a:latin typeface="+mj-lt"/>
                  <a:cs typeface="Times New Roman"/>
                </a:rPr>
                <a:t> </a:t>
              </a:r>
              <a:r>
                <a:rPr sz="1738" spc="-43" dirty="0">
                  <a:solidFill>
                    <a:schemeClr val="tx2"/>
                  </a:solidFill>
                  <a:latin typeface="+mj-lt"/>
                  <a:cs typeface="Times New Roman"/>
                </a:rPr>
                <a:t>compulsorily</a:t>
              </a:r>
              <a:r>
                <a:rPr sz="1738" spc="-14" dirty="0">
                  <a:solidFill>
                    <a:schemeClr val="tx2"/>
                  </a:solidFill>
                  <a:latin typeface="+mj-lt"/>
                  <a:cs typeface="Times New Roman"/>
                </a:rPr>
                <a:t> </a:t>
              </a:r>
              <a:r>
                <a:rPr sz="1738" spc="-34" dirty="0">
                  <a:solidFill>
                    <a:schemeClr val="tx2"/>
                  </a:solidFill>
                  <a:latin typeface="+mj-lt"/>
                  <a:cs typeface="Times New Roman"/>
                </a:rPr>
                <a:t>convertible </a:t>
              </a:r>
              <a:r>
                <a:rPr sz="1738" spc="-29" dirty="0">
                  <a:solidFill>
                    <a:schemeClr val="tx2"/>
                  </a:solidFill>
                  <a:latin typeface="+mj-lt"/>
                  <a:cs typeface="Times New Roman"/>
                </a:rPr>
                <a:t> </a:t>
              </a:r>
              <a:r>
                <a:rPr sz="1738" spc="-19" dirty="0">
                  <a:solidFill>
                    <a:schemeClr val="tx2"/>
                  </a:solidFill>
                  <a:latin typeface="+mj-lt"/>
                  <a:cs typeface="Times New Roman"/>
                </a:rPr>
                <a:t>instruments.</a:t>
              </a:r>
              <a:endParaRPr sz="1738" dirty="0">
                <a:solidFill>
                  <a:schemeClr val="tx2"/>
                </a:solidFill>
                <a:latin typeface="+mj-lt"/>
                <a:cs typeface="Times New Roman"/>
              </a:endParaRPr>
            </a:p>
          </p:txBody>
        </p:sp>
        <p:grpSp>
          <p:nvGrpSpPr>
            <p:cNvPr id="14" name="object 14"/>
            <p:cNvGrpSpPr/>
            <p:nvPr/>
          </p:nvGrpSpPr>
          <p:grpSpPr>
            <a:xfrm>
              <a:off x="5787642" y="2960577"/>
              <a:ext cx="5660571" cy="2600306"/>
              <a:chOff x="5992621" y="2807462"/>
              <a:chExt cx="5861050" cy="2692400"/>
            </a:xfrm>
            <a:solidFill>
              <a:srgbClr val="92D050"/>
            </a:solidFill>
          </p:grpSpPr>
          <p:sp>
            <p:nvSpPr>
              <p:cNvPr id="15" name="object 15"/>
              <p:cNvSpPr/>
              <p:nvPr/>
            </p:nvSpPr>
            <p:spPr>
              <a:xfrm>
                <a:off x="6005321" y="2820162"/>
                <a:ext cx="5835650" cy="2667000"/>
              </a:xfrm>
              <a:custGeom>
                <a:avLst/>
                <a:gdLst/>
                <a:ahLst/>
                <a:cxnLst/>
                <a:rect l="l" t="t" r="r" b="b"/>
                <a:pathLst>
                  <a:path w="5835650" h="2667000">
                    <a:moveTo>
                      <a:pt x="5835396" y="0"/>
                    </a:moveTo>
                    <a:lnTo>
                      <a:pt x="0" y="0"/>
                    </a:lnTo>
                    <a:lnTo>
                      <a:pt x="0" y="2666999"/>
                    </a:lnTo>
                    <a:lnTo>
                      <a:pt x="5390896" y="2666999"/>
                    </a:lnTo>
                    <a:lnTo>
                      <a:pt x="5439329" y="2664391"/>
                    </a:lnTo>
                    <a:lnTo>
                      <a:pt x="5486251" y="2656747"/>
                    </a:lnTo>
                    <a:lnTo>
                      <a:pt x="5531392" y="2644339"/>
                    </a:lnTo>
                    <a:lnTo>
                      <a:pt x="5574480" y="2627437"/>
                    </a:lnTo>
                    <a:lnTo>
                      <a:pt x="5615243" y="2606312"/>
                    </a:lnTo>
                    <a:lnTo>
                      <a:pt x="5653412" y="2581237"/>
                    </a:lnTo>
                    <a:lnTo>
                      <a:pt x="5688713" y="2552482"/>
                    </a:lnTo>
                    <a:lnTo>
                      <a:pt x="5720878" y="2520317"/>
                    </a:lnTo>
                    <a:lnTo>
                      <a:pt x="5749633" y="2485016"/>
                    </a:lnTo>
                    <a:lnTo>
                      <a:pt x="5774708" y="2446847"/>
                    </a:lnTo>
                    <a:lnTo>
                      <a:pt x="5795833" y="2406084"/>
                    </a:lnTo>
                    <a:lnTo>
                      <a:pt x="5812735" y="2362996"/>
                    </a:lnTo>
                    <a:lnTo>
                      <a:pt x="5825143" y="2317855"/>
                    </a:lnTo>
                    <a:lnTo>
                      <a:pt x="5832787" y="2270933"/>
                    </a:lnTo>
                    <a:lnTo>
                      <a:pt x="5835396" y="2222499"/>
                    </a:lnTo>
                    <a:lnTo>
                      <a:pt x="5835396" y="0"/>
                    </a:lnTo>
                    <a:close/>
                  </a:path>
                </a:pathLst>
              </a:custGeom>
              <a:grpFill/>
            </p:spPr>
            <p:txBody>
              <a:bodyPr wrap="square" lIns="0" tIns="0" rIns="0" bIns="0" rtlCol="0"/>
              <a:lstStyle/>
              <a:p>
                <a:endParaRPr sz="1738">
                  <a:latin typeface="+mj-lt"/>
                </a:endParaRPr>
              </a:p>
            </p:txBody>
          </p:sp>
          <p:sp>
            <p:nvSpPr>
              <p:cNvPr id="16" name="object 16"/>
              <p:cNvSpPr/>
              <p:nvPr/>
            </p:nvSpPr>
            <p:spPr>
              <a:xfrm>
                <a:off x="6005321" y="2820162"/>
                <a:ext cx="5835650" cy="2667000"/>
              </a:xfrm>
              <a:custGeom>
                <a:avLst/>
                <a:gdLst/>
                <a:ahLst/>
                <a:cxnLst/>
                <a:rect l="l" t="t" r="r" b="b"/>
                <a:pathLst>
                  <a:path w="5835650" h="2667000">
                    <a:moveTo>
                      <a:pt x="5835396" y="0"/>
                    </a:moveTo>
                    <a:lnTo>
                      <a:pt x="5835396" y="2222499"/>
                    </a:lnTo>
                    <a:lnTo>
                      <a:pt x="5832787" y="2270933"/>
                    </a:lnTo>
                    <a:lnTo>
                      <a:pt x="5825143" y="2317855"/>
                    </a:lnTo>
                    <a:lnTo>
                      <a:pt x="5812735" y="2362996"/>
                    </a:lnTo>
                    <a:lnTo>
                      <a:pt x="5795833" y="2406084"/>
                    </a:lnTo>
                    <a:lnTo>
                      <a:pt x="5774708" y="2446847"/>
                    </a:lnTo>
                    <a:lnTo>
                      <a:pt x="5749633" y="2485016"/>
                    </a:lnTo>
                    <a:lnTo>
                      <a:pt x="5720878" y="2520317"/>
                    </a:lnTo>
                    <a:lnTo>
                      <a:pt x="5688713" y="2552482"/>
                    </a:lnTo>
                    <a:lnTo>
                      <a:pt x="5653412" y="2581237"/>
                    </a:lnTo>
                    <a:lnTo>
                      <a:pt x="5615243" y="2606312"/>
                    </a:lnTo>
                    <a:lnTo>
                      <a:pt x="5574480" y="2627437"/>
                    </a:lnTo>
                    <a:lnTo>
                      <a:pt x="5531392" y="2644339"/>
                    </a:lnTo>
                    <a:lnTo>
                      <a:pt x="5486251" y="2656747"/>
                    </a:lnTo>
                    <a:lnTo>
                      <a:pt x="5439329" y="2664391"/>
                    </a:lnTo>
                    <a:lnTo>
                      <a:pt x="5390896" y="2666999"/>
                    </a:lnTo>
                    <a:lnTo>
                      <a:pt x="0" y="2666999"/>
                    </a:lnTo>
                    <a:lnTo>
                      <a:pt x="0" y="0"/>
                    </a:lnTo>
                    <a:lnTo>
                      <a:pt x="5835396" y="0"/>
                    </a:lnTo>
                    <a:close/>
                  </a:path>
                </a:pathLst>
              </a:custGeom>
              <a:grpFill/>
              <a:ln w="25399">
                <a:solidFill>
                  <a:srgbClr val="FFFFFF"/>
                </a:solidFill>
              </a:ln>
            </p:spPr>
            <p:txBody>
              <a:bodyPr wrap="square" lIns="0" tIns="0" rIns="0" bIns="0" rtlCol="0"/>
              <a:lstStyle/>
              <a:p>
                <a:endParaRPr sz="1738">
                  <a:latin typeface="+mj-lt"/>
                </a:endParaRPr>
              </a:p>
            </p:txBody>
          </p:sp>
        </p:grpSp>
        <p:sp>
          <p:nvSpPr>
            <p:cNvPr id="17" name="object 17"/>
            <p:cNvSpPr txBox="1"/>
            <p:nvPr/>
          </p:nvSpPr>
          <p:spPr>
            <a:xfrm>
              <a:off x="5937283" y="3756195"/>
              <a:ext cx="5358225" cy="1539945"/>
            </a:xfrm>
            <a:prstGeom prst="rect">
              <a:avLst/>
            </a:prstGeom>
          </p:spPr>
          <p:txBody>
            <a:bodyPr vert="horz" wrap="square" lIns="0" tIns="58262" rIns="0" bIns="0" rtlCol="0">
              <a:spAutoFit/>
            </a:bodyPr>
            <a:lstStyle/>
            <a:p>
              <a:pPr marL="2453" algn="ctr">
                <a:spcBef>
                  <a:spcPts val="459"/>
                </a:spcBef>
              </a:pPr>
              <a:r>
                <a:rPr sz="1740" b="1" dirty="0">
                  <a:solidFill>
                    <a:srgbClr val="FFFFFF"/>
                  </a:solidFill>
                  <a:uFill>
                    <a:solidFill>
                      <a:srgbClr val="FFFFFF"/>
                    </a:solidFill>
                  </a:uFill>
                  <a:latin typeface="+mj-lt"/>
                  <a:cs typeface="Arial" panose="020B0604020202020204" pitchFamily="34" charset="0"/>
                </a:rPr>
                <a:t>FINANCIAL</a:t>
              </a:r>
              <a:r>
                <a:rPr sz="1740" b="1" spc="-5" dirty="0">
                  <a:solidFill>
                    <a:srgbClr val="FFFFFF"/>
                  </a:solidFill>
                  <a:uFill>
                    <a:solidFill>
                      <a:srgbClr val="FFFFFF"/>
                    </a:solidFill>
                  </a:uFill>
                  <a:latin typeface="+mj-lt"/>
                  <a:cs typeface="Arial" panose="020B0604020202020204" pitchFamily="34" charset="0"/>
                </a:rPr>
                <a:t> </a:t>
              </a:r>
              <a:r>
                <a:rPr sz="1740" b="1" spc="-34" dirty="0">
                  <a:solidFill>
                    <a:srgbClr val="FFFFFF"/>
                  </a:solidFill>
                  <a:uFill>
                    <a:solidFill>
                      <a:srgbClr val="FFFFFF"/>
                    </a:solidFill>
                  </a:uFill>
                  <a:latin typeface="+mj-lt"/>
                  <a:cs typeface="Arial" panose="020B0604020202020204" pitchFamily="34" charset="0"/>
                </a:rPr>
                <a:t>SERVICE</a:t>
              </a:r>
              <a:r>
                <a:rPr sz="1740" b="1" spc="-19" dirty="0">
                  <a:solidFill>
                    <a:srgbClr val="FFFFFF"/>
                  </a:solidFill>
                  <a:uFill>
                    <a:solidFill>
                      <a:srgbClr val="FFFFFF"/>
                    </a:solidFill>
                  </a:uFill>
                  <a:latin typeface="+mj-lt"/>
                  <a:cs typeface="Arial" panose="020B0604020202020204" pitchFamily="34" charset="0"/>
                </a:rPr>
                <a:t> </a:t>
              </a:r>
              <a:r>
                <a:rPr sz="1740" b="1" spc="-24" dirty="0">
                  <a:solidFill>
                    <a:srgbClr val="FFFFFF"/>
                  </a:solidFill>
                  <a:uFill>
                    <a:solidFill>
                      <a:srgbClr val="FFFFFF"/>
                    </a:solidFill>
                  </a:uFill>
                  <a:latin typeface="+mj-lt"/>
                  <a:cs typeface="Arial" panose="020B0604020202020204" pitchFamily="34" charset="0"/>
                </a:rPr>
                <a:t>REGULATOR</a:t>
              </a:r>
              <a:endParaRPr sz="1740" dirty="0">
                <a:latin typeface="+mj-lt"/>
                <a:cs typeface="Arial" panose="020B0604020202020204" pitchFamily="34" charset="0"/>
              </a:endParaRPr>
            </a:p>
            <a:p>
              <a:pPr marL="12266" marR="4906" algn="ctr">
                <a:lnSpc>
                  <a:spcPct val="84300"/>
                </a:lnSpc>
                <a:spcBef>
                  <a:spcPts val="691"/>
                </a:spcBef>
              </a:pPr>
              <a:r>
                <a:rPr sz="1740" spc="-82" dirty="0">
                  <a:solidFill>
                    <a:srgbClr val="FFFFFF"/>
                  </a:solidFill>
                  <a:latin typeface="+mj-lt"/>
                  <a:cs typeface="Arial" panose="020B0604020202020204" pitchFamily="34" charset="0"/>
                </a:rPr>
                <a:t>A</a:t>
              </a:r>
              <a:r>
                <a:rPr sz="1740" dirty="0">
                  <a:solidFill>
                    <a:srgbClr val="FFFFFF"/>
                  </a:solidFill>
                  <a:latin typeface="+mj-lt"/>
                  <a:cs typeface="Arial" panose="020B0604020202020204" pitchFamily="34" charset="0"/>
                </a:rPr>
                <a:t> </a:t>
              </a:r>
              <a:r>
                <a:rPr sz="1740" spc="-48" dirty="0">
                  <a:solidFill>
                    <a:srgbClr val="FFFFFF"/>
                  </a:solidFill>
                  <a:latin typeface="+mj-lt"/>
                  <a:cs typeface="Arial" panose="020B0604020202020204" pitchFamily="34" charset="0"/>
                </a:rPr>
                <a:t>financial</a:t>
              </a:r>
              <a:r>
                <a:rPr sz="1740" dirty="0">
                  <a:solidFill>
                    <a:srgbClr val="FFFFFF"/>
                  </a:solidFill>
                  <a:latin typeface="+mj-lt"/>
                  <a:cs typeface="Arial" panose="020B0604020202020204" pitchFamily="34" charset="0"/>
                </a:rPr>
                <a:t> </a:t>
              </a:r>
              <a:r>
                <a:rPr sz="1740" spc="-43" dirty="0">
                  <a:solidFill>
                    <a:srgbClr val="FFFFFF"/>
                  </a:solidFill>
                  <a:latin typeface="+mj-lt"/>
                  <a:cs typeface="Arial" panose="020B0604020202020204" pitchFamily="34" charset="0"/>
                </a:rPr>
                <a:t>service</a:t>
              </a:r>
              <a:r>
                <a:rPr sz="1740" spc="24" dirty="0">
                  <a:solidFill>
                    <a:srgbClr val="FFFFFF"/>
                  </a:solidFill>
                  <a:latin typeface="+mj-lt"/>
                  <a:cs typeface="Arial" panose="020B0604020202020204" pitchFamily="34" charset="0"/>
                </a:rPr>
                <a:t> </a:t>
              </a:r>
              <a:r>
                <a:rPr sz="1740" spc="-34" dirty="0">
                  <a:solidFill>
                    <a:srgbClr val="FFFFFF"/>
                  </a:solidFill>
                  <a:latin typeface="+mj-lt"/>
                  <a:cs typeface="Arial" panose="020B0604020202020204" pitchFamily="34" charset="0"/>
                </a:rPr>
                <a:t>regulator</a:t>
              </a:r>
              <a:r>
                <a:rPr sz="1740" spc="10" dirty="0">
                  <a:solidFill>
                    <a:srgbClr val="FFFFFF"/>
                  </a:solidFill>
                  <a:latin typeface="+mj-lt"/>
                  <a:cs typeface="Arial" panose="020B0604020202020204" pitchFamily="34" charset="0"/>
                </a:rPr>
                <a:t> </a:t>
              </a:r>
              <a:r>
                <a:rPr sz="1740" spc="-39" dirty="0">
                  <a:solidFill>
                    <a:srgbClr val="FFFFFF"/>
                  </a:solidFill>
                  <a:latin typeface="+mj-lt"/>
                  <a:cs typeface="Arial" panose="020B0604020202020204" pitchFamily="34" charset="0"/>
                </a:rPr>
                <a:t>established</a:t>
              </a:r>
              <a:r>
                <a:rPr sz="1740" spc="-5" dirty="0">
                  <a:solidFill>
                    <a:srgbClr val="FFFFFF"/>
                  </a:solidFill>
                  <a:latin typeface="+mj-lt"/>
                  <a:cs typeface="Arial" panose="020B0604020202020204" pitchFamily="34" charset="0"/>
                </a:rPr>
                <a:t> </a:t>
              </a:r>
              <a:r>
                <a:rPr sz="1740" spc="-14" dirty="0">
                  <a:solidFill>
                    <a:srgbClr val="FFFFFF"/>
                  </a:solidFill>
                  <a:latin typeface="+mj-lt"/>
                  <a:cs typeface="Arial" panose="020B0604020202020204" pitchFamily="34" charset="0"/>
                </a:rPr>
                <a:t>under</a:t>
              </a:r>
              <a:r>
                <a:rPr sz="1740" spc="5" dirty="0">
                  <a:solidFill>
                    <a:srgbClr val="FFFFFF"/>
                  </a:solidFill>
                  <a:latin typeface="+mj-lt"/>
                  <a:cs typeface="Arial" panose="020B0604020202020204" pitchFamily="34" charset="0"/>
                </a:rPr>
                <a:t> </a:t>
              </a:r>
              <a:r>
                <a:rPr sz="1740" spc="-68" dirty="0">
                  <a:solidFill>
                    <a:srgbClr val="FFFFFF"/>
                  </a:solidFill>
                  <a:latin typeface="+mj-lt"/>
                  <a:cs typeface="Arial" panose="020B0604020202020204" pitchFamily="34" charset="0"/>
                </a:rPr>
                <a:t>any</a:t>
              </a:r>
              <a:r>
                <a:rPr sz="1740" dirty="0">
                  <a:solidFill>
                    <a:srgbClr val="FFFFFF"/>
                  </a:solidFill>
                  <a:latin typeface="+mj-lt"/>
                  <a:cs typeface="Arial" panose="020B0604020202020204" pitchFamily="34" charset="0"/>
                </a:rPr>
                <a:t> </a:t>
              </a:r>
              <a:r>
                <a:rPr sz="1740" spc="-97" dirty="0">
                  <a:solidFill>
                    <a:srgbClr val="FFFFFF"/>
                  </a:solidFill>
                  <a:latin typeface="+mj-lt"/>
                  <a:cs typeface="Arial" panose="020B0604020202020204" pitchFamily="34" charset="0"/>
                </a:rPr>
                <a:t>law</a:t>
              </a:r>
              <a:r>
                <a:rPr sz="1740" spc="-5" dirty="0">
                  <a:solidFill>
                    <a:srgbClr val="FFFFFF"/>
                  </a:solidFill>
                  <a:latin typeface="+mj-lt"/>
                  <a:cs typeface="Arial" panose="020B0604020202020204" pitchFamily="34" charset="0"/>
                </a:rPr>
                <a:t> </a:t>
              </a:r>
              <a:r>
                <a:rPr sz="1740" spc="-34" dirty="0">
                  <a:solidFill>
                    <a:srgbClr val="FFFFFF"/>
                  </a:solidFill>
                  <a:latin typeface="+mj-lt"/>
                  <a:cs typeface="Arial" panose="020B0604020202020204" pitchFamily="34" charset="0"/>
                </a:rPr>
                <a:t>in</a:t>
              </a:r>
              <a:r>
                <a:rPr sz="1740" spc="10" dirty="0">
                  <a:solidFill>
                    <a:srgbClr val="FFFFFF"/>
                  </a:solidFill>
                  <a:latin typeface="+mj-lt"/>
                  <a:cs typeface="Arial" panose="020B0604020202020204" pitchFamily="34" charset="0"/>
                </a:rPr>
                <a:t> </a:t>
              </a:r>
              <a:r>
                <a:rPr sz="1740" spc="-24" dirty="0">
                  <a:solidFill>
                    <a:srgbClr val="FFFFFF"/>
                  </a:solidFill>
                  <a:latin typeface="+mj-lt"/>
                  <a:cs typeface="Arial" panose="020B0604020202020204" pitchFamily="34" charset="0"/>
                </a:rPr>
                <a:t>force </a:t>
              </a:r>
              <a:r>
                <a:rPr sz="1740" spc="-419" dirty="0">
                  <a:solidFill>
                    <a:srgbClr val="FFFFFF"/>
                  </a:solidFill>
                  <a:latin typeface="+mj-lt"/>
                  <a:cs typeface="Arial" panose="020B0604020202020204" pitchFamily="34" charset="0"/>
                </a:rPr>
                <a:t> </a:t>
              </a:r>
              <a:r>
                <a:rPr sz="1740" spc="-34" dirty="0">
                  <a:solidFill>
                    <a:srgbClr val="FFFFFF"/>
                  </a:solidFill>
                  <a:latin typeface="+mj-lt"/>
                  <a:cs typeface="Arial" panose="020B0604020202020204" pitchFamily="34" charset="0"/>
                </a:rPr>
                <a:t>in</a:t>
              </a:r>
              <a:r>
                <a:rPr sz="1740"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India</a:t>
              </a:r>
              <a:r>
                <a:rPr sz="1740"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and</a:t>
              </a:r>
              <a:r>
                <a:rPr sz="1740" spc="-10" dirty="0">
                  <a:solidFill>
                    <a:srgbClr val="FFFFFF"/>
                  </a:solidFill>
                  <a:latin typeface="+mj-lt"/>
                  <a:cs typeface="Arial" panose="020B0604020202020204" pitchFamily="34" charset="0"/>
                </a:rPr>
                <a:t> </a:t>
              </a:r>
              <a:r>
                <a:rPr sz="1740" spc="-43" dirty="0">
                  <a:solidFill>
                    <a:srgbClr val="FFFFFF"/>
                  </a:solidFill>
                  <a:latin typeface="+mj-lt"/>
                  <a:cs typeface="Arial" panose="020B0604020202020204" pitchFamily="34" charset="0"/>
                </a:rPr>
                <a:t>include</a:t>
              </a:r>
              <a:r>
                <a:rPr sz="1740" spc="5" dirty="0">
                  <a:solidFill>
                    <a:srgbClr val="FFFFFF"/>
                  </a:solidFill>
                  <a:latin typeface="+mj-lt"/>
                  <a:cs typeface="Arial" panose="020B0604020202020204" pitchFamily="34" charset="0"/>
                </a:rPr>
                <a:t> </a:t>
              </a:r>
              <a:r>
                <a:rPr sz="1740" spc="-5" dirty="0">
                  <a:solidFill>
                    <a:srgbClr val="FFFFFF"/>
                  </a:solidFill>
                  <a:latin typeface="+mj-lt"/>
                  <a:cs typeface="Arial" panose="020B0604020202020204" pitchFamily="34" charset="0"/>
                </a:rPr>
                <a:t>the</a:t>
              </a:r>
              <a:r>
                <a:rPr sz="1740" spc="-10" dirty="0">
                  <a:solidFill>
                    <a:srgbClr val="FFFFFF"/>
                  </a:solidFill>
                  <a:latin typeface="+mj-lt"/>
                  <a:cs typeface="Arial" panose="020B0604020202020204" pitchFamily="34" charset="0"/>
                </a:rPr>
                <a:t> </a:t>
              </a:r>
              <a:r>
                <a:rPr sz="1740" spc="-53" dirty="0">
                  <a:solidFill>
                    <a:srgbClr val="FFFFFF"/>
                  </a:solidFill>
                  <a:latin typeface="+mj-lt"/>
                  <a:cs typeface="Arial" panose="020B0604020202020204" pitchFamily="34" charset="0"/>
                </a:rPr>
                <a:t>Reserve</a:t>
              </a:r>
              <a:r>
                <a:rPr sz="1740" spc="5" dirty="0">
                  <a:solidFill>
                    <a:srgbClr val="FFFFFF"/>
                  </a:solidFill>
                  <a:latin typeface="+mj-lt"/>
                  <a:cs typeface="Arial" panose="020B0604020202020204" pitchFamily="34" charset="0"/>
                </a:rPr>
                <a:t> </a:t>
              </a:r>
              <a:r>
                <a:rPr sz="1740" spc="-53" dirty="0">
                  <a:solidFill>
                    <a:srgbClr val="FFFFFF"/>
                  </a:solidFill>
                  <a:latin typeface="+mj-lt"/>
                  <a:cs typeface="Arial" panose="020B0604020202020204" pitchFamily="34" charset="0"/>
                </a:rPr>
                <a:t>Bank,</a:t>
              </a:r>
              <a:r>
                <a:rPr sz="1740" dirty="0">
                  <a:solidFill>
                    <a:srgbClr val="FFFFFF"/>
                  </a:solidFill>
                  <a:latin typeface="+mj-lt"/>
                  <a:cs typeface="Arial" panose="020B0604020202020204" pitchFamily="34" charset="0"/>
                </a:rPr>
                <a:t> </a:t>
              </a:r>
              <a:r>
                <a:rPr sz="1740" spc="-5" dirty="0">
                  <a:solidFill>
                    <a:srgbClr val="FFFFFF"/>
                  </a:solidFill>
                  <a:latin typeface="+mj-lt"/>
                  <a:cs typeface="Arial" panose="020B0604020202020204" pitchFamily="34" charset="0"/>
                </a:rPr>
                <a:t>the</a:t>
              </a:r>
              <a:r>
                <a:rPr sz="1740" dirty="0">
                  <a:solidFill>
                    <a:srgbClr val="FFFFFF"/>
                  </a:solidFill>
                  <a:latin typeface="+mj-lt"/>
                  <a:cs typeface="Arial" panose="020B0604020202020204" pitchFamily="34" charset="0"/>
                </a:rPr>
                <a:t> </a:t>
              </a:r>
              <a:r>
                <a:rPr sz="1740" spc="-53" dirty="0">
                  <a:solidFill>
                    <a:srgbClr val="FFFFFF"/>
                  </a:solidFill>
                  <a:latin typeface="+mj-lt"/>
                  <a:cs typeface="Arial" panose="020B0604020202020204" pitchFamily="34" charset="0"/>
                </a:rPr>
                <a:t>Securities</a:t>
              </a:r>
              <a:r>
                <a:rPr sz="1740" spc="19"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and </a:t>
              </a:r>
              <a:r>
                <a:rPr sz="1740" spc="-14" dirty="0">
                  <a:solidFill>
                    <a:srgbClr val="FFFFFF"/>
                  </a:solidFill>
                  <a:latin typeface="+mj-lt"/>
                  <a:cs typeface="Arial" panose="020B0604020202020204" pitchFamily="34" charset="0"/>
                </a:rPr>
                <a:t> </a:t>
              </a:r>
              <a:r>
                <a:rPr sz="1740" spc="-39" dirty="0">
                  <a:solidFill>
                    <a:srgbClr val="FFFFFF"/>
                  </a:solidFill>
                  <a:latin typeface="+mj-lt"/>
                  <a:cs typeface="Arial" panose="020B0604020202020204" pitchFamily="34" charset="0"/>
                </a:rPr>
                <a:t>Exchange </a:t>
              </a:r>
              <a:r>
                <a:rPr sz="1740" spc="-29" dirty="0">
                  <a:solidFill>
                    <a:srgbClr val="FFFFFF"/>
                  </a:solidFill>
                  <a:latin typeface="+mj-lt"/>
                  <a:cs typeface="Arial" panose="020B0604020202020204" pitchFamily="34" charset="0"/>
                </a:rPr>
                <a:t>Board </a:t>
              </a:r>
              <a:r>
                <a:rPr sz="1740" dirty="0">
                  <a:solidFill>
                    <a:srgbClr val="FFFFFF"/>
                  </a:solidFill>
                  <a:latin typeface="+mj-lt"/>
                  <a:cs typeface="Arial" panose="020B0604020202020204" pitchFamily="34" charset="0"/>
                </a:rPr>
                <a:t>of</a:t>
              </a:r>
              <a:r>
                <a:rPr sz="1740" spc="5" dirty="0">
                  <a:solidFill>
                    <a:srgbClr val="FFFFFF"/>
                  </a:solidFill>
                  <a:latin typeface="+mj-lt"/>
                  <a:cs typeface="Arial" panose="020B0604020202020204" pitchFamily="34" charset="0"/>
                </a:rPr>
                <a:t> </a:t>
              </a:r>
              <a:r>
                <a:rPr sz="1740" spc="-29" dirty="0">
                  <a:solidFill>
                    <a:srgbClr val="FFFFFF"/>
                  </a:solidFill>
                  <a:latin typeface="+mj-lt"/>
                  <a:cs typeface="Arial" panose="020B0604020202020204" pitchFamily="34" charset="0"/>
                </a:rPr>
                <a:t>India, </a:t>
              </a:r>
              <a:r>
                <a:rPr sz="1740" spc="-5" dirty="0">
                  <a:solidFill>
                    <a:srgbClr val="FFFFFF"/>
                  </a:solidFill>
                  <a:latin typeface="+mj-lt"/>
                  <a:cs typeface="Arial" panose="020B0604020202020204" pitchFamily="34" charset="0"/>
                </a:rPr>
                <a:t>the </a:t>
              </a:r>
              <a:r>
                <a:rPr sz="1740" spc="-19" dirty="0">
                  <a:solidFill>
                    <a:srgbClr val="FFFFFF"/>
                  </a:solidFill>
                  <a:latin typeface="+mj-lt"/>
                  <a:cs typeface="Arial" panose="020B0604020202020204" pitchFamily="34" charset="0"/>
                </a:rPr>
                <a:t>Insurance </a:t>
              </a:r>
              <a:r>
                <a:rPr sz="1740" spc="-53" dirty="0">
                  <a:solidFill>
                    <a:srgbClr val="FFFFFF"/>
                  </a:solidFill>
                  <a:latin typeface="+mj-lt"/>
                  <a:cs typeface="Arial" panose="020B0604020202020204" pitchFamily="34" charset="0"/>
                </a:rPr>
                <a:t>Regulatory </a:t>
              </a:r>
              <a:r>
                <a:rPr sz="1740" spc="-19" dirty="0">
                  <a:solidFill>
                    <a:srgbClr val="FFFFFF"/>
                  </a:solidFill>
                  <a:latin typeface="+mj-lt"/>
                  <a:cs typeface="Arial" panose="020B0604020202020204" pitchFamily="34" charset="0"/>
                </a:rPr>
                <a:t>and </a:t>
              </a:r>
              <a:r>
                <a:rPr sz="1740" spc="-14"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Development</a:t>
              </a:r>
              <a:r>
                <a:rPr sz="1740" spc="-5" dirty="0">
                  <a:solidFill>
                    <a:srgbClr val="FFFFFF"/>
                  </a:solidFill>
                  <a:latin typeface="+mj-lt"/>
                  <a:cs typeface="Arial" panose="020B0604020202020204" pitchFamily="34" charset="0"/>
                </a:rPr>
                <a:t> </a:t>
              </a:r>
              <a:r>
                <a:rPr sz="1740" spc="-34" dirty="0">
                  <a:solidFill>
                    <a:srgbClr val="FFFFFF"/>
                  </a:solidFill>
                  <a:latin typeface="+mj-lt"/>
                  <a:cs typeface="Arial" panose="020B0604020202020204" pitchFamily="34" charset="0"/>
                </a:rPr>
                <a:t>Authority</a:t>
              </a:r>
              <a:r>
                <a:rPr sz="1740" spc="-10"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and</a:t>
              </a:r>
              <a:r>
                <a:rPr sz="1740" spc="-5" dirty="0">
                  <a:solidFill>
                    <a:srgbClr val="FFFFFF"/>
                  </a:solidFill>
                  <a:latin typeface="+mj-lt"/>
                  <a:cs typeface="Arial" panose="020B0604020202020204" pitchFamily="34" charset="0"/>
                </a:rPr>
                <a:t> the</a:t>
              </a:r>
              <a:r>
                <a:rPr sz="1740" dirty="0">
                  <a:solidFill>
                    <a:srgbClr val="FFFFFF"/>
                  </a:solidFill>
                  <a:latin typeface="+mj-lt"/>
                  <a:cs typeface="Arial" panose="020B0604020202020204" pitchFamily="34" charset="0"/>
                </a:rPr>
                <a:t> </a:t>
              </a:r>
              <a:r>
                <a:rPr sz="1740" spc="-29" dirty="0">
                  <a:solidFill>
                    <a:srgbClr val="FFFFFF"/>
                  </a:solidFill>
                  <a:latin typeface="+mj-lt"/>
                  <a:cs typeface="Arial" panose="020B0604020202020204" pitchFamily="34" charset="0"/>
                </a:rPr>
                <a:t>Pension</a:t>
              </a:r>
              <a:r>
                <a:rPr sz="1740" spc="5" dirty="0">
                  <a:solidFill>
                    <a:srgbClr val="FFFFFF"/>
                  </a:solidFill>
                  <a:latin typeface="+mj-lt"/>
                  <a:cs typeface="Arial" panose="020B0604020202020204" pitchFamily="34" charset="0"/>
                </a:rPr>
                <a:t> </a:t>
              </a:r>
              <a:r>
                <a:rPr sz="1740" dirty="0">
                  <a:solidFill>
                    <a:srgbClr val="FFFFFF"/>
                  </a:solidFill>
                  <a:latin typeface="+mj-lt"/>
                  <a:cs typeface="Arial" panose="020B0604020202020204" pitchFamily="34" charset="0"/>
                </a:rPr>
                <a:t>Fund</a:t>
              </a:r>
              <a:r>
                <a:rPr sz="1740" spc="5" dirty="0">
                  <a:solidFill>
                    <a:srgbClr val="FFFFFF"/>
                  </a:solidFill>
                  <a:latin typeface="+mj-lt"/>
                  <a:cs typeface="Arial" panose="020B0604020202020204" pitchFamily="34" charset="0"/>
                </a:rPr>
                <a:t> </a:t>
              </a:r>
              <a:r>
                <a:rPr sz="1740" spc="-53" dirty="0">
                  <a:solidFill>
                    <a:srgbClr val="FFFFFF"/>
                  </a:solidFill>
                  <a:latin typeface="+mj-lt"/>
                  <a:cs typeface="Arial" panose="020B0604020202020204" pitchFamily="34" charset="0"/>
                </a:rPr>
                <a:t>Regulatory</a:t>
              </a:r>
              <a:r>
                <a:rPr sz="1740" spc="5"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and </a:t>
              </a:r>
              <a:r>
                <a:rPr sz="1740" spc="-419" dirty="0">
                  <a:solidFill>
                    <a:srgbClr val="FFFFFF"/>
                  </a:solidFill>
                  <a:latin typeface="+mj-lt"/>
                  <a:cs typeface="Arial" panose="020B0604020202020204" pitchFamily="34" charset="0"/>
                </a:rPr>
                <a:t> </a:t>
              </a:r>
              <a:r>
                <a:rPr sz="1740" spc="-19" dirty="0">
                  <a:solidFill>
                    <a:srgbClr val="FFFFFF"/>
                  </a:solidFill>
                  <a:latin typeface="+mj-lt"/>
                  <a:cs typeface="Arial" panose="020B0604020202020204" pitchFamily="34" charset="0"/>
                </a:rPr>
                <a:t>Development</a:t>
              </a:r>
              <a:r>
                <a:rPr sz="1740" spc="-10" dirty="0">
                  <a:solidFill>
                    <a:srgbClr val="FFFFFF"/>
                  </a:solidFill>
                  <a:latin typeface="+mj-lt"/>
                  <a:cs typeface="Arial" panose="020B0604020202020204" pitchFamily="34" charset="0"/>
                </a:rPr>
                <a:t> </a:t>
              </a:r>
              <a:r>
                <a:rPr sz="1740" spc="-53" dirty="0">
                  <a:solidFill>
                    <a:srgbClr val="FFFFFF"/>
                  </a:solidFill>
                  <a:latin typeface="+mj-lt"/>
                  <a:cs typeface="Arial" panose="020B0604020202020204" pitchFamily="34" charset="0"/>
                </a:rPr>
                <a:t>Authority.</a:t>
              </a:r>
              <a:endParaRPr sz="1740" dirty="0">
                <a:latin typeface="+mj-lt"/>
                <a:cs typeface="Arial" panose="020B0604020202020204" pitchFamily="34" charset="0"/>
              </a:endParaRPr>
            </a:p>
          </p:txBody>
        </p:sp>
        <p:grpSp>
          <p:nvGrpSpPr>
            <p:cNvPr id="18" name="object 18"/>
            <p:cNvGrpSpPr/>
            <p:nvPr/>
          </p:nvGrpSpPr>
          <p:grpSpPr>
            <a:xfrm>
              <a:off x="5633587" y="2329635"/>
              <a:ext cx="3382851" cy="1287888"/>
              <a:chOff x="5833109" y="2154174"/>
              <a:chExt cx="3502660" cy="1333500"/>
            </a:xfrm>
            <a:solidFill>
              <a:schemeClr val="bg1"/>
            </a:solidFill>
          </p:grpSpPr>
          <p:sp>
            <p:nvSpPr>
              <p:cNvPr id="19" name="object 19"/>
              <p:cNvSpPr/>
              <p:nvPr/>
            </p:nvSpPr>
            <p:spPr>
              <a:xfrm>
                <a:off x="5833109" y="2154174"/>
                <a:ext cx="3502660" cy="1333500"/>
              </a:xfrm>
              <a:custGeom>
                <a:avLst/>
                <a:gdLst/>
                <a:ahLst/>
                <a:cxnLst/>
                <a:rect l="l" t="t" r="r" b="b"/>
                <a:pathLst>
                  <a:path w="3502659" h="1333500">
                    <a:moveTo>
                      <a:pt x="3279901" y="0"/>
                    </a:moveTo>
                    <a:lnTo>
                      <a:pt x="222250" y="0"/>
                    </a:lnTo>
                    <a:lnTo>
                      <a:pt x="177477" y="4517"/>
                    </a:lnTo>
                    <a:lnTo>
                      <a:pt x="135766" y="17474"/>
                    </a:lnTo>
                    <a:lnTo>
                      <a:pt x="98015" y="37973"/>
                    </a:lnTo>
                    <a:lnTo>
                      <a:pt x="65119" y="65119"/>
                    </a:lnTo>
                    <a:lnTo>
                      <a:pt x="37973" y="98015"/>
                    </a:lnTo>
                    <a:lnTo>
                      <a:pt x="17474" y="135766"/>
                    </a:lnTo>
                    <a:lnTo>
                      <a:pt x="4517" y="177477"/>
                    </a:lnTo>
                    <a:lnTo>
                      <a:pt x="0" y="222250"/>
                    </a:lnTo>
                    <a:lnTo>
                      <a:pt x="0" y="1111250"/>
                    </a:lnTo>
                    <a:lnTo>
                      <a:pt x="4517" y="1156022"/>
                    </a:lnTo>
                    <a:lnTo>
                      <a:pt x="17474" y="1197733"/>
                    </a:lnTo>
                    <a:lnTo>
                      <a:pt x="37973" y="1235484"/>
                    </a:lnTo>
                    <a:lnTo>
                      <a:pt x="65119" y="1268380"/>
                    </a:lnTo>
                    <a:lnTo>
                      <a:pt x="98015" y="1295526"/>
                    </a:lnTo>
                    <a:lnTo>
                      <a:pt x="135766" y="1316025"/>
                    </a:lnTo>
                    <a:lnTo>
                      <a:pt x="177477" y="1328982"/>
                    </a:lnTo>
                    <a:lnTo>
                      <a:pt x="222250" y="1333499"/>
                    </a:lnTo>
                    <a:lnTo>
                      <a:pt x="3279901" y="1333499"/>
                    </a:lnTo>
                    <a:lnTo>
                      <a:pt x="3324674" y="1328982"/>
                    </a:lnTo>
                    <a:lnTo>
                      <a:pt x="3366385" y="1316025"/>
                    </a:lnTo>
                    <a:lnTo>
                      <a:pt x="3404136" y="1295526"/>
                    </a:lnTo>
                    <a:lnTo>
                      <a:pt x="3437032" y="1268380"/>
                    </a:lnTo>
                    <a:lnTo>
                      <a:pt x="3464178" y="1235484"/>
                    </a:lnTo>
                    <a:lnTo>
                      <a:pt x="3484677" y="1197733"/>
                    </a:lnTo>
                    <a:lnTo>
                      <a:pt x="3497634" y="1156022"/>
                    </a:lnTo>
                    <a:lnTo>
                      <a:pt x="3502151" y="1111250"/>
                    </a:lnTo>
                    <a:lnTo>
                      <a:pt x="3502151" y="222250"/>
                    </a:lnTo>
                    <a:lnTo>
                      <a:pt x="3497634" y="177477"/>
                    </a:lnTo>
                    <a:lnTo>
                      <a:pt x="3484677" y="135766"/>
                    </a:lnTo>
                    <a:lnTo>
                      <a:pt x="3464178" y="98015"/>
                    </a:lnTo>
                    <a:lnTo>
                      <a:pt x="3437032" y="65119"/>
                    </a:lnTo>
                    <a:lnTo>
                      <a:pt x="3404136" y="37973"/>
                    </a:lnTo>
                    <a:lnTo>
                      <a:pt x="3366385" y="17474"/>
                    </a:lnTo>
                    <a:lnTo>
                      <a:pt x="3324674" y="4517"/>
                    </a:lnTo>
                    <a:lnTo>
                      <a:pt x="3279901" y="0"/>
                    </a:lnTo>
                    <a:close/>
                  </a:path>
                </a:pathLst>
              </a:custGeom>
              <a:grpFill/>
            </p:spPr>
            <p:txBody>
              <a:bodyPr wrap="square" lIns="0" tIns="0" rIns="0" bIns="0" rtlCol="0"/>
              <a:lstStyle/>
              <a:p>
                <a:endParaRPr sz="1738">
                  <a:latin typeface="+mj-lt"/>
                </a:endParaRPr>
              </a:p>
            </p:txBody>
          </p:sp>
          <p:sp>
            <p:nvSpPr>
              <p:cNvPr id="20" name="object 20"/>
              <p:cNvSpPr/>
              <p:nvPr/>
            </p:nvSpPr>
            <p:spPr>
              <a:xfrm>
                <a:off x="5833109" y="2154174"/>
                <a:ext cx="3502660" cy="1333500"/>
              </a:xfrm>
              <a:custGeom>
                <a:avLst/>
                <a:gdLst/>
                <a:ahLst/>
                <a:cxnLst/>
                <a:rect l="l" t="t" r="r" b="b"/>
                <a:pathLst>
                  <a:path w="3502659" h="1333500">
                    <a:moveTo>
                      <a:pt x="0" y="222250"/>
                    </a:moveTo>
                    <a:lnTo>
                      <a:pt x="4517" y="177477"/>
                    </a:lnTo>
                    <a:lnTo>
                      <a:pt x="17474" y="135766"/>
                    </a:lnTo>
                    <a:lnTo>
                      <a:pt x="37973" y="98015"/>
                    </a:lnTo>
                    <a:lnTo>
                      <a:pt x="65119" y="65119"/>
                    </a:lnTo>
                    <a:lnTo>
                      <a:pt x="98015" y="37973"/>
                    </a:lnTo>
                    <a:lnTo>
                      <a:pt x="135766" y="17474"/>
                    </a:lnTo>
                    <a:lnTo>
                      <a:pt x="177477" y="4517"/>
                    </a:lnTo>
                    <a:lnTo>
                      <a:pt x="222250" y="0"/>
                    </a:lnTo>
                    <a:lnTo>
                      <a:pt x="3279901" y="0"/>
                    </a:lnTo>
                    <a:lnTo>
                      <a:pt x="3324674" y="4517"/>
                    </a:lnTo>
                    <a:lnTo>
                      <a:pt x="3366385" y="17474"/>
                    </a:lnTo>
                    <a:lnTo>
                      <a:pt x="3404136" y="37973"/>
                    </a:lnTo>
                    <a:lnTo>
                      <a:pt x="3437032" y="65119"/>
                    </a:lnTo>
                    <a:lnTo>
                      <a:pt x="3464178" y="98015"/>
                    </a:lnTo>
                    <a:lnTo>
                      <a:pt x="3484677" y="135766"/>
                    </a:lnTo>
                    <a:lnTo>
                      <a:pt x="3497634" y="177477"/>
                    </a:lnTo>
                    <a:lnTo>
                      <a:pt x="3502151" y="222250"/>
                    </a:lnTo>
                    <a:lnTo>
                      <a:pt x="3502151" y="1111250"/>
                    </a:lnTo>
                    <a:lnTo>
                      <a:pt x="3497634" y="1156022"/>
                    </a:lnTo>
                    <a:lnTo>
                      <a:pt x="3484677" y="1197733"/>
                    </a:lnTo>
                    <a:lnTo>
                      <a:pt x="3464178" y="1235484"/>
                    </a:lnTo>
                    <a:lnTo>
                      <a:pt x="3437032" y="1268380"/>
                    </a:lnTo>
                    <a:lnTo>
                      <a:pt x="3404136" y="1295526"/>
                    </a:lnTo>
                    <a:lnTo>
                      <a:pt x="3366385" y="1316025"/>
                    </a:lnTo>
                    <a:lnTo>
                      <a:pt x="3324674" y="1328982"/>
                    </a:lnTo>
                    <a:lnTo>
                      <a:pt x="3279901" y="1333499"/>
                    </a:lnTo>
                    <a:lnTo>
                      <a:pt x="222250" y="1333499"/>
                    </a:lnTo>
                    <a:lnTo>
                      <a:pt x="177477" y="1328982"/>
                    </a:lnTo>
                    <a:lnTo>
                      <a:pt x="135766" y="1316025"/>
                    </a:lnTo>
                    <a:lnTo>
                      <a:pt x="98015" y="1295526"/>
                    </a:lnTo>
                    <a:lnTo>
                      <a:pt x="65119" y="1268380"/>
                    </a:lnTo>
                    <a:lnTo>
                      <a:pt x="37973" y="1235484"/>
                    </a:lnTo>
                    <a:lnTo>
                      <a:pt x="17474" y="1197733"/>
                    </a:lnTo>
                    <a:lnTo>
                      <a:pt x="4517" y="1156022"/>
                    </a:lnTo>
                    <a:lnTo>
                      <a:pt x="0" y="1111250"/>
                    </a:lnTo>
                    <a:lnTo>
                      <a:pt x="0" y="222250"/>
                    </a:lnTo>
                    <a:close/>
                  </a:path>
                </a:pathLst>
              </a:custGeom>
              <a:grpFill/>
              <a:ln w="25400">
                <a:solidFill>
                  <a:srgbClr val="FFFFFF"/>
                </a:solidFill>
              </a:ln>
            </p:spPr>
            <p:txBody>
              <a:bodyPr wrap="square" lIns="0" tIns="0" rIns="0" bIns="0" rtlCol="0"/>
              <a:lstStyle/>
              <a:p>
                <a:endParaRPr sz="1738">
                  <a:latin typeface="+mj-lt"/>
                </a:endParaRPr>
              </a:p>
            </p:txBody>
          </p:sp>
        </p:grpSp>
        <p:sp>
          <p:nvSpPr>
            <p:cNvPr id="21" name="object 21"/>
            <p:cNvSpPr txBox="1"/>
            <p:nvPr/>
          </p:nvSpPr>
          <p:spPr>
            <a:xfrm>
              <a:off x="6245273" y="2682884"/>
              <a:ext cx="2158744" cy="499699"/>
            </a:xfrm>
            <a:prstGeom prst="rect">
              <a:avLst/>
            </a:prstGeom>
          </p:spPr>
          <p:txBody>
            <a:bodyPr vert="horz" wrap="square" lIns="0" tIns="12266" rIns="0" bIns="0" rtlCol="0">
              <a:spAutoFit/>
            </a:bodyPr>
            <a:lstStyle/>
            <a:p>
              <a:pPr algn="ctr">
                <a:lnSpc>
                  <a:spcPts val="1921"/>
                </a:lnSpc>
                <a:spcBef>
                  <a:spcPts val="97"/>
                </a:spcBef>
              </a:pPr>
              <a:r>
                <a:rPr sz="1740" b="1" spc="34" dirty="0">
                  <a:latin typeface="+mj-lt"/>
                  <a:cs typeface="Arial" panose="020B0604020202020204" pitchFamily="34" charset="0"/>
                </a:rPr>
                <a:t>NEW</a:t>
              </a:r>
              <a:r>
                <a:rPr sz="1740" b="1" spc="-63" dirty="0">
                  <a:latin typeface="+mj-lt"/>
                  <a:cs typeface="Arial" panose="020B0604020202020204" pitchFamily="34" charset="0"/>
                </a:rPr>
                <a:t> </a:t>
              </a:r>
              <a:r>
                <a:rPr sz="1740" b="1" spc="53" dirty="0">
                  <a:latin typeface="+mj-lt"/>
                  <a:cs typeface="Arial" panose="020B0604020202020204" pitchFamily="34" charset="0"/>
                </a:rPr>
                <a:t>DEFINITIONS</a:t>
              </a:r>
              <a:endParaRPr sz="1740" dirty="0">
                <a:latin typeface="+mj-lt"/>
                <a:cs typeface="Arial" panose="020B0604020202020204" pitchFamily="34" charset="0"/>
              </a:endParaRPr>
            </a:p>
            <a:p>
              <a:pPr marL="2453" algn="ctr">
                <a:lnSpc>
                  <a:spcPts val="1921"/>
                </a:lnSpc>
              </a:pPr>
              <a:r>
                <a:rPr sz="1740" b="1" spc="43" dirty="0">
                  <a:latin typeface="+mj-lt"/>
                  <a:cs typeface="Arial" panose="020B0604020202020204" pitchFamily="34" charset="0"/>
                </a:rPr>
                <a:t>INTRODUCED</a:t>
              </a:r>
              <a:endParaRPr sz="1740" dirty="0">
                <a:latin typeface="+mj-lt"/>
                <a:cs typeface="Arial" panose="020B0604020202020204" pitchFamily="34" charset="0"/>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E9C43A-4500-05D1-66EE-D18F4E4F9CD4}"/>
              </a:ext>
            </a:extLst>
          </p:cNvPr>
          <p:cNvGrpSpPr/>
          <p:nvPr/>
        </p:nvGrpSpPr>
        <p:grpSpPr>
          <a:xfrm>
            <a:off x="771628" y="861382"/>
            <a:ext cx="10648744" cy="5135236"/>
            <a:chOff x="799471" y="483418"/>
            <a:chExt cx="10648744" cy="5135236"/>
          </a:xfrm>
        </p:grpSpPr>
        <p:grpSp>
          <p:nvGrpSpPr>
            <p:cNvPr id="2" name="object 2"/>
            <p:cNvGrpSpPr/>
            <p:nvPr/>
          </p:nvGrpSpPr>
          <p:grpSpPr>
            <a:xfrm>
              <a:off x="799471" y="483418"/>
              <a:ext cx="5336760" cy="2580068"/>
              <a:chOff x="827786" y="242570"/>
              <a:chExt cx="5525770" cy="2671445"/>
            </a:xfrm>
          </p:grpSpPr>
          <p:sp>
            <p:nvSpPr>
              <p:cNvPr id="3" name="object 3"/>
              <p:cNvSpPr/>
              <p:nvPr/>
            </p:nvSpPr>
            <p:spPr>
              <a:xfrm>
                <a:off x="840486" y="255270"/>
                <a:ext cx="5500370" cy="2646045"/>
              </a:xfrm>
              <a:custGeom>
                <a:avLst/>
                <a:gdLst/>
                <a:ahLst/>
                <a:cxnLst/>
                <a:rect l="l" t="t" r="r" b="b"/>
                <a:pathLst>
                  <a:path w="5500370" h="2646045">
                    <a:moveTo>
                      <a:pt x="5500116" y="0"/>
                    </a:moveTo>
                    <a:lnTo>
                      <a:pt x="440944" y="0"/>
                    </a:lnTo>
                    <a:lnTo>
                      <a:pt x="392899" y="2586"/>
                    </a:lnTo>
                    <a:lnTo>
                      <a:pt x="346352" y="10167"/>
                    </a:lnTo>
                    <a:lnTo>
                      <a:pt x="301573" y="22473"/>
                    </a:lnTo>
                    <a:lnTo>
                      <a:pt x="258830" y="39237"/>
                    </a:lnTo>
                    <a:lnTo>
                      <a:pt x="218392" y="60188"/>
                    </a:lnTo>
                    <a:lnTo>
                      <a:pt x="180529" y="85059"/>
                    </a:lnTo>
                    <a:lnTo>
                      <a:pt x="145510" y="113581"/>
                    </a:lnTo>
                    <a:lnTo>
                      <a:pt x="113603" y="145485"/>
                    </a:lnTo>
                    <a:lnTo>
                      <a:pt x="85077" y="180502"/>
                    </a:lnTo>
                    <a:lnTo>
                      <a:pt x="60202" y="218364"/>
                    </a:lnTo>
                    <a:lnTo>
                      <a:pt x="39247" y="258803"/>
                    </a:lnTo>
                    <a:lnTo>
                      <a:pt x="22480" y="301548"/>
                    </a:lnTo>
                    <a:lnTo>
                      <a:pt x="10170" y="346333"/>
                    </a:lnTo>
                    <a:lnTo>
                      <a:pt x="2587" y="392887"/>
                    </a:lnTo>
                    <a:lnTo>
                      <a:pt x="0" y="440944"/>
                    </a:lnTo>
                    <a:lnTo>
                      <a:pt x="0" y="2645664"/>
                    </a:lnTo>
                    <a:lnTo>
                      <a:pt x="5500116" y="2645664"/>
                    </a:lnTo>
                    <a:lnTo>
                      <a:pt x="5500116" y="0"/>
                    </a:lnTo>
                    <a:close/>
                  </a:path>
                </a:pathLst>
              </a:custGeom>
              <a:solidFill>
                <a:srgbClr val="4F81BC">
                  <a:alpha val="90194"/>
                </a:srgbClr>
              </a:solidFill>
            </p:spPr>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840486" y="255270"/>
                <a:ext cx="5500370" cy="2646045"/>
              </a:xfrm>
              <a:custGeom>
                <a:avLst/>
                <a:gdLst/>
                <a:ahLst/>
                <a:cxnLst/>
                <a:rect l="l" t="t" r="r" b="b"/>
                <a:pathLst>
                  <a:path w="5500370" h="2646045">
                    <a:moveTo>
                      <a:pt x="0" y="2645664"/>
                    </a:moveTo>
                    <a:lnTo>
                      <a:pt x="0" y="440944"/>
                    </a:lnTo>
                    <a:lnTo>
                      <a:pt x="2587" y="392887"/>
                    </a:lnTo>
                    <a:lnTo>
                      <a:pt x="10170" y="346333"/>
                    </a:lnTo>
                    <a:lnTo>
                      <a:pt x="22480" y="301548"/>
                    </a:lnTo>
                    <a:lnTo>
                      <a:pt x="39247" y="258803"/>
                    </a:lnTo>
                    <a:lnTo>
                      <a:pt x="60202" y="218364"/>
                    </a:lnTo>
                    <a:lnTo>
                      <a:pt x="85077" y="180502"/>
                    </a:lnTo>
                    <a:lnTo>
                      <a:pt x="113603" y="145485"/>
                    </a:lnTo>
                    <a:lnTo>
                      <a:pt x="145510" y="113581"/>
                    </a:lnTo>
                    <a:lnTo>
                      <a:pt x="180529" y="85059"/>
                    </a:lnTo>
                    <a:lnTo>
                      <a:pt x="218392" y="60188"/>
                    </a:lnTo>
                    <a:lnTo>
                      <a:pt x="258830" y="39237"/>
                    </a:lnTo>
                    <a:lnTo>
                      <a:pt x="301573" y="22473"/>
                    </a:lnTo>
                    <a:lnTo>
                      <a:pt x="346352" y="10167"/>
                    </a:lnTo>
                    <a:lnTo>
                      <a:pt x="392899" y="2586"/>
                    </a:lnTo>
                    <a:lnTo>
                      <a:pt x="440944" y="0"/>
                    </a:lnTo>
                    <a:lnTo>
                      <a:pt x="5500116" y="0"/>
                    </a:lnTo>
                    <a:lnTo>
                      <a:pt x="5500116" y="2645664"/>
                    </a:lnTo>
                    <a:lnTo>
                      <a:pt x="0" y="2645664"/>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 name="object 5"/>
            <p:cNvSpPr txBox="1"/>
            <p:nvPr/>
          </p:nvSpPr>
          <p:spPr>
            <a:xfrm>
              <a:off x="998321" y="816207"/>
              <a:ext cx="4936288" cy="1172515"/>
            </a:xfrm>
            <a:prstGeom prst="rect">
              <a:avLst/>
            </a:prstGeom>
          </p:spPr>
          <p:txBody>
            <a:bodyPr vert="horz" wrap="square" lIns="0" tIns="53354" rIns="0" bIns="0" rtlCol="0">
              <a:spAutoFit/>
            </a:bodyPr>
            <a:lstStyle/>
            <a:p>
              <a:pPr marL="613" algn="ctr">
                <a:spcBef>
                  <a:spcPts val="419"/>
                </a:spcBef>
              </a:pPr>
              <a:r>
                <a:rPr sz="1545" b="1" spc="19" dirty="0">
                  <a:solidFill>
                    <a:srgbClr val="FFFFFF"/>
                  </a:solidFill>
                  <a:uFill>
                    <a:solidFill>
                      <a:srgbClr val="FFFFFF"/>
                    </a:solidFill>
                  </a:uFill>
                  <a:latin typeface="+mj-lt"/>
                  <a:cs typeface="Arial" panose="020B0604020202020204" pitchFamily="34" charset="0"/>
                </a:rPr>
                <a:t>FOREIGN</a:t>
              </a:r>
              <a:r>
                <a:rPr sz="1545" b="1" spc="-53" dirty="0">
                  <a:solidFill>
                    <a:srgbClr val="FFFFFF"/>
                  </a:solidFill>
                  <a:uFill>
                    <a:solidFill>
                      <a:srgbClr val="FFFFFF"/>
                    </a:solidFill>
                  </a:uFill>
                  <a:latin typeface="+mj-lt"/>
                  <a:cs typeface="Arial" panose="020B0604020202020204" pitchFamily="34" charset="0"/>
                </a:rPr>
                <a:t> </a:t>
              </a:r>
              <a:r>
                <a:rPr sz="1545" b="1" spc="29" dirty="0">
                  <a:solidFill>
                    <a:srgbClr val="FFFFFF"/>
                  </a:solidFill>
                  <a:uFill>
                    <a:solidFill>
                      <a:srgbClr val="FFFFFF"/>
                    </a:solidFill>
                  </a:uFill>
                  <a:latin typeface="+mj-lt"/>
                  <a:cs typeface="Arial" panose="020B0604020202020204" pitchFamily="34" charset="0"/>
                </a:rPr>
                <a:t>ENTITY</a:t>
              </a:r>
              <a:endParaRPr sz="1545">
                <a:latin typeface="+mj-lt"/>
                <a:cs typeface="Arial" panose="020B0604020202020204" pitchFamily="34" charset="0"/>
              </a:endParaRPr>
            </a:p>
            <a:p>
              <a:pPr marL="11652" marR="4906" indent="-2453" algn="ctr">
                <a:lnSpc>
                  <a:spcPct val="84400"/>
                </a:lnSpc>
                <a:spcBef>
                  <a:spcPts val="613"/>
                </a:spcBef>
              </a:pPr>
              <a:r>
                <a:rPr sz="1545" spc="-34" dirty="0">
                  <a:solidFill>
                    <a:srgbClr val="FFFFFF"/>
                  </a:solidFill>
                  <a:latin typeface="+mj-lt"/>
                  <a:cs typeface="Arial" panose="020B0604020202020204" pitchFamily="34" charset="0"/>
                </a:rPr>
                <a:t>An</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spc="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formed</a:t>
              </a:r>
              <a:r>
                <a:rPr sz="1545" spc="14"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registered</a:t>
              </a:r>
              <a:r>
                <a:rPr sz="1545" spc="24"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a:t>
              </a:r>
              <a:r>
                <a:rPr sz="1545" spc="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incorporated</a:t>
              </a:r>
              <a:r>
                <a:rPr sz="1545" spc="34"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outside</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India, </a:t>
              </a:r>
              <a:r>
                <a:rPr sz="1545" spc="-24"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including</a:t>
              </a:r>
              <a:r>
                <a:rPr sz="1545" spc="29"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International</a:t>
              </a:r>
              <a:r>
                <a:rPr sz="1545" spc="34"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Financial</a:t>
              </a:r>
              <a:r>
                <a:rPr sz="1545" spc="34"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Services</a:t>
              </a:r>
              <a:r>
                <a:rPr sz="1545" spc="39"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Centre</a:t>
              </a:r>
              <a:r>
                <a:rPr sz="1545" spc="19"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that</a:t>
              </a:r>
              <a:r>
                <a:rPr sz="1545" spc="2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has</a:t>
              </a:r>
              <a:r>
                <a:rPr sz="1545" spc="14"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limited </a:t>
              </a:r>
              <a:r>
                <a:rPr sz="1545" spc="-372" dirty="0">
                  <a:solidFill>
                    <a:srgbClr val="FFFFFF"/>
                  </a:solidFill>
                  <a:latin typeface="+mj-lt"/>
                  <a:cs typeface="Arial" panose="020B0604020202020204" pitchFamily="34" charset="0"/>
                </a:rPr>
                <a:t> </a:t>
              </a:r>
              <a:r>
                <a:rPr sz="1545" spc="-82" dirty="0">
                  <a:solidFill>
                    <a:srgbClr val="FFFFFF"/>
                  </a:solidFill>
                  <a:latin typeface="+mj-lt"/>
                  <a:cs typeface="Arial" panose="020B0604020202020204" pitchFamily="34" charset="0"/>
                </a:rPr>
                <a:t>liability.</a:t>
              </a:r>
              <a:r>
                <a:rPr sz="1545" spc="-77"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Provided </a:t>
              </a:r>
              <a:r>
                <a:rPr sz="1545" spc="-5" dirty="0">
                  <a:solidFill>
                    <a:srgbClr val="FFFFFF"/>
                  </a:solidFill>
                  <a:latin typeface="+mj-lt"/>
                  <a:cs typeface="Arial" panose="020B0604020202020204" pitchFamily="34" charset="0"/>
                </a:rPr>
                <a:t>that the </a:t>
              </a:r>
              <a:r>
                <a:rPr sz="1545" spc="-24" dirty="0">
                  <a:solidFill>
                    <a:srgbClr val="FFFFFF"/>
                  </a:solidFill>
                  <a:latin typeface="+mj-lt"/>
                  <a:cs typeface="Arial" panose="020B0604020202020204" pitchFamily="34" charset="0"/>
                </a:rPr>
                <a:t>restriction </a:t>
              </a:r>
              <a:r>
                <a:rPr sz="1545" spc="-5" dirty="0">
                  <a:solidFill>
                    <a:srgbClr val="FFFFFF"/>
                  </a:solidFill>
                  <a:latin typeface="+mj-lt"/>
                  <a:cs typeface="Arial" panose="020B0604020202020204" pitchFamily="34" charset="0"/>
                </a:rPr>
                <a:t>of</a:t>
              </a:r>
              <a:r>
                <a:rPr sz="154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limited </a:t>
              </a:r>
              <a:r>
                <a:rPr sz="1545" spc="-68" dirty="0">
                  <a:solidFill>
                    <a:srgbClr val="FFFFFF"/>
                  </a:solidFill>
                  <a:latin typeface="+mj-lt"/>
                  <a:cs typeface="Arial" panose="020B0604020202020204" pitchFamily="34" charset="0"/>
                </a:rPr>
                <a:t>liability</a:t>
              </a:r>
              <a:r>
                <a:rPr sz="1545" spc="-63"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shall </a:t>
              </a:r>
              <a:r>
                <a:rPr sz="1545" spc="10" dirty="0">
                  <a:solidFill>
                    <a:srgbClr val="FFFFFF"/>
                  </a:solidFill>
                  <a:latin typeface="+mj-lt"/>
                  <a:cs typeface="Arial" panose="020B0604020202020204" pitchFamily="34" charset="0"/>
                </a:rPr>
                <a:t>not </a:t>
              </a:r>
              <a:r>
                <a:rPr sz="1545" spc="-372"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apply</a:t>
              </a:r>
              <a:r>
                <a:rPr sz="1545" spc="10"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to</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an</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spc="1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with</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core</a:t>
              </a:r>
              <a:r>
                <a:rPr sz="1545" spc="10"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activity</a:t>
              </a:r>
              <a:r>
                <a:rPr sz="1545" spc="2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10"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strategic</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sector.</a:t>
              </a:r>
              <a:endParaRPr sz="1545">
                <a:latin typeface="+mj-lt"/>
                <a:cs typeface="Arial" panose="020B0604020202020204" pitchFamily="34" charset="0"/>
              </a:endParaRPr>
            </a:p>
          </p:txBody>
        </p:sp>
        <p:grpSp>
          <p:nvGrpSpPr>
            <p:cNvPr id="6" name="object 6"/>
            <p:cNvGrpSpPr/>
            <p:nvPr/>
          </p:nvGrpSpPr>
          <p:grpSpPr>
            <a:xfrm>
              <a:off x="6111455" y="483418"/>
              <a:ext cx="5336760" cy="2580068"/>
              <a:chOff x="6327902" y="242570"/>
              <a:chExt cx="5525770" cy="2671445"/>
            </a:xfrm>
          </p:grpSpPr>
          <p:sp>
            <p:nvSpPr>
              <p:cNvPr id="7" name="object 7"/>
              <p:cNvSpPr/>
              <p:nvPr/>
            </p:nvSpPr>
            <p:spPr>
              <a:xfrm>
                <a:off x="6340602" y="255270"/>
                <a:ext cx="5500370" cy="2646045"/>
              </a:xfrm>
              <a:custGeom>
                <a:avLst/>
                <a:gdLst/>
                <a:ahLst/>
                <a:cxnLst/>
                <a:rect l="l" t="t" r="r" b="b"/>
                <a:pathLst>
                  <a:path w="5500370" h="2646045">
                    <a:moveTo>
                      <a:pt x="5059172" y="0"/>
                    </a:moveTo>
                    <a:lnTo>
                      <a:pt x="0" y="0"/>
                    </a:lnTo>
                    <a:lnTo>
                      <a:pt x="0" y="2645664"/>
                    </a:lnTo>
                    <a:lnTo>
                      <a:pt x="5500116" y="2645664"/>
                    </a:lnTo>
                    <a:lnTo>
                      <a:pt x="5500116" y="440944"/>
                    </a:lnTo>
                    <a:lnTo>
                      <a:pt x="5497527" y="392887"/>
                    </a:lnTo>
                    <a:lnTo>
                      <a:pt x="5489942" y="346333"/>
                    </a:lnTo>
                    <a:lnTo>
                      <a:pt x="5477629" y="301548"/>
                    </a:lnTo>
                    <a:lnTo>
                      <a:pt x="5460858" y="258803"/>
                    </a:lnTo>
                    <a:lnTo>
                      <a:pt x="5439899" y="218364"/>
                    </a:lnTo>
                    <a:lnTo>
                      <a:pt x="5415019" y="180502"/>
                    </a:lnTo>
                    <a:lnTo>
                      <a:pt x="5386490" y="145485"/>
                    </a:lnTo>
                    <a:lnTo>
                      <a:pt x="5354580" y="113581"/>
                    </a:lnTo>
                    <a:lnTo>
                      <a:pt x="5319558" y="85059"/>
                    </a:lnTo>
                    <a:lnTo>
                      <a:pt x="5281694" y="60188"/>
                    </a:lnTo>
                    <a:lnTo>
                      <a:pt x="5241258" y="39237"/>
                    </a:lnTo>
                    <a:lnTo>
                      <a:pt x="5198518" y="22473"/>
                    </a:lnTo>
                    <a:lnTo>
                      <a:pt x="5153744" y="10167"/>
                    </a:lnTo>
                    <a:lnTo>
                      <a:pt x="5107205" y="2586"/>
                    </a:lnTo>
                    <a:lnTo>
                      <a:pt x="5059172" y="0"/>
                    </a:lnTo>
                    <a:close/>
                  </a:path>
                </a:pathLst>
              </a:custGeom>
              <a:solidFill>
                <a:srgbClr val="4F81BC">
                  <a:alpha val="76861"/>
                </a:srgbClr>
              </a:solidFill>
            </p:spPr>
            <p:txBody>
              <a:bodyPr wrap="square" lIns="0" tIns="0" rIns="0" bIns="0" rtlCol="0"/>
              <a:lstStyle/>
              <a:p>
                <a:endParaRPr sz="1738">
                  <a:latin typeface="+mj-lt"/>
                  <a:cs typeface="Arial" panose="020B0604020202020204" pitchFamily="34" charset="0"/>
                </a:endParaRPr>
              </a:p>
            </p:txBody>
          </p:sp>
          <p:sp>
            <p:nvSpPr>
              <p:cNvPr id="8" name="object 8"/>
              <p:cNvSpPr/>
              <p:nvPr/>
            </p:nvSpPr>
            <p:spPr>
              <a:xfrm>
                <a:off x="6340602" y="255270"/>
                <a:ext cx="5500370" cy="2646045"/>
              </a:xfrm>
              <a:custGeom>
                <a:avLst/>
                <a:gdLst/>
                <a:ahLst/>
                <a:cxnLst/>
                <a:rect l="l" t="t" r="r" b="b"/>
                <a:pathLst>
                  <a:path w="5500370" h="2646045">
                    <a:moveTo>
                      <a:pt x="0" y="0"/>
                    </a:moveTo>
                    <a:lnTo>
                      <a:pt x="5059172" y="0"/>
                    </a:lnTo>
                    <a:lnTo>
                      <a:pt x="5107205" y="2586"/>
                    </a:lnTo>
                    <a:lnTo>
                      <a:pt x="5153744" y="10167"/>
                    </a:lnTo>
                    <a:lnTo>
                      <a:pt x="5198518" y="22473"/>
                    </a:lnTo>
                    <a:lnTo>
                      <a:pt x="5241258" y="39237"/>
                    </a:lnTo>
                    <a:lnTo>
                      <a:pt x="5281694" y="60188"/>
                    </a:lnTo>
                    <a:lnTo>
                      <a:pt x="5319558" y="85059"/>
                    </a:lnTo>
                    <a:lnTo>
                      <a:pt x="5354580" y="113581"/>
                    </a:lnTo>
                    <a:lnTo>
                      <a:pt x="5386490" y="145485"/>
                    </a:lnTo>
                    <a:lnTo>
                      <a:pt x="5415019" y="180502"/>
                    </a:lnTo>
                    <a:lnTo>
                      <a:pt x="5439899" y="218364"/>
                    </a:lnTo>
                    <a:lnTo>
                      <a:pt x="5460858" y="258803"/>
                    </a:lnTo>
                    <a:lnTo>
                      <a:pt x="5477629" y="301548"/>
                    </a:lnTo>
                    <a:lnTo>
                      <a:pt x="5489942" y="346333"/>
                    </a:lnTo>
                    <a:lnTo>
                      <a:pt x="5497527" y="392887"/>
                    </a:lnTo>
                    <a:lnTo>
                      <a:pt x="5500116" y="440944"/>
                    </a:lnTo>
                    <a:lnTo>
                      <a:pt x="5500116" y="2645664"/>
                    </a:lnTo>
                    <a:lnTo>
                      <a:pt x="0" y="2645664"/>
                    </a:lnTo>
                    <a:lnTo>
                      <a:pt x="0" y="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9" name="object 9"/>
            <p:cNvSpPr txBox="1"/>
            <p:nvPr/>
          </p:nvSpPr>
          <p:spPr>
            <a:xfrm>
              <a:off x="6306722" y="816207"/>
              <a:ext cx="4947327" cy="1167513"/>
            </a:xfrm>
            <a:prstGeom prst="rect">
              <a:avLst/>
            </a:prstGeom>
          </p:spPr>
          <p:txBody>
            <a:bodyPr vert="horz" wrap="square" lIns="0" tIns="53354" rIns="0" bIns="0" rtlCol="0">
              <a:spAutoFit/>
            </a:bodyPr>
            <a:lstStyle/>
            <a:p>
              <a:pPr algn="ctr">
                <a:spcBef>
                  <a:spcPts val="419"/>
                </a:spcBef>
              </a:pPr>
              <a:r>
                <a:rPr sz="1545" b="1" spc="-39" dirty="0">
                  <a:solidFill>
                    <a:srgbClr val="FFFFFF"/>
                  </a:solidFill>
                  <a:uFill>
                    <a:solidFill>
                      <a:srgbClr val="FFFFFF"/>
                    </a:solidFill>
                  </a:uFill>
                  <a:latin typeface="+mj-lt"/>
                  <a:cs typeface="Arial" panose="020B0604020202020204" pitchFamily="34" charset="0"/>
                </a:rPr>
                <a:t>IFSC</a:t>
              </a:r>
              <a:endParaRPr sz="1545">
                <a:latin typeface="+mj-lt"/>
                <a:cs typeface="Arial" panose="020B0604020202020204" pitchFamily="34" charset="0"/>
              </a:endParaRPr>
            </a:p>
            <a:p>
              <a:pPr marL="12266" marR="4906" indent="-2453" algn="ctr">
                <a:lnSpc>
                  <a:spcPct val="84400"/>
                </a:lnSpc>
                <a:spcBef>
                  <a:spcPts val="613"/>
                </a:spcBef>
              </a:pPr>
              <a:r>
                <a:rPr sz="1545" spc="-14" dirty="0">
                  <a:solidFill>
                    <a:srgbClr val="FFFFFF"/>
                  </a:solidFill>
                  <a:latin typeface="+mj-lt"/>
                  <a:cs typeface="Arial" panose="020B0604020202020204" pitchFamily="34" charset="0"/>
                </a:rPr>
                <a:t>“International</a:t>
              </a:r>
              <a:r>
                <a:rPr sz="1545" spc="10"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Financial</a:t>
              </a:r>
              <a:r>
                <a:rPr sz="1545" spc="24"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Services</a:t>
              </a:r>
              <a:r>
                <a:rPr sz="1545" spc="34"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Centre”</a:t>
              </a:r>
              <a:r>
                <a:rPr sz="1545" spc="29"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shall</a:t>
              </a:r>
              <a:r>
                <a:rPr sz="154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have</a:t>
              </a:r>
              <a:r>
                <a:rPr sz="1545" spc="10"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same </a:t>
              </a:r>
              <a:r>
                <a:rPr sz="1545" spc="-39"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meaning</a:t>
              </a:r>
              <a:r>
                <a:rPr sz="154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as</a:t>
              </a:r>
              <a:r>
                <a:rPr sz="154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assigned</a:t>
              </a:r>
              <a:r>
                <a:rPr sz="1545" spc="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to</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it</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clause</a:t>
              </a:r>
              <a:r>
                <a:rPr sz="1545" spc="19" dirty="0">
                  <a:solidFill>
                    <a:srgbClr val="FFFFFF"/>
                  </a:solidFill>
                  <a:latin typeface="+mj-lt"/>
                  <a:cs typeface="Arial" panose="020B0604020202020204" pitchFamily="34" charset="0"/>
                </a:rPr>
                <a:t> </a:t>
              </a:r>
              <a:r>
                <a:rPr sz="1545" spc="-72" dirty="0">
                  <a:solidFill>
                    <a:srgbClr val="FFFFFF"/>
                  </a:solidFill>
                  <a:latin typeface="+mj-lt"/>
                  <a:cs typeface="Arial" panose="020B0604020202020204" pitchFamily="34" charset="0"/>
                </a:rPr>
                <a:t>(g)</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section</a:t>
              </a:r>
              <a:r>
                <a:rPr sz="1545" spc="19"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3</a:t>
              </a:r>
              <a:r>
                <a:rPr sz="1545" spc="-5" dirty="0">
                  <a:solidFill>
                    <a:srgbClr val="FFFFFF"/>
                  </a:solidFill>
                  <a:latin typeface="+mj-lt"/>
                  <a:cs typeface="Arial" panose="020B0604020202020204" pitchFamily="34" charset="0"/>
                </a:rPr>
                <a:t> of</a:t>
              </a:r>
              <a:r>
                <a:rPr sz="1545" spc="193"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 </a:t>
              </a:r>
              <a:r>
                <a:rPr sz="154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International</a:t>
              </a:r>
              <a:r>
                <a:rPr sz="1545" spc="29"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Financial</a:t>
              </a:r>
              <a:r>
                <a:rPr sz="1545" spc="19"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Services</a:t>
              </a:r>
              <a:r>
                <a:rPr sz="1545" spc="72"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Centres</a:t>
              </a:r>
              <a:r>
                <a:rPr sz="1545" spc="3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Authority</a:t>
              </a:r>
              <a:r>
                <a:rPr sz="1545" spc="39"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Act,</a:t>
              </a:r>
              <a:r>
                <a:rPr sz="1545" spc="14"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2019</a:t>
              </a:r>
              <a:r>
                <a:rPr sz="1545" spc="19" dirty="0">
                  <a:solidFill>
                    <a:srgbClr val="FFFFFF"/>
                  </a:solidFill>
                  <a:latin typeface="+mj-lt"/>
                  <a:cs typeface="Arial" panose="020B0604020202020204" pitchFamily="34" charset="0"/>
                </a:rPr>
                <a:t> </a:t>
              </a:r>
              <a:r>
                <a:rPr sz="1545" spc="-68" dirty="0">
                  <a:solidFill>
                    <a:srgbClr val="FFFFFF"/>
                  </a:solidFill>
                  <a:latin typeface="+mj-lt"/>
                  <a:cs typeface="Arial" panose="020B0604020202020204" pitchFamily="34" charset="0"/>
                </a:rPr>
                <a:t>(</a:t>
              </a:r>
              <a:r>
                <a:rPr sz="1545" spc="10"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50 </a:t>
              </a:r>
              <a:r>
                <a:rPr sz="1545" spc="-372"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197"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2019).</a:t>
              </a:r>
              <a:endParaRPr sz="1545">
                <a:latin typeface="+mj-lt"/>
                <a:cs typeface="Arial" panose="020B0604020202020204" pitchFamily="34" charset="0"/>
              </a:endParaRPr>
            </a:p>
          </p:txBody>
        </p:sp>
        <p:grpSp>
          <p:nvGrpSpPr>
            <p:cNvPr id="10" name="object 10"/>
            <p:cNvGrpSpPr/>
            <p:nvPr/>
          </p:nvGrpSpPr>
          <p:grpSpPr>
            <a:xfrm>
              <a:off x="799471" y="3038586"/>
              <a:ext cx="5336760" cy="2580068"/>
              <a:chOff x="827786" y="2888234"/>
              <a:chExt cx="5525770" cy="2671445"/>
            </a:xfrm>
          </p:grpSpPr>
          <p:sp>
            <p:nvSpPr>
              <p:cNvPr id="11" name="object 11"/>
              <p:cNvSpPr/>
              <p:nvPr/>
            </p:nvSpPr>
            <p:spPr>
              <a:xfrm>
                <a:off x="840486" y="2900934"/>
                <a:ext cx="5500370" cy="2646045"/>
              </a:xfrm>
              <a:custGeom>
                <a:avLst/>
                <a:gdLst/>
                <a:ahLst/>
                <a:cxnLst/>
                <a:rect l="l" t="t" r="r" b="b"/>
                <a:pathLst>
                  <a:path w="5500370" h="2646045">
                    <a:moveTo>
                      <a:pt x="5500116" y="0"/>
                    </a:moveTo>
                    <a:lnTo>
                      <a:pt x="0" y="0"/>
                    </a:lnTo>
                    <a:lnTo>
                      <a:pt x="0" y="2204720"/>
                    </a:lnTo>
                    <a:lnTo>
                      <a:pt x="2587" y="2252764"/>
                    </a:lnTo>
                    <a:lnTo>
                      <a:pt x="10170" y="2299311"/>
                    </a:lnTo>
                    <a:lnTo>
                      <a:pt x="22480" y="2344090"/>
                    </a:lnTo>
                    <a:lnTo>
                      <a:pt x="39247" y="2386833"/>
                    </a:lnTo>
                    <a:lnTo>
                      <a:pt x="60202" y="2427271"/>
                    </a:lnTo>
                    <a:lnTo>
                      <a:pt x="85077" y="2465134"/>
                    </a:lnTo>
                    <a:lnTo>
                      <a:pt x="113603" y="2500153"/>
                    </a:lnTo>
                    <a:lnTo>
                      <a:pt x="145510" y="2532060"/>
                    </a:lnTo>
                    <a:lnTo>
                      <a:pt x="180529" y="2560586"/>
                    </a:lnTo>
                    <a:lnTo>
                      <a:pt x="218392" y="2585461"/>
                    </a:lnTo>
                    <a:lnTo>
                      <a:pt x="258830" y="2606416"/>
                    </a:lnTo>
                    <a:lnTo>
                      <a:pt x="301573" y="2623183"/>
                    </a:lnTo>
                    <a:lnTo>
                      <a:pt x="346352" y="2635493"/>
                    </a:lnTo>
                    <a:lnTo>
                      <a:pt x="392899" y="2643076"/>
                    </a:lnTo>
                    <a:lnTo>
                      <a:pt x="440944" y="2645664"/>
                    </a:lnTo>
                    <a:lnTo>
                      <a:pt x="5500116" y="2645664"/>
                    </a:lnTo>
                    <a:lnTo>
                      <a:pt x="5500116" y="0"/>
                    </a:lnTo>
                    <a:close/>
                  </a:path>
                </a:pathLst>
              </a:custGeom>
              <a:solidFill>
                <a:srgbClr val="4F81BC">
                  <a:alpha val="63136"/>
                </a:srgbClr>
              </a:solidFill>
            </p:spPr>
            <p:txBody>
              <a:bodyPr wrap="square" lIns="0" tIns="0" rIns="0" bIns="0" rtlCol="0"/>
              <a:lstStyle/>
              <a:p>
                <a:endParaRPr sz="1738">
                  <a:latin typeface="+mj-lt"/>
                  <a:cs typeface="Arial" panose="020B0604020202020204" pitchFamily="34" charset="0"/>
                </a:endParaRPr>
              </a:p>
            </p:txBody>
          </p:sp>
          <p:sp>
            <p:nvSpPr>
              <p:cNvPr id="12" name="object 12"/>
              <p:cNvSpPr/>
              <p:nvPr/>
            </p:nvSpPr>
            <p:spPr>
              <a:xfrm>
                <a:off x="840486" y="2900934"/>
                <a:ext cx="5500370" cy="2646045"/>
              </a:xfrm>
              <a:custGeom>
                <a:avLst/>
                <a:gdLst/>
                <a:ahLst/>
                <a:cxnLst/>
                <a:rect l="l" t="t" r="r" b="b"/>
                <a:pathLst>
                  <a:path w="5500370" h="2646045">
                    <a:moveTo>
                      <a:pt x="5500116" y="2645664"/>
                    </a:moveTo>
                    <a:lnTo>
                      <a:pt x="440944" y="2645664"/>
                    </a:lnTo>
                    <a:lnTo>
                      <a:pt x="392899" y="2643076"/>
                    </a:lnTo>
                    <a:lnTo>
                      <a:pt x="346352" y="2635493"/>
                    </a:lnTo>
                    <a:lnTo>
                      <a:pt x="301573" y="2623183"/>
                    </a:lnTo>
                    <a:lnTo>
                      <a:pt x="258830" y="2606416"/>
                    </a:lnTo>
                    <a:lnTo>
                      <a:pt x="218392" y="2585461"/>
                    </a:lnTo>
                    <a:lnTo>
                      <a:pt x="180529" y="2560586"/>
                    </a:lnTo>
                    <a:lnTo>
                      <a:pt x="145510" y="2532060"/>
                    </a:lnTo>
                    <a:lnTo>
                      <a:pt x="113603" y="2500153"/>
                    </a:lnTo>
                    <a:lnTo>
                      <a:pt x="85077" y="2465134"/>
                    </a:lnTo>
                    <a:lnTo>
                      <a:pt x="60202" y="2427271"/>
                    </a:lnTo>
                    <a:lnTo>
                      <a:pt x="39247" y="2386833"/>
                    </a:lnTo>
                    <a:lnTo>
                      <a:pt x="22480" y="2344090"/>
                    </a:lnTo>
                    <a:lnTo>
                      <a:pt x="10170" y="2299311"/>
                    </a:lnTo>
                    <a:lnTo>
                      <a:pt x="2587" y="2252764"/>
                    </a:lnTo>
                    <a:lnTo>
                      <a:pt x="0" y="2204720"/>
                    </a:lnTo>
                    <a:lnTo>
                      <a:pt x="0" y="0"/>
                    </a:lnTo>
                    <a:lnTo>
                      <a:pt x="5500116" y="0"/>
                    </a:lnTo>
                    <a:lnTo>
                      <a:pt x="5500116" y="2645664"/>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3" name="object 13"/>
            <p:cNvSpPr txBox="1"/>
            <p:nvPr/>
          </p:nvSpPr>
          <p:spPr>
            <a:xfrm>
              <a:off x="998321" y="3962211"/>
              <a:ext cx="4914823" cy="776412"/>
            </a:xfrm>
            <a:prstGeom prst="rect">
              <a:avLst/>
            </a:prstGeom>
          </p:spPr>
          <p:txBody>
            <a:bodyPr vert="horz" wrap="square" lIns="0" tIns="52742" rIns="0" bIns="0" rtlCol="0">
              <a:spAutoFit/>
            </a:bodyPr>
            <a:lstStyle/>
            <a:p>
              <a:pPr marL="3680" algn="ctr">
                <a:spcBef>
                  <a:spcPts val="415"/>
                </a:spcBef>
              </a:pPr>
              <a:r>
                <a:rPr sz="1545" b="1" spc="-58" dirty="0">
                  <a:solidFill>
                    <a:srgbClr val="FFFFFF"/>
                  </a:solidFill>
                  <a:uFill>
                    <a:solidFill>
                      <a:srgbClr val="FFFFFF"/>
                    </a:solidFill>
                  </a:uFill>
                  <a:latin typeface="+mj-lt"/>
                  <a:cs typeface="Arial" panose="020B0604020202020204" pitchFamily="34" charset="0"/>
                </a:rPr>
                <a:t>LAST</a:t>
              </a:r>
              <a:r>
                <a:rPr sz="1545" b="1" dirty="0">
                  <a:solidFill>
                    <a:srgbClr val="FFFFFF"/>
                  </a:solidFill>
                  <a:uFill>
                    <a:solidFill>
                      <a:srgbClr val="FFFFFF"/>
                    </a:solidFill>
                  </a:uFill>
                  <a:latin typeface="+mj-lt"/>
                  <a:cs typeface="Arial" panose="020B0604020202020204" pitchFamily="34" charset="0"/>
                </a:rPr>
                <a:t> </a:t>
              </a:r>
              <a:r>
                <a:rPr sz="1545" b="1" spc="19" dirty="0">
                  <a:solidFill>
                    <a:srgbClr val="FFFFFF"/>
                  </a:solidFill>
                  <a:uFill>
                    <a:solidFill>
                      <a:srgbClr val="FFFFFF"/>
                    </a:solidFill>
                  </a:uFill>
                  <a:latin typeface="+mj-lt"/>
                  <a:cs typeface="Arial" panose="020B0604020202020204" pitchFamily="34" charset="0"/>
                </a:rPr>
                <a:t>AUDITED </a:t>
              </a:r>
              <a:r>
                <a:rPr sz="1545" b="1" spc="-19" dirty="0">
                  <a:solidFill>
                    <a:srgbClr val="FFFFFF"/>
                  </a:solidFill>
                  <a:uFill>
                    <a:solidFill>
                      <a:srgbClr val="FFFFFF"/>
                    </a:solidFill>
                  </a:uFill>
                  <a:latin typeface="+mj-lt"/>
                  <a:cs typeface="Arial" panose="020B0604020202020204" pitchFamily="34" charset="0"/>
                </a:rPr>
                <a:t>BALANCE</a:t>
              </a:r>
              <a:r>
                <a:rPr sz="1545" b="1" spc="19" dirty="0">
                  <a:solidFill>
                    <a:srgbClr val="FFFFFF"/>
                  </a:solidFill>
                  <a:uFill>
                    <a:solidFill>
                      <a:srgbClr val="FFFFFF"/>
                    </a:solidFill>
                  </a:uFill>
                  <a:latin typeface="+mj-lt"/>
                  <a:cs typeface="Arial" panose="020B0604020202020204" pitchFamily="34" charset="0"/>
                </a:rPr>
                <a:t> </a:t>
              </a:r>
              <a:r>
                <a:rPr sz="1545" b="1" spc="34" dirty="0">
                  <a:solidFill>
                    <a:srgbClr val="FFFFFF"/>
                  </a:solidFill>
                  <a:uFill>
                    <a:solidFill>
                      <a:srgbClr val="FFFFFF"/>
                    </a:solidFill>
                  </a:uFill>
                  <a:latin typeface="+mj-lt"/>
                  <a:cs typeface="Arial" panose="020B0604020202020204" pitchFamily="34" charset="0"/>
                </a:rPr>
                <a:t>SHEET</a:t>
              </a:r>
              <a:endParaRPr sz="1545" dirty="0">
                <a:latin typeface="+mj-lt"/>
                <a:cs typeface="Arial" panose="020B0604020202020204" pitchFamily="34" charset="0"/>
              </a:endParaRPr>
            </a:p>
            <a:p>
              <a:pPr marL="11652" marR="4906" algn="ctr">
                <a:lnSpc>
                  <a:spcPts val="1565"/>
                </a:lnSpc>
                <a:spcBef>
                  <a:spcPts val="618"/>
                </a:spcBef>
              </a:pPr>
              <a:r>
                <a:rPr sz="1545" spc="-34" dirty="0">
                  <a:solidFill>
                    <a:srgbClr val="FFFFFF"/>
                  </a:solidFill>
                  <a:latin typeface="+mj-lt"/>
                  <a:cs typeface="Arial" panose="020B0604020202020204" pitchFamily="34" charset="0"/>
                </a:rPr>
                <a:t>Audited</a:t>
              </a:r>
              <a:r>
                <a:rPr sz="1545" spc="14"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balance</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sheet</a:t>
              </a:r>
              <a:r>
                <a:rPr sz="154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as</a:t>
              </a:r>
              <a:r>
                <a:rPr sz="1545" spc="-5"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on</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date</a:t>
              </a:r>
              <a:r>
                <a:rPr sz="1545" spc="-14"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not</a:t>
              </a:r>
              <a:r>
                <a:rPr sz="1545" spc="-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exceeding</a:t>
              </a:r>
              <a:r>
                <a:rPr sz="1545" spc="2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eighteen</a:t>
              </a:r>
              <a:r>
                <a:rPr sz="1545" spc="14"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months </a:t>
              </a:r>
              <a:r>
                <a:rPr sz="1545" spc="-372"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preceding</a:t>
              </a:r>
              <a:r>
                <a:rPr sz="1545" spc="19"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date</a:t>
              </a:r>
              <a:r>
                <a:rPr sz="1545" spc="-5" dirty="0">
                  <a:solidFill>
                    <a:srgbClr val="FFFFFF"/>
                  </a:solidFill>
                  <a:latin typeface="+mj-lt"/>
                  <a:cs typeface="Arial" panose="020B0604020202020204" pitchFamily="34" charset="0"/>
                </a:rPr>
                <a:t> of</a:t>
              </a:r>
              <a:r>
                <a:rPr sz="1545" spc="197"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transaction.</a:t>
              </a:r>
              <a:endParaRPr sz="1545" dirty="0">
                <a:latin typeface="+mj-lt"/>
                <a:cs typeface="Arial" panose="020B0604020202020204" pitchFamily="34" charset="0"/>
              </a:endParaRPr>
            </a:p>
          </p:txBody>
        </p:sp>
        <p:grpSp>
          <p:nvGrpSpPr>
            <p:cNvPr id="14" name="object 14"/>
            <p:cNvGrpSpPr/>
            <p:nvPr/>
          </p:nvGrpSpPr>
          <p:grpSpPr>
            <a:xfrm>
              <a:off x="6111455" y="3038586"/>
              <a:ext cx="5336760" cy="2580068"/>
              <a:chOff x="6327902" y="2888234"/>
              <a:chExt cx="5525770" cy="2671445"/>
            </a:xfrm>
          </p:grpSpPr>
          <p:sp>
            <p:nvSpPr>
              <p:cNvPr id="15" name="object 15"/>
              <p:cNvSpPr/>
              <p:nvPr/>
            </p:nvSpPr>
            <p:spPr>
              <a:xfrm>
                <a:off x="6340602" y="2900934"/>
                <a:ext cx="5500370" cy="2646045"/>
              </a:xfrm>
              <a:custGeom>
                <a:avLst/>
                <a:gdLst/>
                <a:ahLst/>
                <a:cxnLst/>
                <a:rect l="l" t="t" r="r" b="b"/>
                <a:pathLst>
                  <a:path w="5500370" h="2646045">
                    <a:moveTo>
                      <a:pt x="5500116" y="0"/>
                    </a:moveTo>
                    <a:lnTo>
                      <a:pt x="0" y="0"/>
                    </a:lnTo>
                    <a:lnTo>
                      <a:pt x="0" y="2645664"/>
                    </a:lnTo>
                    <a:lnTo>
                      <a:pt x="5059172" y="2645664"/>
                    </a:lnTo>
                    <a:lnTo>
                      <a:pt x="5107205" y="2643076"/>
                    </a:lnTo>
                    <a:lnTo>
                      <a:pt x="5153744" y="2635493"/>
                    </a:lnTo>
                    <a:lnTo>
                      <a:pt x="5198518" y="2623183"/>
                    </a:lnTo>
                    <a:lnTo>
                      <a:pt x="5241258" y="2606416"/>
                    </a:lnTo>
                    <a:lnTo>
                      <a:pt x="5281694" y="2585461"/>
                    </a:lnTo>
                    <a:lnTo>
                      <a:pt x="5319558" y="2560586"/>
                    </a:lnTo>
                    <a:lnTo>
                      <a:pt x="5354580" y="2532060"/>
                    </a:lnTo>
                    <a:lnTo>
                      <a:pt x="5386490" y="2500153"/>
                    </a:lnTo>
                    <a:lnTo>
                      <a:pt x="5415019" y="2465134"/>
                    </a:lnTo>
                    <a:lnTo>
                      <a:pt x="5439899" y="2427271"/>
                    </a:lnTo>
                    <a:lnTo>
                      <a:pt x="5460858" y="2386833"/>
                    </a:lnTo>
                    <a:lnTo>
                      <a:pt x="5477629" y="2344090"/>
                    </a:lnTo>
                    <a:lnTo>
                      <a:pt x="5489942" y="2299311"/>
                    </a:lnTo>
                    <a:lnTo>
                      <a:pt x="5497527" y="2252764"/>
                    </a:lnTo>
                    <a:lnTo>
                      <a:pt x="5500116" y="2204720"/>
                    </a:lnTo>
                    <a:lnTo>
                      <a:pt x="5500116" y="0"/>
                    </a:lnTo>
                    <a:close/>
                  </a:path>
                </a:pathLst>
              </a:custGeom>
              <a:solidFill>
                <a:srgbClr val="4F81BC">
                  <a:alpha val="50195"/>
                </a:srgbClr>
              </a:solidFill>
            </p:spPr>
            <p:txBody>
              <a:bodyPr wrap="square" lIns="0" tIns="0" rIns="0" bIns="0" rtlCol="0"/>
              <a:lstStyle/>
              <a:p>
                <a:endParaRPr sz="1738">
                  <a:latin typeface="+mj-lt"/>
                  <a:cs typeface="Arial" panose="020B0604020202020204" pitchFamily="34" charset="0"/>
                </a:endParaRPr>
              </a:p>
            </p:txBody>
          </p:sp>
          <p:sp>
            <p:nvSpPr>
              <p:cNvPr id="16" name="object 16"/>
              <p:cNvSpPr/>
              <p:nvPr/>
            </p:nvSpPr>
            <p:spPr>
              <a:xfrm>
                <a:off x="6340602" y="2900934"/>
                <a:ext cx="5500370" cy="2646045"/>
              </a:xfrm>
              <a:custGeom>
                <a:avLst/>
                <a:gdLst/>
                <a:ahLst/>
                <a:cxnLst/>
                <a:rect l="l" t="t" r="r" b="b"/>
                <a:pathLst>
                  <a:path w="5500370" h="2646045">
                    <a:moveTo>
                      <a:pt x="5500116" y="0"/>
                    </a:moveTo>
                    <a:lnTo>
                      <a:pt x="5500116" y="2204720"/>
                    </a:lnTo>
                    <a:lnTo>
                      <a:pt x="5497527" y="2252764"/>
                    </a:lnTo>
                    <a:lnTo>
                      <a:pt x="5489942" y="2299311"/>
                    </a:lnTo>
                    <a:lnTo>
                      <a:pt x="5477629" y="2344090"/>
                    </a:lnTo>
                    <a:lnTo>
                      <a:pt x="5460858" y="2386833"/>
                    </a:lnTo>
                    <a:lnTo>
                      <a:pt x="5439899" y="2427271"/>
                    </a:lnTo>
                    <a:lnTo>
                      <a:pt x="5415019" y="2465134"/>
                    </a:lnTo>
                    <a:lnTo>
                      <a:pt x="5386490" y="2500153"/>
                    </a:lnTo>
                    <a:lnTo>
                      <a:pt x="5354580" y="2532060"/>
                    </a:lnTo>
                    <a:lnTo>
                      <a:pt x="5319558" y="2560586"/>
                    </a:lnTo>
                    <a:lnTo>
                      <a:pt x="5281694" y="2585461"/>
                    </a:lnTo>
                    <a:lnTo>
                      <a:pt x="5241258" y="2606416"/>
                    </a:lnTo>
                    <a:lnTo>
                      <a:pt x="5198518" y="2623183"/>
                    </a:lnTo>
                    <a:lnTo>
                      <a:pt x="5153744" y="2635493"/>
                    </a:lnTo>
                    <a:lnTo>
                      <a:pt x="5107205" y="2643076"/>
                    </a:lnTo>
                    <a:lnTo>
                      <a:pt x="5059172" y="2645664"/>
                    </a:lnTo>
                    <a:lnTo>
                      <a:pt x="0" y="2645664"/>
                    </a:lnTo>
                    <a:lnTo>
                      <a:pt x="0" y="0"/>
                    </a:lnTo>
                    <a:lnTo>
                      <a:pt x="5500116" y="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7" name="object 17"/>
            <p:cNvSpPr txBox="1"/>
            <p:nvPr/>
          </p:nvSpPr>
          <p:spPr>
            <a:xfrm>
              <a:off x="6230431" y="3709774"/>
              <a:ext cx="5098807" cy="1527680"/>
            </a:xfrm>
            <a:prstGeom prst="rect">
              <a:avLst/>
            </a:prstGeom>
          </p:spPr>
          <p:txBody>
            <a:bodyPr vert="horz" wrap="square" lIns="0" tIns="53354" rIns="0" bIns="0" rtlCol="0">
              <a:spAutoFit/>
            </a:bodyPr>
            <a:lstStyle/>
            <a:p>
              <a:pPr marL="1840" algn="ctr">
                <a:spcBef>
                  <a:spcPts val="419"/>
                </a:spcBef>
              </a:pPr>
              <a:r>
                <a:rPr sz="1545" b="1" spc="5" dirty="0">
                  <a:solidFill>
                    <a:srgbClr val="FFFFFF"/>
                  </a:solidFill>
                  <a:uFill>
                    <a:solidFill>
                      <a:srgbClr val="FFFFFF"/>
                    </a:solidFill>
                  </a:uFill>
                  <a:latin typeface="+mj-lt"/>
                  <a:cs typeface="Arial" panose="020B0604020202020204" pitchFamily="34" charset="0"/>
                </a:rPr>
                <a:t>LISTED</a:t>
              </a:r>
              <a:r>
                <a:rPr sz="1545" b="1" spc="-5" dirty="0">
                  <a:solidFill>
                    <a:srgbClr val="FFFFFF"/>
                  </a:solidFill>
                  <a:uFill>
                    <a:solidFill>
                      <a:srgbClr val="FFFFFF"/>
                    </a:solidFill>
                  </a:uFill>
                  <a:latin typeface="+mj-lt"/>
                  <a:cs typeface="Arial" panose="020B0604020202020204" pitchFamily="34" charset="0"/>
                </a:rPr>
                <a:t> </a:t>
              </a:r>
              <a:r>
                <a:rPr sz="1545" b="1" spc="19" dirty="0">
                  <a:solidFill>
                    <a:srgbClr val="FFFFFF"/>
                  </a:solidFill>
                  <a:uFill>
                    <a:solidFill>
                      <a:srgbClr val="FFFFFF"/>
                    </a:solidFill>
                  </a:uFill>
                  <a:latin typeface="+mj-lt"/>
                  <a:cs typeface="Arial" panose="020B0604020202020204" pitchFamily="34" charset="0"/>
                </a:rPr>
                <a:t>FOREIGN</a:t>
              </a:r>
              <a:r>
                <a:rPr sz="1545" b="1" dirty="0">
                  <a:solidFill>
                    <a:srgbClr val="FFFFFF"/>
                  </a:solidFill>
                  <a:uFill>
                    <a:solidFill>
                      <a:srgbClr val="FFFFFF"/>
                    </a:solidFill>
                  </a:uFill>
                  <a:latin typeface="+mj-lt"/>
                  <a:cs typeface="Arial" panose="020B0604020202020204" pitchFamily="34" charset="0"/>
                </a:rPr>
                <a:t> </a:t>
              </a:r>
              <a:r>
                <a:rPr sz="1545" b="1" spc="29" dirty="0">
                  <a:solidFill>
                    <a:srgbClr val="FFFFFF"/>
                  </a:solidFill>
                  <a:uFill>
                    <a:solidFill>
                      <a:srgbClr val="FFFFFF"/>
                    </a:solidFill>
                  </a:uFill>
                  <a:latin typeface="+mj-lt"/>
                  <a:cs typeface="Arial" panose="020B0604020202020204" pitchFamily="34" charset="0"/>
                </a:rPr>
                <a:t>ENTITY</a:t>
              </a:r>
              <a:endParaRPr sz="1545" dirty="0">
                <a:latin typeface="+mj-lt"/>
                <a:cs typeface="Arial" panose="020B0604020202020204" pitchFamily="34" charset="0"/>
              </a:endParaRPr>
            </a:p>
            <a:p>
              <a:pPr marL="11652" marR="4906" indent="-4906" algn="ctr">
                <a:lnSpc>
                  <a:spcPts val="1565"/>
                </a:lnSpc>
                <a:spcBef>
                  <a:spcPts val="618"/>
                </a:spcBef>
              </a:pPr>
              <a:r>
                <a:rPr sz="1545" spc="-72" dirty="0">
                  <a:solidFill>
                    <a:srgbClr val="FFFFFF"/>
                  </a:solidFill>
                  <a:latin typeface="+mj-lt"/>
                  <a:cs typeface="Arial" panose="020B0604020202020204" pitchFamily="34" charset="0"/>
                </a:rPr>
                <a:t>A</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spc="10"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whose</a:t>
              </a:r>
              <a:r>
                <a:rPr sz="1545"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equity</a:t>
              </a:r>
              <a:r>
                <a:rPr sz="1545" spc="1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shares</a:t>
              </a:r>
              <a:r>
                <a:rPr sz="1545" spc="10"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 </a:t>
              </a:r>
              <a:r>
                <a:rPr sz="1545" spc="-63" dirty="0">
                  <a:solidFill>
                    <a:srgbClr val="FFFFFF"/>
                  </a:solidFill>
                  <a:latin typeface="+mj-lt"/>
                  <a:cs typeface="Arial" panose="020B0604020202020204" pitchFamily="34" charset="0"/>
                </a:rPr>
                <a:t>any</a:t>
              </a:r>
              <a:r>
                <a:rPr sz="154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other</a:t>
              </a:r>
              <a:r>
                <a:rPr sz="1545" dirty="0">
                  <a:solidFill>
                    <a:srgbClr val="FFFFFF"/>
                  </a:solidFill>
                  <a:latin typeface="+mj-lt"/>
                  <a:cs typeface="Arial" panose="020B0604020202020204" pitchFamily="34" charset="0"/>
                </a:rPr>
                <a:t> </a:t>
              </a:r>
              <a:r>
                <a:rPr sz="1545" spc="-68" dirty="0">
                  <a:solidFill>
                    <a:srgbClr val="FFFFFF"/>
                  </a:solidFill>
                  <a:latin typeface="+mj-lt"/>
                  <a:cs typeface="Arial" panose="020B0604020202020204" pitchFamily="34" charset="0"/>
                </a:rPr>
                <a:t>fully</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and </a:t>
              </a:r>
              <a:r>
                <a:rPr sz="1545" spc="-19"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compulsorily</a:t>
              </a:r>
              <a:r>
                <a:rPr sz="1545" spc="29"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convertible</a:t>
              </a:r>
              <a:r>
                <a:rPr sz="1545" spc="58"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instrument</a:t>
              </a:r>
              <a:r>
                <a:rPr sz="1545" spc="14"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is</a:t>
              </a:r>
              <a:r>
                <a:rPr sz="1545" spc="19"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listed</a:t>
              </a:r>
              <a:r>
                <a:rPr sz="1545" spc="19"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on</a:t>
              </a:r>
              <a:r>
                <a:rPr sz="1545" spc="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10"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recognized</a:t>
              </a:r>
              <a:r>
                <a:rPr sz="1545" spc="29"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stock </a:t>
              </a:r>
              <a:r>
                <a:rPr sz="1545" spc="-372"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exchange</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outside</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India.</a:t>
              </a:r>
              <a:endParaRPr sz="1545" dirty="0">
                <a:latin typeface="+mj-lt"/>
                <a:cs typeface="Arial" panose="020B0604020202020204" pitchFamily="34" charset="0"/>
              </a:endParaRPr>
            </a:p>
            <a:p>
              <a:pPr algn="ctr">
                <a:spcBef>
                  <a:spcPts val="314"/>
                </a:spcBef>
              </a:pPr>
              <a:r>
                <a:rPr sz="1545" b="1" spc="-34" dirty="0">
                  <a:solidFill>
                    <a:srgbClr val="FFFFFF"/>
                  </a:solidFill>
                  <a:uFill>
                    <a:solidFill>
                      <a:srgbClr val="FFFFFF"/>
                    </a:solidFill>
                  </a:uFill>
                  <a:latin typeface="+mj-lt"/>
                  <a:cs typeface="Arial" panose="020B0604020202020204" pitchFamily="34" charset="0"/>
                </a:rPr>
                <a:t>SUBSIDIARY</a:t>
              </a:r>
              <a:r>
                <a:rPr sz="1545" b="1" dirty="0">
                  <a:solidFill>
                    <a:srgbClr val="FFFFFF"/>
                  </a:solidFill>
                  <a:uFill>
                    <a:solidFill>
                      <a:srgbClr val="FFFFFF"/>
                    </a:solidFill>
                  </a:uFill>
                  <a:latin typeface="+mj-lt"/>
                  <a:cs typeface="Arial" panose="020B0604020202020204" pitchFamily="34" charset="0"/>
                </a:rPr>
                <a:t> </a:t>
              </a:r>
              <a:r>
                <a:rPr sz="1545" b="1" spc="-63" dirty="0">
                  <a:solidFill>
                    <a:srgbClr val="FFFFFF"/>
                  </a:solidFill>
                  <a:uFill>
                    <a:solidFill>
                      <a:srgbClr val="FFFFFF"/>
                    </a:solidFill>
                  </a:uFill>
                  <a:latin typeface="+mj-lt"/>
                  <a:cs typeface="Arial" panose="020B0604020202020204" pitchFamily="34" charset="0"/>
                </a:rPr>
                <a:t>or</a:t>
              </a:r>
              <a:r>
                <a:rPr sz="1545" b="1" spc="10" dirty="0">
                  <a:solidFill>
                    <a:srgbClr val="FFFFFF"/>
                  </a:solidFill>
                  <a:uFill>
                    <a:solidFill>
                      <a:srgbClr val="FFFFFF"/>
                    </a:solidFill>
                  </a:uFill>
                  <a:latin typeface="+mj-lt"/>
                  <a:cs typeface="Arial" panose="020B0604020202020204" pitchFamily="34" charset="0"/>
                </a:rPr>
                <a:t> </a:t>
              </a:r>
              <a:r>
                <a:rPr sz="1545" b="1" dirty="0">
                  <a:solidFill>
                    <a:srgbClr val="FFFFFF"/>
                  </a:solidFill>
                  <a:uFill>
                    <a:solidFill>
                      <a:srgbClr val="FFFFFF"/>
                    </a:solidFill>
                  </a:uFill>
                  <a:latin typeface="+mj-lt"/>
                  <a:cs typeface="Arial" panose="020B0604020202020204" pitchFamily="34" charset="0"/>
                </a:rPr>
                <a:t>STEP</a:t>
              </a:r>
              <a:r>
                <a:rPr sz="1545" b="1" spc="-5" dirty="0">
                  <a:solidFill>
                    <a:srgbClr val="FFFFFF"/>
                  </a:solidFill>
                  <a:uFill>
                    <a:solidFill>
                      <a:srgbClr val="FFFFFF"/>
                    </a:solidFill>
                  </a:uFill>
                  <a:latin typeface="+mj-lt"/>
                  <a:cs typeface="Arial" panose="020B0604020202020204" pitchFamily="34" charset="0"/>
                </a:rPr>
                <a:t> </a:t>
              </a:r>
              <a:r>
                <a:rPr sz="1545" b="1" spc="19" dirty="0">
                  <a:solidFill>
                    <a:srgbClr val="FFFFFF"/>
                  </a:solidFill>
                  <a:uFill>
                    <a:solidFill>
                      <a:srgbClr val="FFFFFF"/>
                    </a:solidFill>
                  </a:uFill>
                  <a:latin typeface="+mj-lt"/>
                  <a:cs typeface="Arial" panose="020B0604020202020204" pitchFamily="34" charset="0"/>
                </a:rPr>
                <a:t>DOWN</a:t>
              </a:r>
              <a:r>
                <a:rPr sz="1545" b="1" spc="10" dirty="0">
                  <a:solidFill>
                    <a:srgbClr val="FFFFFF"/>
                  </a:solidFill>
                  <a:uFill>
                    <a:solidFill>
                      <a:srgbClr val="FFFFFF"/>
                    </a:solidFill>
                  </a:uFill>
                  <a:latin typeface="+mj-lt"/>
                  <a:cs typeface="Arial" panose="020B0604020202020204" pitchFamily="34" charset="0"/>
                </a:rPr>
                <a:t> </a:t>
              </a:r>
              <a:r>
                <a:rPr sz="1545" b="1" spc="-34" dirty="0">
                  <a:solidFill>
                    <a:srgbClr val="FFFFFF"/>
                  </a:solidFill>
                  <a:uFill>
                    <a:solidFill>
                      <a:srgbClr val="FFFFFF"/>
                    </a:solidFill>
                  </a:uFill>
                  <a:latin typeface="+mj-lt"/>
                  <a:cs typeface="Arial" panose="020B0604020202020204" pitchFamily="34" charset="0"/>
                </a:rPr>
                <a:t>SUBSIDIARY</a:t>
              </a:r>
              <a:endParaRPr sz="1545" dirty="0">
                <a:latin typeface="+mj-lt"/>
                <a:cs typeface="Arial" panose="020B0604020202020204" pitchFamily="34" charset="0"/>
              </a:endParaRPr>
            </a:p>
            <a:p>
              <a:pPr algn="ctr">
                <a:spcBef>
                  <a:spcPts val="324"/>
                </a:spcBef>
              </a:pPr>
              <a:r>
                <a:rPr sz="1545" spc="-34" dirty="0">
                  <a:solidFill>
                    <a:srgbClr val="FFFFFF"/>
                  </a:solidFill>
                  <a:latin typeface="+mj-lt"/>
                  <a:cs typeface="Arial" panose="020B0604020202020204" pitchFamily="34" charset="0"/>
                </a:rPr>
                <a:t>An</a:t>
              </a:r>
              <a:r>
                <a:rPr sz="154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which</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has</a:t>
              </a:r>
              <a:r>
                <a:rPr sz="154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control.</a:t>
              </a:r>
              <a:endParaRPr sz="1545" dirty="0">
                <a:latin typeface="+mj-lt"/>
                <a:cs typeface="Arial" panose="020B0604020202020204" pitchFamily="34" charset="0"/>
              </a:endParaRPr>
            </a:p>
          </p:txBody>
        </p:sp>
        <p:grpSp>
          <p:nvGrpSpPr>
            <p:cNvPr id="18" name="object 18"/>
            <p:cNvGrpSpPr/>
            <p:nvPr/>
          </p:nvGrpSpPr>
          <p:grpSpPr>
            <a:xfrm>
              <a:off x="4517418" y="2399794"/>
              <a:ext cx="3212972" cy="1302606"/>
              <a:chOff x="4677409" y="2226818"/>
              <a:chExt cx="3326765" cy="1348740"/>
            </a:xfrm>
            <a:solidFill>
              <a:schemeClr val="bg1"/>
            </a:solidFill>
          </p:grpSpPr>
          <p:sp>
            <p:nvSpPr>
              <p:cNvPr id="19" name="object 19"/>
              <p:cNvSpPr/>
              <p:nvPr/>
            </p:nvSpPr>
            <p:spPr>
              <a:xfrm>
                <a:off x="4690109" y="2239518"/>
                <a:ext cx="3301365" cy="1323340"/>
              </a:xfrm>
              <a:custGeom>
                <a:avLst/>
                <a:gdLst/>
                <a:ahLst/>
                <a:cxnLst/>
                <a:rect l="l" t="t" r="r" b="b"/>
                <a:pathLst>
                  <a:path w="3301365" h="1323339">
                    <a:moveTo>
                      <a:pt x="3080512" y="0"/>
                    </a:moveTo>
                    <a:lnTo>
                      <a:pt x="220472" y="0"/>
                    </a:lnTo>
                    <a:lnTo>
                      <a:pt x="176030" y="4477"/>
                    </a:lnTo>
                    <a:lnTo>
                      <a:pt x="134641" y="17321"/>
                    </a:lnTo>
                    <a:lnTo>
                      <a:pt x="97190" y="37645"/>
                    </a:lnTo>
                    <a:lnTo>
                      <a:pt x="64563" y="64563"/>
                    </a:lnTo>
                    <a:lnTo>
                      <a:pt x="37645" y="97190"/>
                    </a:lnTo>
                    <a:lnTo>
                      <a:pt x="17321" y="134641"/>
                    </a:lnTo>
                    <a:lnTo>
                      <a:pt x="4477" y="176030"/>
                    </a:lnTo>
                    <a:lnTo>
                      <a:pt x="0" y="220472"/>
                    </a:lnTo>
                    <a:lnTo>
                      <a:pt x="0" y="1102360"/>
                    </a:lnTo>
                    <a:lnTo>
                      <a:pt x="4477" y="1146801"/>
                    </a:lnTo>
                    <a:lnTo>
                      <a:pt x="17321" y="1188190"/>
                    </a:lnTo>
                    <a:lnTo>
                      <a:pt x="37645" y="1225641"/>
                    </a:lnTo>
                    <a:lnTo>
                      <a:pt x="64563" y="1258268"/>
                    </a:lnTo>
                    <a:lnTo>
                      <a:pt x="97190" y="1285186"/>
                    </a:lnTo>
                    <a:lnTo>
                      <a:pt x="134641" y="1305510"/>
                    </a:lnTo>
                    <a:lnTo>
                      <a:pt x="176030" y="1318354"/>
                    </a:lnTo>
                    <a:lnTo>
                      <a:pt x="220472" y="1322832"/>
                    </a:lnTo>
                    <a:lnTo>
                      <a:pt x="3080512" y="1322832"/>
                    </a:lnTo>
                    <a:lnTo>
                      <a:pt x="3124953" y="1318354"/>
                    </a:lnTo>
                    <a:lnTo>
                      <a:pt x="3166342" y="1305510"/>
                    </a:lnTo>
                    <a:lnTo>
                      <a:pt x="3203793" y="1285186"/>
                    </a:lnTo>
                    <a:lnTo>
                      <a:pt x="3236420" y="1258268"/>
                    </a:lnTo>
                    <a:lnTo>
                      <a:pt x="3263338" y="1225641"/>
                    </a:lnTo>
                    <a:lnTo>
                      <a:pt x="3283662" y="1188190"/>
                    </a:lnTo>
                    <a:lnTo>
                      <a:pt x="3296506" y="1146801"/>
                    </a:lnTo>
                    <a:lnTo>
                      <a:pt x="3300984" y="1102360"/>
                    </a:lnTo>
                    <a:lnTo>
                      <a:pt x="3300984" y="220472"/>
                    </a:lnTo>
                    <a:lnTo>
                      <a:pt x="3296506" y="176030"/>
                    </a:lnTo>
                    <a:lnTo>
                      <a:pt x="3283662" y="134641"/>
                    </a:lnTo>
                    <a:lnTo>
                      <a:pt x="3263338" y="97190"/>
                    </a:lnTo>
                    <a:lnTo>
                      <a:pt x="3236420" y="64563"/>
                    </a:lnTo>
                    <a:lnTo>
                      <a:pt x="3203793" y="37645"/>
                    </a:lnTo>
                    <a:lnTo>
                      <a:pt x="3166342" y="17321"/>
                    </a:lnTo>
                    <a:lnTo>
                      <a:pt x="3124953" y="4477"/>
                    </a:lnTo>
                    <a:lnTo>
                      <a:pt x="3080512"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20" name="object 20"/>
              <p:cNvSpPr/>
              <p:nvPr/>
            </p:nvSpPr>
            <p:spPr>
              <a:xfrm>
                <a:off x="4690109" y="2239518"/>
                <a:ext cx="3301365" cy="1323340"/>
              </a:xfrm>
              <a:custGeom>
                <a:avLst/>
                <a:gdLst/>
                <a:ahLst/>
                <a:cxnLst/>
                <a:rect l="l" t="t" r="r" b="b"/>
                <a:pathLst>
                  <a:path w="3301365" h="1323339">
                    <a:moveTo>
                      <a:pt x="0" y="220472"/>
                    </a:moveTo>
                    <a:lnTo>
                      <a:pt x="4477" y="176030"/>
                    </a:lnTo>
                    <a:lnTo>
                      <a:pt x="17321" y="134641"/>
                    </a:lnTo>
                    <a:lnTo>
                      <a:pt x="37645" y="97190"/>
                    </a:lnTo>
                    <a:lnTo>
                      <a:pt x="64563" y="64563"/>
                    </a:lnTo>
                    <a:lnTo>
                      <a:pt x="97190" y="37645"/>
                    </a:lnTo>
                    <a:lnTo>
                      <a:pt x="134641" y="17321"/>
                    </a:lnTo>
                    <a:lnTo>
                      <a:pt x="176030" y="4477"/>
                    </a:lnTo>
                    <a:lnTo>
                      <a:pt x="220472" y="0"/>
                    </a:lnTo>
                    <a:lnTo>
                      <a:pt x="3080512" y="0"/>
                    </a:lnTo>
                    <a:lnTo>
                      <a:pt x="3124953" y="4477"/>
                    </a:lnTo>
                    <a:lnTo>
                      <a:pt x="3166342" y="17321"/>
                    </a:lnTo>
                    <a:lnTo>
                      <a:pt x="3203793" y="37645"/>
                    </a:lnTo>
                    <a:lnTo>
                      <a:pt x="3236420" y="64563"/>
                    </a:lnTo>
                    <a:lnTo>
                      <a:pt x="3263338" y="97190"/>
                    </a:lnTo>
                    <a:lnTo>
                      <a:pt x="3283662" y="134641"/>
                    </a:lnTo>
                    <a:lnTo>
                      <a:pt x="3296506" y="176030"/>
                    </a:lnTo>
                    <a:lnTo>
                      <a:pt x="3300984" y="220472"/>
                    </a:lnTo>
                    <a:lnTo>
                      <a:pt x="3300984" y="1102360"/>
                    </a:lnTo>
                    <a:lnTo>
                      <a:pt x="3296506" y="1146801"/>
                    </a:lnTo>
                    <a:lnTo>
                      <a:pt x="3283662" y="1188190"/>
                    </a:lnTo>
                    <a:lnTo>
                      <a:pt x="3263338" y="1225641"/>
                    </a:lnTo>
                    <a:lnTo>
                      <a:pt x="3236420" y="1258268"/>
                    </a:lnTo>
                    <a:lnTo>
                      <a:pt x="3203793" y="1285186"/>
                    </a:lnTo>
                    <a:lnTo>
                      <a:pt x="3166342" y="1305510"/>
                    </a:lnTo>
                    <a:lnTo>
                      <a:pt x="3124953" y="1318354"/>
                    </a:lnTo>
                    <a:lnTo>
                      <a:pt x="3080512" y="1322832"/>
                    </a:lnTo>
                    <a:lnTo>
                      <a:pt x="220472" y="1322832"/>
                    </a:lnTo>
                    <a:lnTo>
                      <a:pt x="176030" y="1318354"/>
                    </a:lnTo>
                    <a:lnTo>
                      <a:pt x="134641" y="1305510"/>
                    </a:lnTo>
                    <a:lnTo>
                      <a:pt x="97190" y="1285186"/>
                    </a:lnTo>
                    <a:lnTo>
                      <a:pt x="64563" y="1258268"/>
                    </a:lnTo>
                    <a:lnTo>
                      <a:pt x="37645" y="1225641"/>
                    </a:lnTo>
                    <a:lnTo>
                      <a:pt x="17321" y="1188190"/>
                    </a:lnTo>
                    <a:lnTo>
                      <a:pt x="4477" y="1146801"/>
                    </a:lnTo>
                    <a:lnTo>
                      <a:pt x="0" y="1102360"/>
                    </a:lnTo>
                    <a:lnTo>
                      <a:pt x="0" y="220472"/>
                    </a:lnTo>
                    <a:close/>
                  </a:path>
                </a:pathLst>
              </a:custGeom>
              <a:grpFill/>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1" name="object 21"/>
            <p:cNvSpPr txBox="1"/>
            <p:nvPr/>
          </p:nvSpPr>
          <p:spPr>
            <a:xfrm>
              <a:off x="5164305" y="2791753"/>
              <a:ext cx="1918339" cy="447783"/>
            </a:xfrm>
            <a:prstGeom prst="rect">
              <a:avLst/>
            </a:prstGeom>
          </p:spPr>
          <p:txBody>
            <a:bodyPr vert="horz" wrap="square" lIns="0" tIns="11652" rIns="0" bIns="0" rtlCol="0">
              <a:spAutoFit/>
            </a:bodyPr>
            <a:lstStyle/>
            <a:p>
              <a:pPr algn="ctr">
                <a:lnSpc>
                  <a:spcPts val="1709"/>
                </a:lnSpc>
                <a:spcBef>
                  <a:spcPts val="92"/>
                </a:spcBef>
              </a:pPr>
              <a:r>
                <a:rPr sz="1545" b="1" spc="24" dirty="0">
                  <a:latin typeface="+mj-lt"/>
                  <a:cs typeface="Arial" panose="020B0604020202020204" pitchFamily="34" charset="0"/>
                </a:rPr>
                <a:t>NEW</a:t>
              </a:r>
              <a:r>
                <a:rPr sz="1545" b="1" spc="-39" dirty="0">
                  <a:latin typeface="+mj-lt"/>
                  <a:cs typeface="Arial" panose="020B0604020202020204" pitchFamily="34" charset="0"/>
                </a:rPr>
                <a:t> </a:t>
              </a:r>
              <a:r>
                <a:rPr sz="1545" b="1" spc="43" dirty="0">
                  <a:latin typeface="+mj-lt"/>
                  <a:cs typeface="Arial" panose="020B0604020202020204" pitchFamily="34" charset="0"/>
                </a:rPr>
                <a:t>DEFINITIONS</a:t>
              </a:r>
              <a:endParaRPr sz="1545">
                <a:latin typeface="+mj-lt"/>
                <a:cs typeface="Arial" panose="020B0604020202020204" pitchFamily="34" charset="0"/>
              </a:endParaRPr>
            </a:p>
            <a:p>
              <a:pPr marL="613" algn="ctr">
                <a:lnSpc>
                  <a:spcPts val="1709"/>
                </a:lnSpc>
              </a:pPr>
              <a:r>
                <a:rPr sz="1545" b="1" spc="34" dirty="0">
                  <a:latin typeface="+mj-lt"/>
                  <a:cs typeface="Arial" panose="020B0604020202020204" pitchFamily="34" charset="0"/>
                </a:rPr>
                <a:t>INTRODUCED</a:t>
              </a:r>
              <a:endParaRPr sz="1545">
                <a:latin typeface="+mj-lt"/>
                <a:cs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4">
            <a:extLst>
              <a:ext uri="{FF2B5EF4-FFF2-40B4-BE49-F238E27FC236}">
                <a16:creationId xmlns:a16="http://schemas.microsoft.com/office/drawing/2014/main" id="{AFFFB4C0-97D8-B78C-D43B-3EE259C99A5A}"/>
              </a:ext>
            </a:extLst>
          </p:cNvPr>
          <p:cNvPicPr/>
          <p:nvPr/>
        </p:nvPicPr>
        <p:blipFill>
          <a:blip r:embed="rId2" cstate="print"/>
          <a:stretch>
            <a:fillRect/>
          </a:stretch>
        </p:blipFill>
        <p:spPr>
          <a:xfrm>
            <a:off x="8580704" y="0"/>
            <a:ext cx="3004743" cy="1252727"/>
          </a:xfrm>
          <a:prstGeom prst="rect">
            <a:avLst/>
          </a:prstGeom>
        </p:spPr>
      </p:pic>
      <p:grpSp>
        <p:nvGrpSpPr>
          <p:cNvPr id="2" name="object 2"/>
          <p:cNvGrpSpPr/>
          <p:nvPr/>
        </p:nvGrpSpPr>
        <p:grpSpPr>
          <a:xfrm>
            <a:off x="6319838" y="1044702"/>
            <a:ext cx="5516880" cy="2593975"/>
            <a:chOff x="6305550" y="1044702"/>
            <a:chExt cx="5516880" cy="2593975"/>
          </a:xfrm>
          <a:solidFill>
            <a:schemeClr val="accent1">
              <a:lumMod val="60000"/>
              <a:lumOff val="40000"/>
            </a:schemeClr>
          </a:solidFill>
        </p:grpSpPr>
        <p:sp>
          <p:nvSpPr>
            <p:cNvPr id="4" name="object 4"/>
            <p:cNvSpPr/>
            <p:nvPr/>
          </p:nvSpPr>
          <p:spPr>
            <a:xfrm>
              <a:off x="6305550" y="1044702"/>
              <a:ext cx="5516880" cy="2593975"/>
            </a:xfrm>
            <a:custGeom>
              <a:avLst/>
              <a:gdLst/>
              <a:ahLst/>
              <a:cxnLst/>
              <a:rect l="l" t="t" r="r" b="b"/>
              <a:pathLst>
                <a:path w="5516880" h="2593975">
                  <a:moveTo>
                    <a:pt x="5422646" y="0"/>
                  </a:moveTo>
                  <a:lnTo>
                    <a:pt x="94234" y="0"/>
                  </a:lnTo>
                  <a:lnTo>
                    <a:pt x="57542" y="7401"/>
                  </a:lnTo>
                  <a:lnTo>
                    <a:pt x="27590" y="27590"/>
                  </a:lnTo>
                  <a:lnTo>
                    <a:pt x="7401" y="57542"/>
                  </a:lnTo>
                  <a:lnTo>
                    <a:pt x="0" y="94234"/>
                  </a:lnTo>
                  <a:lnTo>
                    <a:pt x="0" y="2499614"/>
                  </a:lnTo>
                  <a:lnTo>
                    <a:pt x="7401" y="2536305"/>
                  </a:lnTo>
                  <a:lnTo>
                    <a:pt x="27590" y="2566257"/>
                  </a:lnTo>
                  <a:lnTo>
                    <a:pt x="57542" y="2586446"/>
                  </a:lnTo>
                  <a:lnTo>
                    <a:pt x="94234" y="2593848"/>
                  </a:lnTo>
                  <a:lnTo>
                    <a:pt x="5422646" y="2593848"/>
                  </a:lnTo>
                  <a:lnTo>
                    <a:pt x="5459337" y="2586446"/>
                  </a:lnTo>
                  <a:lnTo>
                    <a:pt x="5489289" y="2566257"/>
                  </a:lnTo>
                  <a:lnTo>
                    <a:pt x="5509478" y="2536305"/>
                  </a:lnTo>
                  <a:lnTo>
                    <a:pt x="5516880" y="2499614"/>
                  </a:lnTo>
                  <a:lnTo>
                    <a:pt x="5516880" y="94234"/>
                  </a:lnTo>
                  <a:lnTo>
                    <a:pt x="5509478" y="57542"/>
                  </a:lnTo>
                  <a:lnTo>
                    <a:pt x="5489289" y="27590"/>
                  </a:lnTo>
                  <a:lnTo>
                    <a:pt x="5459337" y="7401"/>
                  </a:lnTo>
                  <a:lnTo>
                    <a:pt x="5422646" y="0"/>
                  </a:lnTo>
                  <a:close/>
                </a:path>
              </a:pathLst>
            </a:custGeom>
            <a:grpFill/>
          </p:spPr>
          <p:txBody>
            <a:bodyPr wrap="square" lIns="0" tIns="0" rIns="0" bIns="0" rtlCol="0"/>
            <a:lstStyle/>
            <a:p>
              <a:endParaRPr>
                <a:latin typeface="+mj-lt"/>
              </a:endParaRPr>
            </a:p>
          </p:txBody>
        </p:sp>
        <p:sp>
          <p:nvSpPr>
            <p:cNvPr id="5" name="object 5"/>
            <p:cNvSpPr/>
            <p:nvPr/>
          </p:nvSpPr>
          <p:spPr>
            <a:xfrm>
              <a:off x="6305550" y="1044702"/>
              <a:ext cx="5516880" cy="2593975"/>
            </a:xfrm>
            <a:custGeom>
              <a:avLst/>
              <a:gdLst/>
              <a:ahLst/>
              <a:cxnLst/>
              <a:rect l="l" t="t" r="r" b="b"/>
              <a:pathLst>
                <a:path w="5516880" h="2593975">
                  <a:moveTo>
                    <a:pt x="0" y="94234"/>
                  </a:moveTo>
                  <a:lnTo>
                    <a:pt x="7401" y="57542"/>
                  </a:lnTo>
                  <a:lnTo>
                    <a:pt x="27590" y="27590"/>
                  </a:lnTo>
                  <a:lnTo>
                    <a:pt x="57542" y="7401"/>
                  </a:lnTo>
                  <a:lnTo>
                    <a:pt x="94234" y="0"/>
                  </a:lnTo>
                  <a:lnTo>
                    <a:pt x="5422646" y="0"/>
                  </a:lnTo>
                  <a:lnTo>
                    <a:pt x="5459337" y="7401"/>
                  </a:lnTo>
                  <a:lnTo>
                    <a:pt x="5489289" y="27590"/>
                  </a:lnTo>
                  <a:lnTo>
                    <a:pt x="5509478" y="57542"/>
                  </a:lnTo>
                  <a:lnTo>
                    <a:pt x="5516880" y="94234"/>
                  </a:lnTo>
                  <a:lnTo>
                    <a:pt x="5516880" y="2499614"/>
                  </a:lnTo>
                  <a:lnTo>
                    <a:pt x="5509478" y="2536305"/>
                  </a:lnTo>
                  <a:lnTo>
                    <a:pt x="5489289" y="2566257"/>
                  </a:lnTo>
                  <a:lnTo>
                    <a:pt x="5459337" y="2586446"/>
                  </a:lnTo>
                  <a:lnTo>
                    <a:pt x="5422646" y="2593848"/>
                  </a:lnTo>
                  <a:lnTo>
                    <a:pt x="94234" y="2593848"/>
                  </a:lnTo>
                  <a:lnTo>
                    <a:pt x="57542" y="2586446"/>
                  </a:lnTo>
                  <a:lnTo>
                    <a:pt x="27590" y="2566257"/>
                  </a:lnTo>
                  <a:lnTo>
                    <a:pt x="7401" y="2536305"/>
                  </a:lnTo>
                  <a:lnTo>
                    <a:pt x="0" y="2499614"/>
                  </a:lnTo>
                  <a:lnTo>
                    <a:pt x="0" y="94234"/>
                  </a:lnTo>
                  <a:close/>
                </a:path>
              </a:pathLst>
            </a:custGeom>
            <a:grpFill/>
            <a:ln w="28575">
              <a:solidFill>
                <a:srgbClr val="000000"/>
              </a:solidFill>
            </a:ln>
          </p:spPr>
          <p:txBody>
            <a:bodyPr wrap="square" lIns="0" tIns="0" rIns="0" bIns="0" rtlCol="0"/>
            <a:lstStyle/>
            <a:p>
              <a:endParaRPr>
                <a:latin typeface="+mj-lt"/>
              </a:endParaRPr>
            </a:p>
          </p:txBody>
        </p:sp>
      </p:grpSp>
      <p:sp>
        <p:nvSpPr>
          <p:cNvPr id="10" name="object 10"/>
          <p:cNvSpPr txBox="1">
            <a:spLocks noGrp="1"/>
          </p:cNvSpPr>
          <p:nvPr>
            <p:ph type="title"/>
          </p:nvPr>
        </p:nvSpPr>
        <p:spPr>
          <a:xfrm>
            <a:off x="199440" y="339369"/>
            <a:ext cx="10515600" cy="382156"/>
          </a:xfrm>
          <a:prstGeom prst="rect">
            <a:avLst/>
          </a:prstGeom>
        </p:spPr>
        <p:txBody>
          <a:bodyPr vert="horz" wrap="square" lIns="0" tIns="12700" rIns="0" bIns="0" rtlCol="0">
            <a:spAutoFit/>
          </a:bodyPr>
          <a:lstStyle/>
          <a:p>
            <a:pPr marL="12700">
              <a:lnSpc>
                <a:spcPct val="100000"/>
              </a:lnSpc>
              <a:spcBef>
                <a:spcPts val="100"/>
              </a:spcBef>
            </a:pPr>
            <a:r>
              <a:rPr spc="10" dirty="0">
                <a:latin typeface="+mj-lt"/>
              </a:rPr>
              <a:t>Exchange</a:t>
            </a:r>
            <a:r>
              <a:rPr spc="-20" dirty="0">
                <a:latin typeface="+mj-lt"/>
              </a:rPr>
              <a:t> </a:t>
            </a:r>
            <a:r>
              <a:rPr spc="40" dirty="0" err="1">
                <a:latin typeface="+mj-lt"/>
              </a:rPr>
              <a:t>Cont</a:t>
            </a:r>
            <a:r>
              <a:rPr lang="en-IN" spc="40" dirty="0">
                <a:latin typeface="+mj-lt"/>
              </a:rPr>
              <a:t>r</a:t>
            </a:r>
            <a:r>
              <a:rPr spc="40" dirty="0" err="1">
                <a:latin typeface="+mj-lt"/>
              </a:rPr>
              <a:t>ol</a:t>
            </a:r>
            <a:r>
              <a:rPr spc="-15" dirty="0">
                <a:latin typeface="+mj-lt"/>
              </a:rPr>
              <a:t> </a:t>
            </a:r>
            <a:r>
              <a:rPr dirty="0">
                <a:latin typeface="+mj-lt"/>
              </a:rPr>
              <a:t>Regulations</a:t>
            </a:r>
            <a:r>
              <a:rPr spc="-15" dirty="0">
                <a:latin typeface="+mj-lt"/>
              </a:rPr>
              <a:t> </a:t>
            </a:r>
            <a:r>
              <a:rPr spc="-15" dirty="0">
                <a:solidFill>
                  <a:srgbClr val="00AFEF"/>
                </a:solidFill>
                <a:latin typeface="+mj-lt"/>
              </a:rPr>
              <a:t>Indian</a:t>
            </a:r>
            <a:r>
              <a:rPr spc="-5" dirty="0">
                <a:solidFill>
                  <a:srgbClr val="00AFEF"/>
                </a:solidFill>
                <a:latin typeface="+mj-lt"/>
              </a:rPr>
              <a:t> </a:t>
            </a:r>
            <a:r>
              <a:rPr spc="45" dirty="0" err="1">
                <a:solidFill>
                  <a:srgbClr val="00AFEF"/>
                </a:solidFill>
                <a:latin typeface="+mj-lt"/>
              </a:rPr>
              <a:t>Jou</a:t>
            </a:r>
            <a:r>
              <a:rPr lang="en-IN" spc="45" dirty="0">
                <a:solidFill>
                  <a:srgbClr val="00AFEF"/>
                </a:solidFill>
                <a:latin typeface="+mj-lt"/>
              </a:rPr>
              <a:t>r</a:t>
            </a:r>
            <a:r>
              <a:rPr spc="45" dirty="0" err="1">
                <a:solidFill>
                  <a:srgbClr val="00AFEF"/>
                </a:solidFill>
                <a:latin typeface="+mj-lt"/>
              </a:rPr>
              <a:t>ney</a:t>
            </a:r>
            <a:r>
              <a:rPr lang="en-IN" spc="45" dirty="0">
                <a:solidFill>
                  <a:srgbClr val="00AFEF"/>
                </a:solidFill>
                <a:latin typeface="+mj-lt"/>
              </a:rPr>
              <a:t> &amp;</a:t>
            </a:r>
            <a:endParaRPr spc="45" dirty="0">
              <a:solidFill>
                <a:srgbClr val="00AFEF"/>
              </a:solidFill>
              <a:latin typeface="+mj-lt"/>
            </a:endParaRPr>
          </a:p>
        </p:txBody>
      </p:sp>
      <p:sp>
        <p:nvSpPr>
          <p:cNvPr id="11" name="object 11"/>
          <p:cNvSpPr txBox="1"/>
          <p:nvPr/>
        </p:nvSpPr>
        <p:spPr>
          <a:xfrm>
            <a:off x="199440" y="675208"/>
            <a:ext cx="2598420" cy="382797"/>
          </a:xfrm>
          <a:prstGeom prst="rect">
            <a:avLst/>
          </a:prstGeom>
        </p:spPr>
        <p:txBody>
          <a:bodyPr vert="horz" wrap="square" lIns="0" tIns="13335" rIns="0" bIns="0" rtlCol="0">
            <a:spAutoFit/>
          </a:bodyPr>
          <a:lstStyle/>
          <a:p>
            <a:pPr marL="12700">
              <a:lnSpc>
                <a:spcPct val="100000"/>
              </a:lnSpc>
              <a:spcBef>
                <a:spcPts val="105"/>
              </a:spcBef>
            </a:pPr>
            <a:r>
              <a:rPr sz="2400" b="1" spc="25" dirty="0" err="1">
                <a:solidFill>
                  <a:srgbClr val="00AFEF"/>
                </a:solidFill>
                <a:latin typeface="+mj-lt"/>
                <a:cs typeface="Arial" panose="020B0604020202020204" pitchFamily="34" charset="0"/>
              </a:rPr>
              <a:t>Backg</a:t>
            </a:r>
            <a:r>
              <a:rPr lang="en-IN" sz="2400" b="1" spc="25" dirty="0">
                <a:solidFill>
                  <a:srgbClr val="00AFEF"/>
                </a:solidFill>
                <a:latin typeface="+mj-lt"/>
                <a:cs typeface="Arial" panose="020B0604020202020204" pitchFamily="34" charset="0"/>
              </a:rPr>
              <a:t>r</a:t>
            </a:r>
            <a:r>
              <a:rPr sz="2400" b="1" spc="25" dirty="0" err="1">
                <a:solidFill>
                  <a:srgbClr val="00AFEF"/>
                </a:solidFill>
                <a:latin typeface="+mj-lt"/>
                <a:cs typeface="Arial" panose="020B0604020202020204" pitchFamily="34" charset="0"/>
              </a:rPr>
              <a:t>ound</a:t>
            </a:r>
            <a:endParaRPr sz="2400" dirty="0">
              <a:latin typeface="+mj-lt"/>
              <a:cs typeface="Arial" panose="020B0604020202020204" pitchFamily="34" charset="0"/>
            </a:endParaRPr>
          </a:p>
        </p:txBody>
      </p:sp>
      <p:sp>
        <p:nvSpPr>
          <p:cNvPr id="12" name="object 1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sp>
        <p:nvSpPr>
          <p:cNvPr id="13" name="object 13"/>
          <p:cNvSpPr txBox="1"/>
          <p:nvPr/>
        </p:nvSpPr>
        <p:spPr>
          <a:xfrm>
            <a:off x="199440" y="1611884"/>
            <a:ext cx="5814060" cy="4332605"/>
          </a:xfrm>
          <a:prstGeom prst="rect">
            <a:avLst/>
          </a:prstGeom>
        </p:spPr>
        <p:txBody>
          <a:bodyPr vert="horz" wrap="square" lIns="0" tIns="12700" rIns="0" bIns="0" rtlCol="0">
            <a:spAutoFit/>
          </a:bodyPr>
          <a:lstStyle/>
          <a:p>
            <a:pPr marL="12700">
              <a:lnSpc>
                <a:spcPct val="100000"/>
              </a:lnSpc>
              <a:spcBef>
                <a:spcPts val="100"/>
              </a:spcBef>
            </a:pPr>
            <a:r>
              <a:rPr lang="en-IN" sz="2400" b="1" spc="180" dirty="0">
                <a:latin typeface="+mj-lt"/>
                <a:cs typeface="Roboto"/>
              </a:rPr>
              <a:t>F</a:t>
            </a:r>
            <a:r>
              <a:rPr sz="2400" b="1" spc="180" dirty="0">
                <a:latin typeface="+mj-lt"/>
                <a:cs typeface="Roboto"/>
              </a:rPr>
              <a:t>ERA</a:t>
            </a:r>
            <a:r>
              <a:rPr sz="2400" b="1" spc="-50" dirty="0">
                <a:latin typeface="+mj-lt"/>
                <a:cs typeface="Roboto"/>
              </a:rPr>
              <a:t> </a:t>
            </a:r>
            <a:r>
              <a:rPr sz="2400" b="1" spc="-15" dirty="0">
                <a:latin typeface="+mj-lt"/>
                <a:cs typeface="Roboto"/>
              </a:rPr>
              <a:t>to</a:t>
            </a:r>
            <a:r>
              <a:rPr sz="2400" b="1" spc="-20" dirty="0">
                <a:latin typeface="+mj-lt"/>
                <a:cs typeface="Roboto"/>
              </a:rPr>
              <a:t> </a:t>
            </a:r>
            <a:r>
              <a:rPr lang="en-IN" sz="2400" b="1" spc="180" dirty="0">
                <a:latin typeface="+mj-lt"/>
                <a:cs typeface="Roboto"/>
              </a:rPr>
              <a:t>F</a:t>
            </a:r>
            <a:r>
              <a:rPr sz="2400" b="1" spc="180" dirty="0">
                <a:latin typeface="+mj-lt"/>
                <a:cs typeface="Roboto"/>
              </a:rPr>
              <a:t>EMA</a:t>
            </a:r>
            <a:endParaRPr sz="2400" dirty="0">
              <a:latin typeface="+mj-lt"/>
              <a:cs typeface="Roboto"/>
            </a:endParaRPr>
          </a:p>
          <a:p>
            <a:pPr marL="299085" marR="180975" indent="-287020">
              <a:lnSpc>
                <a:spcPct val="100000"/>
              </a:lnSpc>
              <a:spcBef>
                <a:spcPts val="1145"/>
              </a:spcBef>
              <a:buFont typeface="Wingdings"/>
              <a:buChar char=""/>
              <a:tabLst>
                <a:tab pos="299720" algn="l"/>
              </a:tabLst>
            </a:pPr>
            <a:r>
              <a:rPr sz="1600" dirty="0">
                <a:latin typeface="+mj-lt"/>
                <a:cs typeface="Roboto"/>
              </a:rPr>
              <a:t>FERA</a:t>
            </a:r>
            <a:r>
              <a:rPr sz="1600" spc="5" dirty="0">
                <a:latin typeface="+mj-lt"/>
                <a:cs typeface="Roboto"/>
              </a:rPr>
              <a:t> </a:t>
            </a:r>
            <a:r>
              <a:rPr sz="1600" spc="-10" dirty="0">
                <a:latin typeface="+mj-lt"/>
                <a:cs typeface="Roboto"/>
              </a:rPr>
              <a:t>to</a:t>
            </a:r>
            <a:r>
              <a:rPr sz="1600" spc="-5" dirty="0">
                <a:latin typeface="+mj-lt"/>
                <a:cs typeface="Roboto"/>
              </a:rPr>
              <a:t> </a:t>
            </a:r>
            <a:r>
              <a:rPr sz="1600" spc="-15" dirty="0">
                <a:latin typeface="+mj-lt"/>
                <a:cs typeface="Roboto"/>
              </a:rPr>
              <a:t>Regulate</a:t>
            </a:r>
            <a:r>
              <a:rPr sz="1600" spc="20" dirty="0">
                <a:latin typeface="+mj-lt"/>
                <a:cs typeface="Roboto"/>
              </a:rPr>
              <a:t> </a:t>
            </a:r>
            <a:r>
              <a:rPr sz="1600" spc="-20" dirty="0">
                <a:latin typeface="+mj-lt"/>
                <a:cs typeface="Roboto"/>
              </a:rPr>
              <a:t>and</a:t>
            </a:r>
            <a:r>
              <a:rPr sz="1600" spc="30" dirty="0">
                <a:latin typeface="+mj-lt"/>
                <a:cs typeface="Roboto"/>
              </a:rPr>
              <a:t> </a:t>
            </a:r>
            <a:r>
              <a:rPr sz="1600" spc="5" dirty="0" err="1">
                <a:latin typeface="+mj-lt"/>
                <a:cs typeface="Roboto"/>
              </a:rPr>
              <a:t>cont</a:t>
            </a:r>
            <a:r>
              <a:rPr lang="en-IN" sz="1600" spc="5" dirty="0">
                <a:latin typeface="+mj-lt"/>
                <a:cs typeface="Roboto"/>
              </a:rPr>
              <a:t>r</a:t>
            </a:r>
            <a:r>
              <a:rPr sz="1600" spc="5" dirty="0" err="1">
                <a:latin typeface="+mj-lt"/>
                <a:cs typeface="Roboto"/>
              </a:rPr>
              <a:t>ol</a:t>
            </a:r>
            <a:r>
              <a:rPr sz="1600" spc="5" dirty="0">
                <a:latin typeface="+mj-lt"/>
                <a:cs typeface="Roboto"/>
              </a:rPr>
              <a:t> </a:t>
            </a:r>
            <a:r>
              <a:rPr sz="1600" spc="10" dirty="0" err="1">
                <a:latin typeface="+mj-lt"/>
                <a:cs typeface="Roboto"/>
              </a:rPr>
              <a:t>Fo</a:t>
            </a:r>
            <a:r>
              <a:rPr lang="en-IN" sz="1600" spc="10" dirty="0">
                <a:latin typeface="+mj-lt"/>
                <a:cs typeface="Roboto"/>
              </a:rPr>
              <a:t>r</a:t>
            </a:r>
            <a:r>
              <a:rPr sz="1600" spc="10" dirty="0" err="1">
                <a:latin typeface="+mj-lt"/>
                <a:cs typeface="Roboto"/>
              </a:rPr>
              <a:t>eign</a:t>
            </a:r>
            <a:r>
              <a:rPr sz="1600" dirty="0">
                <a:latin typeface="+mj-lt"/>
                <a:cs typeface="Roboto"/>
              </a:rPr>
              <a:t> </a:t>
            </a:r>
            <a:r>
              <a:rPr sz="1600" spc="-15" dirty="0">
                <a:latin typeface="+mj-lt"/>
                <a:cs typeface="Roboto"/>
              </a:rPr>
              <a:t>Exchange</a:t>
            </a:r>
            <a:r>
              <a:rPr sz="1600" spc="35" dirty="0">
                <a:latin typeface="+mj-lt"/>
                <a:cs typeface="Roboto"/>
              </a:rPr>
              <a:t> </a:t>
            </a:r>
            <a:r>
              <a:rPr sz="1600" spc="-20" dirty="0">
                <a:latin typeface="+mj-lt"/>
                <a:cs typeface="Roboto"/>
              </a:rPr>
              <a:t>while </a:t>
            </a:r>
            <a:r>
              <a:rPr sz="1600" spc="-15" dirty="0">
                <a:latin typeface="+mj-lt"/>
                <a:cs typeface="Roboto"/>
              </a:rPr>
              <a:t> objective</a:t>
            </a:r>
            <a:r>
              <a:rPr sz="1600" spc="10" dirty="0">
                <a:latin typeface="+mj-lt"/>
                <a:cs typeface="Roboto"/>
              </a:rPr>
              <a:t> of</a:t>
            </a:r>
            <a:r>
              <a:rPr sz="1600" spc="409" dirty="0">
                <a:latin typeface="+mj-lt"/>
                <a:cs typeface="Roboto"/>
              </a:rPr>
              <a:t> </a:t>
            </a:r>
            <a:r>
              <a:rPr sz="1600" spc="10" dirty="0">
                <a:latin typeface="+mj-lt"/>
                <a:cs typeface="Roboto"/>
              </a:rPr>
              <a:t>FEMA</a:t>
            </a:r>
            <a:r>
              <a:rPr sz="1600" spc="25" dirty="0">
                <a:latin typeface="+mj-lt"/>
                <a:cs typeface="Roboto"/>
              </a:rPr>
              <a:t> </a:t>
            </a:r>
            <a:r>
              <a:rPr sz="1600" spc="-10" dirty="0">
                <a:latin typeface="+mj-lt"/>
                <a:cs typeface="Roboto"/>
              </a:rPr>
              <a:t>to</a:t>
            </a:r>
            <a:r>
              <a:rPr sz="1600" spc="-5" dirty="0">
                <a:latin typeface="+mj-lt"/>
                <a:cs typeface="Roboto"/>
              </a:rPr>
              <a:t> </a:t>
            </a:r>
            <a:r>
              <a:rPr sz="1600" spc="-15" dirty="0">
                <a:latin typeface="+mj-lt"/>
                <a:cs typeface="Roboto"/>
              </a:rPr>
              <a:t>management</a:t>
            </a:r>
            <a:r>
              <a:rPr sz="1600" spc="40" dirty="0">
                <a:latin typeface="+mj-lt"/>
                <a:cs typeface="Roboto"/>
              </a:rPr>
              <a:t> </a:t>
            </a:r>
            <a:r>
              <a:rPr sz="1600" spc="-20" dirty="0">
                <a:latin typeface="+mj-lt"/>
                <a:cs typeface="Roboto"/>
              </a:rPr>
              <a:t>and</a:t>
            </a:r>
            <a:r>
              <a:rPr sz="1600" spc="25" dirty="0">
                <a:latin typeface="+mj-lt"/>
                <a:cs typeface="Roboto"/>
              </a:rPr>
              <a:t> </a:t>
            </a:r>
            <a:r>
              <a:rPr sz="1600" spc="-15" dirty="0">
                <a:latin typeface="+mj-lt"/>
                <a:cs typeface="Roboto"/>
              </a:rPr>
              <a:t>facilitate</a:t>
            </a:r>
            <a:r>
              <a:rPr sz="1600" spc="45" dirty="0">
                <a:latin typeface="+mj-lt"/>
                <a:cs typeface="Roboto"/>
              </a:rPr>
              <a:t> </a:t>
            </a:r>
            <a:r>
              <a:rPr sz="1600" spc="-10" dirty="0">
                <a:latin typeface="+mj-lt"/>
                <a:cs typeface="Roboto"/>
              </a:rPr>
              <a:t>to</a:t>
            </a:r>
            <a:r>
              <a:rPr sz="1600" dirty="0">
                <a:latin typeface="+mj-lt"/>
                <a:cs typeface="Roboto"/>
              </a:rPr>
              <a:t> </a:t>
            </a:r>
            <a:r>
              <a:rPr sz="1600" spc="15" dirty="0" err="1">
                <a:latin typeface="+mj-lt"/>
                <a:cs typeface="Roboto"/>
              </a:rPr>
              <a:t>fo</a:t>
            </a:r>
            <a:r>
              <a:rPr lang="en-IN" sz="1600" spc="15" dirty="0">
                <a:latin typeface="+mj-lt"/>
                <a:cs typeface="Roboto"/>
              </a:rPr>
              <a:t>r</a:t>
            </a:r>
            <a:r>
              <a:rPr sz="1600" spc="15" dirty="0" err="1">
                <a:latin typeface="+mj-lt"/>
                <a:cs typeface="Roboto"/>
              </a:rPr>
              <a:t>eign</a:t>
            </a:r>
            <a:r>
              <a:rPr sz="1600" spc="15" dirty="0">
                <a:latin typeface="+mj-lt"/>
                <a:cs typeface="Roboto"/>
              </a:rPr>
              <a:t> </a:t>
            </a:r>
            <a:r>
              <a:rPr sz="1600" spc="-385" dirty="0">
                <a:latin typeface="+mj-lt"/>
                <a:cs typeface="Roboto"/>
              </a:rPr>
              <a:t> </a:t>
            </a:r>
            <a:r>
              <a:rPr sz="1600" spc="20" dirty="0">
                <a:latin typeface="+mj-lt"/>
                <a:cs typeface="Roboto"/>
              </a:rPr>
              <a:t>t</a:t>
            </a:r>
            <a:r>
              <a:rPr lang="en-IN" sz="1600" spc="20" dirty="0">
                <a:latin typeface="+mj-lt"/>
                <a:cs typeface="Roboto"/>
              </a:rPr>
              <a:t>r</a:t>
            </a:r>
            <a:r>
              <a:rPr sz="1600" spc="20" dirty="0" err="1">
                <a:latin typeface="+mj-lt"/>
                <a:cs typeface="Roboto"/>
              </a:rPr>
              <a:t>ade</a:t>
            </a:r>
            <a:r>
              <a:rPr sz="1600" spc="5" dirty="0">
                <a:latin typeface="+mj-lt"/>
                <a:cs typeface="Roboto"/>
              </a:rPr>
              <a:t> </a:t>
            </a:r>
            <a:r>
              <a:rPr sz="1600" spc="-20" dirty="0">
                <a:latin typeface="+mj-lt"/>
                <a:cs typeface="Roboto"/>
              </a:rPr>
              <a:t>and</a:t>
            </a:r>
            <a:r>
              <a:rPr sz="1600" spc="15" dirty="0">
                <a:latin typeface="+mj-lt"/>
                <a:cs typeface="Roboto"/>
              </a:rPr>
              <a:t> </a:t>
            </a:r>
            <a:r>
              <a:rPr sz="1600" spc="-15" dirty="0">
                <a:latin typeface="+mj-lt"/>
                <a:cs typeface="Roboto"/>
              </a:rPr>
              <a:t>payments</a:t>
            </a:r>
            <a:endParaRPr sz="1600" dirty="0">
              <a:latin typeface="+mj-lt"/>
              <a:cs typeface="Roboto"/>
            </a:endParaRPr>
          </a:p>
          <a:p>
            <a:pPr>
              <a:lnSpc>
                <a:spcPct val="100000"/>
              </a:lnSpc>
              <a:spcBef>
                <a:spcPts val="20"/>
              </a:spcBef>
              <a:buFont typeface="Wingdings"/>
              <a:buChar char=""/>
            </a:pPr>
            <a:endParaRPr sz="1750" dirty="0">
              <a:latin typeface="+mj-lt"/>
              <a:cs typeface="Roboto"/>
            </a:endParaRPr>
          </a:p>
          <a:p>
            <a:pPr marL="299085" indent="-287020">
              <a:lnSpc>
                <a:spcPct val="100000"/>
              </a:lnSpc>
              <a:spcBef>
                <a:spcPts val="5"/>
              </a:spcBef>
              <a:buFont typeface="Wingdings"/>
              <a:buChar char=""/>
              <a:tabLst>
                <a:tab pos="299720" algn="l"/>
              </a:tabLst>
            </a:pPr>
            <a:r>
              <a:rPr sz="1600" dirty="0">
                <a:latin typeface="+mj-lt"/>
                <a:cs typeface="Roboto"/>
              </a:rPr>
              <a:t>FERA</a:t>
            </a:r>
            <a:r>
              <a:rPr sz="1600" spc="10" dirty="0">
                <a:latin typeface="+mj-lt"/>
                <a:cs typeface="Roboto"/>
              </a:rPr>
              <a:t> </a:t>
            </a:r>
            <a:r>
              <a:rPr sz="1600" spc="-20" dirty="0">
                <a:latin typeface="+mj-lt"/>
                <a:cs typeface="Roboto"/>
              </a:rPr>
              <a:t>was</a:t>
            </a:r>
            <a:r>
              <a:rPr sz="1600" spc="10" dirty="0">
                <a:latin typeface="+mj-lt"/>
                <a:cs typeface="Roboto"/>
              </a:rPr>
              <a:t> </a:t>
            </a:r>
            <a:r>
              <a:rPr sz="1600" spc="-5" dirty="0" err="1">
                <a:latin typeface="+mj-lt"/>
                <a:cs typeface="Roboto"/>
              </a:rPr>
              <a:t>st</a:t>
            </a:r>
            <a:r>
              <a:rPr lang="en-IN" sz="1600" spc="-5" dirty="0">
                <a:latin typeface="+mj-lt"/>
                <a:cs typeface="Roboto"/>
              </a:rPr>
              <a:t>r</a:t>
            </a:r>
            <a:r>
              <a:rPr sz="1600" spc="-5" dirty="0" err="1">
                <a:latin typeface="+mj-lt"/>
                <a:cs typeface="Roboto"/>
              </a:rPr>
              <a:t>ingent</a:t>
            </a:r>
            <a:r>
              <a:rPr sz="1600" spc="25" dirty="0">
                <a:latin typeface="+mj-lt"/>
                <a:cs typeface="Roboto"/>
              </a:rPr>
              <a:t> </a:t>
            </a:r>
            <a:r>
              <a:rPr sz="1600" spc="-20" dirty="0">
                <a:latin typeface="+mj-lt"/>
                <a:cs typeface="Roboto"/>
              </a:rPr>
              <a:t>law</a:t>
            </a:r>
            <a:r>
              <a:rPr sz="1600" spc="10" dirty="0">
                <a:latin typeface="+mj-lt"/>
                <a:cs typeface="Roboto"/>
              </a:rPr>
              <a:t> </a:t>
            </a:r>
            <a:r>
              <a:rPr sz="1600" spc="-25" dirty="0">
                <a:latin typeface="+mj-lt"/>
                <a:cs typeface="Roboto"/>
              </a:rPr>
              <a:t>with</a:t>
            </a:r>
            <a:r>
              <a:rPr sz="1600" spc="10" dirty="0">
                <a:latin typeface="+mj-lt"/>
                <a:cs typeface="Roboto"/>
              </a:rPr>
              <a:t> </a:t>
            </a:r>
            <a:r>
              <a:rPr sz="1600" dirty="0">
                <a:latin typeface="+mj-lt"/>
                <a:cs typeface="Roboto"/>
              </a:rPr>
              <a:t>c</a:t>
            </a:r>
            <a:r>
              <a:rPr lang="en-IN" sz="1600" dirty="0">
                <a:latin typeface="+mj-lt"/>
                <a:cs typeface="Roboto"/>
              </a:rPr>
              <a:t>r</a:t>
            </a:r>
            <a:r>
              <a:rPr sz="1600" dirty="0" err="1">
                <a:latin typeface="+mj-lt"/>
                <a:cs typeface="Roboto"/>
              </a:rPr>
              <a:t>iminal</a:t>
            </a:r>
            <a:r>
              <a:rPr sz="1600" spc="25" dirty="0">
                <a:latin typeface="+mj-lt"/>
                <a:cs typeface="Roboto"/>
              </a:rPr>
              <a:t> </a:t>
            </a:r>
            <a:r>
              <a:rPr sz="1600" dirty="0">
                <a:latin typeface="+mj-lt"/>
                <a:cs typeface="Roboto"/>
              </a:rPr>
              <a:t>p</a:t>
            </a:r>
            <a:r>
              <a:rPr lang="en-IN" sz="1600" dirty="0">
                <a:latin typeface="+mj-lt"/>
                <a:cs typeface="Roboto"/>
              </a:rPr>
              <a:t>r</a:t>
            </a:r>
            <a:r>
              <a:rPr sz="1600" dirty="0" err="1">
                <a:latin typeface="+mj-lt"/>
                <a:cs typeface="Roboto"/>
              </a:rPr>
              <a:t>ovisions</a:t>
            </a:r>
            <a:r>
              <a:rPr sz="1600" spc="25" dirty="0">
                <a:latin typeface="+mj-lt"/>
                <a:cs typeface="Roboto"/>
              </a:rPr>
              <a:t> </a:t>
            </a:r>
            <a:r>
              <a:rPr sz="1600" spc="-20" dirty="0">
                <a:latin typeface="+mj-lt"/>
                <a:cs typeface="Roboto"/>
              </a:rPr>
              <a:t>and</a:t>
            </a:r>
            <a:endParaRPr sz="1600" dirty="0">
              <a:latin typeface="+mj-lt"/>
              <a:cs typeface="Roboto"/>
            </a:endParaRPr>
          </a:p>
          <a:p>
            <a:pPr marL="299085">
              <a:lnSpc>
                <a:spcPct val="100000"/>
              </a:lnSpc>
            </a:pPr>
            <a:r>
              <a:rPr sz="1600" spc="5" dirty="0">
                <a:latin typeface="+mj-lt"/>
                <a:cs typeface="Roboto"/>
              </a:rPr>
              <a:t>disc</a:t>
            </a:r>
            <a:r>
              <a:rPr lang="en-IN" sz="1600" spc="5" dirty="0">
                <a:latin typeface="+mj-lt"/>
                <a:cs typeface="Roboto"/>
              </a:rPr>
              <a:t>r</a:t>
            </a:r>
            <a:r>
              <a:rPr sz="1600" spc="5" dirty="0" err="1">
                <a:latin typeface="+mj-lt"/>
                <a:cs typeface="Roboto"/>
              </a:rPr>
              <a:t>etiona</a:t>
            </a:r>
            <a:r>
              <a:rPr lang="en-IN" sz="1600" spc="5" dirty="0">
                <a:latin typeface="+mj-lt"/>
                <a:cs typeface="Roboto"/>
              </a:rPr>
              <a:t>r</a:t>
            </a:r>
            <a:r>
              <a:rPr sz="1600" spc="5" dirty="0">
                <a:latin typeface="+mj-lt"/>
                <a:cs typeface="Roboto"/>
              </a:rPr>
              <a:t>y</a:t>
            </a:r>
            <a:r>
              <a:rPr sz="1600" spc="10" dirty="0">
                <a:latin typeface="+mj-lt"/>
                <a:cs typeface="Roboto"/>
              </a:rPr>
              <a:t> </a:t>
            </a:r>
            <a:r>
              <a:rPr sz="1600" spc="20" dirty="0" err="1">
                <a:latin typeface="+mj-lt"/>
                <a:cs typeface="Roboto"/>
              </a:rPr>
              <a:t>powe</a:t>
            </a:r>
            <a:r>
              <a:rPr lang="en-IN" sz="1600" spc="20" dirty="0">
                <a:latin typeface="+mj-lt"/>
                <a:cs typeface="Roboto"/>
              </a:rPr>
              <a:t>r</a:t>
            </a:r>
            <a:r>
              <a:rPr sz="1600" spc="20" dirty="0">
                <a:latin typeface="+mj-lt"/>
                <a:cs typeface="Roboto"/>
              </a:rPr>
              <a:t>s</a:t>
            </a:r>
            <a:r>
              <a:rPr sz="1600" spc="-10" dirty="0">
                <a:latin typeface="+mj-lt"/>
                <a:cs typeface="Roboto"/>
              </a:rPr>
              <a:t> to</a:t>
            </a:r>
            <a:r>
              <a:rPr sz="1600" spc="-15" dirty="0">
                <a:latin typeface="+mj-lt"/>
                <a:cs typeface="Roboto"/>
              </a:rPr>
              <a:t> </a:t>
            </a:r>
            <a:r>
              <a:rPr sz="1600" spc="10" dirty="0" err="1">
                <a:latin typeface="+mj-lt"/>
                <a:cs typeface="Roboto"/>
              </a:rPr>
              <a:t>Enfo</a:t>
            </a:r>
            <a:r>
              <a:rPr lang="en-IN" sz="1600" spc="10" dirty="0">
                <a:latin typeface="+mj-lt"/>
                <a:cs typeface="Roboto"/>
              </a:rPr>
              <a:t>r</a:t>
            </a:r>
            <a:r>
              <a:rPr sz="1600" spc="10" dirty="0">
                <a:latin typeface="+mj-lt"/>
                <a:cs typeface="Roboto"/>
              </a:rPr>
              <a:t>cement</a:t>
            </a:r>
            <a:r>
              <a:rPr sz="1600" spc="15" dirty="0">
                <a:latin typeface="+mj-lt"/>
                <a:cs typeface="Roboto"/>
              </a:rPr>
              <a:t> </a:t>
            </a:r>
            <a:r>
              <a:rPr sz="1600" spc="-10" dirty="0">
                <a:latin typeface="+mj-lt"/>
                <a:cs typeface="Roboto"/>
              </a:rPr>
              <a:t>agencies.</a:t>
            </a:r>
            <a:endParaRPr sz="1600" dirty="0">
              <a:latin typeface="+mj-lt"/>
              <a:cs typeface="Roboto"/>
            </a:endParaRPr>
          </a:p>
          <a:p>
            <a:pPr>
              <a:lnSpc>
                <a:spcPct val="100000"/>
              </a:lnSpc>
              <a:spcBef>
                <a:spcPts val="10"/>
              </a:spcBef>
            </a:pPr>
            <a:endParaRPr sz="1600" dirty="0">
              <a:latin typeface="+mj-lt"/>
              <a:cs typeface="Roboto"/>
            </a:endParaRPr>
          </a:p>
          <a:p>
            <a:pPr marL="299085" marR="264160" indent="-287020">
              <a:lnSpc>
                <a:spcPct val="100000"/>
              </a:lnSpc>
              <a:buFont typeface="Wingdings"/>
              <a:buChar char=""/>
              <a:tabLst>
                <a:tab pos="299720" algn="l"/>
              </a:tabLst>
            </a:pPr>
            <a:r>
              <a:rPr sz="1600" spc="10" dirty="0">
                <a:latin typeface="+mj-lt"/>
                <a:cs typeface="Roboto"/>
              </a:rPr>
              <a:t>FEMA </a:t>
            </a:r>
            <a:r>
              <a:rPr sz="1600" spc="-20" dirty="0">
                <a:latin typeface="+mj-lt"/>
                <a:cs typeface="Roboto"/>
              </a:rPr>
              <a:t>is</a:t>
            </a:r>
            <a:r>
              <a:rPr sz="1600" spc="10" dirty="0">
                <a:latin typeface="+mj-lt"/>
                <a:cs typeface="Roboto"/>
              </a:rPr>
              <a:t> </a:t>
            </a:r>
            <a:r>
              <a:rPr sz="1600" spc="35" dirty="0" err="1">
                <a:latin typeface="+mj-lt"/>
                <a:cs typeface="Roboto"/>
              </a:rPr>
              <a:t>mo</a:t>
            </a:r>
            <a:r>
              <a:rPr lang="en-IN" sz="1600" spc="35" dirty="0">
                <a:latin typeface="+mj-lt"/>
                <a:cs typeface="Roboto"/>
              </a:rPr>
              <a:t>r</a:t>
            </a:r>
            <a:r>
              <a:rPr sz="1600" spc="35" dirty="0">
                <a:latin typeface="+mj-lt"/>
                <a:cs typeface="Roboto"/>
              </a:rPr>
              <a:t>e</a:t>
            </a:r>
            <a:r>
              <a:rPr sz="1600" spc="5" dirty="0">
                <a:latin typeface="+mj-lt"/>
                <a:cs typeface="Roboto"/>
              </a:rPr>
              <a:t> </a:t>
            </a:r>
            <a:r>
              <a:rPr sz="1600" spc="5" dirty="0" err="1">
                <a:latin typeface="+mj-lt"/>
                <a:cs typeface="Roboto"/>
              </a:rPr>
              <a:t>libe</a:t>
            </a:r>
            <a:r>
              <a:rPr lang="en-IN" sz="1600" spc="5" dirty="0">
                <a:latin typeface="+mj-lt"/>
                <a:cs typeface="Roboto"/>
              </a:rPr>
              <a:t>r</a:t>
            </a:r>
            <a:r>
              <a:rPr sz="1600" spc="5" dirty="0">
                <a:latin typeface="+mj-lt"/>
                <a:cs typeface="Roboto"/>
              </a:rPr>
              <a:t>al </a:t>
            </a:r>
            <a:r>
              <a:rPr sz="1600" spc="-20" dirty="0">
                <a:latin typeface="+mj-lt"/>
                <a:cs typeface="Roboto"/>
              </a:rPr>
              <a:t>and</a:t>
            </a:r>
            <a:r>
              <a:rPr sz="1600" spc="30" dirty="0">
                <a:latin typeface="+mj-lt"/>
                <a:cs typeface="Roboto"/>
              </a:rPr>
              <a:t> </a:t>
            </a:r>
            <a:r>
              <a:rPr sz="1600" spc="-20" dirty="0">
                <a:latin typeface="+mj-lt"/>
                <a:cs typeface="Roboto"/>
              </a:rPr>
              <a:t>continues</a:t>
            </a:r>
            <a:r>
              <a:rPr sz="1600" spc="30" dirty="0">
                <a:latin typeface="+mj-lt"/>
                <a:cs typeface="Roboto"/>
              </a:rPr>
              <a:t> </a:t>
            </a:r>
            <a:r>
              <a:rPr sz="1600" spc="-10" dirty="0">
                <a:latin typeface="+mj-lt"/>
                <a:cs typeface="Roboto"/>
              </a:rPr>
              <a:t>to</a:t>
            </a:r>
            <a:r>
              <a:rPr sz="1600" dirty="0">
                <a:latin typeface="+mj-lt"/>
                <a:cs typeface="Roboto"/>
              </a:rPr>
              <a:t> </a:t>
            </a:r>
            <a:r>
              <a:rPr sz="1600" spc="-5" dirty="0">
                <a:latin typeface="+mj-lt"/>
                <a:cs typeface="Roboto"/>
              </a:rPr>
              <a:t>be</a:t>
            </a:r>
            <a:r>
              <a:rPr sz="1600" spc="5" dirty="0">
                <a:latin typeface="+mj-lt"/>
                <a:cs typeface="Roboto"/>
              </a:rPr>
              <a:t> </a:t>
            </a:r>
            <a:r>
              <a:rPr sz="1600" spc="5" dirty="0" err="1">
                <a:latin typeface="+mj-lt"/>
                <a:cs typeface="Roboto"/>
              </a:rPr>
              <a:t>libe</a:t>
            </a:r>
            <a:r>
              <a:rPr lang="en-IN" sz="1600" spc="5" dirty="0">
                <a:latin typeface="+mj-lt"/>
                <a:cs typeface="Roboto"/>
              </a:rPr>
              <a:t>r</a:t>
            </a:r>
            <a:r>
              <a:rPr sz="1600" spc="5" dirty="0">
                <a:latin typeface="+mj-lt"/>
                <a:cs typeface="Roboto"/>
              </a:rPr>
              <a:t>al</a:t>
            </a:r>
            <a:r>
              <a:rPr sz="1600" spc="20" dirty="0">
                <a:latin typeface="+mj-lt"/>
                <a:cs typeface="Roboto"/>
              </a:rPr>
              <a:t> </a:t>
            </a:r>
            <a:r>
              <a:rPr sz="1600" spc="-20" dirty="0">
                <a:latin typeface="+mj-lt"/>
                <a:cs typeface="Roboto"/>
              </a:rPr>
              <a:t>subject</a:t>
            </a:r>
            <a:r>
              <a:rPr sz="1600" spc="10" dirty="0">
                <a:latin typeface="+mj-lt"/>
                <a:cs typeface="Roboto"/>
              </a:rPr>
              <a:t> </a:t>
            </a:r>
            <a:r>
              <a:rPr sz="1600" spc="-10" dirty="0">
                <a:latin typeface="+mj-lt"/>
                <a:cs typeface="Roboto"/>
              </a:rPr>
              <a:t>to </a:t>
            </a:r>
            <a:r>
              <a:rPr sz="1600" spc="-380" dirty="0">
                <a:latin typeface="+mj-lt"/>
                <a:cs typeface="Roboto"/>
              </a:rPr>
              <a:t> </a:t>
            </a:r>
            <a:r>
              <a:rPr sz="1600" spc="-5" dirty="0">
                <a:latin typeface="+mj-lt"/>
                <a:cs typeface="Roboto"/>
              </a:rPr>
              <a:t>some</a:t>
            </a:r>
            <a:r>
              <a:rPr sz="1600" dirty="0">
                <a:latin typeface="+mj-lt"/>
                <a:cs typeface="Roboto"/>
              </a:rPr>
              <a:t> </a:t>
            </a:r>
            <a:r>
              <a:rPr sz="1600" spc="-15" dirty="0">
                <a:latin typeface="+mj-lt"/>
                <a:cs typeface="Roboto"/>
              </a:rPr>
              <a:t>exceptions.</a:t>
            </a:r>
            <a:endParaRPr sz="1600" dirty="0">
              <a:latin typeface="+mj-lt"/>
              <a:cs typeface="Roboto"/>
            </a:endParaRPr>
          </a:p>
          <a:p>
            <a:pPr>
              <a:lnSpc>
                <a:spcPct val="100000"/>
              </a:lnSpc>
              <a:spcBef>
                <a:spcPts val="20"/>
              </a:spcBef>
              <a:buFont typeface="Wingdings"/>
              <a:buChar char=""/>
            </a:pPr>
            <a:endParaRPr sz="1900" dirty="0">
              <a:latin typeface="+mj-lt"/>
              <a:cs typeface="Roboto"/>
            </a:endParaRPr>
          </a:p>
          <a:p>
            <a:pPr marL="299085" marR="135890" indent="-287020">
              <a:lnSpc>
                <a:spcPct val="100000"/>
              </a:lnSpc>
              <a:buFont typeface="Wingdings"/>
              <a:buChar char=""/>
              <a:tabLst>
                <a:tab pos="299720" algn="l"/>
              </a:tabLst>
            </a:pPr>
            <a:r>
              <a:rPr sz="1600" spc="-15" dirty="0">
                <a:latin typeface="+mj-lt"/>
                <a:cs typeface="Roboto"/>
              </a:rPr>
              <a:t>Section</a:t>
            </a:r>
            <a:r>
              <a:rPr sz="1600" dirty="0">
                <a:latin typeface="+mj-lt"/>
                <a:cs typeface="Roboto"/>
              </a:rPr>
              <a:t> </a:t>
            </a:r>
            <a:r>
              <a:rPr sz="1600" spc="5" dirty="0">
                <a:latin typeface="+mj-lt"/>
                <a:cs typeface="Roboto"/>
              </a:rPr>
              <a:t>37A</a:t>
            </a:r>
            <a:r>
              <a:rPr sz="1600" spc="10" dirty="0">
                <a:latin typeface="+mj-lt"/>
                <a:cs typeface="Roboto"/>
              </a:rPr>
              <a:t> </a:t>
            </a:r>
            <a:r>
              <a:rPr sz="1600" spc="5" dirty="0" err="1">
                <a:latin typeface="+mj-lt"/>
                <a:cs typeface="Roboto"/>
              </a:rPr>
              <a:t>inse</a:t>
            </a:r>
            <a:r>
              <a:rPr lang="en-IN" sz="1600" spc="5" dirty="0">
                <a:latin typeface="+mj-lt"/>
                <a:cs typeface="Roboto"/>
              </a:rPr>
              <a:t>r</a:t>
            </a:r>
            <a:r>
              <a:rPr sz="1600" spc="5" dirty="0">
                <a:latin typeface="+mj-lt"/>
                <a:cs typeface="Roboto"/>
              </a:rPr>
              <a:t>ted</a:t>
            </a:r>
            <a:r>
              <a:rPr sz="1600" spc="10" dirty="0">
                <a:latin typeface="+mj-lt"/>
                <a:cs typeface="Roboto"/>
              </a:rPr>
              <a:t> </a:t>
            </a:r>
            <a:r>
              <a:rPr sz="1600" spc="-25" dirty="0">
                <a:latin typeface="+mj-lt"/>
                <a:cs typeface="Roboto"/>
              </a:rPr>
              <a:t>in</a:t>
            </a:r>
            <a:r>
              <a:rPr sz="1600" spc="-5" dirty="0">
                <a:latin typeface="+mj-lt"/>
                <a:cs typeface="Roboto"/>
              </a:rPr>
              <a:t> 2015</a:t>
            </a:r>
            <a:r>
              <a:rPr sz="1600" spc="5" dirty="0">
                <a:latin typeface="+mj-lt"/>
                <a:cs typeface="Roboto"/>
              </a:rPr>
              <a:t> </a:t>
            </a:r>
            <a:r>
              <a:rPr sz="1600" dirty="0">
                <a:latin typeface="+mj-lt"/>
                <a:cs typeface="Roboto"/>
              </a:rPr>
              <a:t>int</a:t>
            </a:r>
            <a:r>
              <a:rPr lang="en-IN" sz="1600" dirty="0">
                <a:latin typeface="+mj-lt"/>
                <a:cs typeface="Roboto"/>
              </a:rPr>
              <a:t>r</a:t>
            </a:r>
            <a:r>
              <a:rPr sz="1600" dirty="0" err="1">
                <a:latin typeface="+mj-lt"/>
                <a:cs typeface="Roboto"/>
              </a:rPr>
              <a:t>oduced</a:t>
            </a:r>
            <a:r>
              <a:rPr sz="1600" spc="20" dirty="0">
                <a:latin typeface="+mj-lt"/>
                <a:cs typeface="Roboto"/>
              </a:rPr>
              <a:t> </a:t>
            </a:r>
            <a:r>
              <a:rPr sz="1600" dirty="0">
                <a:latin typeface="+mj-lt"/>
                <a:cs typeface="Roboto"/>
              </a:rPr>
              <a:t>c</a:t>
            </a:r>
            <a:r>
              <a:rPr lang="en-IN" sz="1600" dirty="0">
                <a:latin typeface="+mj-lt"/>
                <a:cs typeface="Roboto"/>
              </a:rPr>
              <a:t>r</a:t>
            </a:r>
            <a:r>
              <a:rPr sz="1600" dirty="0" err="1">
                <a:latin typeface="+mj-lt"/>
                <a:cs typeface="Roboto"/>
              </a:rPr>
              <a:t>iminal</a:t>
            </a:r>
            <a:r>
              <a:rPr sz="1600" spc="30" dirty="0">
                <a:latin typeface="+mj-lt"/>
                <a:cs typeface="Roboto"/>
              </a:rPr>
              <a:t> </a:t>
            </a:r>
            <a:r>
              <a:rPr sz="1600" dirty="0">
                <a:latin typeface="+mj-lt"/>
                <a:cs typeface="Roboto"/>
              </a:rPr>
              <a:t>p</a:t>
            </a:r>
            <a:r>
              <a:rPr lang="en-IN" sz="1600" dirty="0">
                <a:latin typeface="+mj-lt"/>
                <a:cs typeface="Roboto"/>
              </a:rPr>
              <a:t>r</a:t>
            </a:r>
            <a:r>
              <a:rPr sz="1600" dirty="0" err="1">
                <a:latin typeface="+mj-lt"/>
                <a:cs typeface="Roboto"/>
              </a:rPr>
              <a:t>ovisions</a:t>
            </a:r>
            <a:r>
              <a:rPr sz="1600" dirty="0">
                <a:latin typeface="+mj-lt"/>
                <a:cs typeface="Roboto"/>
              </a:rPr>
              <a:t> </a:t>
            </a:r>
            <a:r>
              <a:rPr sz="1600" spc="-385" dirty="0">
                <a:latin typeface="+mj-lt"/>
                <a:cs typeface="Roboto"/>
              </a:rPr>
              <a:t> </a:t>
            </a:r>
            <a:r>
              <a:rPr sz="1600" spc="-25" dirty="0">
                <a:latin typeface="+mj-lt"/>
                <a:cs typeface="Roboto"/>
              </a:rPr>
              <a:t>in</a:t>
            </a:r>
            <a:r>
              <a:rPr sz="1600" spc="5" dirty="0">
                <a:latin typeface="+mj-lt"/>
                <a:cs typeface="Roboto"/>
              </a:rPr>
              <a:t> </a:t>
            </a:r>
            <a:r>
              <a:rPr sz="1600" spc="10" dirty="0">
                <a:latin typeface="+mj-lt"/>
                <a:cs typeface="Roboto"/>
              </a:rPr>
              <a:t>FEMA </a:t>
            </a:r>
            <a:r>
              <a:rPr sz="1600" spc="-25" dirty="0">
                <a:latin typeface="+mj-lt"/>
                <a:cs typeface="Roboto"/>
              </a:rPr>
              <a:t>with</a:t>
            </a:r>
            <a:r>
              <a:rPr sz="1600" spc="5" dirty="0">
                <a:latin typeface="+mj-lt"/>
                <a:cs typeface="Roboto"/>
              </a:rPr>
              <a:t> </a:t>
            </a:r>
            <a:r>
              <a:rPr sz="1600" spc="-10" dirty="0">
                <a:latin typeface="+mj-lt"/>
                <a:cs typeface="Roboto"/>
              </a:rPr>
              <a:t>amendment</a:t>
            </a:r>
            <a:r>
              <a:rPr sz="1600" spc="20" dirty="0">
                <a:latin typeface="+mj-lt"/>
                <a:cs typeface="Roboto"/>
              </a:rPr>
              <a:t> </a:t>
            </a:r>
            <a:r>
              <a:rPr sz="1600" spc="-25" dirty="0">
                <a:latin typeface="+mj-lt"/>
                <a:cs typeface="Roboto"/>
              </a:rPr>
              <a:t>in</a:t>
            </a:r>
            <a:r>
              <a:rPr sz="1600" spc="10" dirty="0">
                <a:latin typeface="+mj-lt"/>
                <a:cs typeface="Roboto"/>
              </a:rPr>
              <a:t> </a:t>
            </a:r>
            <a:r>
              <a:rPr sz="1600" spc="-15" dirty="0">
                <a:latin typeface="+mj-lt"/>
                <a:cs typeface="Roboto"/>
              </a:rPr>
              <a:t>Section</a:t>
            </a:r>
            <a:r>
              <a:rPr sz="1600" dirty="0">
                <a:latin typeface="+mj-lt"/>
                <a:cs typeface="Roboto"/>
              </a:rPr>
              <a:t> </a:t>
            </a:r>
            <a:r>
              <a:rPr sz="1600" spc="-5" dirty="0">
                <a:latin typeface="+mj-lt"/>
                <a:cs typeface="Roboto"/>
              </a:rPr>
              <a:t>13.</a:t>
            </a:r>
            <a:endParaRPr sz="1600" dirty="0">
              <a:latin typeface="+mj-lt"/>
              <a:cs typeface="Roboto"/>
            </a:endParaRPr>
          </a:p>
          <a:p>
            <a:pPr>
              <a:lnSpc>
                <a:spcPct val="100000"/>
              </a:lnSpc>
              <a:spcBef>
                <a:spcPts val="10"/>
              </a:spcBef>
              <a:buFont typeface="Wingdings"/>
              <a:buChar char=""/>
            </a:pPr>
            <a:endParaRPr sz="2000" dirty="0">
              <a:latin typeface="+mj-lt"/>
              <a:cs typeface="Roboto"/>
            </a:endParaRPr>
          </a:p>
          <a:p>
            <a:pPr marL="299085" marR="5080" indent="-287020">
              <a:lnSpc>
                <a:spcPct val="100000"/>
              </a:lnSpc>
              <a:buFont typeface="Wingdings"/>
              <a:buChar char=""/>
              <a:tabLst>
                <a:tab pos="299720" algn="l"/>
              </a:tabLst>
            </a:pPr>
            <a:r>
              <a:rPr sz="1600" spc="10" dirty="0">
                <a:latin typeface="+mj-lt"/>
                <a:cs typeface="Roboto"/>
              </a:rPr>
              <a:t>FEMA </a:t>
            </a:r>
            <a:r>
              <a:rPr sz="1600" spc="-15" dirty="0">
                <a:latin typeface="+mj-lt"/>
                <a:cs typeface="Roboto"/>
              </a:rPr>
              <a:t>extend</a:t>
            </a:r>
            <a:r>
              <a:rPr sz="1600" spc="20" dirty="0">
                <a:latin typeface="+mj-lt"/>
                <a:cs typeface="Roboto"/>
              </a:rPr>
              <a:t> </a:t>
            </a:r>
            <a:r>
              <a:rPr sz="1600" spc="-10" dirty="0">
                <a:latin typeface="+mj-lt"/>
                <a:cs typeface="Roboto"/>
              </a:rPr>
              <a:t>to</a:t>
            </a:r>
            <a:r>
              <a:rPr sz="1600" spc="-5" dirty="0">
                <a:latin typeface="+mj-lt"/>
                <a:cs typeface="Roboto"/>
              </a:rPr>
              <a:t> </a:t>
            </a:r>
            <a:r>
              <a:rPr sz="1600" spc="-15" dirty="0">
                <a:latin typeface="+mj-lt"/>
                <a:cs typeface="Roboto"/>
              </a:rPr>
              <a:t>whole</a:t>
            </a:r>
            <a:r>
              <a:rPr sz="1600" spc="10" dirty="0">
                <a:latin typeface="+mj-lt"/>
                <a:cs typeface="Roboto"/>
              </a:rPr>
              <a:t> of</a:t>
            </a:r>
            <a:r>
              <a:rPr sz="1600" spc="15" dirty="0">
                <a:latin typeface="+mj-lt"/>
                <a:cs typeface="Roboto"/>
              </a:rPr>
              <a:t> </a:t>
            </a:r>
            <a:r>
              <a:rPr sz="1600" spc="-20" dirty="0">
                <a:latin typeface="+mj-lt"/>
                <a:cs typeface="Roboto"/>
              </a:rPr>
              <a:t>India</a:t>
            </a:r>
            <a:r>
              <a:rPr sz="1600" spc="30" dirty="0">
                <a:latin typeface="+mj-lt"/>
                <a:cs typeface="Roboto"/>
              </a:rPr>
              <a:t> </a:t>
            </a:r>
            <a:r>
              <a:rPr sz="1600" spc="-20" dirty="0">
                <a:latin typeface="+mj-lt"/>
                <a:cs typeface="Roboto"/>
              </a:rPr>
              <a:t>and</a:t>
            </a:r>
            <a:r>
              <a:rPr sz="1600" spc="20" dirty="0">
                <a:latin typeface="+mj-lt"/>
                <a:cs typeface="Roboto"/>
              </a:rPr>
              <a:t> </a:t>
            </a:r>
            <a:r>
              <a:rPr sz="1600" spc="-15" dirty="0">
                <a:latin typeface="+mj-lt"/>
                <a:cs typeface="Roboto"/>
              </a:rPr>
              <a:t>outside</a:t>
            </a:r>
            <a:r>
              <a:rPr sz="1600" spc="10" dirty="0">
                <a:latin typeface="+mj-lt"/>
                <a:cs typeface="Roboto"/>
              </a:rPr>
              <a:t> </a:t>
            </a:r>
            <a:r>
              <a:rPr sz="1600" spc="-20" dirty="0">
                <a:latin typeface="+mj-lt"/>
                <a:cs typeface="Roboto"/>
              </a:rPr>
              <a:t>India</a:t>
            </a:r>
            <a:r>
              <a:rPr sz="1600" spc="25" dirty="0">
                <a:latin typeface="+mj-lt"/>
                <a:cs typeface="Roboto"/>
              </a:rPr>
              <a:t> </a:t>
            </a:r>
            <a:r>
              <a:rPr sz="1600" spc="55" dirty="0" err="1">
                <a:latin typeface="+mj-lt"/>
                <a:cs typeface="Roboto"/>
              </a:rPr>
              <a:t>fo</a:t>
            </a:r>
            <a:r>
              <a:rPr lang="en-IN" sz="1600" spc="55" dirty="0">
                <a:latin typeface="+mj-lt"/>
                <a:cs typeface="Roboto"/>
              </a:rPr>
              <a:t>r</a:t>
            </a:r>
            <a:r>
              <a:rPr sz="1600" spc="5" dirty="0">
                <a:latin typeface="+mj-lt"/>
                <a:cs typeface="Roboto"/>
              </a:rPr>
              <a:t> </a:t>
            </a:r>
            <a:r>
              <a:rPr sz="1600" spc="-20" dirty="0">
                <a:latin typeface="+mj-lt"/>
                <a:cs typeface="Roboto"/>
              </a:rPr>
              <a:t>Resident </a:t>
            </a:r>
            <a:r>
              <a:rPr sz="1600" spc="-380" dirty="0">
                <a:latin typeface="+mj-lt"/>
                <a:cs typeface="Roboto"/>
              </a:rPr>
              <a:t> </a:t>
            </a:r>
            <a:r>
              <a:rPr sz="1600" spc="-25" dirty="0">
                <a:latin typeface="+mj-lt"/>
                <a:cs typeface="Roboto"/>
              </a:rPr>
              <a:t>in</a:t>
            </a:r>
            <a:r>
              <a:rPr sz="1600" spc="10" dirty="0">
                <a:latin typeface="+mj-lt"/>
                <a:cs typeface="Roboto"/>
              </a:rPr>
              <a:t> </a:t>
            </a:r>
            <a:r>
              <a:rPr sz="1600" spc="-20" dirty="0">
                <a:latin typeface="+mj-lt"/>
                <a:cs typeface="Roboto"/>
              </a:rPr>
              <a:t>India,</a:t>
            </a:r>
            <a:r>
              <a:rPr sz="1600" spc="35" dirty="0">
                <a:latin typeface="+mj-lt"/>
                <a:cs typeface="Roboto"/>
              </a:rPr>
              <a:t> </a:t>
            </a:r>
            <a:r>
              <a:rPr sz="1600" spc="-10" dirty="0">
                <a:latin typeface="+mj-lt"/>
                <a:cs typeface="Roboto"/>
              </a:rPr>
              <a:t>to</a:t>
            </a:r>
            <a:r>
              <a:rPr sz="1600" dirty="0">
                <a:latin typeface="+mj-lt"/>
                <a:cs typeface="Roboto"/>
              </a:rPr>
              <a:t> </a:t>
            </a:r>
            <a:r>
              <a:rPr sz="1600" spc="-25" dirty="0">
                <a:latin typeface="+mj-lt"/>
                <a:cs typeface="Roboto"/>
              </a:rPr>
              <a:t>that</a:t>
            </a:r>
            <a:r>
              <a:rPr sz="1600" spc="15" dirty="0">
                <a:latin typeface="+mj-lt"/>
                <a:cs typeface="Roboto"/>
              </a:rPr>
              <a:t> </a:t>
            </a:r>
            <a:r>
              <a:rPr sz="1600" spc="-15" dirty="0">
                <a:latin typeface="+mj-lt"/>
                <a:cs typeface="Roboto"/>
              </a:rPr>
              <a:t>extend</a:t>
            </a:r>
            <a:r>
              <a:rPr sz="1600" spc="20" dirty="0">
                <a:latin typeface="+mj-lt"/>
                <a:cs typeface="Roboto"/>
              </a:rPr>
              <a:t> </a:t>
            </a:r>
            <a:r>
              <a:rPr sz="1600" spc="10" dirty="0">
                <a:latin typeface="+mj-lt"/>
                <a:cs typeface="Roboto"/>
              </a:rPr>
              <a:t>FEMA</a:t>
            </a:r>
            <a:r>
              <a:rPr sz="1600" spc="15" dirty="0">
                <a:latin typeface="+mj-lt"/>
                <a:cs typeface="Roboto"/>
              </a:rPr>
              <a:t> </a:t>
            </a:r>
            <a:r>
              <a:rPr sz="1600" spc="-25" dirty="0">
                <a:latin typeface="+mj-lt"/>
                <a:cs typeface="Roboto"/>
              </a:rPr>
              <a:t>has</a:t>
            </a:r>
            <a:r>
              <a:rPr sz="1600" spc="25" dirty="0">
                <a:latin typeface="+mj-lt"/>
                <a:cs typeface="Roboto"/>
              </a:rPr>
              <a:t> </a:t>
            </a:r>
            <a:r>
              <a:rPr sz="1600" spc="20" dirty="0" err="1">
                <a:latin typeface="+mj-lt"/>
                <a:cs typeface="Roboto"/>
              </a:rPr>
              <a:t>ext</a:t>
            </a:r>
            <a:r>
              <a:rPr lang="en-IN" sz="1600" spc="20" dirty="0">
                <a:latin typeface="+mj-lt"/>
                <a:cs typeface="Roboto"/>
              </a:rPr>
              <a:t>r</a:t>
            </a:r>
            <a:r>
              <a:rPr sz="1600" spc="20" dirty="0">
                <a:latin typeface="+mj-lt"/>
                <a:cs typeface="Roboto"/>
              </a:rPr>
              <a:t>a </a:t>
            </a:r>
            <a:r>
              <a:rPr sz="1600" spc="25" dirty="0" err="1">
                <a:latin typeface="+mj-lt"/>
                <a:cs typeface="Roboto"/>
              </a:rPr>
              <a:t>te</a:t>
            </a:r>
            <a:r>
              <a:rPr lang="en-IN" sz="1600" spc="25" dirty="0" err="1">
                <a:latin typeface="+mj-lt"/>
                <a:cs typeface="Roboto"/>
              </a:rPr>
              <a:t>rr</a:t>
            </a:r>
            <a:r>
              <a:rPr sz="1600" spc="25" dirty="0" err="1">
                <a:latin typeface="+mj-lt"/>
                <a:cs typeface="Roboto"/>
              </a:rPr>
              <a:t>ito</a:t>
            </a:r>
            <a:r>
              <a:rPr lang="en-IN" sz="1600" spc="25" dirty="0">
                <a:latin typeface="+mj-lt"/>
                <a:cs typeface="Roboto"/>
              </a:rPr>
              <a:t>r</a:t>
            </a:r>
            <a:r>
              <a:rPr sz="1600" spc="25" dirty="0" err="1">
                <a:latin typeface="+mj-lt"/>
                <a:cs typeface="Roboto"/>
              </a:rPr>
              <a:t>ial</a:t>
            </a:r>
            <a:r>
              <a:rPr sz="1600" spc="-5" dirty="0">
                <a:latin typeface="+mj-lt"/>
                <a:cs typeface="Roboto"/>
              </a:rPr>
              <a:t> </a:t>
            </a:r>
            <a:r>
              <a:rPr sz="1600" spc="-10" dirty="0" err="1">
                <a:latin typeface="+mj-lt"/>
                <a:cs typeface="Roboto"/>
              </a:rPr>
              <a:t>ju</a:t>
            </a:r>
            <a:r>
              <a:rPr lang="en-IN" sz="1600" spc="-10" dirty="0">
                <a:latin typeface="+mj-lt"/>
                <a:cs typeface="Roboto"/>
              </a:rPr>
              <a:t>r</a:t>
            </a:r>
            <a:r>
              <a:rPr sz="1600" spc="-10" dirty="0" err="1">
                <a:latin typeface="+mj-lt"/>
                <a:cs typeface="Roboto"/>
              </a:rPr>
              <a:t>isdiction</a:t>
            </a:r>
            <a:r>
              <a:rPr sz="1600" spc="-10" dirty="0">
                <a:latin typeface="+mj-lt"/>
                <a:cs typeface="Roboto"/>
              </a:rPr>
              <a:t>.</a:t>
            </a:r>
            <a:endParaRPr sz="1600" dirty="0">
              <a:latin typeface="+mj-lt"/>
              <a:cs typeface="Roboto"/>
            </a:endParaRPr>
          </a:p>
        </p:txBody>
      </p:sp>
      <p:grpSp>
        <p:nvGrpSpPr>
          <p:cNvPr id="14" name="object 14"/>
          <p:cNvGrpSpPr/>
          <p:nvPr/>
        </p:nvGrpSpPr>
        <p:grpSpPr>
          <a:xfrm>
            <a:off x="243840" y="1391411"/>
            <a:ext cx="719455" cy="74930"/>
            <a:chOff x="243840" y="1391411"/>
            <a:chExt cx="719455" cy="74930"/>
          </a:xfrm>
        </p:grpSpPr>
        <p:sp>
          <p:nvSpPr>
            <p:cNvPr id="15" name="object 15"/>
            <p:cNvSpPr/>
            <p:nvPr/>
          </p:nvSpPr>
          <p:spPr>
            <a:xfrm>
              <a:off x="243840" y="1391411"/>
              <a:ext cx="220979" cy="74930"/>
            </a:xfrm>
            <a:custGeom>
              <a:avLst/>
              <a:gdLst/>
              <a:ahLst/>
              <a:cxnLst/>
              <a:rect l="l" t="t" r="r" b="b"/>
              <a:pathLst>
                <a:path w="220979" h="74930">
                  <a:moveTo>
                    <a:pt x="220979" y="0"/>
                  </a:moveTo>
                  <a:lnTo>
                    <a:pt x="0" y="0"/>
                  </a:lnTo>
                  <a:lnTo>
                    <a:pt x="0" y="74675"/>
                  </a:lnTo>
                  <a:lnTo>
                    <a:pt x="220979" y="74675"/>
                  </a:lnTo>
                  <a:lnTo>
                    <a:pt x="220979" y="0"/>
                  </a:lnTo>
                  <a:close/>
                </a:path>
              </a:pathLst>
            </a:custGeom>
            <a:solidFill>
              <a:srgbClr val="000000"/>
            </a:solidFill>
          </p:spPr>
          <p:txBody>
            <a:bodyPr wrap="square" lIns="0" tIns="0" rIns="0" bIns="0" rtlCol="0"/>
            <a:lstStyle/>
            <a:p>
              <a:endParaRPr>
                <a:latin typeface="+mj-lt"/>
              </a:endParaRPr>
            </a:p>
          </p:txBody>
        </p:sp>
        <p:sp>
          <p:nvSpPr>
            <p:cNvPr id="16" name="object 16"/>
            <p:cNvSpPr/>
            <p:nvPr/>
          </p:nvSpPr>
          <p:spPr>
            <a:xfrm>
              <a:off x="487680" y="1391411"/>
              <a:ext cx="222885" cy="74930"/>
            </a:xfrm>
            <a:custGeom>
              <a:avLst/>
              <a:gdLst/>
              <a:ahLst/>
              <a:cxnLst/>
              <a:rect l="l" t="t" r="r" b="b"/>
              <a:pathLst>
                <a:path w="222884" h="74930">
                  <a:moveTo>
                    <a:pt x="222504" y="0"/>
                  </a:moveTo>
                  <a:lnTo>
                    <a:pt x="0" y="0"/>
                  </a:lnTo>
                  <a:lnTo>
                    <a:pt x="0" y="74675"/>
                  </a:lnTo>
                  <a:lnTo>
                    <a:pt x="222504" y="74675"/>
                  </a:lnTo>
                  <a:lnTo>
                    <a:pt x="222504" y="0"/>
                  </a:lnTo>
                  <a:close/>
                </a:path>
              </a:pathLst>
            </a:custGeom>
            <a:solidFill>
              <a:srgbClr val="00AFEF"/>
            </a:solidFill>
          </p:spPr>
          <p:txBody>
            <a:bodyPr wrap="square" lIns="0" tIns="0" rIns="0" bIns="0" rtlCol="0"/>
            <a:lstStyle/>
            <a:p>
              <a:endParaRPr>
                <a:latin typeface="+mj-lt"/>
              </a:endParaRPr>
            </a:p>
          </p:txBody>
        </p:sp>
        <p:sp>
          <p:nvSpPr>
            <p:cNvPr id="17" name="object 17"/>
            <p:cNvSpPr/>
            <p:nvPr/>
          </p:nvSpPr>
          <p:spPr>
            <a:xfrm>
              <a:off x="742188" y="1391411"/>
              <a:ext cx="220979" cy="74930"/>
            </a:xfrm>
            <a:custGeom>
              <a:avLst/>
              <a:gdLst/>
              <a:ahLst/>
              <a:cxnLst/>
              <a:rect l="l" t="t" r="r" b="b"/>
              <a:pathLst>
                <a:path w="220980" h="74930">
                  <a:moveTo>
                    <a:pt x="220980" y="0"/>
                  </a:moveTo>
                  <a:lnTo>
                    <a:pt x="0" y="0"/>
                  </a:lnTo>
                  <a:lnTo>
                    <a:pt x="0" y="74675"/>
                  </a:lnTo>
                  <a:lnTo>
                    <a:pt x="220980" y="74675"/>
                  </a:lnTo>
                  <a:lnTo>
                    <a:pt x="220980" y="0"/>
                  </a:lnTo>
                  <a:close/>
                </a:path>
              </a:pathLst>
            </a:custGeom>
            <a:solidFill>
              <a:srgbClr val="000000"/>
            </a:solidFill>
          </p:spPr>
          <p:txBody>
            <a:bodyPr wrap="square" lIns="0" tIns="0" rIns="0" bIns="0" rtlCol="0"/>
            <a:lstStyle/>
            <a:p>
              <a:endParaRPr>
                <a:latin typeface="+mj-lt"/>
              </a:endParaRPr>
            </a:p>
          </p:txBody>
        </p:sp>
      </p:grpSp>
      <p:grpSp>
        <p:nvGrpSpPr>
          <p:cNvPr id="18" name="object 18"/>
          <p:cNvGrpSpPr/>
          <p:nvPr/>
        </p:nvGrpSpPr>
        <p:grpSpPr>
          <a:xfrm>
            <a:off x="6291262" y="3869626"/>
            <a:ext cx="5484495" cy="2503805"/>
            <a:chOff x="6291262" y="3869626"/>
            <a:chExt cx="5484495" cy="2503805"/>
          </a:xfrm>
          <a:solidFill>
            <a:schemeClr val="accent3"/>
          </a:solidFill>
        </p:grpSpPr>
        <p:sp>
          <p:nvSpPr>
            <p:cNvPr id="19" name="object 19"/>
            <p:cNvSpPr/>
            <p:nvPr/>
          </p:nvSpPr>
          <p:spPr>
            <a:xfrm>
              <a:off x="6305550" y="3883914"/>
              <a:ext cx="5455920" cy="2475230"/>
            </a:xfrm>
            <a:custGeom>
              <a:avLst/>
              <a:gdLst/>
              <a:ahLst/>
              <a:cxnLst/>
              <a:rect l="l" t="t" r="r" b="b"/>
              <a:pathLst>
                <a:path w="5455920" h="2475229">
                  <a:moveTo>
                    <a:pt x="5366004" y="0"/>
                  </a:moveTo>
                  <a:lnTo>
                    <a:pt x="89915" y="0"/>
                  </a:lnTo>
                  <a:lnTo>
                    <a:pt x="54917" y="7066"/>
                  </a:lnTo>
                  <a:lnTo>
                    <a:pt x="26336" y="26336"/>
                  </a:lnTo>
                  <a:lnTo>
                    <a:pt x="7066" y="54917"/>
                  </a:lnTo>
                  <a:lnTo>
                    <a:pt x="0" y="89916"/>
                  </a:lnTo>
                  <a:lnTo>
                    <a:pt x="0" y="2385060"/>
                  </a:lnTo>
                  <a:lnTo>
                    <a:pt x="7066" y="2420058"/>
                  </a:lnTo>
                  <a:lnTo>
                    <a:pt x="26336" y="2448639"/>
                  </a:lnTo>
                  <a:lnTo>
                    <a:pt x="54917" y="2467909"/>
                  </a:lnTo>
                  <a:lnTo>
                    <a:pt x="89915" y="2474976"/>
                  </a:lnTo>
                  <a:lnTo>
                    <a:pt x="5366004" y="2474976"/>
                  </a:lnTo>
                  <a:lnTo>
                    <a:pt x="5401002" y="2467909"/>
                  </a:lnTo>
                  <a:lnTo>
                    <a:pt x="5429583" y="2448639"/>
                  </a:lnTo>
                  <a:lnTo>
                    <a:pt x="5448853" y="2420058"/>
                  </a:lnTo>
                  <a:lnTo>
                    <a:pt x="5455920" y="2385060"/>
                  </a:lnTo>
                  <a:lnTo>
                    <a:pt x="5455920" y="89916"/>
                  </a:lnTo>
                  <a:lnTo>
                    <a:pt x="5448853" y="54917"/>
                  </a:lnTo>
                  <a:lnTo>
                    <a:pt x="5429583" y="26336"/>
                  </a:lnTo>
                  <a:lnTo>
                    <a:pt x="5401002" y="7066"/>
                  </a:lnTo>
                  <a:lnTo>
                    <a:pt x="5366004" y="0"/>
                  </a:lnTo>
                  <a:close/>
                </a:path>
              </a:pathLst>
            </a:custGeom>
            <a:grpFill/>
          </p:spPr>
          <p:txBody>
            <a:bodyPr wrap="square" lIns="0" tIns="0" rIns="0" bIns="0" rtlCol="0"/>
            <a:lstStyle/>
            <a:p>
              <a:endParaRPr>
                <a:latin typeface="+mj-lt"/>
              </a:endParaRPr>
            </a:p>
          </p:txBody>
        </p:sp>
        <p:sp>
          <p:nvSpPr>
            <p:cNvPr id="20" name="object 20"/>
            <p:cNvSpPr/>
            <p:nvPr/>
          </p:nvSpPr>
          <p:spPr>
            <a:xfrm>
              <a:off x="6305550" y="3883914"/>
              <a:ext cx="5455920" cy="2475230"/>
            </a:xfrm>
            <a:custGeom>
              <a:avLst/>
              <a:gdLst/>
              <a:ahLst/>
              <a:cxnLst/>
              <a:rect l="l" t="t" r="r" b="b"/>
              <a:pathLst>
                <a:path w="5455920" h="2475229">
                  <a:moveTo>
                    <a:pt x="0" y="89916"/>
                  </a:moveTo>
                  <a:lnTo>
                    <a:pt x="7066" y="54917"/>
                  </a:lnTo>
                  <a:lnTo>
                    <a:pt x="26336" y="26336"/>
                  </a:lnTo>
                  <a:lnTo>
                    <a:pt x="54917" y="7066"/>
                  </a:lnTo>
                  <a:lnTo>
                    <a:pt x="89915" y="0"/>
                  </a:lnTo>
                  <a:lnTo>
                    <a:pt x="5366004" y="0"/>
                  </a:lnTo>
                  <a:lnTo>
                    <a:pt x="5401002" y="7066"/>
                  </a:lnTo>
                  <a:lnTo>
                    <a:pt x="5429583" y="26336"/>
                  </a:lnTo>
                  <a:lnTo>
                    <a:pt x="5448853" y="54917"/>
                  </a:lnTo>
                  <a:lnTo>
                    <a:pt x="5455920" y="89916"/>
                  </a:lnTo>
                  <a:lnTo>
                    <a:pt x="5455920" y="2385060"/>
                  </a:lnTo>
                  <a:lnTo>
                    <a:pt x="5448853" y="2420058"/>
                  </a:lnTo>
                  <a:lnTo>
                    <a:pt x="5429583" y="2448639"/>
                  </a:lnTo>
                  <a:lnTo>
                    <a:pt x="5401002" y="2467909"/>
                  </a:lnTo>
                  <a:lnTo>
                    <a:pt x="5366004" y="2474976"/>
                  </a:lnTo>
                  <a:lnTo>
                    <a:pt x="89915" y="2474976"/>
                  </a:lnTo>
                  <a:lnTo>
                    <a:pt x="54917" y="2467909"/>
                  </a:lnTo>
                  <a:lnTo>
                    <a:pt x="26336" y="2448639"/>
                  </a:lnTo>
                  <a:lnTo>
                    <a:pt x="7066" y="2420058"/>
                  </a:lnTo>
                  <a:lnTo>
                    <a:pt x="0" y="2385060"/>
                  </a:lnTo>
                  <a:lnTo>
                    <a:pt x="0" y="89916"/>
                  </a:lnTo>
                  <a:close/>
                </a:path>
              </a:pathLst>
            </a:custGeom>
            <a:grpFill/>
            <a:ln w="28575">
              <a:solidFill>
                <a:srgbClr val="000000"/>
              </a:solidFill>
            </a:ln>
          </p:spPr>
          <p:txBody>
            <a:bodyPr wrap="square" lIns="0" tIns="0" rIns="0" bIns="0" rtlCol="0"/>
            <a:lstStyle/>
            <a:p>
              <a:endParaRPr>
                <a:latin typeface="+mj-lt"/>
              </a:endParaRPr>
            </a:p>
          </p:txBody>
        </p:sp>
      </p:grpSp>
      <p:sp>
        <p:nvSpPr>
          <p:cNvPr id="21" name="object 21"/>
          <p:cNvSpPr txBox="1"/>
          <p:nvPr/>
        </p:nvSpPr>
        <p:spPr>
          <a:xfrm>
            <a:off x="6386829" y="899953"/>
            <a:ext cx="5352415" cy="5484835"/>
          </a:xfrm>
          <a:prstGeom prst="rect">
            <a:avLst/>
          </a:prstGeom>
        </p:spPr>
        <p:txBody>
          <a:bodyPr vert="horz" wrap="square" lIns="0" tIns="184150" rIns="0" bIns="0" rtlCol="0">
            <a:spAutoFit/>
          </a:bodyPr>
          <a:lstStyle/>
          <a:p>
            <a:pPr marL="604520">
              <a:lnSpc>
                <a:spcPct val="100000"/>
              </a:lnSpc>
              <a:spcBef>
                <a:spcPts val="1450"/>
              </a:spcBef>
            </a:pPr>
            <a:r>
              <a:rPr sz="2400" b="1" spc="35" dirty="0">
                <a:solidFill>
                  <a:schemeClr val="bg1"/>
                </a:solidFill>
                <a:latin typeface="+mj-lt"/>
                <a:cs typeface="Roboto"/>
              </a:rPr>
              <a:t>P</a:t>
            </a:r>
            <a:r>
              <a:rPr lang="en-IN" sz="2400" b="1" spc="35" dirty="0">
                <a:solidFill>
                  <a:schemeClr val="bg1"/>
                </a:solidFill>
                <a:latin typeface="+mj-lt"/>
                <a:cs typeface="Roboto"/>
              </a:rPr>
              <a:t>r</a:t>
            </a:r>
            <a:r>
              <a:rPr sz="2400" b="1" spc="35" dirty="0" err="1">
                <a:solidFill>
                  <a:schemeClr val="bg1"/>
                </a:solidFill>
                <a:latin typeface="+mj-lt"/>
                <a:cs typeface="Roboto"/>
              </a:rPr>
              <a:t>eamble</a:t>
            </a:r>
            <a:r>
              <a:rPr sz="2400" b="1" dirty="0">
                <a:solidFill>
                  <a:schemeClr val="bg1"/>
                </a:solidFill>
                <a:latin typeface="+mj-lt"/>
                <a:cs typeface="Roboto"/>
              </a:rPr>
              <a:t> </a:t>
            </a:r>
            <a:r>
              <a:rPr sz="2400" b="1" spc="5" dirty="0">
                <a:solidFill>
                  <a:schemeClr val="bg1"/>
                </a:solidFill>
                <a:latin typeface="+mj-lt"/>
                <a:cs typeface="Roboto"/>
              </a:rPr>
              <a:t>of</a:t>
            </a:r>
            <a:r>
              <a:rPr sz="2400" b="1" spc="-15" dirty="0">
                <a:solidFill>
                  <a:schemeClr val="bg1"/>
                </a:solidFill>
                <a:latin typeface="+mj-lt"/>
                <a:cs typeface="Roboto"/>
              </a:rPr>
              <a:t> </a:t>
            </a:r>
            <a:r>
              <a:rPr lang="en-IN" sz="2400" b="1" spc="180" dirty="0">
                <a:solidFill>
                  <a:schemeClr val="bg1"/>
                </a:solidFill>
                <a:latin typeface="+mj-lt"/>
                <a:cs typeface="Roboto"/>
              </a:rPr>
              <a:t>F</a:t>
            </a:r>
            <a:r>
              <a:rPr sz="2400" b="1" spc="180" dirty="0">
                <a:solidFill>
                  <a:schemeClr val="bg1"/>
                </a:solidFill>
                <a:latin typeface="+mj-lt"/>
                <a:cs typeface="Roboto"/>
              </a:rPr>
              <a:t>EMA</a:t>
            </a:r>
            <a:r>
              <a:rPr sz="2400" b="1" spc="-15" dirty="0">
                <a:solidFill>
                  <a:schemeClr val="bg1"/>
                </a:solidFill>
                <a:latin typeface="+mj-lt"/>
                <a:cs typeface="Roboto"/>
              </a:rPr>
              <a:t> </a:t>
            </a:r>
            <a:r>
              <a:rPr sz="2400" b="1" spc="5" dirty="0">
                <a:solidFill>
                  <a:schemeClr val="bg1"/>
                </a:solidFill>
                <a:latin typeface="+mj-lt"/>
                <a:cs typeface="Roboto"/>
              </a:rPr>
              <a:t>Act,</a:t>
            </a:r>
            <a:r>
              <a:rPr sz="2400" b="1" spc="-15" dirty="0">
                <a:solidFill>
                  <a:schemeClr val="bg1"/>
                </a:solidFill>
                <a:latin typeface="+mj-lt"/>
                <a:cs typeface="Roboto"/>
              </a:rPr>
              <a:t> </a:t>
            </a:r>
            <a:r>
              <a:rPr sz="2400" b="1" dirty="0">
                <a:solidFill>
                  <a:schemeClr val="bg1"/>
                </a:solidFill>
                <a:latin typeface="+mj-lt"/>
                <a:cs typeface="Roboto"/>
              </a:rPr>
              <a:t>1999</a:t>
            </a:r>
            <a:endParaRPr sz="2400" dirty="0">
              <a:solidFill>
                <a:schemeClr val="bg1"/>
              </a:solidFill>
              <a:latin typeface="+mj-lt"/>
              <a:cs typeface="Roboto"/>
            </a:endParaRPr>
          </a:p>
          <a:p>
            <a:pPr marL="12700" marR="5080" indent="-1905" algn="ctr">
              <a:lnSpc>
                <a:spcPct val="100000"/>
              </a:lnSpc>
              <a:spcBef>
                <a:spcPts val="894"/>
              </a:spcBef>
            </a:pPr>
            <a:r>
              <a:rPr lang="en-IN" sz="1600" spc="170" dirty="0">
                <a:solidFill>
                  <a:srgbClr val="FFFFFF"/>
                </a:solidFill>
                <a:latin typeface="+mj-lt"/>
                <a:cs typeface="Roboto"/>
              </a:rPr>
              <a:t>T</a:t>
            </a:r>
            <a:r>
              <a:rPr sz="1600" spc="170" dirty="0">
                <a:solidFill>
                  <a:srgbClr val="FFFFFF"/>
                </a:solidFill>
                <a:latin typeface="+mj-lt"/>
                <a:cs typeface="Roboto"/>
              </a:rPr>
              <a:t>he </a:t>
            </a:r>
            <a:r>
              <a:rPr sz="1600" spc="10" dirty="0">
                <a:solidFill>
                  <a:srgbClr val="FFFFFF"/>
                </a:solidFill>
                <a:latin typeface="+mj-lt"/>
                <a:cs typeface="Roboto"/>
              </a:rPr>
              <a:t>p</a:t>
            </a:r>
            <a:r>
              <a:rPr lang="en-IN" sz="1600" spc="10" dirty="0">
                <a:solidFill>
                  <a:srgbClr val="FFFFFF"/>
                </a:solidFill>
                <a:latin typeface="+mj-lt"/>
                <a:cs typeface="Roboto"/>
              </a:rPr>
              <a:t>r</a:t>
            </a:r>
            <a:r>
              <a:rPr sz="1600" spc="10" dirty="0" err="1">
                <a:solidFill>
                  <a:srgbClr val="FFFFFF"/>
                </a:solidFill>
                <a:latin typeface="+mj-lt"/>
                <a:cs typeface="Roboto"/>
              </a:rPr>
              <a:t>eamble</a:t>
            </a:r>
            <a:r>
              <a:rPr sz="1600" spc="10" dirty="0">
                <a:solidFill>
                  <a:srgbClr val="FFFFFF"/>
                </a:solidFill>
                <a:latin typeface="+mj-lt"/>
                <a:cs typeface="Roboto"/>
              </a:rPr>
              <a:t> of </a:t>
            </a:r>
            <a:r>
              <a:rPr sz="1600" spc="-15" dirty="0">
                <a:solidFill>
                  <a:srgbClr val="FFFFFF"/>
                </a:solidFill>
                <a:latin typeface="+mj-lt"/>
                <a:cs typeface="Roboto"/>
              </a:rPr>
              <a:t>the </a:t>
            </a:r>
            <a:r>
              <a:rPr sz="1600" spc="15" dirty="0">
                <a:solidFill>
                  <a:srgbClr val="FFFFFF"/>
                </a:solidFill>
                <a:latin typeface="+mj-lt"/>
                <a:cs typeface="Roboto"/>
              </a:rPr>
              <a:t>FEMA </a:t>
            </a:r>
            <a:r>
              <a:rPr sz="1600" dirty="0">
                <a:solidFill>
                  <a:srgbClr val="FFFFFF"/>
                </a:solidFill>
                <a:latin typeface="+mj-lt"/>
                <a:cs typeface="Roboto"/>
              </a:rPr>
              <a:t>Act </a:t>
            </a:r>
            <a:r>
              <a:rPr sz="1600" spc="-5" dirty="0">
                <a:solidFill>
                  <a:srgbClr val="FFFFFF"/>
                </a:solidFill>
                <a:latin typeface="+mj-lt"/>
                <a:cs typeface="Roboto"/>
              </a:rPr>
              <a:t>1999 </a:t>
            </a:r>
            <a:r>
              <a:rPr sz="1600" spc="-25" dirty="0">
                <a:solidFill>
                  <a:srgbClr val="FFFFFF"/>
                </a:solidFill>
                <a:latin typeface="+mj-lt"/>
                <a:cs typeface="Roboto"/>
              </a:rPr>
              <a:t>typically </a:t>
            </a:r>
            <a:r>
              <a:rPr sz="1600" spc="-15" dirty="0">
                <a:solidFill>
                  <a:srgbClr val="FFFFFF"/>
                </a:solidFill>
                <a:latin typeface="+mj-lt"/>
                <a:cs typeface="Roboto"/>
              </a:rPr>
              <a:t>states </a:t>
            </a:r>
            <a:r>
              <a:rPr sz="1600" spc="-20" dirty="0">
                <a:solidFill>
                  <a:srgbClr val="FFFFFF"/>
                </a:solidFill>
                <a:latin typeface="+mj-lt"/>
                <a:cs typeface="Roboto"/>
              </a:rPr>
              <a:t>that </a:t>
            </a:r>
            <a:r>
              <a:rPr sz="1600" spc="-15" dirty="0">
                <a:solidFill>
                  <a:srgbClr val="FFFFFF"/>
                </a:solidFill>
                <a:latin typeface="+mj-lt"/>
                <a:cs typeface="Roboto"/>
              </a:rPr>
              <a:t> the</a:t>
            </a:r>
            <a:r>
              <a:rPr sz="1600" spc="5" dirty="0">
                <a:solidFill>
                  <a:srgbClr val="FFFFFF"/>
                </a:solidFill>
                <a:latin typeface="+mj-lt"/>
                <a:cs typeface="Roboto"/>
              </a:rPr>
              <a:t> </a:t>
            </a:r>
            <a:r>
              <a:rPr sz="1600" spc="-15" dirty="0">
                <a:solidFill>
                  <a:srgbClr val="FFFFFF"/>
                </a:solidFill>
                <a:latin typeface="+mj-lt"/>
                <a:cs typeface="Roboto"/>
              </a:rPr>
              <a:t>act</a:t>
            </a:r>
            <a:r>
              <a:rPr sz="1600" spc="10" dirty="0">
                <a:solidFill>
                  <a:srgbClr val="FFFFFF"/>
                </a:solidFill>
                <a:latin typeface="+mj-lt"/>
                <a:cs typeface="Roboto"/>
              </a:rPr>
              <a:t> </a:t>
            </a:r>
            <a:r>
              <a:rPr sz="1600" spc="-20" dirty="0">
                <a:solidFill>
                  <a:srgbClr val="FFFFFF"/>
                </a:solidFill>
                <a:latin typeface="+mj-lt"/>
                <a:cs typeface="Roboto"/>
              </a:rPr>
              <a:t>is</a:t>
            </a:r>
            <a:r>
              <a:rPr sz="1600" spc="-5" dirty="0">
                <a:solidFill>
                  <a:srgbClr val="FFFFFF"/>
                </a:solidFill>
                <a:latin typeface="+mj-lt"/>
                <a:cs typeface="Roboto"/>
              </a:rPr>
              <a:t> </a:t>
            </a:r>
            <a:r>
              <a:rPr sz="1600" spc="-10" dirty="0">
                <a:solidFill>
                  <a:srgbClr val="FFFFFF"/>
                </a:solidFill>
                <a:latin typeface="+mj-lt"/>
                <a:cs typeface="Roboto"/>
              </a:rPr>
              <a:t>enacted</a:t>
            </a:r>
            <a:r>
              <a:rPr sz="1600" spc="5" dirty="0">
                <a:solidFill>
                  <a:srgbClr val="FFFFFF"/>
                </a:solidFill>
                <a:latin typeface="+mj-lt"/>
                <a:cs typeface="Roboto"/>
              </a:rPr>
              <a:t> </a:t>
            </a:r>
            <a:r>
              <a:rPr sz="1600" spc="-10" dirty="0">
                <a:solidFill>
                  <a:srgbClr val="FFFFFF"/>
                </a:solidFill>
                <a:latin typeface="+mj-lt"/>
                <a:cs typeface="Roboto"/>
              </a:rPr>
              <a:t>to</a:t>
            </a:r>
            <a:r>
              <a:rPr sz="1600" spc="5" dirty="0">
                <a:solidFill>
                  <a:srgbClr val="FFFFFF"/>
                </a:solidFill>
                <a:latin typeface="+mj-lt"/>
                <a:cs typeface="Roboto"/>
              </a:rPr>
              <a:t> </a:t>
            </a:r>
            <a:r>
              <a:rPr sz="1600" spc="-15" dirty="0">
                <a:solidFill>
                  <a:srgbClr val="FFFFFF"/>
                </a:solidFill>
                <a:latin typeface="+mj-lt"/>
                <a:cs typeface="Roboto"/>
              </a:rPr>
              <a:t>consolidate</a:t>
            </a:r>
            <a:r>
              <a:rPr sz="1600" spc="20" dirty="0">
                <a:solidFill>
                  <a:srgbClr val="FFFFFF"/>
                </a:solidFill>
                <a:latin typeface="+mj-lt"/>
                <a:cs typeface="Roboto"/>
              </a:rPr>
              <a:t> </a:t>
            </a:r>
            <a:r>
              <a:rPr sz="1600" spc="-20" dirty="0">
                <a:solidFill>
                  <a:srgbClr val="FFFFFF"/>
                </a:solidFill>
                <a:latin typeface="+mj-lt"/>
                <a:cs typeface="Roboto"/>
              </a:rPr>
              <a:t>and</a:t>
            </a:r>
            <a:r>
              <a:rPr sz="1600" spc="15" dirty="0">
                <a:solidFill>
                  <a:srgbClr val="FFFFFF"/>
                </a:solidFill>
                <a:latin typeface="+mj-lt"/>
                <a:cs typeface="Roboto"/>
              </a:rPr>
              <a:t> </a:t>
            </a:r>
            <a:r>
              <a:rPr sz="1600" spc="-10" dirty="0">
                <a:solidFill>
                  <a:srgbClr val="FFFFFF"/>
                </a:solidFill>
                <a:latin typeface="+mj-lt"/>
                <a:cs typeface="Roboto"/>
              </a:rPr>
              <a:t>amend</a:t>
            </a:r>
            <a:r>
              <a:rPr sz="1600" spc="20" dirty="0">
                <a:solidFill>
                  <a:srgbClr val="FFFFFF"/>
                </a:solidFill>
                <a:latin typeface="+mj-lt"/>
                <a:cs typeface="Roboto"/>
              </a:rPr>
              <a:t> </a:t>
            </a:r>
            <a:r>
              <a:rPr sz="1600" spc="-15" dirty="0">
                <a:solidFill>
                  <a:srgbClr val="FFFFFF"/>
                </a:solidFill>
                <a:latin typeface="+mj-lt"/>
                <a:cs typeface="Roboto"/>
              </a:rPr>
              <a:t>the</a:t>
            </a:r>
            <a:r>
              <a:rPr sz="1600" spc="-5" dirty="0">
                <a:solidFill>
                  <a:srgbClr val="FFFFFF"/>
                </a:solidFill>
                <a:latin typeface="+mj-lt"/>
                <a:cs typeface="Roboto"/>
              </a:rPr>
              <a:t> </a:t>
            </a:r>
            <a:r>
              <a:rPr sz="1600" spc="-20" dirty="0">
                <a:solidFill>
                  <a:srgbClr val="FFFFFF"/>
                </a:solidFill>
                <a:latin typeface="+mj-lt"/>
                <a:cs typeface="Roboto"/>
              </a:rPr>
              <a:t>law </a:t>
            </a:r>
            <a:r>
              <a:rPr sz="1600" spc="-15" dirty="0">
                <a:solidFill>
                  <a:srgbClr val="FFFFFF"/>
                </a:solidFill>
                <a:latin typeface="+mj-lt"/>
                <a:cs typeface="Roboto"/>
              </a:rPr>
              <a:t> </a:t>
            </a:r>
            <a:r>
              <a:rPr lang="en-IN" sz="1600" dirty="0">
                <a:solidFill>
                  <a:srgbClr val="FFFFFF"/>
                </a:solidFill>
                <a:latin typeface="+mj-lt"/>
                <a:cs typeface="Roboto"/>
              </a:rPr>
              <a:t>r</a:t>
            </a:r>
            <a:r>
              <a:rPr sz="1600" dirty="0">
                <a:solidFill>
                  <a:srgbClr val="FFFFFF"/>
                </a:solidFill>
                <a:latin typeface="+mj-lt"/>
                <a:cs typeface="Roboto"/>
              </a:rPr>
              <a:t>elating</a:t>
            </a:r>
            <a:r>
              <a:rPr sz="1600" spc="25" dirty="0">
                <a:solidFill>
                  <a:srgbClr val="FFFFFF"/>
                </a:solidFill>
                <a:latin typeface="+mj-lt"/>
                <a:cs typeface="Roboto"/>
              </a:rPr>
              <a:t> </a:t>
            </a:r>
            <a:r>
              <a:rPr sz="1600" spc="-10" dirty="0">
                <a:solidFill>
                  <a:srgbClr val="FFFFFF"/>
                </a:solidFill>
                <a:latin typeface="+mj-lt"/>
                <a:cs typeface="Roboto"/>
              </a:rPr>
              <a:t>to</a:t>
            </a:r>
            <a:r>
              <a:rPr sz="1600" spc="-5" dirty="0">
                <a:solidFill>
                  <a:srgbClr val="FFFFFF"/>
                </a:solidFill>
                <a:latin typeface="+mj-lt"/>
                <a:cs typeface="Roboto"/>
              </a:rPr>
              <a:t> </a:t>
            </a:r>
            <a:r>
              <a:rPr sz="1600" spc="15" dirty="0" err="1">
                <a:solidFill>
                  <a:srgbClr val="FFFFFF"/>
                </a:solidFill>
                <a:latin typeface="+mj-lt"/>
                <a:cs typeface="Roboto"/>
              </a:rPr>
              <a:t>fo</a:t>
            </a:r>
            <a:r>
              <a:rPr lang="en-IN" sz="1600" spc="15" dirty="0">
                <a:solidFill>
                  <a:srgbClr val="FFFFFF"/>
                </a:solidFill>
                <a:latin typeface="+mj-lt"/>
                <a:cs typeface="Roboto"/>
              </a:rPr>
              <a:t>r</a:t>
            </a:r>
            <a:r>
              <a:rPr sz="1600" spc="15" dirty="0" err="1">
                <a:solidFill>
                  <a:srgbClr val="FFFFFF"/>
                </a:solidFill>
                <a:latin typeface="+mj-lt"/>
                <a:cs typeface="Roboto"/>
              </a:rPr>
              <a:t>eign</a:t>
            </a:r>
            <a:r>
              <a:rPr sz="1600" spc="10" dirty="0">
                <a:solidFill>
                  <a:srgbClr val="FFFFFF"/>
                </a:solidFill>
                <a:latin typeface="+mj-lt"/>
                <a:cs typeface="Roboto"/>
              </a:rPr>
              <a:t> </a:t>
            </a:r>
            <a:r>
              <a:rPr sz="1600" spc="-15" dirty="0">
                <a:solidFill>
                  <a:srgbClr val="FFFFFF"/>
                </a:solidFill>
                <a:latin typeface="+mj-lt"/>
                <a:cs typeface="Roboto"/>
              </a:rPr>
              <a:t>exchange</a:t>
            </a:r>
            <a:r>
              <a:rPr sz="1600" spc="50" dirty="0">
                <a:solidFill>
                  <a:srgbClr val="FFFFFF"/>
                </a:solidFill>
                <a:latin typeface="+mj-lt"/>
                <a:cs typeface="Roboto"/>
              </a:rPr>
              <a:t> </a:t>
            </a:r>
            <a:r>
              <a:rPr sz="1600" spc="-10" dirty="0">
                <a:solidFill>
                  <a:srgbClr val="FFFFFF"/>
                </a:solidFill>
                <a:latin typeface="+mj-lt"/>
                <a:cs typeface="Roboto"/>
              </a:rPr>
              <a:t>t</a:t>
            </a:r>
            <a:r>
              <a:rPr lang="en-IN" sz="1600" spc="-10" dirty="0">
                <a:solidFill>
                  <a:srgbClr val="FFFFFF"/>
                </a:solidFill>
                <a:latin typeface="+mj-lt"/>
                <a:cs typeface="Roboto"/>
              </a:rPr>
              <a:t>r</a:t>
            </a:r>
            <a:r>
              <a:rPr sz="1600" spc="-10" dirty="0" err="1">
                <a:solidFill>
                  <a:srgbClr val="FFFFFF"/>
                </a:solidFill>
                <a:latin typeface="+mj-lt"/>
                <a:cs typeface="Roboto"/>
              </a:rPr>
              <a:t>ansactions</a:t>
            </a:r>
            <a:r>
              <a:rPr sz="1600" spc="35" dirty="0">
                <a:solidFill>
                  <a:srgbClr val="FFFFFF"/>
                </a:solidFill>
                <a:latin typeface="+mj-lt"/>
                <a:cs typeface="Roboto"/>
              </a:rPr>
              <a:t> </a:t>
            </a:r>
            <a:r>
              <a:rPr sz="1600" spc="-20" dirty="0">
                <a:solidFill>
                  <a:srgbClr val="FFFFFF"/>
                </a:solidFill>
                <a:latin typeface="+mj-lt"/>
                <a:cs typeface="Roboto"/>
              </a:rPr>
              <a:t>and</a:t>
            </a:r>
            <a:r>
              <a:rPr sz="1600" spc="20" dirty="0">
                <a:solidFill>
                  <a:srgbClr val="FFFFFF"/>
                </a:solidFill>
                <a:latin typeface="+mj-lt"/>
                <a:cs typeface="Roboto"/>
              </a:rPr>
              <a:t> </a:t>
            </a:r>
            <a:r>
              <a:rPr sz="1600" spc="-15" dirty="0">
                <a:solidFill>
                  <a:srgbClr val="FFFFFF"/>
                </a:solidFill>
                <a:latin typeface="+mj-lt"/>
                <a:cs typeface="Roboto"/>
              </a:rPr>
              <a:t>the </a:t>
            </a:r>
            <a:r>
              <a:rPr sz="1600" spc="-10" dirty="0">
                <a:solidFill>
                  <a:srgbClr val="FFFFFF"/>
                </a:solidFill>
                <a:latin typeface="+mj-lt"/>
                <a:cs typeface="Roboto"/>
              </a:rPr>
              <a:t> management</a:t>
            </a:r>
            <a:r>
              <a:rPr sz="1600" spc="30" dirty="0">
                <a:solidFill>
                  <a:srgbClr val="FFFFFF"/>
                </a:solidFill>
                <a:latin typeface="+mj-lt"/>
                <a:cs typeface="Roboto"/>
              </a:rPr>
              <a:t> </a:t>
            </a:r>
            <a:r>
              <a:rPr sz="1600" spc="10" dirty="0">
                <a:solidFill>
                  <a:srgbClr val="FFFFFF"/>
                </a:solidFill>
                <a:latin typeface="+mj-lt"/>
                <a:cs typeface="Roboto"/>
              </a:rPr>
              <a:t>of</a:t>
            </a:r>
            <a:r>
              <a:rPr sz="1600" spc="5" dirty="0">
                <a:solidFill>
                  <a:srgbClr val="FFFFFF"/>
                </a:solidFill>
                <a:latin typeface="+mj-lt"/>
                <a:cs typeface="Roboto"/>
              </a:rPr>
              <a:t> </a:t>
            </a:r>
            <a:r>
              <a:rPr sz="1600" spc="15" dirty="0" err="1">
                <a:solidFill>
                  <a:srgbClr val="FFFFFF"/>
                </a:solidFill>
                <a:latin typeface="+mj-lt"/>
                <a:cs typeface="Roboto"/>
              </a:rPr>
              <a:t>fo</a:t>
            </a:r>
            <a:r>
              <a:rPr lang="en-IN" sz="1600" spc="15" dirty="0">
                <a:solidFill>
                  <a:srgbClr val="FFFFFF"/>
                </a:solidFill>
                <a:latin typeface="+mj-lt"/>
                <a:cs typeface="Roboto"/>
              </a:rPr>
              <a:t>r</a:t>
            </a:r>
            <a:r>
              <a:rPr sz="1600" spc="15" dirty="0" err="1">
                <a:solidFill>
                  <a:srgbClr val="FFFFFF"/>
                </a:solidFill>
                <a:latin typeface="+mj-lt"/>
                <a:cs typeface="Roboto"/>
              </a:rPr>
              <a:t>eign</a:t>
            </a:r>
            <a:r>
              <a:rPr sz="1600" spc="20" dirty="0">
                <a:solidFill>
                  <a:srgbClr val="FFFFFF"/>
                </a:solidFill>
                <a:latin typeface="+mj-lt"/>
                <a:cs typeface="Roboto"/>
              </a:rPr>
              <a:t> </a:t>
            </a:r>
            <a:r>
              <a:rPr sz="1600" spc="-15" dirty="0">
                <a:solidFill>
                  <a:srgbClr val="FFFFFF"/>
                </a:solidFill>
                <a:latin typeface="+mj-lt"/>
                <a:cs typeface="Roboto"/>
              </a:rPr>
              <a:t>exchange</a:t>
            </a:r>
            <a:r>
              <a:rPr sz="1600" spc="45" dirty="0">
                <a:solidFill>
                  <a:srgbClr val="FFFFFF"/>
                </a:solidFill>
                <a:latin typeface="+mj-lt"/>
                <a:cs typeface="Roboto"/>
              </a:rPr>
              <a:t> </a:t>
            </a:r>
            <a:r>
              <a:rPr sz="1600" spc="-25" dirty="0">
                <a:solidFill>
                  <a:srgbClr val="FFFFFF"/>
                </a:solidFill>
                <a:latin typeface="+mj-lt"/>
                <a:cs typeface="Roboto"/>
              </a:rPr>
              <a:t>in</a:t>
            </a:r>
            <a:r>
              <a:rPr sz="1600" spc="-5" dirty="0">
                <a:solidFill>
                  <a:srgbClr val="FFFFFF"/>
                </a:solidFill>
                <a:latin typeface="+mj-lt"/>
                <a:cs typeface="Roboto"/>
              </a:rPr>
              <a:t> </a:t>
            </a:r>
            <a:r>
              <a:rPr sz="1600" spc="-20" dirty="0">
                <a:solidFill>
                  <a:srgbClr val="FFFFFF"/>
                </a:solidFill>
                <a:latin typeface="+mj-lt"/>
                <a:cs typeface="Roboto"/>
              </a:rPr>
              <a:t>India.</a:t>
            </a:r>
            <a:r>
              <a:rPr sz="1600" spc="30" dirty="0">
                <a:solidFill>
                  <a:srgbClr val="FFFFFF"/>
                </a:solidFill>
                <a:latin typeface="+mj-lt"/>
                <a:cs typeface="Roboto"/>
              </a:rPr>
              <a:t> </a:t>
            </a:r>
            <a:r>
              <a:rPr sz="1600" spc="-20" dirty="0">
                <a:solidFill>
                  <a:srgbClr val="FFFFFF"/>
                </a:solidFill>
                <a:latin typeface="+mj-lt"/>
                <a:cs typeface="Roboto"/>
              </a:rPr>
              <a:t>It</a:t>
            </a:r>
            <a:r>
              <a:rPr sz="1600" spc="5" dirty="0">
                <a:solidFill>
                  <a:srgbClr val="FFFFFF"/>
                </a:solidFill>
                <a:latin typeface="+mj-lt"/>
                <a:cs typeface="Roboto"/>
              </a:rPr>
              <a:t> </a:t>
            </a:r>
            <a:r>
              <a:rPr sz="1600" spc="-15" dirty="0">
                <a:solidFill>
                  <a:srgbClr val="FFFFFF"/>
                </a:solidFill>
                <a:latin typeface="+mj-lt"/>
                <a:cs typeface="Roboto"/>
              </a:rPr>
              <a:t>aims</a:t>
            </a:r>
            <a:r>
              <a:rPr sz="1600" spc="15" dirty="0">
                <a:solidFill>
                  <a:srgbClr val="FFFFFF"/>
                </a:solidFill>
                <a:latin typeface="+mj-lt"/>
                <a:cs typeface="Roboto"/>
              </a:rPr>
              <a:t> </a:t>
            </a:r>
            <a:r>
              <a:rPr sz="1600" spc="-10" dirty="0">
                <a:solidFill>
                  <a:srgbClr val="FFFFFF"/>
                </a:solidFill>
                <a:latin typeface="+mj-lt"/>
                <a:cs typeface="Roboto"/>
              </a:rPr>
              <a:t>to </a:t>
            </a:r>
            <a:r>
              <a:rPr sz="1600" spc="-5" dirty="0">
                <a:solidFill>
                  <a:srgbClr val="FFFFFF"/>
                </a:solidFill>
                <a:latin typeface="+mj-lt"/>
                <a:cs typeface="Roboto"/>
              </a:rPr>
              <a:t> </a:t>
            </a:r>
            <a:r>
              <a:rPr sz="1600" spc="-15" dirty="0">
                <a:solidFill>
                  <a:srgbClr val="FFFFFF"/>
                </a:solidFill>
                <a:latin typeface="+mj-lt"/>
                <a:cs typeface="Roboto"/>
              </a:rPr>
              <a:t>facilitate</a:t>
            </a:r>
            <a:r>
              <a:rPr sz="1600" spc="40" dirty="0">
                <a:solidFill>
                  <a:srgbClr val="FFFFFF"/>
                </a:solidFill>
                <a:latin typeface="+mj-lt"/>
                <a:cs typeface="Roboto"/>
              </a:rPr>
              <a:t> </a:t>
            </a:r>
            <a:r>
              <a:rPr sz="1600" spc="5" dirty="0" err="1">
                <a:solidFill>
                  <a:srgbClr val="FFFFFF"/>
                </a:solidFill>
                <a:latin typeface="+mj-lt"/>
                <a:cs typeface="Roboto"/>
              </a:rPr>
              <a:t>exte</a:t>
            </a:r>
            <a:r>
              <a:rPr lang="en-IN" sz="1600" spc="5" dirty="0">
                <a:solidFill>
                  <a:srgbClr val="FFFFFF"/>
                </a:solidFill>
                <a:latin typeface="+mj-lt"/>
                <a:cs typeface="Roboto"/>
              </a:rPr>
              <a:t>r</a:t>
            </a:r>
            <a:r>
              <a:rPr sz="1600" spc="5" dirty="0" err="1">
                <a:solidFill>
                  <a:srgbClr val="FFFFFF"/>
                </a:solidFill>
                <a:latin typeface="+mj-lt"/>
                <a:cs typeface="Roboto"/>
              </a:rPr>
              <a:t>nal</a:t>
            </a:r>
            <a:r>
              <a:rPr sz="1600" spc="15" dirty="0">
                <a:solidFill>
                  <a:srgbClr val="FFFFFF"/>
                </a:solidFill>
                <a:latin typeface="+mj-lt"/>
                <a:cs typeface="Roboto"/>
              </a:rPr>
              <a:t> </a:t>
            </a:r>
            <a:r>
              <a:rPr sz="1600" spc="20" dirty="0">
                <a:solidFill>
                  <a:srgbClr val="FFFFFF"/>
                </a:solidFill>
                <a:latin typeface="+mj-lt"/>
                <a:cs typeface="Roboto"/>
              </a:rPr>
              <a:t>t</a:t>
            </a:r>
            <a:r>
              <a:rPr lang="en-IN" sz="1600" spc="20" dirty="0">
                <a:solidFill>
                  <a:srgbClr val="FFFFFF"/>
                </a:solidFill>
                <a:latin typeface="+mj-lt"/>
                <a:cs typeface="Roboto"/>
              </a:rPr>
              <a:t>r</a:t>
            </a:r>
            <a:r>
              <a:rPr sz="1600" spc="20" dirty="0" err="1">
                <a:solidFill>
                  <a:srgbClr val="FFFFFF"/>
                </a:solidFill>
                <a:latin typeface="+mj-lt"/>
                <a:cs typeface="Roboto"/>
              </a:rPr>
              <a:t>ade</a:t>
            </a:r>
            <a:r>
              <a:rPr sz="1600" spc="10" dirty="0">
                <a:solidFill>
                  <a:srgbClr val="FFFFFF"/>
                </a:solidFill>
                <a:latin typeface="+mj-lt"/>
                <a:cs typeface="Roboto"/>
              </a:rPr>
              <a:t> </a:t>
            </a:r>
            <a:r>
              <a:rPr sz="1600" spc="-20" dirty="0">
                <a:solidFill>
                  <a:srgbClr val="FFFFFF"/>
                </a:solidFill>
                <a:latin typeface="+mj-lt"/>
                <a:cs typeface="Roboto"/>
              </a:rPr>
              <a:t>and</a:t>
            </a:r>
            <a:r>
              <a:rPr sz="1600" spc="25" dirty="0">
                <a:solidFill>
                  <a:srgbClr val="FFFFFF"/>
                </a:solidFill>
                <a:latin typeface="+mj-lt"/>
                <a:cs typeface="Roboto"/>
              </a:rPr>
              <a:t> </a:t>
            </a:r>
            <a:r>
              <a:rPr sz="1600" spc="-15" dirty="0">
                <a:solidFill>
                  <a:srgbClr val="FFFFFF"/>
                </a:solidFill>
                <a:latin typeface="+mj-lt"/>
                <a:cs typeface="Roboto"/>
              </a:rPr>
              <a:t>payments,</a:t>
            </a:r>
            <a:r>
              <a:rPr sz="1600" spc="20" dirty="0">
                <a:solidFill>
                  <a:srgbClr val="FFFFFF"/>
                </a:solidFill>
                <a:latin typeface="+mj-lt"/>
                <a:cs typeface="Roboto"/>
              </a:rPr>
              <a:t> </a:t>
            </a:r>
            <a:r>
              <a:rPr sz="1600" spc="15" dirty="0">
                <a:solidFill>
                  <a:srgbClr val="FFFFFF"/>
                </a:solidFill>
                <a:latin typeface="+mj-lt"/>
                <a:cs typeface="Roboto"/>
              </a:rPr>
              <a:t>p</a:t>
            </a:r>
            <a:r>
              <a:rPr lang="en-IN" sz="1600" spc="15" dirty="0">
                <a:solidFill>
                  <a:srgbClr val="FFFFFF"/>
                </a:solidFill>
                <a:latin typeface="+mj-lt"/>
                <a:cs typeface="Roboto"/>
              </a:rPr>
              <a:t>r</a:t>
            </a:r>
            <a:r>
              <a:rPr sz="1600" spc="15" dirty="0" err="1">
                <a:solidFill>
                  <a:srgbClr val="FFFFFF"/>
                </a:solidFill>
                <a:latin typeface="+mj-lt"/>
                <a:cs typeface="Roboto"/>
              </a:rPr>
              <a:t>omote</a:t>
            </a:r>
            <a:r>
              <a:rPr sz="1600" spc="5" dirty="0">
                <a:solidFill>
                  <a:srgbClr val="FFFFFF"/>
                </a:solidFill>
                <a:latin typeface="+mj-lt"/>
                <a:cs typeface="Roboto"/>
              </a:rPr>
              <a:t> </a:t>
            </a:r>
            <a:r>
              <a:rPr sz="1600" spc="-15" dirty="0">
                <a:solidFill>
                  <a:srgbClr val="FFFFFF"/>
                </a:solidFill>
                <a:latin typeface="+mj-lt"/>
                <a:cs typeface="Roboto"/>
              </a:rPr>
              <a:t>the</a:t>
            </a:r>
            <a:r>
              <a:rPr sz="1600" spc="-5" dirty="0">
                <a:solidFill>
                  <a:srgbClr val="FFFFFF"/>
                </a:solidFill>
                <a:latin typeface="+mj-lt"/>
                <a:cs typeface="Roboto"/>
              </a:rPr>
              <a:t> </a:t>
            </a:r>
            <a:r>
              <a:rPr sz="1600" spc="25" dirty="0">
                <a:solidFill>
                  <a:srgbClr val="FFFFFF"/>
                </a:solidFill>
                <a:latin typeface="+mj-lt"/>
                <a:cs typeface="Roboto"/>
              </a:rPr>
              <a:t>o</a:t>
            </a:r>
            <a:r>
              <a:rPr lang="en-IN" sz="1600" spc="25" dirty="0">
                <a:solidFill>
                  <a:srgbClr val="FFFFFF"/>
                </a:solidFill>
                <a:latin typeface="+mj-lt"/>
                <a:cs typeface="Roboto"/>
              </a:rPr>
              <a:t>r</a:t>
            </a:r>
            <a:r>
              <a:rPr sz="1600" spc="25" dirty="0">
                <a:solidFill>
                  <a:srgbClr val="FFFFFF"/>
                </a:solidFill>
                <a:latin typeface="+mj-lt"/>
                <a:cs typeface="Roboto"/>
              </a:rPr>
              <a:t>de</a:t>
            </a:r>
            <a:r>
              <a:rPr lang="en-IN" sz="1600" spc="25" dirty="0">
                <a:solidFill>
                  <a:srgbClr val="FFFFFF"/>
                </a:solidFill>
                <a:latin typeface="+mj-lt"/>
                <a:cs typeface="Roboto"/>
              </a:rPr>
              <a:t>r</a:t>
            </a:r>
            <a:r>
              <a:rPr sz="1600" spc="25" dirty="0" err="1">
                <a:solidFill>
                  <a:srgbClr val="FFFFFF"/>
                </a:solidFill>
                <a:latin typeface="+mj-lt"/>
                <a:cs typeface="Roboto"/>
              </a:rPr>
              <a:t>ly</a:t>
            </a:r>
            <a:r>
              <a:rPr sz="1600" spc="25" dirty="0">
                <a:solidFill>
                  <a:srgbClr val="FFFFFF"/>
                </a:solidFill>
                <a:latin typeface="+mj-lt"/>
                <a:cs typeface="Roboto"/>
              </a:rPr>
              <a:t> </a:t>
            </a:r>
            <a:r>
              <a:rPr sz="1600" spc="30" dirty="0">
                <a:solidFill>
                  <a:srgbClr val="FFFFFF"/>
                </a:solidFill>
                <a:latin typeface="+mj-lt"/>
                <a:cs typeface="Roboto"/>
              </a:rPr>
              <a:t> </a:t>
            </a:r>
            <a:r>
              <a:rPr sz="1600" spc="-10" dirty="0">
                <a:solidFill>
                  <a:srgbClr val="FFFFFF"/>
                </a:solidFill>
                <a:latin typeface="+mj-lt"/>
                <a:cs typeface="Roboto"/>
              </a:rPr>
              <a:t>development</a:t>
            </a:r>
            <a:r>
              <a:rPr sz="1600" spc="5" dirty="0">
                <a:solidFill>
                  <a:srgbClr val="FFFFFF"/>
                </a:solidFill>
                <a:latin typeface="+mj-lt"/>
                <a:cs typeface="Roboto"/>
              </a:rPr>
              <a:t> </a:t>
            </a:r>
            <a:r>
              <a:rPr sz="1600" spc="-20" dirty="0">
                <a:solidFill>
                  <a:srgbClr val="FFFFFF"/>
                </a:solidFill>
                <a:latin typeface="+mj-lt"/>
                <a:cs typeface="Roboto"/>
              </a:rPr>
              <a:t>and</a:t>
            </a:r>
            <a:r>
              <a:rPr sz="1600" spc="15" dirty="0">
                <a:solidFill>
                  <a:srgbClr val="FFFFFF"/>
                </a:solidFill>
                <a:latin typeface="+mj-lt"/>
                <a:cs typeface="Roboto"/>
              </a:rPr>
              <a:t> </a:t>
            </a:r>
            <a:r>
              <a:rPr sz="1600" spc="-15" dirty="0">
                <a:solidFill>
                  <a:srgbClr val="FFFFFF"/>
                </a:solidFill>
                <a:latin typeface="+mj-lt"/>
                <a:cs typeface="Roboto"/>
              </a:rPr>
              <a:t>maintenance</a:t>
            </a:r>
            <a:r>
              <a:rPr sz="1600" spc="60" dirty="0">
                <a:solidFill>
                  <a:srgbClr val="FFFFFF"/>
                </a:solidFill>
                <a:latin typeface="+mj-lt"/>
                <a:cs typeface="Roboto"/>
              </a:rPr>
              <a:t> </a:t>
            </a:r>
            <a:r>
              <a:rPr sz="1600" spc="10" dirty="0">
                <a:solidFill>
                  <a:srgbClr val="FFFFFF"/>
                </a:solidFill>
                <a:latin typeface="+mj-lt"/>
                <a:cs typeface="Roboto"/>
              </a:rPr>
              <a:t>of</a:t>
            </a:r>
            <a:r>
              <a:rPr sz="1600" spc="-5" dirty="0">
                <a:solidFill>
                  <a:srgbClr val="FFFFFF"/>
                </a:solidFill>
                <a:latin typeface="+mj-lt"/>
                <a:cs typeface="Roboto"/>
              </a:rPr>
              <a:t> </a:t>
            </a:r>
            <a:r>
              <a:rPr sz="1600" spc="-15" dirty="0">
                <a:solidFill>
                  <a:srgbClr val="FFFFFF"/>
                </a:solidFill>
                <a:latin typeface="+mj-lt"/>
                <a:cs typeface="Roboto"/>
              </a:rPr>
              <a:t>the</a:t>
            </a:r>
            <a:r>
              <a:rPr sz="1600" spc="5" dirty="0">
                <a:solidFill>
                  <a:srgbClr val="FFFFFF"/>
                </a:solidFill>
                <a:latin typeface="+mj-lt"/>
                <a:cs typeface="Roboto"/>
              </a:rPr>
              <a:t> </a:t>
            </a:r>
            <a:r>
              <a:rPr sz="1600" spc="15" dirty="0" err="1">
                <a:solidFill>
                  <a:srgbClr val="FFFFFF"/>
                </a:solidFill>
                <a:latin typeface="+mj-lt"/>
                <a:cs typeface="Roboto"/>
              </a:rPr>
              <a:t>fo</a:t>
            </a:r>
            <a:r>
              <a:rPr lang="en-IN" sz="1600" spc="15" dirty="0">
                <a:solidFill>
                  <a:srgbClr val="FFFFFF"/>
                </a:solidFill>
                <a:latin typeface="+mj-lt"/>
                <a:cs typeface="Roboto"/>
              </a:rPr>
              <a:t>r</a:t>
            </a:r>
            <a:r>
              <a:rPr sz="1600" spc="15" dirty="0" err="1">
                <a:solidFill>
                  <a:srgbClr val="FFFFFF"/>
                </a:solidFill>
                <a:latin typeface="+mj-lt"/>
                <a:cs typeface="Roboto"/>
              </a:rPr>
              <a:t>eign</a:t>
            </a:r>
            <a:r>
              <a:rPr sz="1600" spc="10" dirty="0">
                <a:solidFill>
                  <a:srgbClr val="FFFFFF"/>
                </a:solidFill>
                <a:latin typeface="+mj-lt"/>
                <a:cs typeface="Roboto"/>
              </a:rPr>
              <a:t> </a:t>
            </a:r>
            <a:r>
              <a:rPr sz="1600" spc="-15" dirty="0">
                <a:solidFill>
                  <a:srgbClr val="FFFFFF"/>
                </a:solidFill>
                <a:latin typeface="+mj-lt"/>
                <a:cs typeface="Roboto"/>
              </a:rPr>
              <a:t>exchange </a:t>
            </a:r>
            <a:r>
              <a:rPr sz="1600" spc="-10" dirty="0">
                <a:solidFill>
                  <a:srgbClr val="FFFFFF"/>
                </a:solidFill>
                <a:latin typeface="+mj-lt"/>
                <a:cs typeface="Roboto"/>
              </a:rPr>
              <a:t> </a:t>
            </a:r>
            <a:r>
              <a:rPr sz="1600" spc="15" dirty="0">
                <a:solidFill>
                  <a:srgbClr val="FFFFFF"/>
                </a:solidFill>
                <a:latin typeface="+mj-lt"/>
                <a:cs typeface="Roboto"/>
              </a:rPr>
              <a:t>ma</a:t>
            </a:r>
            <a:r>
              <a:rPr lang="en-IN" sz="1600" spc="15" dirty="0">
                <a:solidFill>
                  <a:srgbClr val="FFFFFF"/>
                </a:solidFill>
                <a:latin typeface="+mj-lt"/>
                <a:cs typeface="Roboto"/>
              </a:rPr>
              <a:t>r</a:t>
            </a:r>
            <a:r>
              <a:rPr sz="1600" spc="15" dirty="0" err="1">
                <a:solidFill>
                  <a:srgbClr val="FFFFFF"/>
                </a:solidFill>
                <a:latin typeface="+mj-lt"/>
                <a:cs typeface="Roboto"/>
              </a:rPr>
              <a:t>ket</a:t>
            </a:r>
            <a:r>
              <a:rPr sz="1600" spc="10" dirty="0">
                <a:solidFill>
                  <a:srgbClr val="FFFFFF"/>
                </a:solidFill>
                <a:latin typeface="+mj-lt"/>
                <a:cs typeface="Roboto"/>
              </a:rPr>
              <a:t> </a:t>
            </a:r>
            <a:r>
              <a:rPr sz="1600" spc="-25" dirty="0">
                <a:solidFill>
                  <a:srgbClr val="FFFFFF"/>
                </a:solidFill>
                <a:latin typeface="+mj-lt"/>
                <a:cs typeface="Roboto"/>
              </a:rPr>
              <a:t>in</a:t>
            </a:r>
            <a:r>
              <a:rPr sz="1600" spc="15" dirty="0">
                <a:solidFill>
                  <a:srgbClr val="FFFFFF"/>
                </a:solidFill>
                <a:latin typeface="+mj-lt"/>
                <a:cs typeface="Roboto"/>
              </a:rPr>
              <a:t> </a:t>
            </a:r>
            <a:r>
              <a:rPr sz="1600" spc="-20" dirty="0">
                <a:solidFill>
                  <a:srgbClr val="FFFFFF"/>
                </a:solidFill>
                <a:latin typeface="+mj-lt"/>
                <a:cs typeface="Roboto"/>
              </a:rPr>
              <a:t>India,</a:t>
            </a:r>
            <a:r>
              <a:rPr sz="1600" spc="30" dirty="0">
                <a:solidFill>
                  <a:srgbClr val="FFFFFF"/>
                </a:solidFill>
                <a:latin typeface="+mj-lt"/>
                <a:cs typeface="Roboto"/>
              </a:rPr>
              <a:t> </a:t>
            </a:r>
            <a:r>
              <a:rPr sz="1600" spc="-20" dirty="0">
                <a:solidFill>
                  <a:srgbClr val="FFFFFF"/>
                </a:solidFill>
                <a:latin typeface="+mj-lt"/>
                <a:cs typeface="Roboto"/>
              </a:rPr>
              <a:t>and</a:t>
            </a:r>
            <a:r>
              <a:rPr sz="1600" spc="25" dirty="0">
                <a:solidFill>
                  <a:srgbClr val="FFFFFF"/>
                </a:solidFill>
                <a:latin typeface="+mj-lt"/>
                <a:cs typeface="Roboto"/>
              </a:rPr>
              <a:t> </a:t>
            </a:r>
            <a:r>
              <a:rPr lang="en-IN" sz="1600" spc="5" dirty="0">
                <a:solidFill>
                  <a:srgbClr val="FFFFFF"/>
                </a:solidFill>
                <a:latin typeface="+mj-lt"/>
                <a:cs typeface="Roboto"/>
              </a:rPr>
              <a:t>r</a:t>
            </a:r>
            <a:r>
              <a:rPr sz="1600" spc="5" dirty="0" err="1">
                <a:solidFill>
                  <a:srgbClr val="FFFFFF"/>
                </a:solidFill>
                <a:latin typeface="+mj-lt"/>
                <a:cs typeface="Roboto"/>
              </a:rPr>
              <a:t>egulate</a:t>
            </a:r>
            <a:r>
              <a:rPr sz="1600" spc="20" dirty="0">
                <a:solidFill>
                  <a:srgbClr val="FFFFFF"/>
                </a:solidFill>
                <a:latin typeface="+mj-lt"/>
                <a:cs typeface="Roboto"/>
              </a:rPr>
              <a:t> </a:t>
            </a:r>
            <a:r>
              <a:rPr sz="1600" spc="-15" dirty="0">
                <a:solidFill>
                  <a:srgbClr val="FFFFFF"/>
                </a:solidFill>
                <a:latin typeface="+mj-lt"/>
                <a:cs typeface="Roboto"/>
              </a:rPr>
              <a:t>the</a:t>
            </a:r>
            <a:r>
              <a:rPr sz="1600" dirty="0">
                <a:solidFill>
                  <a:srgbClr val="FFFFFF"/>
                </a:solidFill>
                <a:latin typeface="+mj-lt"/>
                <a:cs typeface="Roboto"/>
              </a:rPr>
              <a:t> </a:t>
            </a:r>
            <a:r>
              <a:rPr sz="1600" spc="-20" dirty="0">
                <a:solidFill>
                  <a:srgbClr val="FFFFFF"/>
                </a:solidFill>
                <a:latin typeface="+mj-lt"/>
                <a:cs typeface="Roboto"/>
              </a:rPr>
              <a:t>acquisition</a:t>
            </a:r>
            <a:r>
              <a:rPr sz="1600" spc="40" dirty="0">
                <a:solidFill>
                  <a:srgbClr val="FFFFFF"/>
                </a:solidFill>
                <a:latin typeface="+mj-lt"/>
                <a:cs typeface="Roboto"/>
              </a:rPr>
              <a:t> </a:t>
            </a:r>
            <a:r>
              <a:rPr sz="1600" spc="-20" dirty="0">
                <a:solidFill>
                  <a:srgbClr val="FFFFFF"/>
                </a:solidFill>
                <a:latin typeface="+mj-lt"/>
                <a:cs typeface="Roboto"/>
              </a:rPr>
              <a:t>and</a:t>
            </a:r>
            <a:r>
              <a:rPr sz="1600" spc="20" dirty="0">
                <a:solidFill>
                  <a:srgbClr val="FFFFFF"/>
                </a:solidFill>
                <a:latin typeface="+mj-lt"/>
                <a:cs typeface="Roboto"/>
              </a:rPr>
              <a:t> </a:t>
            </a:r>
            <a:r>
              <a:rPr sz="1600" spc="25" dirty="0">
                <a:solidFill>
                  <a:srgbClr val="FFFFFF"/>
                </a:solidFill>
                <a:latin typeface="+mj-lt"/>
                <a:cs typeface="Roboto"/>
              </a:rPr>
              <a:t>t</a:t>
            </a:r>
            <a:r>
              <a:rPr lang="en-IN" sz="1600" spc="25" dirty="0">
                <a:solidFill>
                  <a:srgbClr val="FFFFFF"/>
                </a:solidFill>
                <a:latin typeface="+mj-lt"/>
                <a:cs typeface="Roboto"/>
              </a:rPr>
              <a:t>r</a:t>
            </a:r>
            <a:r>
              <a:rPr sz="1600" spc="25" dirty="0" err="1">
                <a:solidFill>
                  <a:srgbClr val="FFFFFF"/>
                </a:solidFill>
                <a:latin typeface="+mj-lt"/>
                <a:cs typeface="Roboto"/>
              </a:rPr>
              <a:t>ansfe</a:t>
            </a:r>
            <a:r>
              <a:rPr lang="en-IN" sz="1600" spc="25" dirty="0">
                <a:solidFill>
                  <a:srgbClr val="FFFFFF"/>
                </a:solidFill>
                <a:latin typeface="+mj-lt"/>
                <a:cs typeface="Roboto"/>
              </a:rPr>
              <a:t>r</a:t>
            </a:r>
            <a:r>
              <a:rPr sz="1600" spc="25" dirty="0">
                <a:solidFill>
                  <a:srgbClr val="FFFFFF"/>
                </a:solidFill>
                <a:latin typeface="+mj-lt"/>
                <a:cs typeface="Roboto"/>
              </a:rPr>
              <a:t> </a:t>
            </a:r>
            <a:r>
              <a:rPr sz="1600" spc="5" dirty="0">
                <a:solidFill>
                  <a:srgbClr val="FFFFFF"/>
                </a:solidFill>
                <a:latin typeface="+mj-lt"/>
                <a:cs typeface="Roboto"/>
              </a:rPr>
              <a:t>of </a:t>
            </a:r>
            <a:r>
              <a:rPr sz="1600" spc="-385" dirty="0">
                <a:solidFill>
                  <a:srgbClr val="FFFFFF"/>
                </a:solidFill>
                <a:latin typeface="+mj-lt"/>
                <a:cs typeface="Roboto"/>
              </a:rPr>
              <a:t> </a:t>
            </a:r>
            <a:r>
              <a:rPr sz="1600" spc="-15" dirty="0">
                <a:solidFill>
                  <a:srgbClr val="FFFFFF"/>
                </a:solidFill>
                <a:latin typeface="+mj-lt"/>
                <a:cs typeface="Roboto"/>
              </a:rPr>
              <a:t>immovable</a:t>
            </a:r>
            <a:r>
              <a:rPr sz="1600" spc="20" dirty="0">
                <a:solidFill>
                  <a:srgbClr val="FFFFFF"/>
                </a:solidFill>
                <a:latin typeface="+mj-lt"/>
                <a:cs typeface="Roboto"/>
              </a:rPr>
              <a:t> p</a:t>
            </a:r>
            <a:r>
              <a:rPr lang="en-IN" sz="1600" spc="20" dirty="0">
                <a:solidFill>
                  <a:srgbClr val="FFFFFF"/>
                </a:solidFill>
                <a:latin typeface="+mj-lt"/>
                <a:cs typeface="Roboto"/>
              </a:rPr>
              <a:t>r</a:t>
            </a:r>
            <a:r>
              <a:rPr sz="1600" spc="20" dirty="0" err="1">
                <a:solidFill>
                  <a:srgbClr val="FFFFFF"/>
                </a:solidFill>
                <a:latin typeface="+mj-lt"/>
                <a:cs typeface="Roboto"/>
              </a:rPr>
              <a:t>ope</a:t>
            </a:r>
            <a:r>
              <a:rPr lang="en-IN" sz="1600" spc="20" dirty="0">
                <a:solidFill>
                  <a:srgbClr val="FFFFFF"/>
                </a:solidFill>
                <a:latin typeface="+mj-lt"/>
                <a:cs typeface="Roboto"/>
              </a:rPr>
              <a:t>r</a:t>
            </a:r>
            <a:r>
              <a:rPr sz="1600" spc="20" dirty="0">
                <a:solidFill>
                  <a:srgbClr val="FFFFFF"/>
                </a:solidFill>
                <a:latin typeface="+mj-lt"/>
                <a:cs typeface="Roboto"/>
              </a:rPr>
              <a:t>ty</a:t>
            </a:r>
            <a:r>
              <a:rPr sz="1600" spc="-5" dirty="0">
                <a:solidFill>
                  <a:srgbClr val="FFFFFF"/>
                </a:solidFill>
                <a:latin typeface="+mj-lt"/>
                <a:cs typeface="Roboto"/>
              </a:rPr>
              <a:t> </a:t>
            </a:r>
            <a:r>
              <a:rPr sz="1600" spc="-15" dirty="0">
                <a:solidFill>
                  <a:srgbClr val="FFFFFF"/>
                </a:solidFill>
                <a:latin typeface="+mj-lt"/>
                <a:cs typeface="Roboto"/>
              </a:rPr>
              <a:t>outside</a:t>
            </a:r>
            <a:r>
              <a:rPr sz="1600" spc="15" dirty="0">
                <a:solidFill>
                  <a:srgbClr val="FFFFFF"/>
                </a:solidFill>
                <a:latin typeface="+mj-lt"/>
                <a:cs typeface="Roboto"/>
              </a:rPr>
              <a:t> </a:t>
            </a:r>
            <a:r>
              <a:rPr sz="1600" spc="-20" dirty="0">
                <a:solidFill>
                  <a:srgbClr val="FFFFFF"/>
                </a:solidFill>
                <a:latin typeface="+mj-lt"/>
                <a:cs typeface="Roboto"/>
              </a:rPr>
              <a:t>India</a:t>
            </a:r>
            <a:r>
              <a:rPr sz="1600" spc="25" dirty="0">
                <a:solidFill>
                  <a:srgbClr val="FFFFFF"/>
                </a:solidFill>
                <a:latin typeface="+mj-lt"/>
                <a:cs typeface="Roboto"/>
              </a:rPr>
              <a:t> </a:t>
            </a:r>
            <a:r>
              <a:rPr sz="1600" spc="-35" dirty="0">
                <a:solidFill>
                  <a:srgbClr val="FFFFFF"/>
                </a:solidFill>
                <a:latin typeface="+mj-lt"/>
                <a:cs typeface="Roboto"/>
              </a:rPr>
              <a:t>by</a:t>
            </a:r>
            <a:r>
              <a:rPr sz="1600" spc="10" dirty="0">
                <a:solidFill>
                  <a:srgbClr val="FFFFFF"/>
                </a:solidFill>
                <a:latin typeface="+mj-lt"/>
                <a:cs typeface="Roboto"/>
              </a:rPr>
              <a:t> </a:t>
            </a:r>
            <a:r>
              <a:rPr sz="1600" spc="-25" dirty="0">
                <a:solidFill>
                  <a:srgbClr val="FFFFFF"/>
                </a:solidFill>
                <a:latin typeface="+mj-lt"/>
                <a:cs typeface="Roboto"/>
              </a:rPr>
              <a:t>Indian</a:t>
            </a:r>
            <a:r>
              <a:rPr sz="1600" spc="30" dirty="0">
                <a:solidFill>
                  <a:srgbClr val="FFFFFF"/>
                </a:solidFill>
                <a:latin typeface="+mj-lt"/>
                <a:cs typeface="Roboto"/>
              </a:rPr>
              <a:t> </a:t>
            </a:r>
            <a:r>
              <a:rPr lang="en-IN" sz="1600" dirty="0">
                <a:solidFill>
                  <a:srgbClr val="FFFFFF"/>
                </a:solidFill>
                <a:latin typeface="+mj-lt"/>
                <a:cs typeface="Roboto"/>
              </a:rPr>
              <a:t>r</a:t>
            </a:r>
            <a:r>
              <a:rPr sz="1600" dirty="0" err="1">
                <a:solidFill>
                  <a:srgbClr val="FFFFFF"/>
                </a:solidFill>
                <a:latin typeface="+mj-lt"/>
                <a:cs typeface="Roboto"/>
              </a:rPr>
              <a:t>esidents</a:t>
            </a:r>
            <a:r>
              <a:rPr sz="1600" dirty="0">
                <a:solidFill>
                  <a:srgbClr val="FFFFFF"/>
                </a:solidFill>
                <a:latin typeface="+mj-lt"/>
                <a:cs typeface="Roboto"/>
              </a:rPr>
              <a:t>.</a:t>
            </a:r>
            <a:endParaRPr sz="1600" dirty="0">
              <a:latin typeface="+mj-lt"/>
              <a:cs typeface="Roboto"/>
            </a:endParaRPr>
          </a:p>
          <a:p>
            <a:pPr>
              <a:lnSpc>
                <a:spcPct val="100000"/>
              </a:lnSpc>
            </a:pPr>
            <a:endParaRPr sz="1800" dirty="0">
              <a:latin typeface="+mj-lt"/>
              <a:cs typeface="Roboto"/>
            </a:endParaRPr>
          </a:p>
          <a:p>
            <a:pPr>
              <a:lnSpc>
                <a:spcPct val="100000"/>
              </a:lnSpc>
              <a:spcBef>
                <a:spcPts val="35"/>
              </a:spcBef>
            </a:pPr>
            <a:endParaRPr sz="1450" dirty="0">
              <a:latin typeface="+mj-lt"/>
              <a:cs typeface="Roboto"/>
            </a:endParaRPr>
          </a:p>
          <a:p>
            <a:pPr marL="593090">
              <a:lnSpc>
                <a:spcPct val="100000"/>
              </a:lnSpc>
            </a:pPr>
            <a:endParaRPr lang="en-US" sz="2400" b="1" spc="35" dirty="0">
              <a:solidFill>
                <a:schemeClr val="bg1"/>
              </a:solidFill>
              <a:latin typeface="+mj-lt"/>
              <a:cs typeface="Roboto"/>
            </a:endParaRPr>
          </a:p>
          <a:p>
            <a:pPr marL="593090">
              <a:lnSpc>
                <a:spcPct val="100000"/>
              </a:lnSpc>
            </a:pPr>
            <a:r>
              <a:rPr sz="2400" b="1" spc="35" dirty="0">
                <a:solidFill>
                  <a:schemeClr val="bg1"/>
                </a:solidFill>
                <a:latin typeface="+mj-lt"/>
                <a:cs typeface="Roboto"/>
              </a:rPr>
              <a:t>P</a:t>
            </a:r>
            <a:r>
              <a:rPr lang="en-IN" sz="2400" b="1" spc="35" dirty="0">
                <a:solidFill>
                  <a:schemeClr val="bg1"/>
                </a:solidFill>
                <a:latin typeface="+mj-lt"/>
                <a:cs typeface="Roboto"/>
              </a:rPr>
              <a:t>r</a:t>
            </a:r>
            <a:r>
              <a:rPr sz="2400" b="1" spc="35" dirty="0" err="1">
                <a:solidFill>
                  <a:schemeClr val="bg1"/>
                </a:solidFill>
                <a:latin typeface="+mj-lt"/>
                <a:cs typeface="Roboto"/>
              </a:rPr>
              <a:t>eamble</a:t>
            </a:r>
            <a:r>
              <a:rPr sz="2400" b="1" dirty="0">
                <a:solidFill>
                  <a:schemeClr val="bg1"/>
                </a:solidFill>
                <a:latin typeface="+mj-lt"/>
                <a:cs typeface="Roboto"/>
              </a:rPr>
              <a:t> </a:t>
            </a:r>
            <a:r>
              <a:rPr sz="2400" b="1" spc="5" dirty="0">
                <a:solidFill>
                  <a:schemeClr val="bg1"/>
                </a:solidFill>
                <a:latin typeface="+mj-lt"/>
                <a:cs typeface="Roboto"/>
              </a:rPr>
              <a:t>of</a:t>
            </a:r>
            <a:r>
              <a:rPr sz="2400" b="1" spc="-15" dirty="0">
                <a:solidFill>
                  <a:schemeClr val="bg1"/>
                </a:solidFill>
                <a:latin typeface="+mj-lt"/>
                <a:cs typeface="Roboto"/>
              </a:rPr>
              <a:t> </a:t>
            </a:r>
            <a:r>
              <a:rPr lang="en-IN" sz="2400" b="1" spc="180" dirty="0">
                <a:solidFill>
                  <a:schemeClr val="bg1"/>
                </a:solidFill>
                <a:latin typeface="+mj-lt"/>
                <a:cs typeface="Roboto"/>
              </a:rPr>
              <a:t>F</a:t>
            </a:r>
            <a:r>
              <a:rPr sz="2400" b="1" spc="180" dirty="0">
                <a:solidFill>
                  <a:schemeClr val="bg1"/>
                </a:solidFill>
                <a:latin typeface="+mj-lt"/>
                <a:cs typeface="Roboto"/>
              </a:rPr>
              <a:t>ERA</a:t>
            </a:r>
            <a:r>
              <a:rPr sz="2400" b="1" spc="-25" dirty="0">
                <a:solidFill>
                  <a:schemeClr val="bg1"/>
                </a:solidFill>
                <a:latin typeface="+mj-lt"/>
                <a:cs typeface="Roboto"/>
              </a:rPr>
              <a:t> </a:t>
            </a:r>
            <a:r>
              <a:rPr sz="2400" b="1" spc="5" dirty="0">
                <a:solidFill>
                  <a:schemeClr val="bg1"/>
                </a:solidFill>
                <a:latin typeface="+mj-lt"/>
                <a:cs typeface="Roboto"/>
              </a:rPr>
              <a:t>Act,</a:t>
            </a:r>
            <a:r>
              <a:rPr sz="2400" b="1" dirty="0">
                <a:solidFill>
                  <a:schemeClr val="bg1"/>
                </a:solidFill>
                <a:latin typeface="+mj-lt"/>
                <a:cs typeface="Roboto"/>
              </a:rPr>
              <a:t> 1973</a:t>
            </a:r>
            <a:endParaRPr sz="2400" dirty="0">
              <a:solidFill>
                <a:schemeClr val="bg1"/>
              </a:solidFill>
              <a:latin typeface="+mj-lt"/>
              <a:cs typeface="Roboto"/>
            </a:endParaRPr>
          </a:p>
          <a:p>
            <a:pPr marL="69215" marR="123189" indent="3175" algn="ctr">
              <a:lnSpc>
                <a:spcPct val="99800"/>
              </a:lnSpc>
              <a:spcBef>
                <a:spcPts val="965"/>
              </a:spcBef>
            </a:pPr>
            <a:r>
              <a:rPr sz="1600" dirty="0">
                <a:solidFill>
                  <a:srgbClr val="FFFFFF"/>
                </a:solidFill>
                <a:latin typeface="+mj-lt"/>
                <a:cs typeface="Microsoft Sans Serif"/>
              </a:rPr>
              <a:t>An </a:t>
            </a:r>
            <a:r>
              <a:rPr sz="1600" spc="40" dirty="0">
                <a:solidFill>
                  <a:srgbClr val="FFFFFF"/>
                </a:solidFill>
                <a:latin typeface="+mj-lt"/>
                <a:cs typeface="Microsoft Sans Serif"/>
              </a:rPr>
              <a:t>Act to </a:t>
            </a:r>
            <a:r>
              <a:rPr sz="1600" spc="15" dirty="0">
                <a:solidFill>
                  <a:srgbClr val="FFFFFF"/>
                </a:solidFill>
                <a:latin typeface="+mj-lt"/>
                <a:cs typeface="Microsoft Sans Serif"/>
              </a:rPr>
              <a:t>consolidate </a:t>
            </a:r>
            <a:r>
              <a:rPr sz="1600" spc="40" dirty="0">
                <a:solidFill>
                  <a:srgbClr val="FFFFFF"/>
                </a:solidFill>
                <a:latin typeface="+mj-lt"/>
                <a:cs typeface="Microsoft Sans Serif"/>
              </a:rPr>
              <a:t>and </a:t>
            </a:r>
            <a:r>
              <a:rPr sz="1600" spc="30" dirty="0">
                <a:solidFill>
                  <a:srgbClr val="FFFFFF"/>
                </a:solidFill>
                <a:latin typeface="+mj-lt"/>
                <a:cs typeface="Microsoft Sans Serif"/>
              </a:rPr>
              <a:t>amend </a:t>
            </a:r>
            <a:r>
              <a:rPr sz="1600" spc="25" dirty="0">
                <a:solidFill>
                  <a:srgbClr val="FFFFFF"/>
                </a:solidFill>
                <a:latin typeface="+mj-lt"/>
                <a:cs typeface="Microsoft Sans Serif"/>
              </a:rPr>
              <a:t>the </a:t>
            </a:r>
            <a:r>
              <a:rPr sz="1600" spc="15" dirty="0">
                <a:solidFill>
                  <a:srgbClr val="FFFFFF"/>
                </a:solidFill>
                <a:latin typeface="+mj-lt"/>
                <a:cs typeface="Microsoft Sans Serif"/>
              </a:rPr>
              <a:t>law </a:t>
            </a:r>
            <a:r>
              <a:rPr sz="1600" b="1" spc="-55" dirty="0">
                <a:solidFill>
                  <a:srgbClr val="FFFFFF"/>
                </a:solidFill>
                <a:latin typeface="+mj-lt"/>
                <a:cs typeface="Arial"/>
              </a:rPr>
              <a:t>regulating </a:t>
            </a:r>
            <a:r>
              <a:rPr sz="1600" b="1" spc="-50" dirty="0">
                <a:solidFill>
                  <a:srgbClr val="FFFFFF"/>
                </a:solidFill>
                <a:latin typeface="+mj-lt"/>
                <a:cs typeface="Arial"/>
              </a:rPr>
              <a:t> </a:t>
            </a:r>
            <a:r>
              <a:rPr sz="1600" spc="25" dirty="0">
                <a:solidFill>
                  <a:srgbClr val="FFFFFF"/>
                </a:solidFill>
                <a:latin typeface="+mj-lt"/>
                <a:cs typeface="Microsoft Sans Serif"/>
              </a:rPr>
              <a:t>certain </a:t>
            </a:r>
            <a:r>
              <a:rPr sz="1600" spc="10" dirty="0">
                <a:solidFill>
                  <a:srgbClr val="FFFFFF"/>
                </a:solidFill>
                <a:latin typeface="+mj-lt"/>
                <a:cs typeface="Microsoft Sans Serif"/>
              </a:rPr>
              <a:t>payments, dealing </a:t>
            </a:r>
            <a:r>
              <a:rPr sz="1600" spc="-15" dirty="0">
                <a:solidFill>
                  <a:srgbClr val="FFFFFF"/>
                </a:solidFill>
                <a:latin typeface="+mj-lt"/>
                <a:cs typeface="Microsoft Sans Serif"/>
              </a:rPr>
              <a:t>in </a:t>
            </a:r>
            <a:r>
              <a:rPr sz="1600" spc="10" dirty="0">
                <a:solidFill>
                  <a:srgbClr val="FFFFFF"/>
                </a:solidFill>
                <a:latin typeface="+mj-lt"/>
                <a:cs typeface="Microsoft Sans Serif"/>
              </a:rPr>
              <a:t>foreign </a:t>
            </a:r>
            <a:r>
              <a:rPr sz="1600" spc="20" dirty="0">
                <a:solidFill>
                  <a:srgbClr val="FFFFFF"/>
                </a:solidFill>
                <a:latin typeface="+mj-lt"/>
                <a:cs typeface="Microsoft Sans Serif"/>
              </a:rPr>
              <a:t>exchange </a:t>
            </a:r>
            <a:r>
              <a:rPr sz="1600" spc="40" dirty="0">
                <a:solidFill>
                  <a:srgbClr val="FFFFFF"/>
                </a:solidFill>
                <a:latin typeface="+mj-lt"/>
                <a:cs typeface="Microsoft Sans Serif"/>
              </a:rPr>
              <a:t>and </a:t>
            </a:r>
            <a:r>
              <a:rPr sz="1600" spc="45" dirty="0">
                <a:solidFill>
                  <a:srgbClr val="FFFFFF"/>
                </a:solidFill>
                <a:latin typeface="+mj-lt"/>
                <a:cs typeface="Microsoft Sans Serif"/>
              </a:rPr>
              <a:t> </a:t>
            </a:r>
            <a:r>
              <a:rPr sz="1600" spc="-10" dirty="0">
                <a:solidFill>
                  <a:srgbClr val="FFFFFF"/>
                </a:solidFill>
                <a:latin typeface="+mj-lt"/>
                <a:cs typeface="Microsoft Sans Serif"/>
              </a:rPr>
              <a:t>securities, </a:t>
            </a:r>
            <a:r>
              <a:rPr sz="1600" spc="20" dirty="0">
                <a:solidFill>
                  <a:srgbClr val="FFFFFF"/>
                </a:solidFill>
                <a:latin typeface="+mj-lt"/>
                <a:cs typeface="Microsoft Sans Serif"/>
              </a:rPr>
              <a:t>transactions </a:t>
            </a:r>
            <a:r>
              <a:rPr sz="1600" spc="5" dirty="0">
                <a:solidFill>
                  <a:srgbClr val="FFFFFF"/>
                </a:solidFill>
                <a:latin typeface="+mj-lt"/>
                <a:cs typeface="Microsoft Sans Serif"/>
              </a:rPr>
              <a:t>indirectly </a:t>
            </a:r>
            <a:r>
              <a:rPr sz="1600" spc="30" dirty="0">
                <a:solidFill>
                  <a:srgbClr val="FFFFFF"/>
                </a:solidFill>
                <a:latin typeface="+mj-lt"/>
                <a:cs typeface="Microsoft Sans Serif"/>
              </a:rPr>
              <a:t>affecting </a:t>
            </a:r>
            <a:r>
              <a:rPr sz="1600" spc="15" dirty="0">
                <a:solidFill>
                  <a:srgbClr val="FFFFFF"/>
                </a:solidFill>
                <a:latin typeface="+mj-lt"/>
                <a:cs typeface="Microsoft Sans Serif"/>
              </a:rPr>
              <a:t>foreign </a:t>
            </a:r>
            <a:r>
              <a:rPr sz="1600" spc="20" dirty="0">
                <a:solidFill>
                  <a:srgbClr val="FFFFFF"/>
                </a:solidFill>
                <a:latin typeface="+mj-lt"/>
                <a:cs typeface="Microsoft Sans Serif"/>
              </a:rPr>
              <a:t> </a:t>
            </a:r>
            <a:r>
              <a:rPr sz="1600" spc="10" dirty="0">
                <a:solidFill>
                  <a:srgbClr val="FFFFFF"/>
                </a:solidFill>
                <a:latin typeface="+mj-lt"/>
                <a:cs typeface="Microsoft Sans Serif"/>
              </a:rPr>
              <a:t>ex</a:t>
            </a:r>
            <a:r>
              <a:rPr sz="1600" dirty="0">
                <a:solidFill>
                  <a:srgbClr val="FFFFFF"/>
                </a:solidFill>
                <a:latin typeface="+mj-lt"/>
                <a:cs typeface="Microsoft Sans Serif"/>
              </a:rPr>
              <a:t>c</a:t>
            </a:r>
            <a:r>
              <a:rPr sz="1600" spc="35" dirty="0">
                <a:solidFill>
                  <a:srgbClr val="FFFFFF"/>
                </a:solidFill>
                <a:latin typeface="+mj-lt"/>
                <a:cs typeface="Microsoft Sans Serif"/>
              </a:rPr>
              <a:t>h</a:t>
            </a:r>
            <a:r>
              <a:rPr sz="1600" spc="30" dirty="0">
                <a:solidFill>
                  <a:srgbClr val="FFFFFF"/>
                </a:solidFill>
                <a:latin typeface="+mj-lt"/>
                <a:cs typeface="Microsoft Sans Serif"/>
              </a:rPr>
              <a:t>a</a:t>
            </a:r>
            <a:r>
              <a:rPr sz="1600" spc="35" dirty="0">
                <a:solidFill>
                  <a:srgbClr val="FFFFFF"/>
                </a:solidFill>
                <a:latin typeface="+mj-lt"/>
                <a:cs typeface="Microsoft Sans Serif"/>
              </a:rPr>
              <a:t>n</a:t>
            </a:r>
            <a:r>
              <a:rPr sz="1600" spc="30" dirty="0">
                <a:solidFill>
                  <a:srgbClr val="FFFFFF"/>
                </a:solidFill>
                <a:latin typeface="+mj-lt"/>
                <a:cs typeface="Microsoft Sans Serif"/>
              </a:rPr>
              <a:t>g</a:t>
            </a:r>
            <a:r>
              <a:rPr sz="1600" spc="-5" dirty="0">
                <a:solidFill>
                  <a:srgbClr val="FFFFFF"/>
                </a:solidFill>
                <a:latin typeface="+mj-lt"/>
                <a:cs typeface="Microsoft Sans Serif"/>
              </a:rPr>
              <a:t>e</a:t>
            </a:r>
            <a:r>
              <a:rPr sz="1600" spc="-70" dirty="0">
                <a:solidFill>
                  <a:srgbClr val="FFFFFF"/>
                </a:solidFill>
                <a:latin typeface="+mj-lt"/>
                <a:cs typeface="Microsoft Sans Serif"/>
              </a:rPr>
              <a:t> </a:t>
            </a:r>
            <a:r>
              <a:rPr sz="1600" spc="35" dirty="0">
                <a:solidFill>
                  <a:srgbClr val="FFFFFF"/>
                </a:solidFill>
                <a:latin typeface="+mj-lt"/>
                <a:cs typeface="Microsoft Sans Serif"/>
              </a:rPr>
              <a:t>a</a:t>
            </a:r>
            <a:r>
              <a:rPr sz="1600" spc="30" dirty="0">
                <a:solidFill>
                  <a:srgbClr val="FFFFFF"/>
                </a:solidFill>
                <a:latin typeface="+mj-lt"/>
                <a:cs typeface="Microsoft Sans Serif"/>
              </a:rPr>
              <a:t>n</a:t>
            </a:r>
            <a:r>
              <a:rPr sz="1600" spc="55" dirty="0">
                <a:solidFill>
                  <a:srgbClr val="FFFFFF"/>
                </a:solidFill>
                <a:latin typeface="+mj-lt"/>
                <a:cs typeface="Microsoft Sans Serif"/>
              </a:rPr>
              <a:t>d</a:t>
            </a:r>
            <a:r>
              <a:rPr sz="1600" spc="-90" dirty="0">
                <a:solidFill>
                  <a:srgbClr val="FFFFFF"/>
                </a:solidFill>
                <a:latin typeface="+mj-lt"/>
                <a:cs typeface="Microsoft Sans Serif"/>
              </a:rPr>
              <a:t> </a:t>
            </a:r>
            <a:r>
              <a:rPr sz="1600" spc="25" dirty="0">
                <a:solidFill>
                  <a:srgbClr val="FFFFFF"/>
                </a:solidFill>
                <a:latin typeface="+mj-lt"/>
                <a:cs typeface="Microsoft Sans Serif"/>
              </a:rPr>
              <a:t>t</a:t>
            </a:r>
            <a:r>
              <a:rPr sz="1600" spc="45" dirty="0">
                <a:solidFill>
                  <a:srgbClr val="FFFFFF"/>
                </a:solidFill>
                <a:latin typeface="+mj-lt"/>
                <a:cs typeface="Microsoft Sans Serif"/>
              </a:rPr>
              <a:t>h</a:t>
            </a:r>
            <a:r>
              <a:rPr sz="1600" spc="-5" dirty="0">
                <a:solidFill>
                  <a:srgbClr val="FFFFFF"/>
                </a:solidFill>
                <a:latin typeface="+mj-lt"/>
                <a:cs typeface="Microsoft Sans Serif"/>
              </a:rPr>
              <a:t>e</a:t>
            </a:r>
            <a:r>
              <a:rPr sz="1600" spc="-85" dirty="0">
                <a:solidFill>
                  <a:srgbClr val="FFFFFF"/>
                </a:solidFill>
                <a:latin typeface="+mj-lt"/>
                <a:cs typeface="Microsoft Sans Serif"/>
              </a:rPr>
              <a:t> </a:t>
            </a:r>
            <a:r>
              <a:rPr sz="1600" dirty="0">
                <a:solidFill>
                  <a:srgbClr val="FFFFFF"/>
                </a:solidFill>
                <a:latin typeface="+mj-lt"/>
                <a:cs typeface="Microsoft Sans Serif"/>
              </a:rPr>
              <a:t>im</a:t>
            </a:r>
            <a:r>
              <a:rPr sz="1600" spc="40" dirty="0">
                <a:solidFill>
                  <a:srgbClr val="FFFFFF"/>
                </a:solidFill>
                <a:latin typeface="+mj-lt"/>
                <a:cs typeface="Microsoft Sans Serif"/>
              </a:rPr>
              <a:t>port</a:t>
            </a:r>
            <a:r>
              <a:rPr sz="1600" spc="-75" dirty="0">
                <a:solidFill>
                  <a:srgbClr val="FFFFFF"/>
                </a:solidFill>
                <a:latin typeface="+mj-lt"/>
                <a:cs typeface="Microsoft Sans Serif"/>
              </a:rPr>
              <a:t> </a:t>
            </a:r>
            <a:r>
              <a:rPr sz="1600" spc="35" dirty="0">
                <a:solidFill>
                  <a:srgbClr val="FFFFFF"/>
                </a:solidFill>
                <a:latin typeface="+mj-lt"/>
                <a:cs typeface="Microsoft Sans Serif"/>
              </a:rPr>
              <a:t>a</a:t>
            </a:r>
            <a:r>
              <a:rPr sz="1600" spc="30" dirty="0">
                <a:solidFill>
                  <a:srgbClr val="FFFFFF"/>
                </a:solidFill>
                <a:latin typeface="+mj-lt"/>
                <a:cs typeface="Microsoft Sans Serif"/>
              </a:rPr>
              <a:t>n</a:t>
            </a:r>
            <a:r>
              <a:rPr sz="1600" spc="55" dirty="0">
                <a:solidFill>
                  <a:srgbClr val="FFFFFF"/>
                </a:solidFill>
                <a:latin typeface="+mj-lt"/>
                <a:cs typeface="Microsoft Sans Serif"/>
              </a:rPr>
              <a:t>d</a:t>
            </a:r>
            <a:r>
              <a:rPr sz="1600" spc="-90" dirty="0">
                <a:solidFill>
                  <a:srgbClr val="FFFFFF"/>
                </a:solidFill>
                <a:latin typeface="+mj-lt"/>
                <a:cs typeface="Microsoft Sans Serif"/>
              </a:rPr>
              <a:t> </a:t>
            </a:r>
            <a:r>
              <a:rPr sz="1600" spc="20" dirty="0">
                <a:solidFill>
                  <a:srgbClr val="FFFFFF"/>
                </a:solidFill>
                <a:latin typeface="+mj-lt"/>
                <a:cs typeface="Microsoft Sans Serif"/>
              </a:rPr>
              <a:t>export</a:t>
            </a:r>
            <a:r>
              <a:rPr sz="1600" spc="-75" dirty="0">
                <a:solidFill>
                  <a:srgbClr val="FFFFFF"/>
                </a:solidFill>
                <a:latin typeface="+mj-lt"/>
                <a:cs typeface="Microsoft Sans Serif"/>
              </a:rPr>
              <a:t> </a:t>
            </a:r>
            <a:r>
              <a:rPr sz="1600" spc="25" dirty="0">
                <a:solidFill>
                  <a:srgbClr val="FFFFFF"/>
                </a:solidFill>
                <a:latin typeface="+mj-lt"/>
                <a:cs typeface="Microsoft Sans Serif"/>
              </a:rPr>
              <a:t>of</a:t>
            </a:r>
            <a:r>
              <a:rPr sz="1600" spc="-100" dirty="0">
                <a:solidFill>
                  <a:srgbClr val="FFFFFF"/>
                </a:solidFill>
                <a:latin typeface="+mj-lt"/>
                <a:cs typeface="Microsoft Sans Serif"/>
              </a:rPr>
              <a:t> </a:t>
            </a:r>
            <a:r>
              <a:rPr sz="1600" spc="35" dirty="0">
                <a:solidFill>
                  <a:srgbClr val="FFFFFF"/>
                </a:solidFill>
                <a:latin typeface="+mj-lt"/>
                <a:cs typeface="Microsoft Sans Serif"/>
              </a:rPr>
              <a:t>c</a:t>
            </a:r>
            <a:r>
              <a:rPr sz="1600" spc="30" dirty="0">
                <a:solidFill>
                  <a:srgbClr val="FFFFFF"/>
                </a:solidFill>
                <a:latin typeface="+mj-lt"/>
                <a:cs typeface="Microsoft Sans Serif"/>
              </a:rPr>
              <a:t>u</a:t>
            </a:r>
            <a:r>
              <a:rPr sz="1600" spc="20" dirty="0">
                <a:solidFill>
                  <a:srgbClr val="FFFFFF"/>
                </a:solidFill>
                <a:latin typeface="+mj-lt"/>
                <a:cs typeface="Microsoft Sans Serif"/>
              </a:rPr>
              <a:t>rren</a:t>
            </a:r>
            <a:r>
              <a:rPr sz="1600" spc="15" dirty="0">
                <a:solidFill>
                  <a:srgbClr val="FFFFFF"/>
                </a:solidFill>
                <a:latin typeface="+mj-lt"/>
                <a:cs typeface="Microsoft Sans Serif"/>
              </a:rPr>
              <a:t>c</a:t>
            </a:r>
            <a:r>
              <a:rPr sz="1600" spc="-10" dirty="0">
                <a:solidFill>
                  <a:srgbClr val="FFFFFF"/>
                </a:solidFill>
                <a:latin typeface="+mj-lt"/>
                <a:cs typeface="Microsoft Sans Serif"/>
              </a:rPr>
              <a:t>y</a:t>
            </a:r>
            <a:r>
              <a:rPr sz="1600" spc="-50" dirty="0">
                <a:solidFill>
                  <a:srgbClr val="FFFFFF"/>
                </a:solidFill>
                <a:latin typeface="+mj-lt"/>
                <a:cs typeface="Microsoft Sans Serif"/>
              </a:rPr>
              <a:t> </a:t>
            </a:r>
            <a:r>
              <a:rPr sz="1600" b="1" spc="-65" dirty="0">
                <a:solidFill>
                  <a:srgbClr val="FFFFFF"/>
                </a:solidFill>
                <a:latin typeface="+mj-lt"/>
                <a:cs typeface="Arial"/>
              </a:rPr>
              <a:t>for</a:t>
            </a:r>
            <a:r>
              <a:rPr sz="1600" b="1" spc="-140" dirty="0">
                <a:solidFill>
                  <a:srgbClr val="FFFFFF"/>
                </a:solidFill>
                <a:latin typeface="+mj-lt"/>
                <a:cs typeface="Arial"/>
              </a:rPr>
              <a:t> </a:t>
            </a:r>
            <a:r>
              <a:rPr sz="1600" b="1" spc="-10" dirty="0">
                <a:solidFill>
                  <a:srgbClr val="FFFFFF"/>
                </a:solidFill>
                <a:latin typeface="+mj-lt"/>
                <a:cs typeface="Arial"/>
              </a:rPr>
              <a:t>t</a:t>
            </a:r>
            <a:r>
              <a:rPr sz="1600" b="1" spc="-30" dirty="0">
                <a:solidFill>
                  <a:srgbClr val="FFFFFF"/>
                </a:solidFill>
                <a:latin typeface="+mj-lt"/>
                <a:cs typeface="Arial"/>
              </a:rPr>
              <a:t>he  </a:t>
            </a:r>
            <a:r>
              <a:rPr sz="1600" b="1" spc="-70" dirty="0">
                <a:solidFill>
                  <a:srgbClr val="FFFFFF"/>
                </a:solidFill>
                <a:latin typeface="+mj-lt"/>
                <a:cs typeface="Arial"/>
              </a:rPr>
              <a:t>conservation </a:t>
            </a:r>
            <a:r>
              <a:rPr sz="1600" b="1" spc="-60" dirty="0">
                <a:solidFill>
                  <a:srgbClr val="FFFFFF"/>
                </a:solidFill>
                <a:latin typeface="+mj-lt"/>
                <a:cs typeface="Arial"/>
              </a:rPr>
              <a:t>of </a:t>
            </a:r>
            <a:r>
              <a:rPr sz="1600" b="1" spc="-30" dirty="0">
                <a:solidFill>
                  <a:srgbClr val="FFFFFF"/>
                </a:solidFill>
                <a:latin typeface="+mj-lt"/>
                <a:cs typeface="Arial"/>
              </a:rPr>
              <a:t>the </a:t>
            </a:r>
            <a:r>
              <a:rPr sz="1600" b="1" spc="-65" dirty="0">
                <a:solidFill>
                  <a:srgbClr val="FFFFFF"/>
                </a:solidFill>
                <a:latin typeface="+mj-lt"/>
                <a:cs typeface="Arial"/>
              </a:rPr>
              <a:t>foreign </a:t>
            </a:r>
            <a:r>
              <a:rPr sz="1600" b="1" spc="-45" dirty="0">
                <a:solidFill>
                  <a:srgbClr val="FFFFFF"/>
                </a:solidFill>
                <a:latin typeface="+mj-lt"/>
                <a:cs typeface="Arial"/>
              </a:rPr>
              <a:t>exchange </a:t>
            </a:r>
            <a:r>
              <a:rPr sz="1600" b="1" spc="-75" dirty="0">
                <a:solidFill>
                  <a:srgbClr val="FFFFFF"/>
                </a:solidFill>
                <a:latin typeface="+mj-lt"/>
                <a:cs typeface="Arial"/>
              </a:rPr>
              <a:t>resources </a:t>
            </a:r>
            <a:r>
              <a:rPr sz="1600" spc="25" dirty="0">
                <a:solidFill>
                  <a:srgbClr val="FFFFFF"/>
                </a:solidFill>
                <a:latin typeface="+mj-lt"/>
                <a:cs typeface="Microsoft Sans Serif"/>
              </a:rPr>
              <a:t>of the </a:t>
            </a:r>
            <a:r>
              <a:rPr sz="1600" spc="30" dirty="0">
                <a:solidFill>
                  <a:srgbClr val="FFFFFF"/>
                </a:solidFill>
                <a:latin typeface="+mj-lt"/>
                <a:cs typeface="Microsoft Sans Serif"/>
              </a:rPr>
              <a:t> </a:t>
            </a:r>
            <a:r>
              <a:rPr sz="1600" spc="20" dirty="0">
                <a:solidFill>
                  <a:srgbClr val="FFFFFF"/>
                </a:solidFill>
                <a:latin typeface="+mj-lt"/>
                <a:cs typeface="Microsoft Sans Serif"/>
              </a:rPr>
              <a:t>country</a:t>
            </a:r>
            <a:r>
              <a:rPr sz="1600" spc="-65" dirty="0">
                <a:solidFill>
                  <a:srgbClr val="FFFFFF"/>
                </a:solidFill>
                <a:latin typeface="+mj-lt"/>
                <a:cs typeface="Microsoft Sans Serif"/>
              </a:rPr>
              <a:t> </a:t>
            </a:r>
            <a:r>
              <a:rPr sz="1600" spc="40" dirty="0">
                <a:solidFill>
                  <a:srgbClr val="FFFFFF"/>
                </a:solidFill>
                <a:latin typeface="+mj-lt"/>
                <a:cs typeface="Microsoft Sans Serif"/>
              </a:rPr>
              <a:t>and</a:t>
            </a:r>
            <a:r>
              <a:rPr sz="1600" spc="-80" dirty="0">
                <a:solidFill>
                  <a:srgbClr val="FFFFFF"/>
                </a:solidFill>
                <a:latin typeface="+mj-lt"/>
                <a:cs typeface="Microsoft Sans Serif"/>
              </a:rPr>
              <a:t> </a:t>
            </a:r>
            <a:r>
              <a:rPr sz="1600" spc="25" dirty="0">
                <a:solidFill>
                  <a:srgbClr val="FFFFFF"/>
                </a:solidFill>
                <a:latin typeface="+mj-lt"/>
                <a:cs typeface="Microsoft Sans Serif"/>
              </a:rPr>
              <a:t>the</a:t>
            </a:r>
            <a:r>
              <a:rPr sz="1600" spc="-75" dirty="0">
                <a:solidFill>
                  <a:srgbClr val="FFFFFF"/>
                </a:solidFill>
                <a:latin typeface="+mj-lt"/>
                <a:cs typeface="Microsoft Sans Serif"/>
              </a:rPr>
              <a:t> </a:t>
            </a:r>
            <a:r>
              <a:rPr sz="1600" spc="25" dirty="0">
                <a:solidFill>
                  <a:srgbClr val="FFFFFF"/>
                </a:solidFill>
                <a:latin typeface="+mj-lt"/>
                <a:cs typeface="Microsoft Sans Serif"/>
              </a:rPr>
              <a:t>proper</a:t>
            </a:r>
            <a:r>
              <a:rPr sz="1600" spc="-85" dirty="0">
                <a:solidFill>
                  <a:srgbClr val="FFFFFF"/>
                </a:solidFill>
                <a:latin typeface="+mj-lt"/>
                <a:cs typeface="Microsoft Sans Serif"/>
              </a:rPr>
              <a:t> </a:t>
            </a:r>
            <a:r>
              <a:rPr sz="1600" spc="-5" dirty="0">
                <a:solidFill>
                  <a:srgbClr val="FFFFFF"/>
                </a:solidFill>
                <a:latin typeface="+mj-lt"/>
                <a:cs typeface="Microsoft Sans Serif"/>
              </a:rPr>
              <a:t>utilization</a:t>
            </a:r>
            <a:r>
              <a:rPr sz="1600" spc="-70" dirty="0">
                <a:solidFill>
                  <a:srgbClr val="FFFFFF"/>
                </a:solidFill>
                <a:latin typeface="+mj-lt"/>
                <a:cs typeface="Microsoft Sans Serif"/>
              </a:rPr>
              <a:t> </a:t>
            </a:r>
            <a:r>
              <a:rPr sz="1600" spc="20" dirty="0">
                <a:solidFill>
                  <a:srgbClr val="FFFFFF"/>
                </a:solidFill>
                <a:latin typeface="+mj-lt"/>
                <a:cs typeface="Microsoft Sans Serif"/>
              </a:rPr>
              <a:t>thereof</a:t>
            </a:r>
            <a:r>
              <a:rPr sz="1600" spc="-70" dirty="0">
                <a:solidFill>
                  <a:srgbClr val="FFFFFF"/>
                </a:solidFill>
                <a:latin typeface="+mj-lt"/>
                <a:cs typeface="Microsoft Sans Serif"/>
              </a:rPr>
              <a:t> </a:t>
            </a:r>
            <a:r>
              <a:rPr sz="1600" spc="-15" dirty="0">
                <a:solidFill>
                  <a:srgbClr val="FFFFFF"/>
                </a:solidFill>
                <a:latin typeface="+mj-lt"/>
                <a:cs typeface="Microsoft Sans Serif"/>
              </a:rPr>
              <a:t>in</a:t>
            </a:r>
            <a:r>
              <a:rPr sz="1600" spc="-90" dirty="0">
                <a:solidFill>
                  <a:srgbClr val="FFFFFF"/>
                </a:solidFill>
                <a:latin typeface="+mj-lt"/>
                <a:cs typeface="Microsoft Sans Serif"/>
              </a:rPr>
              <a:t> </a:t>
            </a:r>
            <a:r>
              <a:rPr sz="1600" spc="25" dirty="0">
                <a:solidFill>
                  <a:srgbClr val="FFFFFF"/>
                </a:solidFill>
                <a:latin typeface="+mj-lt"/>
                <a:cs typeface="Microsoft Sans Serif"/>
              </a:rPr>
              <a:t>the</a:t>
            </a:r>
            <a:r>
              <a:rPr sz="1600" spc="-85" dirty="0">
                <a:solidFill>
                  <a:srgbClr val="FFFFFF"/>
                </a:solidFill>
                <a:latin typeface="+mj-lt"/>
                <a:cs typeface="Microsoft Sans Serif"/>
              </a:rPr>
              <a:t> </a:t>
            </a:r>
            <a:r>
              <a:rPr sz="1600" spc="10" dirty="0">
                <a:solidFill>
                  <a:srgbClr val="FFFFFF"/>
                </a:solidFill>
                <a:latin typeface="+mj-lt"/>
                <a:cs typeface="Microsoft Sans Serif"/>
              </a:rPr>
              <a:t>interest</a:t>
            </a:r>
            <a:r>
              <a:rPr sz="1600" spc="-70" dirty="0">
                <a:solidFill>
                  <a:srgbClr val="FFFFFF"/>
                </a:solidFill>
                <a:latin typeface="+mj-lt"/>
                <a:cs typeface="Microsoft Sans Serif"/>
              </a:rPr>
              <a:t> </a:t>
            </a:r>
            <a:r>
              <a:rPr sz="1600" spc="25" dirty="0">
                <a:solidFill>
                  <a:srgbClr val="FFFFFF"/>
                </a:solidFill>
                <a:latin typeface="+mj-lt"/>
                <a:cs typeface="Microsoft Sans Serif"/>
              </a:rPr>
              <a:t>of </a:t>
            </a:r>
            <a:r>
              <a:rPr sz="1600" spc="-409" dirty="0">
                <a:solidFill>
                  <a:srgbClr val="FFFFFF"/>
                </a:solidFill>
                <a:latin typeface="+mj-lt"/>
                <a:cs typeface="Microsoft Sans Serif"/>
              </a:rPr>
              <a:t> </a:t>
            </a:r>
            <a:r>
              <a:rPr sz="1600" spc="25" dirty="0">
                <a:solidFill>
                  <a:srgbClr val="FFFFFF"/>
                </a:solidFill>
                <a:latin typeface="+mj-lt"/>
                <a:cs typeface="Microsoft Sans Serif"/>
              </a:rPr>
              <a:t>the</a:t>
            </a:r>
            <a:r>
              <a:rPr sz="1600" spc="-90" dirty="0">
                <a:solidFill>
                  <a:srgbClr val="FFFFFF"/>
                </a:solidFill>
                <a:latin typeface="+mj-lt"/>
                <a:cs typeface="Microsoft Sans Serif"/>
              </a:rPr>
              <a:t> </a:t>
            </a:r>
            <a:r>
              <a:rPr sz="1600" spc="20" dirty="0">
                <a:solidFill>
                  <a:srgbClr val="FFFFFF"/>
                </a:solidFill>
                <a:latin typeface="+mj-lt"/>
                <a:cs typeface="Microsoft Sans Serif"/>
              </a:rPr>
              <a:t>economic</a:t>
            </a:r>
            <a:r>
              <a:rPr sz="1600" spc="-80" dirty="0">
                <a:solidFill>
                  <a:srgbClr val="FFFFFF"/>
                </a:solidFill>
                <a:latin typeface="+mj-lt"/>
                <a:cs typeface="Microsoft Sans Serif"/>
              </a:rPr>
              <a:t> </a:t>
            </a:r>
            <a:r>
              <a:rPr sz="1600" spc="15" dirty="0">
                <a:solidFill>
                  <a:srgbClr val="FFFFFF"/>
                </a:solidFill>
                <a:latin typeface="+mj-lt"/>
                <a:cs typeface="Microsoft Sans Serif"/>
              </a:rPr>
              <a:t>development</a:t>
            </a:r>
            <a:r>
              <a:rPr sz="1600" spc="-60" dirty="0">
                <a:solidFill>
                  <a:srgbClr val="FFFFFF"/>
                </a:solidFill>
                <a:latin typeface="+mj-lt"/>
                <a:cs typeface="Microsoft Sans Serif"/>
              </a:rPr>
              <a:t> </a:t>
            </a:r>
            <a:r>
              <a:rPr sz="1600" spc="25" dirty="0">
                <a:solidFill>
                  <a:srgbClr val="FFFFFF"/>
                </a:solidFill>
                <a:latin typeface="+mj-lt"/>
                <a:cs typeface="Microsoft Sans Serif"/>
              </a:rPr>
              <a:t>of</a:t>
            </a:r>
            <a:r>
              <a:rPr sz="1600" spc="-85" dirty="0">
                <a:solidFill>
                  <a:srgbClr val="FFFFFF"/>
                </a:solidFill>
                <a:latin typeface="+mj-lt"/>
                <a:cs typeface="Microsoft Sans Serif"/>
              </a:rPr>
              <a:t> </a:t>
            </a:r>
            <a:r>
              <a:rPr sz="1600" spc="25" dirty="0">
                <a:solidFill>
                  <a:srgbClr val="FFFFFF"/>
                </a:solidFill>
                <a:latin typeface="+mj-lt"/>
                <a:cs typeface="Microsoft Sans Serif"/>
              </a:rPr>
              <a:t>the</a:t>
            </a:r>
            <a:r>
              <a:rPr sz="1600" spc="-100" dirty="0">
                <a:solidFill>
                  <a:srgbClr val="FFFFFF"/>
                </a:solidFill>
                <a:latin typeface="+mj-lt"/>
                <a:cs typeface="Microsoft Sans Serif"/>
              </a:rPr>
              <a:t> </a:t>
            </a:r>
            <a:r>
              <a:rPr sz="1600" spc="5" dirty="0">
                <a:solidFill>
                  <a:srgbClr val="FFFFFF"/>
                </a:solidFill>
                <a:latin typeface="+mj-lt"/>
                <a:cs typeface="Microsoft Sans Serif"/>
              </a:rPr>
              <a:t>country.</a:t>
            </a:r>
            <a:endParaRPr sz="1600" dirty="0">
              <a:latin typeface="+mj-lt"/>
              <a:cs typeface="Microsoft Sans Serif"/>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E8051C3-9E84-2C94-4A32-8A85D5DA3FC6}"/>
              </a:ext>
            </a:extLst>
          </p:cNvPr>
          <p:cNvGrpSpPr/>
          <p:nvPr/>
        </p:nvGrpSpPr>
        <p:grpSpPr>
          <a:xfrm>
            <a:off x="844609" y="948345"/>
            <a:ext cx="10502782" cy="4961310"/>
            <a:chOff x="831852" y="483418"/>
            <a:chExt cx="10502782" cy="4961310"/>
          </a:xfrm>
        </p:grpSpPr>
        <p:grpSp>
          <p:nvGrpSpPr>
            <p:cNvPr id="2" name="object 2"/>
            <p:cNvGrpSpPr/>
            <p:nvPr/>
          </p:nvGrpSpPr>
          <p:grpSpPr>
            <a:xfrm>
              <a:off x="831852" y="483418"/>
              <a:ext cx="5263166" cy="2492982"/>
              <a:chOff x="861313" y="242570"/>
              <a:chExt cx="5449570" cy="2581275"/>
            </a:xfrm>
            <a:solidFill>
              <a:schemeClr val="accent3">
                <a:lumMod val="75000"/>
              </a:schemeClr>
            </a:solidFill>
          </p:grpSpPr>
          <p:sp>
            <p:nvSpPr>
              <p:cNvPr id="3" name="object 3"/>
              <p:cNvSpPr/>
              <p:nvPr/>
            </p:nvSpPr>
            <p:spPr>
              <a:xfrm>
                <a:off x="874013" y="255270"/>
                <a:ext cx="5424170" cy="2555875"/>
              </a:xfrm>
              <a:custGeom>
                <a:avLst/>
                <a:gdLst/>
                <a:ahLst/>
                <a:cxnLst/>
                <a:rect l="l" t="t" r="r" b="b"/>
                <a:pathLst>
                  <a:path w="5424170" h="2555875">
                    <a:moveTo>
                      <a:pt x="5423916" y="0"/>
                    </a:moveTo>
                    <a:lnTo>
                      <a:pt x="425958" y="0"/>
                    </a:lnTo>
                    <a:lnTo>
                      <a:pt x="379546" y="2500"/>
                    </a:lnTo>
                    <a:lnTo>
                      <a:pt x="334582" y="9826"/>
                    </a:lnTo>
                    <a:lnTo>
                      <a:pt x="291325" y="21720"/>
                    </a:lnTo>
                    <a:lnTo>
                      <a:pt x="250035" y="37919"/>
                    </a:lnTo>
                    <a:lnTo>
                      <a:pt x="210972" y="58166"/>
                    </a:lnTo>
                    <a:lnTo>
                      <a:pt x="174396" y="82198"/>
                    </a:lnTo>
                    <a:lnTo>
                      <a:pt x="140566" y="109757"/>
                    </a:lnTo>
                    <a:lnTo>
                      <a:pt x="109743" y="140581"/>
                    </a:lnTo>
                    <a:lnTo>
                      <a:pt x="82187" y="174412"/>
                    </a:lnTo>
                    <a:lnTo>
                      <a:pt x="58157" y="210989"/>
                    </a:lnTo>
                    <a:lnTo>
                      <a:pt x="37913" y="250051"/>
                    </a:lnTo>
                    <a:lnTo>
                      <a:pt x="21716" y="291340"/>
                    </a:lnTo>
                    <a:lnTo>
                      <a:pt x="9824" y="334593"/>
                    </a:lnTo>
                    <a:lnTo>
                      <a:pt x="2499" y="379553"/>
                    </a:lnTo>
                    <a:lnTo>
                      <a:pt x="0" y="425958"/>
                    </a:lnTo>
                    <a:lnTo>
                      <a:pt x="0" y="2555748"/>
                    </a:lnTo>
                    <a:lnTo>
                      <a:pt x="5423916" y="2555748"/>
                    </a:lnTo>
                    <a:lnTo>
                      <a:pt x="5423916"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874013" y="255270"/>
                <a:ext cx="5424170" cy="2555875"/>
              </a:xfrm>
              <a:custGeom>
                <a:avLst/>
                <a:gdLst/>
                <a:ahLst/>
                <a:cxnLst/>
                <a:rect l="l" t="t" r="r" b="b"/>
                <a:pathLst>
                  <a:path w="5424170" h="2555875">
                    <a:moveTo>
                      <a:pt x="0" y="2555748"/>
                    </a:moveTo>
                    <a:lnTo>
                      <a:pt x="0" y="425958"/>
                    </a:lnTo>
                    <a:lnTo>
                      <a:pt x="2499" y="379553"/>
                    </a:lnTo>
                    <a:lnTo>
                      <a:pt x="9824" y="334593"/>
                    </a:lnTo>
                    <a:lnTo>
                      <a:pt x="21716" y="291340"/>
                    </a:lnTo>
                    <a:lnTo>
                      <a:pt x="37913" y="250051"/>
                    </a:lnTo>
                    <a:lnTo>
                      <a:pt x="58157" y="210989"/>
                    </a:lnTo>
                    <a:lnTo>
                      <a:pt x="82187" y="174412"/>
                    </a:lnTo>
                    <a:lnTo>
                      <a:pt x="109743" y="140581"/>
                    </a:lnTo>
                    <a:lnTo>
                      <a:pt x="140566" y="109757"/>
                    </a:lnTo>
                    <a:lnTo>
                      <a:pt x="174396" y="82198"/>
                    </a:lnTo>
                    <a:lnTo>
                      <a:pt x="210972" y="58166"/>
                    </a:lnTo>
                    <a:lnTo>
                      <a:pt x="250035" y="37919"/>
                    </a:lnTo>
                    <a:lnTo>
                      <a:pt x="291325" y="21720"/>
                    </a:lnTo>
                    <a:lnTo>
                      <a:pt x="334582" y="9826"/>
                    </a:lnTo>
                    <a:lnTo>
                      <a:pt x="379546" y="2500"/>
                    </a:lnTo>
                    <a:lnTo>
                      <a:pt x="425958" y="0"/>
                    </a:lnTo>
                    <a:lnTo>
                      <a:pt x="5423916" y="0"/>
                    </a:lnTo>
                    <a:lnTo>
                      <a:pt x="5423916" y="2555748"/>
                    </a:lnTo>
                    <a:lnTo>
                      <a:pt x="0" y="2555748"/>
                    </a:lnTo>
                    <a:close/>
                  </a:path>
                </a:pathLst>
              </a:custGeom>
              <a:grpFill/>
              <a:ln w="25399">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 name="object 5"/>
            <p:cNvSpPr txBox="1"/>
            <p:nvPr/>
          </p:nvSpPr>
          <p:spPr>
            <a:xfrm>
              <a:off x="960053" y="783939"/>
              <a:ext cx="5004975" cy="1166895"/>
            </a:xfrm>
            <a:prstGeom prst="rect">
              <a:avLst/>
            </a:prstGeom>
          </p:spPr>
          <p:txBody>
            <a:bodyPr vert="horz" wrap="square" lIns="0" tIns="52742" rIns="0" bIns="0" rtlCol="0">
              <a:spAutoFit/>
            </a:bodyPr>
            <a:lstStyle/>
            <a:p>
              <a:pPr marL="613" algn="ctr">
                <a:spcBef>
                  <a:spcPts val="415"/>
                </a:spcBef>
              </a:pPr>
              <a:r>
                <a:rPr sz="1545" b="1" spc="5" dirty="0">
                  <a:solidFill>
                    <a:srgbClr val="FFFFFF"/>
                  </a:solidFill>
                  <a:uFill>
                    <a:solidFill>
                      <a:srgbClr val="FFFFFF"/>
                    </a:solidFill>
                  </a:uFill>
                  <a:latin typeface="+mj-lt"/>
                  <a:cs typeface="Arial" panose="020B0604020202020204" pitchFamily="34" charset="0"/>
                </a:rPr>
                <a:t>LISTED</a:t>
              </a:r>
              <a:r>
                <a:rPr sz="1545" b="1" spc="-19" dirty="0">
                  <a:solidFill>
                    <a:srgbClr val="FFFFFF"/>
                  </a:solidFill>
                  <a:uFill>
                    <a:solidFill>
                      <a:srgbClr val="FFFFFF"/>
                    </a:solidFill>
                  </a:uFill>
                  <a:latin typeface="+mj-lt"/>
                  <a:cs typeface="Arial" panose="020B0604020202020204" pitchFamily="34" charset="0"/>
                </a:rPr>
                <a:t> </a:t>
              </a:r>
              <a:r>
                <a:rPr sz="1545" b="1" spc="58" dirty="0">
                  <a:solidFill>
                    <a:srgbClr val="FFFFFF"/>
                  </a:solidFill>
                  <a:uFill>
                    <a:solidFill>
                      <a:srgbClr val="FFFFFF"/>
                    </a:solidFill>
                  </a:uFill>
                  <a:latin typeface="+mj-lt"/>
                  <a:cs typeface="Arial" panose="020B0604020202020204" pitchFamily="34" charset="0"/>
                </a:rPr>
                <a:t>INDIAN</a:t>
              </a:r>
              <a:r>
                <a:rPr sz="1545" b="1" spc="-14" dirty="0">
                  <a:solidFill>
                    <a:srgbClr val="FFFFFF"/>
                  </a:solidFill>
                  <a:uFill>
                    <a:solidFill>
                      <a:srgbClr val="FFFFFF"/>
                    </a:solidFill>
                  </a:uFill>
                  <a:latin typeface="+mj-lt"/>
                  <a:cs typeface="Arial" panose="020B0604020202020204" pitchFamily="34" charset="0"/>
                </a:rPr>
                <a:t> </a:t>
              </a:r>
              <a:r>
                <a:rPr sz="1545" b="1" spc="-39" dirty="0">
                  <a:solidFill>
                    <a:srgbClr val="FFFFFF"/>
                  </a:solidFill>
                  <a:uFill>
                    <a:solidFill>
                      <a:srgbClr val="FFFFFF"/>
                    </a:solidFill>
                  </a:uFill>
                  <a:latin typeface="+mj-lt"/>
                  <a:cs typeface="Arial" panose="020B0604020202020204" pitchFamily="34" charset="0"/>
                </a:rPr>
                <a:t>COMPANY</a:t>
              </a:r>
              <a:endParaRPr sz="1545">
                <a:latin typeface="+mj-lt"/>
                <a:cs typeface="Arial" panose="020B0604020202020204" pitchFamily="34" charset="0"/>
              </a:endParaRPr>
            </a:p>
            <a:p>
              <a:pPr marL="11652" marR="4906" indent="-4293" algn="ctr">
                <a:lnSpc>
                  <a:spcPct val="84400"/>
                </a:lnSpc>
                <a:spcBef>
                  <a:spcPts val="618"/>
                </a:spcBef>
              </a:pPr>
              <a:r>
                <a:rPr sz="1545" spc="-34" dirty="0">
                  <a:solidFill>
                    <a:srgbClr val="FFFFFF"/>
                  </a:solidFill>
                  <a:latin typeface="+mj-lt"/>
                  <a:cs typeface="Arial" panose="020B0604020202020204" pitchFamily="34" charset="0"/>
                </a:rPr>
                <a:t>An</a:t>
              </a:r>
              <a:r>
                <a:rPr sz="154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Indian</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company</a:t>
              </a:r>
              <a:r>
                <a:rPr sz="154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that</a:t>
              </a:r>
              <a:r>
                <a:rPr sz="154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has</a:t>
              </a:r>
              <a:r>
                <a:rPr sz="1545" spc="10"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equity</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shares</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or</a:t>
              </a:r>
              <a:r>
                <a:rPr sz="154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any</a:t>
              </a:r>
              <a:r>
                <a:rPr sz="1545" spc="-5" dirty="0">
                  <a:solidFill>
                    <a:srgbClr val="FFFFFF"/>
                  </a:solidFill>
                  <a:latin typeface="+mj-lt"/>
                  <a:cs typeface="Arial" panose="020B0604020202020204" pitchFamily="34" charset="0"/>
                </a:rPr>
                <a:t> of</a:t>
              </a:r>
              <a:r>
                <a:rPr sz="1545" spc="203"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its</a:t>
              </a:r>
              <a:r>
                <a:rPr sz="1545" spc="5" dirty="0">
                  <a:solidFill>
                    <a:srgbClr val="FFFFFF"/>
                  </a:solidFill>
                  <a:latin typeface="+mj-lt"/>
                  <a:cs typeface="Arial" panose="020B0604020202020204" pitchFamily="34" charset="0"/>
                </a:rPr>
                <a:t> </a:t>
              </a:r>
              <a:r>
                <a:rPr sz="1545" spc="-72" dirty="0">
                  <a:solidFill>
                    <a:srgbClr val="FFFFFF"/>
                  </a:solidFill>
                  <a:latin typeface="+mj-lt"/>
                  <a:cs typeface="Arial" panose="020B0604020202020204" pitchFamily="34" charset="0"/>
                </a:rPr>
                <a:t>fully</a:t>
              </a:r>
              <a:r>
                <a:rPr sz="1545" spc="14"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and </a:t>
              </a:r>
              <a:r>
                <a:rPr sz="1545" spc="-19"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compulsorily</a:t>
              </a:r>
              <a:r>
                <a:rPr sz="1545" spc="3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convertible</a:t>
              </a:r>
              <a:r>
                <a:rPr sz="1545" spc="63"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instruments</a:t>
              </a:r>
              <a:r>
                <a:rPr sz="1545" spc="24"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listed</a:t>
              </a:r>
              <a:r>
                <a:rPr sz="1545" spc="24"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on</a:t>
              </a:r>
              <a:r>
                <a:rPr sz="1545" spc="14"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10"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recognized</a:t>
              </a:r>
              <a:r>
                <a:rPr sz="1545" spc="34"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stock </a:t>
              </a:r>
              <a:r>
                <a:rPr sz="1545" spc="-372"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exchange</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India</a:t>
              </a:r>
              <a:r>
                <a:rPr sz="1545" spc="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and</a:t>
              </a:r>
              <a:r>
                <a:rPr sz="1545" spc="10"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expression</a:t>
              </a:r>
              <a:r>
                <a:rPr sz="1545" spc="19"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“unlisted</a:t>
              </a:r>
              <a:r>
                <a:rPr sz="1545" spc="14"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Indian</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company” </a:t>
              </a:r>
              <a:r>
                <a:rPr sz="1545" spc="-24"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shall</a:t>
              </a:r>
              <a:r>
                <a:rPr sz="1545" spc="-10"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be</a:t>
              </a:r>
              <a:r>
                <a:rPr sz="1545"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construed</a:t>
              </a:r>
              <a:r>
                <a:rPr sz="1545" spc="19"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accordingly.</a:t>
              </a:r>
              <a:endParaRPr sz="1545">
                <a:latin typeface="+mj-lt"/>
                <a:cs typeface="Arial" panose="020B0604020202020204" pitchFamily="34" charset="0"/>
              </a:endParaRPr>
            </a:p>
          </p:txBody>
        </p:sp>
        <p:grpSp>
          <p:nvGrpSpPr>
            <p:cNvPr id="6" name="object 6"/>
            <p:cNvGrpSpPr/>
            <p:nvPr/>
          </p:nvGrpSpPr>
          <p:grpSpPr>
            <a:xfrm>
              <a:off x="6070241" y="483418"/>
              <a:ext cx="5264393" cy="2492982"/>
              <a:chOff x="6285229" y="242570"/>
              <a:chExt cx="5450840" cy="2581275"/>
            </a:xfrm>
            <a:solidFill>
              <a:schemeClr val="accent3"/>
            </a:solidFill>
          </p:grpSpPr>
          <p:sp>
            <p:nvSpPr>
              <p:cNvPr id="7" name="object 7"/>
              <p:cNvSpPr/>
              <p:nvPr/>
            </p:nvSpPr>
            <p:spPr>
              <a:xfrm>
                <a:off x="6297929" y="255270"/>
                <a:ext cx="5425440" cy="2555875"/>
              </a:xfrm>
              <a:custGeom>
                <a:avLst/>
                <a:gdLst/>
                <a:ahLst/>
                <a:cxnLst/>
                <a:rect l="l" t="t" r="r" b="b"/>
                <a:pathLst>
                  <a:path w="5425440" h="2555875">
                    <a:moveTo>
                      <a:pt x="4999482" y="0"/>
                    </a:moveTo>
                    <a:lnTo>
                      <a:pt x="0" y="0"/>
                    </a:lnTo>
                    <a:lnTo>
                      <a:pt x="0" y="2555748"/>
                    </a:lnTo>
                    <a:lnTo>
                      <a:pt x="5425440" y="2555748"/>
                    </a:lnTo>
                    <a:lnTo>
                      <a:pt x="5425440" y="425958"/>
                    </a:lnTo>
                    <a:lnTo>
                      <a:pt x="5422939" y="379553"/>
                    </a:lnTo>
                    <a:lnTo>
                      <a:pt x="5415613" y="334593"/>
                    </a:lnTo>
                    <a:lnTo>
                      <a:pt x="5403719" y="291340"/>
                    </a:lnTo>
                    <a:lnTo>
                      <a:pt x="5387520" y="250051"/>
                    </a:lnTo>
                    <a:lnTo>
                      <a:pt x="5367274" y="210989"/>
                    </a:lnTo>
                    <a:lnTo>
                      <a:pt x="5343241" y="174412"/>
                    </a:lnTo>
                    <a:lnTo>
                      <a:pt x="5315682" y="140581"/>
                    </a:lnTo>
                    <a:lnTo>
                      <a:pt x="5284858" y="109757"/>
                    </a:lnTo>
                    <a:lnTo>
                      <a:pt x="5251027" y="82198"/>
                    </a:lnTo>
                    <a:lnTo>
                      <a:pt x="5214450" y="58165"/>
                    </a:lnTo>
                    <a:lnTo>
                      <a:pt x="5175388" y="37919"/>
                    </a:lnTo>
                    <a:lnTo>
                      <a:pt x="5134099" y="21720"/>
                    </a:lnTo>
                    <a:lnTo>
                      <a:pt x="5090846" y="9826"/>
                    </a:lnTo>
                    <a:lnTo>
                      <a:pt x="5045886" y="2500"/>
                    </a:lnTo>
                    <a:lnTo>
                      <a:pt x="4999482"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8" name="object 8"/>
              <p:cNvSpPr/>
              <p:nvPr/>
            </p:nvSpPr>
            <p:spPr>
              <a:xfrm>
                <a:off x="6297929" y="255270"/>
                <a:ext cx="5425440" cy="2555875"/>
              </a:xfrm>
              <a:custGeom>
                <a:avLst/>
                <a:gdLst/>
                <a:ahLst/>
                <a:cxnLst/>
                <a:rect l="l" t="t" r="r" b="b"/>
                <a:pathLst>
                  <a:path w="5425440" h="2555875">
                    <a:moveTo>
                      <a:pt x="0" y="0"/>
                    </a:moveTo>
                    <a:lnTo>
                      <a:pt x="4999482" y="0"/>
                    </a:lnTo>
                    <a:lnTo>
                      <a:pt x="5045886" y="2500"/>
                    </a:lnTo>
                    <a:lnTo>
                      <a:pt x="5090846" y="9826"/>
                    </a:lnTo>
                    <a:lnTo>
                      <a:pt x="5134099" y="21720"/>
                    </a:lnTo>
                    <a:lnTo>
                      <a:pt x="5175388" y="37919"/>
                    </a:lnTo>
                    <a:lnTo>
                      <a:pt x="5214450" y="58165"/>
                    </a:lnTo>
                    <a:lnTo>
                      <a:pt x="5251027" y="82198"/>
                    </a:lnTo>
                    <a:lnTo>
                      <a:pt x="5284858" y="109757"/>
                    </a:lnTo>
                    <a:lnTo>
                      <a:pt x="5315682" y="140581"/>
                    </a:lnTo>
                    <a:lnTo>
                      <a:pt x="5343241" y="174412"/>
                    </a:lnTo>
                    <a:lnTo>
                      <a:pt x="5367274" y="210989"/>
                    </a:lnTo>
                    <a:lnTo>
                      <a:pt x="5387520" y="250051"/>
                    </a:lnTo>
                    <a:lnTo>
                      <a:pt x="5403719" y="291340"/>
                    </a:lnTo>
                    <a:lnTo>
                      <a:pt x="5415613" y="334593"/>
                    </a:lnTo>
                    <a:lnTo>
                      <a:pt x="5422939" y="379553"/>
                    </a:lnTo>
                    <a:lnTo>
                      <a:pt x="5425440" y="425958"/>
                    </a:lnTo>
                    <a:lnTo>
                      <a:pt x="5425440" y="2555748"/>
                    </a:lnTo>
                    <a:lnTo>
                      <a:pt x="0" y="2555748"/>
                    </a:lnTo>
                    <a:lnTo>
                      <a:pt x="0" y="0"/>
                    </a:lnTo>
                    <a:close/>
                  </a:path>
                </a:pathLst>
              </a:custGeom>
              <a:grpFill/>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9" name="object 9"/>
            <p:cNvSpPr txBox="1"/>
            <p:nvPr/>
          </p:nvSpPr>
          <p:spPr>
            <a:xfrm>
              <a:off x="6280596" y="724411"/>
              <a:ext cx="4842456" cy="1602656"/>
            </a:xfrm>
            <a:prstGeom prst="rect">
              <a:avLst/>
            </a:prstGeom>
          </p:spPr>
          <p:txBody>
            <a:bodyPr vert="horz" wrap="square" lIns="0" tIns="52742" rIns="0" bIns="0" rtlCol="0">
              <a:spAutoFit/>
            </a:bodyPr>
            <a:lstStyle/>
            <a:p>
              <a:pPr marL="613" algn="ctr">
                <a:spcBef>
                  <a:spcPts val="415"/>
                </a:spcBef>
              </a:pPr>
              <a:r>
                <a:rPr sz="1545" b="1" spc="-39" dirty="0">
                  <a:solidFill>
                    <a:srgbClr val="FFFFFF"/>
                  </a:solidFill>
                  <a:uFill>
                    <a:solidFill>
                      <a:srgbClr val="FFFFFF"/>
                    </a:solidFill>
                  </a:uFill>
                  <a:latin typeface="+mj-lt"/>
                  <a:cs typeface="Arial" panose="020B0604020202020204" pitchFamily="34" charset="0"/>
                </a:rPr>
                <a:t>OVERSEAS</a:t>
              </a:r>
              <a:r>
                <a:rPr sz="1545" b="1" spc="5" dirty="0">
                  <a:solidFill>
                    <a:srgbClr val="FFFFFF"/>
                  </a:solidFill>
                  <a:uFill>
                    <a:solidFill>
                      <a:srgbClr val="FFFFFF"/>
                    </a:solidFill>
                  </a:uFill>
                  <a:latin typeface="+mj-lt"/>
                  <a:cs typeface="Arial" panose="020B0604020202020204" pitchFamily="34" charset="0"/>
                </a:rPr>
                <a:t> </a:t>
              </a:r>
              <a:r>
                <a:rPr sz="1545" b="1" spc="10" dirty="0">
                  <a:solidFill>
                    <a:srgbClr val="FFFFFF"/>
                  </a:solidFill>
                  <a:uFill>
                    <a:solidFill>
                      <a:srgbClr val="FFFFFF"/>
                    </a:solidFill>
                  </a:uFill>
                  <a:latin typeface="+mj-lt"/>
                  <a:cs typeface="Arial" panose="020B0604020202020204" pitchFamily="34" charset="0"/>
                </a:rPr>
                <a:t>DIRECT</a:t>
              </a:r>
              <a:r>
                <a:rPr sz="1545" b="1" spc="-29" dirty="0">
                  <a:solidFill>
                    <a:srgbClr val="FFFFFF"/>
                  </a:solidFill>
                  <a:uFill>
                    <a:solidFill>
                      <a:srgbClr val="FFFFFF"/>
                    </a:solidFill>
                  </a:uFill>
                  <a:latin typeface="+mj-lt"/>
                  <a:cs typeface="Arial" panose="020B0604020202020204" pitchFamily="34" charset="0"/>
                </a:rPr>
                <a:t> </a:t>
              </a:r>
              <a:r>
                <a:rPr sz="1545" b="1" spc="34" dirty="0">
                  <a:solidFill>
                    <a:srgbClr val="FFFFFF"/>
                  </a:solidFill>
                  <a:uFill>
                    <a:solidFill>
                      <a:srgbClr val="FFFFFF"/>
                    </a:solidFill>
                  </a:uFill>
                  <a:latin typeface="+mj-lt"/>
                  <a:cs typeface="Arial" panose="020B0604020202020204" pitchFamily="34" charset="0"/>
                </a:rPr>
                <a:t>INVESTMENT</a:t>
              </a:r>
              <a:endParaRPr sz="1545" dirty="0">
                <a:latin typeface="+mj-lt"/>
                <a:cs typeface="Arial" panose="020B0604020202020204" pitchFamily="34" charset="0"/>
              </a:endParaRPr>
            </a:p>
            <a:p>
              <a:pPr marL="12266" marR="4906" algn="ctr">
                <a:lnSpc>
                  <a:spcPts val="1565"/>
                </a:lnSpc>
                <a:spcBef>
                  <a:spcPts val="608"/>
                </a:spcBef>
              </a:pPr>
              <a:r>
                <a:rPr sz="1545" spc="-19" dirty="0">
                  <a:solidFill>
                    <a:srgbClr val="FFFFFF"/>
                  </a:solidFill>
                  <a:latin typeface="+mj-lt"/>
                  <a:cs typeface="Arial" panose="020B0604020202020204" pitchFamily="34" charset="0"/>
                </a:rPr>
                <a:t>Investment </a:t>
              </a:r>
              <a:r>
                <a:rPr sz="1545" spc="-72" dirty="0">
                  <a:solidFill>
                    <a:srgbClr val="FFFFFF"/>
                  </a:solidFill>
                  <a:latin typeface="+mj-lt"/>
                  <a:cs typeface="Arial" panose="020B0604020202020204" pitchFamily="34" charset="0"/>
                </a:rPr>
                <a:t>by </a:t>
              </a:r>
              <a:r>
                <a:rPr sz="1545" spc="-110" dirty="0">
                  <a:solidFill>
                    <a:srgbClr val="FFFFFF"/>
                  </a:solidFill>
                  <a:latin typeface="+mj-lt"/>
                  <a:cs typeface="Arial" panose="020B0604020202020204" pitchFamily="34" charset="0"/>
                </a:rPr>
                <a:t>way </a:t>
              </a:r>
              <a:r>
                <a:rPr sz="1545" spc="-5" dirty="0">
                  <a:solidFill>
                    <a:srgbClr val="FFFFFF"/>
                  </a:solidFill>
                  <a:latin typeface="+mj-lt"/>
                  <a:cs typeface="Arial" panose="020B0604020202020204" pitchFamily="34" charset="0"/>
                </a:rPr>
                <a:t>of</a:t>
              </a:r>
              <a:r>
                <a:rPr sz="154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acquisition </a:t>
              </a:r>
              <a:r>
                <a:rPr sz="1545" spc="-5" dirty="0">
                  <a:solidFill>
                    <a:srgbClr val="FFFFFF"/>
                  </a:solidFill>
                  <a:latin typeface="+mj-lt"/>
                  <a:cs typeface="Arial" panose="020B0604020202020204" pitchFamily="34" charset="0"/>
                </a:rPr>
                <a:t>of</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unlisted </a:t>
              </a:r>
              <a:r>
                <a:rPr sz="1545" spc="-48" dirty="0">
                  <a:solidFill>
                    <a:srgbClr val="FFFFFF"/>
                  </a:solidFill>
                  <a:latin typeface="+mj-lt"/>
                  <a:cs typeface="Arial" panose="020B0604020202020204" pitchFamily="34" charset="0"/>
                </a:rPr>
                <a:t>equity capital </a:t>
              </a:r>
              <a:r>
                <a:rPr sz="1545" spc="-5" dirty="0">
                  <a:solidFill>
                    <a:srgbClr val="FFFFFF"/>
                  </a:solidFill>
                  <a:latin typeface="+mj-lt"/>
                  <a:cs typeface="Arial" panose="020B0604020202020204" pitchFamily="34" charset="0"/>
                </a:rPr>
                <a:t>of</a:t>
              </a:r>
              <a:r>
                <a:rPr sz="154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 </a:t>
              </a:r>
              <a:r>
                <a:rPr sz="1545" spc="-372"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14"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entity,</a:t>
              </a:r>
              <a:r>
                <a:rPr sz="1545" spc="14"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 </a:t>
              </a:r>
              <a:r>
                <a:rPr sz="1545" spc="-24" dirty="0">
                  <a:solidFill>
                    <a:srgbClr val="FFFFFF"/>
                  </a:solidFill>
                  <a:latin typeface="+mj-lt"/>
                  <a:cs typeface="Arial" panose="020B0604020202020204" pitchFamily="34" charset="0"/>
                </a:rPr>
                <a:t>subscription</a:t>
              </a:r>
              <a:r>
                <a:rPr sz="1545" spc="29"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as</a:t>
              </a:r>
              <a:r>
                <a:rPr sz="154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part</a:t>
              </a:r>
              <a:r>
                <a:rPr sz="1545" spc="10"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memorandum</a:t>
              </a:r>
              <a:r>
                <a:rPr sz="1545" spc="10"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of </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association</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197"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14"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entity,</a:t>
              </a:r>
              <a:r>
                <a:rPr sz="1545" spc="19"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 </a:t>
              </a:r>
              <a:r>
                <a:rPr sz="1545" spc="-29" dirty="0">
                  <a:solidFill>
                    <a:srgbClr val="FFFFFF"/>
                  </a:solidFill>
                  <a:latin typeface="+mj-lt"/>
                  <a:cs typeface="Arial" panose="020B0604020202020204" pitchFamily="34" charset="0"/>
                </a:rPr>
                <a:t>investment</a:t>
              </a:r>
              <a:r>
                <a:rPr sz="1545" spc="29"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10"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ten</a:t>
              </a:r>
              <a:r>
                <a:rPr sz="1545" spc="10"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per</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cent,</a:t>
              </a:r>
              <a:r>
                <a:rPr sz="1545" spc="10"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 </a:t>
              </a:r>
              <a:r>
                <a:rPr sz="1545" spc="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more</a:t>
              </a:r>
              <a:r>
                <a:rPr sz="154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paid-up</a:t>
              </a:r>
              <a:r>
                <a:rPr sz="1545" spc="5"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equity</a:t>
              </a:r>
              <a:r>
                <a:rPr sz="1545" spc="14"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capital</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listed</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entity</a:t>
              </a:r>
              <a:r>
                <a:rPr sz="1545" spc="10"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 </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investment</a:t>
              </a:r>
              <a:r>
                <a:rPr sz="1545" spc="19"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with</a:t>
              </a:r>
              <a:r>
                <a:rPr sz="1545" spc="10"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control</a:t>
              </a:r>
              <a:r>
                <a:rPr sz="1545" spc="10"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where</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investment</a:t>
              </a:r>
              <a:r>
                <a:rPr sz="1545" spc="19"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is</a:t>
              </a:r>
              <a:r>
                <a:rPr sz="1545" spc="10"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less</a:t>
              </a:r>
              <a:r>
                <a:rPr sz="154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than</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ten</a:t>
              </a:r>
              <a:r>
                <a:rPr sz="1545" spc="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per </a:t>
              </a:r>
              <a:r>
                <a:rPr sz="1545" spc="-14"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cent.</a:t>
              </a:r>
              <a:r>
                <a:rPr sz="1545" spc="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paid-up</a:t>
              </a:r>
              <a:r>
                <a:rPr sz="1545" spc="10"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equity</a:t>
              </a:r>
              <a:r>
                <a:rPr sz="1545" spc="10"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capital</a:t>
              </a:r>
              <a:r>
                <a:rPr sz="1545" spc="2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197"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listed</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19"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entity.</a:t>
              </a:r>
              <a:endParaRPr sz="1545" dirty="0">
                <a:latin typeface="+mj-lt"/>
                <a:cs typeface="Arial" panose="020B0604020202020204" pitchFamily="34" charset="0"/>
              </a:endParaRPr>
            </a:p>
          </p:txBody>
        </p:sp>
        <p:grpSp>
          <p:nvGrpSpPr>
            <p:cNvPr id="10" name="object 10"/>
            <p:cNvGrpSpPr/>
            <p:nvPr/>
          </p:nvGrpSpPr>
          <p:grpSpPr>
            <a:xfrm>
              <a:off x="831852" y="2951746"/>
              <a:ext cx="5263166" cy="2492982"/>
              <a:chOff x="861313" y="2798318"/>
              <a:chExt cx="5449570" cy="2581275"/>
            </a:xfrm>
            <a:solidFill>
              <a:schemeClr val="accent3">
                <a:lumMod val="60000"/>
                <a:lumOff val="40000"/>
              </a:schemeClr>
            </a:solidFill>
          </p:grpSpPr>
          <p:sp>
            <p:nvSpPr>
              <p:cNvPr id="11" name="object 11"/>
              <p:cNvSpPr/>
              <p:nvPr/>
            </p:nvSpPr>
            <p:spPr>
              <a:xfrm>
                <a:off x="874013" y="2811018"/>
                <a:ext cx="5424170" cy="2555875"/>
              </a:xfrm>
              <a:custGeom>
                <a:avLst/>
                <a:gdLst/>
                <a:ahLst/>
                <a:cxnLst/>
                <a:rect l="l" t="t" r="r" b="b"/>
                <a:pathLst>
                  <a:path w="5424170" h="2555875">
                    <a:moveTo>
                      <a:pt x="5423916" y="0"/>
                    </a:moveTo>
                    <a:lnTo>
                      <a:pt x="0" y="0"/>
                    </a:lnTo>
                    <a:lnTo>
                      <a:pt x="0" y="2129790"/>
                    </a:lnTo>
                    <a:lnTo>
                      <a:pt x="2499" y="2176194"/>
                    </a:lnTo>
                    <a:lnTo>
                      <a:pt x="9824" y="2221154"/>
                    </a:lnTo>
                    <a:lnTo>
                      <a:pt x="21716" y="2264407"/>
                    </a:lnTo>
                    <a:lnTo>
                      <a:pt x="37913" y="2305696"/>
                    </a:lnTo>
                    <a:lnTo>
                      <a:pt x="58157" y="2344758"/>
                    </a:lnTo>
                    <a:lnTo>
                      <a:pt x="82187" y="2381335"/>
                    </a:lnTo>
                    <a:lnTo>
                      <a:pt x="109743" y="2415166"/>
                    </a:lnTo>
                    <a:lnTo>
                      <a:pt x="140566" y="2445990"/>
                    </a:lnTo>
                    <a:lnTo>
                      <a:pt x="174396" y="2473549"/>
                    </a:lnTo>
                    <a:lnTo>
                      <a:pt x="210972" y="2497581"/>
                    </a:lnTo>
                    <a:lnTo>
                      <a:pt x="250035" y="2517828"/>
                    </a:lnTo>
                    <a:lnTo>
                      <a:pt x="291325" y="2534027"/>
                    </a:lnTo>
                    <a:lnTo>
                      <a:pt x="334582" y="2545921"/>
                    </a:lnTo>
                    <a:lnTo>
                      <a:pt x="379546" y="2553247"/>
                    </a:lnTo>
                    <a:lnTo>
                      <a:pt x="425958" y="2555748"/>
                    </a:lnTo>
                    <a:lnTo>
                      <a:pt x="5423916" y="2555748"/>
                    </a:lnTo>
                    <a:lnTo>
                      <a:pt x="5423916"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12" name="object 12"/>
              <p:cNvSpPr/>
              <p:nvPr/>
            </p:nvSpPr>
            <p:spPr>
              <a:xfrm>
                <a:off x="874013" y="2811018"/>
                <a:ext cx="5424170" cy="2555875"/>
              </a:xfrm>
              <a:custGeom>
                <a:avLst/>
                <a:gdLst/>
                <a:ahLst/>
                <a:cxnLst/>
                <a:rect l="l" t="t" r="r" b="b"/>
                <a:pathLst>
                  <a:path w="5424170" h="2555875">
                    <a:moveTo>
                      <a:pt x="5423916" y="2555748"/>
                    </a:moveTo>
                    <a:lnTo>
                      <a:pt x="425958" y="2555748"/>
                    </a:lnTo>
                    <a:lnTo>
                      <a:pt x="379546" y="2553247"/>
                    </a:lnTo>
                    <a:lnTo>
                      <a:pt x="334582" y="2545921"/>
                    </a:lnTo>
                    <a:lnTo>
                      <a:pt x="291325" y="2534027"/>
                    </a:lnTo>
                    <a:lnTo>
                      <a:pt x="250035" y="2517828"/>
                    </a:lnTo>
                    <a:lnTo>
                      <a:pt x="210972" y="2497581"/>
                    </a:lnTo>
                    <a:lnTo>
                      <a:pt x="174396" y="2473549"/>
                    </a:lnTo>
                    <a:lnTo>
                      <a:pt x="140566" y="2445990"/>
                    </a:lnTo>
                    <a:lnTo>
                      <a:pt x="109743" y="2415166"/>
                    </a:lnTo>
                    <a:lnTo>
                      <a:pt x="82187" y="2381335"/>
                    </a:lnTo>
                    <a:lnTo>
                      <a:pt x="58157" y="2344758"/>
                    </a:lnTo>
                    <a:lnTo>
                      <a:pt x="37913" y="2305696"/>
                    </a:lnTo>
                    <a:lnTo>
                      <a:pt x="21716" y="2264407"/>
                    </a:lnTo>
                    <a:lnTo>
                      <a:pt x="9824" y="2221154"/>
                    </a:lnTo>
                    <a:lnTo>
                      <a:pt x="2499" y="2176194"/>
                    </a:lnTo>
                    <a:lnTo>
                      <a:pt x="0" y="2129790"/>
                    </a:lnTo>
                    <a:lnTo>
                      <a:pt x="0" y="0"/>
                    </a:lnTo>
                    <a:lnTo>
                      <a:pt x="5423916" y="0"/>
                    </a:lnTo>
                    <a:lnTo>
                      <a:pt x="5423916" y="2555748"/>
                    </a:lnTo>
                    <a:close/>
                  </a:path>
                </a:pathLst>
              </a:custGeom>
              <a:grpFill/>
              <a:ln w="25399">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3" name="object 13"/>
            <p:cNvSpPr txBox="1"/>
            <p:nvPr/>
          </p:nvSpPr>
          <p:spPr>
            <a:xfrm>
              <a:off x="1061611" y="3378847"/>
              <a:ext cx="4798300" cy="765888"/>
            </a:xfrm>
            <a:prstGeom prst="rect">
              <a:avLst/>
            </a:prstGeom>
          </p:spPr>
          <p:txBody>
            <a:bodyPr vert="horz" wrap="square" lIns="0" tIns="52742" rIns="0" bIns="0" rtlCol="0">
              <a:spAutoFit/>
            </a:bodyPr>
            <a:lstStyle/>
            <a:p>
              <a:pPr marL="4293" algn="ctr">
                <a:spcBef>
                  <a:spcPts val="415"/>
                </a:spcBef>
              </a:pPr>
              <a:r>
                <a:rPr sz="1545" b="1" spc="-39" dirty="0">
                  <a:solidFill>
                    <a:srgbClr val="FFFFFF"/>
                  </a:solidFill>
                  <a:uFill>
                    <a:solidFill>
                      <a:srgbClr val="FFFFFF"/>
                    </a:solidFill>
                  </a:uFill>
                  <a:latin typeface="+mj-lt"/>
                  <a:cs typeface="Arial" panose="020B0604020202020204" pitchFamily="34" charset="0"/>
                </a:rPr>
                <a:t>OVERSEAS</a:t>
              </a:r>
              <a:r>
                <a:rPr sz="1545" b="1" spc="-14" dirty="0">
                  <a:solidFill>
                    <a:srgbClr val="FFFFFF"/>
                  </a:solidFill>
                  <a:uFill>
                    <a:solidFill>
                      <a:srgbClr val="FFFFFF"/>
                    </a:solidFill>
                  </a:uFill>
                  <a:latin typeface="+mj-lt"/>
                  <a:cs typeface="Arial" panose="020B0604020202020204" pitchFamily="34" charset="0"/>
                </a:rPr>
                <a:t> </a:t>
              </a:r>
              <a:r>
                <a:rPr sz="1545" b="1" spc="34" dirty="0">
                  <a:solidFill>
                    <a:srgbClr val="FFFFFF"/>
                  </a:solidFill>
                  <a:uFill>
                    <a:solidFill>
                      <a:srgbClr val="FFFFFF"/>
                    </a:solidFill>
                  </a:uFill>
                  <a:latin typeface="+mj-lt"/>
                  <a:cs typeface="Arial" panose="020B0604020202020204" pitchFamily="34" charset="0"/>
                </a:rPr>
                <a:t>INVESTMENT</a:t>
              </a:r>
              <a:endParaRPr sz="1545" dirty="0">
                <a:latin typeface="+mj-lt"/>
                <a:cs typeface="Arial" panose="020B0604020202020204" pitchFamily="34" charset="0"/>
              </a:endParaRPr>
            </a:p>
            <a:p>
              <a:pPr algn="ctr">
                <a:lnSpc>
                  <a:spcPts val="1709"/>
                </a:lnSpc>
                <a:spcBef>
                  <a:spcPts val="328"/>
                </a:spcBef>
              </a:pPr>
              <a:r>
                <a:rPr sz="1545" spc="-48" dirty="0">
                  <a:solidFill>
                    <a:srgbClr val="FFFFFF"/>
                  </a:solidFill>
                  <a:latin typeface="+mj-lt"/>
                  <a:cs typeface="Arial" panose="020B0604020202020204" pitchFamily="34" charset="0"/>
                </a:rPr>
                <a:t>Financial</a:t>
              </a:r>
              <a:r>
                <a:rPr sz="1545" spc="24"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commitment</a:t>
              </a:r>
              <a:r>
                <a:rPr sz="1545" spc="14"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and</a:t>
              </a:r>
              <a:r>
                <a:rPr sz="1545" spc="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Overseas</a:t>
              </a:r>
              <a:r>
                <a:rPr sz="1545" spc="34"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Portfolio</a:t>
              </a:r>
              <a:r>
                <a:rPr sz="1545" spc="14"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Investment</a:t>
              </a:r>
              <a:r>
                <a:rPr sz="1545" spc="24" dirty="0">
                  <a:solidFill>
                    <a:srgbClr val="FFFFFF"/>
                  </a:solidFill>
                  <a:latin typeface="+mj-lt"/>
                  <a:cs typeface="Arial" panose="020B0604020202020204" pitchFamily="34" charset="0"/>
                </a:rPr>
                <a:t> </a:t>
              </a:r>
              <a:r>
                <a:rPr sz="1545" spc="-72" dirty="0">
                  <a:solidFill>
                    <a:srgbClr val="FFFFFF"/>
                  </a:solidFill>
                  <a:latin typeface="+mj-lt"/>
                  <a:cs typeface="Arial" panose="020B0604020202020204" pitchFamily="34" charset="0"/>
                </a:rPr>
                <a:t>by</a:t>
              </a:r>
              <a:r>
                <a:rPr sz="1545" spc="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endParaRPr sz="1545" dirty="0">
                <a:latin typeface="+mj-lt"/>
                <a:cs typeface="Arial" panose="020B0604020202020204" pitchFamily="34" charset="0"/>
              </a:endParaRPr>
            </a:p>
            <a:p>
              <a:pPr marL="613" algn="ctr">
                <a:lnSpc>
                  <a:spcPts val="1709"/>
                </a:lnSpc>
              </a:pPr>
              <a:r>
                <a:rPr sz="1545" spc="-14" dirty="0">
                  <a:solidFill>
                    <a:srgbClr val="FFFFFF"/>
                  </a:solidFill>
                  <a:latin typeface="+mj-lt"/>
                  <a:cs typeface="Arial" panose="020B0604020202020204" pitchFamily="34" charset="0"/>
                </a:rPr>
                <a:t>person</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resident</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India.</a:t>
              </a:r>
              <a:endParaRPr sz="1545" dirty="0">
                <a:latin typeface="+mj-lt"/>
                <a:cs typeface="Arial" panose="020B0604020202020204" pitchFamily="34" charset="0"/>
              </a:endParaRPr>
            </a:p>
          </p:txBody>
        </p:sp>
        <p:sp>
          <p:nvSpPr>
            <p:cNvPr id="14" name="object 14"/>
            <p:cNvSpPr txBox="1"/>
            <p:nvPr/>
          </p:nvSpPr>
          <p:spPr>
            <a:xfrm>
              <a:off x="1528169" y="4407574"/>
              <a:ext cx="3863662" cy="566625"/>
            </a:xfrm>
            <a:prstGeom prst="rect">
              <a:avLst/>
            </a:prstGeom>
          </p:spPr>
          <p:txBody>
            <a:bodyPr vert="horz" wrap="square" lIns="0" tIns="52129" rIns="0" bIns="0" rtlCol="0">
              <a:spAutoFit/>
            </a:bodyPr>
            <a:lstStyle/>
            <a:p>
              <a:pPr marL="4293" algn="ctr">
                <a:spcBef>
                  <a:spcPts val="410"/>
                </a:spcBef>
              </a:pPr>
              <a:r>
                <a:rPr sz="1545" b="1" spc="39" dirty="0">
                  <a:solidFill>
                    <a:srgbClr val="FFFFFF"/>
                  </a:solidFill>
                  <a:uFill>
                    <a:solidFill>
                      <a:srgbClr val="FFFFFF"/>
                    </a:solidFill>
                  </a:uFill>
                  <a:latin typeface="+mj-lt"/>
                  <a:cs typeface="Arial" panose="020B0604020202020204" pitchFamily="34" charset="0"/>
                </a:rPr>
                <a:t>RESIDENT</a:t>
              </a:r>
              <a:r>
                <a:rPr sz="1545" b="1" spc="-34" dirty="0">
                  <a:solidFill>
                    <a:srgbClr val="FFFFFF"/>
                  </a:solidFill>
                  <a:uFill>
                    <a:solidFill>
                      <a:srgbClr val="FFFFFF"/>
                    </a:solidFill>
                  </a:uFill>
                  <a:latin typeface="+mj-lt"/>
                  <a:cs typeface="Arial" panose="020B0604020202020204" pitchFamily="34" charset="0"/>
                </a:rPr>
                <a:t> </a:t>
              </a:r>
              <a:r>
                <a:rPr sz="1545" b="1" spc="5" dirty="0">
                  <a:solidFill>
                    <a:srgbClr val="FFFFFF"/>
                  </a:solidFill>
                  <a:uFill>
                    <a:solidFill>
                      <a:srgbClr val="FFFFFF"/>
                    </a:solidFill>
                  </a:uFill>
                  <a:latin typeface="+mj-lt"/>
                  <a:cs typeface="Arial" panose="020B0604020202020204" pitchFamily="34" charset="0"/>
                </a:rPr>
                <a:t>INDIVIDUAL</a:t>
              </a:r>
              <a:endParaRPr sz="1545">
                <a:latin typeface="+mj-lt"/>
                <a:cs typeface="Arial" panose="020B0604020202020204" pitchFamily="34" charset="0"/>
              </a:endParaRPr>
            </a:p>
            <a:p>
              <a:pPr algn="ctr">
                <a:spcBef>
                  <a:spcPts val="309"/>
                </a:spcBef>
              </a:pPr>
              <a:r>
                <a:rPr sz="1545" spc="-72" dirty="0">
                  <a:solidFill>
                    <a:srgbClr val="FFFFFF"/>
                  </a:solidFill>
                  <a:latin typeface="+mj-lt"/>
                  <a:cs typeface="Arial" panose="020B0604020202020204" pitchFamily="34" charset="0"/>
                </a:rPr>
                <a:t>A</a:t>
              </a:r>
              <a:r>
                <a:rPr sz="154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person</a:t>
              </a:r>
              <a:r>
                <a:rPr sz="1545" spc="10"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resident</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India</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who</a:t>
              </a:r>
              <a:r>
                <a:rPr sz="1545" spc="10"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is</a:t>
              </a:r>
              <a:r>
                <a:rPr sz="154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natural</a:t>
              </a:r>
              <a:r>
                <a:rPr sz="1545" spc="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person.</a:t>
              </a:r>
              <a:endParaRPr sz="1545">
                <a:latin typeface="+mj-lt"/>
                <a:cs typeface="Arial" panose="020B0604020202020204" pitchFamily="34" charset="0"/>
              </a:endParaRPr>
            </a:p>
          </p:txBody>
        </p:sp>
        <p:grpSp>
          <p:nvGrpSpPr>
            <p:cNvPr id="15" name="object 15"/>
            <p:cNvGrpSpPr/>
            <p:nvPr/>
          </p:nvGrpSpPr>
          <p:grpSpPr>
            <a:xfrm>
              <a:off x="6070241" y="2951746"/>
              <a:ext cx="5264393" cy="2492982"/>
              <a:chOff x="6285229" y="2798318"/>
              <a:chExt cx="5450840" cy="2581275"/>
            </a:xfrm>
            <a:solidFill>
              <a:srgbClr val="92D050"/>
            </a:solidFill>
          </p:grpSpPr>
          <p:sp>
            <p:nvSpPr>
              <p:cNvPr id="16" name="object 16"/>
              <p:cNvSpPr/>
              <p:nvPr/>
            </p:nvSpPr>
            <p:spPr>
              <a:xfrm>
                <a:off x="6297929" y="2811018"/>
                <a:ext cx="5425440" cy="2555875"/>
              </a:xfrm>
              <a:custGeom>
                <a:avLst/>
                <a:gdLst/>
                <a:ahLst/>
                <a:cxnLst/>
                <a:rect l="l" t="t" r="r" b="b"/>
                <a:pathLst>
                  <a:path w="5425440" h="2555875">
                    <a:moveTo>
                      <a:pt x="5425440" y="0"/>
                    </a:moveTo>
                    <a:lnTo>
                      <a:pt x="0" y="0"/>
                    </a:lnTo>
                    <a:lnTo>
                      <a:pt x="0" y="2555748"/>
                    </a:lnTo>
                    <a:lnTo>
                      <a:pt x="4999482" y="2555748"/>
                    </a:lnTo>
                    <a:lnTo>
                      <a:pt x="5045886" y="2553247"/>
                    </a:lnTo>
                    <a:lnTo>
                      <a:pt x="5090846" y="2545921"/>
                    </a:lnTo>
                    <a:lnTo>
                      <a:pt x="5134099" y="2534027"/>
                    </a:lnTo>
                    <a:lnTo>
                      <a:pt x="5175388" y="2517828"/>
                    </a:lnTo>
                    <a:lnTo>
                      <a:pt x="5214450" y="2497582"/>
                    </a:lnTo>
                    <a:lnTo>
                      <a:pt x="5251027" y="2473549"/>
                    </a:lnTo>
                    <a:lnTo>
                      <a:pt x="5284858" y="2445990"/>
                    </a:lnTo>
                    <a:lnTo>
                      <a:pt x="5315682" y="2415166"/>
                    </a:lnTo>
                    <a:lnTo>
                      <a:pt x="5343241" y="2381335"/>
                    </a:lnTo>
                    <a:lnTo>
                      <a:pt x="5367274" y="2344758"/>
                    </a:lnTo>
                    <a:lnTo>
                      <a:pt x="5387520" y="2305696"/>
                    </a:lnTo>
                    <a:lnTo>
                      <a:pt x="5403719" y="2264407"/>
                    </a:lnTo>
                    <a:lnTo>
                      <a:pt x="5415613" y="2221154"/>
                    </a:lnTo>
                    <a:lnTo>
                      <a:pt x="5422939" y="2176194"/>
                    </a:lnTo>
                    <a:lnTo>
                      <a:pt x="5425440" y="2129790"/>
                    </a:lnTo>
                    <a:lnTo>
                      <a:pt x="5425440"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17" name="object 17"/>
              <p:cNvSpPr/>
              <p:nvPr/>
            </p:nvSpPr>
            <p:spPr>
              <a:xfrm>
                <a:off x="6297929" y="2811018"/>
                <a:ext cx="5425440" cy="2555875"/>
              </a:xfrm>
              <a:custGeom>
                <a:avLst/>
                <a:gdLst/>
                <a:ahLst/>
                <a:cxnLst/>
                <a:rect l="l" t="t" r="r" b="b"/>
                <a:pathLst>
                  <a:path w="5425440" h="2555875">
                    <a:moveTo>
                      <a:pt x="5425440" y="0"/>
                    </a:moveTo>
                    <a:lnTo>
                      <a:pt x="5425440" y="2129790"/>
                    </a:lnTo>
                    <a:lnTo>
                      <a:pt x="5422939" y="2176194"/>
                    </a:lnTo>
                    <a:lnTo>
                      <a:pt x="5415613" y="2221154"/>
                    </a:lnTo>
                    <a:lnTo>
                      <a:pt x="5403719" y="2264407"/>
                    </a:lnTo>
                    <a:lnTo>
                      <a:pt x="5387520" y="2305696"/>
                    </a:lnTo>
                    <a:lnTo>
                      <a:pt x="5367274" y="2344758"/>
                    </a:lnTo>
                    <a:lnTo>
                      <a:pt x="5343241" y="2381335"/>
                    </a:lnTo>
                    <a:lnTo>
                      <a:pt x="5315682" y="2415166"/>
                    </a:lnTo>
                    <a:lnTo>
                      <a:pt x="5284858" y="2445990"/>
                    </a:lnTo>
                    <a:lnTo>
                      <a:pt x="5251027" y="2473549"/>
                    </a:lnTo>
                    <a:lnTo>
                      <a:pt x="5214450" y="2497582"/>
                    </a:lnTo>
                    <a:lnTo>
                      <a:pt x="5175388" y="2517828"/>
                    </a:lnTo>
                    <a:lnTo>
                      <a:pt x="5134099" y="2534027"/>
                    </a:lnTo>
                    <a:lnTo>
                      <a:pt x="5090846" y="2545921"/>
                    </a:lnTo>
                    <a:lnTo>
                      <a:pt x="5045886" y="2553247"/>
                    </a:lnTo>
                    <a:lnTo>
                      <a:pt x="4999482" y="2555748"/>
                    </a:lnTo>
                    <a:lnTo>
                      <a:pt x="0" y="2555748"/>
                    </a:lnTo>
                    <a:lnTo>
                      <a:pt x="0" y="0"/>
                    </a:lnTo>
                    <a:lnTo>
                      <a:pt x="5425440" y="0"/>
                    </a:lnTo>
                    <a:close/>
                  </a:path>
                </a:pathLst>
              </a:custGeom>
              <a:grpFill/>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8" name="object 18"/>
            <p:cNvSpPr txBox="1"/>
            <p:nvPr/>
          </p:nvSpPr>
          <p:spPr>
            <a:xfrm>
              <a:off x="6246559" y="3551288"/>
              <a:ext cx="4910530" cy="1570746"/>
            </a:xfrm>
            <a:prstGeom prst="rect">
              <a:avLst/>
            </a:prstGeom>
          </p:spPr>
          <p:txBody>
            <a:bodyPr vert="horz" wrap="square" lIns="0" tIns="52129" rIns="0" bIns="0" rtlCol="0">
              <a:spAutoFit/>
            </a:bodyPr>
            <a:lstStyle/>
            <a:p>
              <a:pPr marL="2453" algn="ctr">
                <a:spcBef>
                  <a:spcPts val="410"/>
                </a:spcBef>
              </a:pPr>
              <a:r>
                <a:rPr sz="1545" b="1" spc="-39" dirty="0">
                  <a:solidFill>
                    <a:srgbClr val="FFFFFF"/>
                  </a:solidFill>
                  <a:uFill>
                    <a:solidFill>
                      <a:srgbClr val="FFFFFF"/>
                    </a:solidFill>
                  </a:uFill>
                  <a:latin typeface="+mj-lt"/>
                  <a:cs typeface="Arial" panose="020B0604020202020204" pitchFamily="34" charset="0"/>
                </a:rPr>
                <a:t>OVERSEAS</a:t>
              </a:r>
              <a:r>
                <a:rPr sz="1545" b="1" spc="10" dirty="0">
                  <a:solidFill>
                    <a:srgbClr val="FFFFFF"/>
                  </a:solidFill>
                  <a:uFill>
                    <a:solidFill>
                      <a:srgbClr val="FFFFFF"/>
                    </a:solidFill>
                  </a:uFill>
                  <a:latin typeface="+mj-lt"/>
                  <a:cs typeface="Arial" panose="020B0604020202020204" pitchFamily="34" charset="0"/>
                </a:rPr>
                <a:t> </a:t>
              </a:r>
              <a:r>
                <a:rPr sz="1545" b="1" spc="-10" dirty="0">
                  <a:solidFill>
                    <a:srgbClr val="FFFFFF"/>
                  </a:solidFill>
                  <a:uFill>
                    <a:solidFill>
                      <a:srgbClr val="FFFFFF"/>
                    </a:solidFill>
                  </a:uFill>
                  <a:latin typeface="+mj-lt"/>
                  <a:cs typeface="Arial" panose="020B0604020202020204" pitchFamily="34" charset="0"/>
                </a:rPr>
                <a:t>PORTFOLIO</a:t>
              </a:r>
              <a:r>
                <a:rPr sz="1545" b="1" spc="14" dirty="0">
                  <a:solidFill>
                    <a:srgbClr val="FFFFFF"/>
                  </a:solidFill>
                  <a:uFill>
                    <a:solidFill>
                      <a:srgbClr val="FFFFFF"/>
                    </a:solidFill>
                  </a:uFill>
                  <a:latin typeface="+mj-lt"/>
                  <a:cs typeface="Arial" panose="020B0604020202020204" pitchFamily="34" charset="0"/>
                </a:rPr>
                <a:t> </a:t>
              </a:r>
              <a:r>
                <a:rPr sz="1545" b="1" spc="34" dirty="0">
                  <a:solidFill>
                    <a:srgbClr val="FFFFFF"/>
                  </a:solidFill>
                  <a:uFill>
                    <a:solidFill>
                      <a:srgbClr val="FFFFFF"/>
                    </a:solidFill>
                  </a:uFill>
                  <a:latin typeface="+mj-lt"/>
                  <a:cs typeface="Arial" panose="020B0604020202020204" pitchFamily="34" charset="0"/>
                </a:rPr>
                <a:t>INVESTMENT</a:t>
              </a:r>
              <a:endParaRPr sz="1545" dirty="0">
                <a:latin typeface="+mj-lt"/>
                <a:cs typeface="Arial" panose="020B0604020202020204" pitchFamily="34" charset="0"/>
              </a:endParaRPr>
            </a:p>
            <a:p>
              <a:pPr marL="12266" marR="4906" algn="ctr">
                <a:lnSpc>
                  <a:spcPct val="84400"/>
                </a:lnSpc>
                <a:spcBef>
                  <a:spcPts val="599"/>
                </a:spcBef>
              </a:pPr>
              <a:r>
                <a:rPr sz="1545" spc="-24" dirty="0">
                  <a:solidFill>
                    <a:srgbClr val="FFFFFF"/>
                  </a:solidFill>
                  <a:latin typeface="+mj-lt"/>
                  <a:cs typeface="Arial" panose="020B0604020202020204" pitchFamily="34" charset="0"/>
                </a:rPr>
                <a:t>Investment,</a:t>
              </a:r>
              <a:r>
                <a:rPr sz="1545" spc="2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other</a:t>
              </a:r>
              <a:r>
                <a:rPr sz="1545" spc="19"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than</a:t>
              </a:r>
              <a:r>
                <a:rPr sz="1545" spc="10"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ODI,</a:t>
              </a:r>
              <a:r>
                <a:rPr sz="1545" spc="1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14"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foreign</a:t>
              </a:r>
              <a:r>
                <a:rPr sz="1545" spc="14"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securities,</a:t>
              </a:r>
              <a:r>
                <a:rPr sz="1545" spc="39"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but</a:t>
              </a:r>
              <a:r>
                <a:rPr sz="1545" spc="14"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not </a:t>
              </a:r>
              <a:r>
                <a:rPr sz="1545" spc="-39" dirty="0">
                  <a:solidFill>
                    <a:srgbClr val="FFFFFF"/>
                  </a:solidFill>
                  <a:latin typeface="+mj-lt"/>
                  <a:cs typeface="Arial" panose="020B0604020202020204" pitchFamily="34" charset="0"/>
                </a:rPr>
                <a:t>in</a:t>
              </a:r>
              <a:r>
                <a:rPr sz="1545" spc="14" dirty="0">
                  <a:solidFill>
                    <a:srgbClr val="FFFFFF"/>
                  </a:solidFill>
                  <a:latin typeface="+mj-lt"/>
                  <a:cs typeface="Arial" panose="020B0604020202020204" pitchFamily="34" charset="0"/>
                </a:rPr>
                <a:t> </a:t>
              </a:r>
              <a:r>
                <a:rPr sz="1545" spc="-68" dirty="0">
                  <a:solidFill>
                    <a:srgbClr val="FFFFFF"/>
                  </a:solidFill>
                  <a:latin typeface="+mj-lt"/>
                  <a:cs typeface="Arial" panose="020B0604020202020204" pitchFamily="34" charset="0"/>
                </a:rPr>
                <a:t>any </a:t>
              </a:r>
              <a:r>
                <a:rPr sz="1545" spc="-372"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unlisted</a:t>
              </a:r>
              <a:r>
                <a:rPr sz="1545" spc="10"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debt</a:t>
              </a:r>
              <a:r>
                <a:rPr sz="1545" spc="10"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instruments</a:t>
              </a:r>
              <a:r>
                <a:rPr sz="1545" spc="10" dirty="0">
                  <a:solidFill>
                    <a:srgbClr val="FFFFFF"/>
                  </a:solidFill>
                  <a:latin typeface="+mj-lt"/>
                  <a:cs typeface="Arial" panose="020B0604020202020204" pitchFamily="34" charset="0"/>
                </a:rPr>
                <a:t> </a:t>
              </a:r>
              <a:r>
                <a:rPr sz="1545" dirty="0">
                  <a:solidFill>
                    <a:srgbClr val="FFFFFF"/>
                  </a:solidFill>
                  <a:latin typeface="+mj-lt"/>
                  <a:cs typeface="Arial" panose="020B0604020202020204" pitchFamily="34" charset="0"/>
                </a:rPr>
                <a:t>or</a:t>
              </a:r>
              <a:r>
                <a:rPr sz="1545" spc="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any</a:t>
              </a:r>
              <a:r>
                <a:rPr sz="1545" spc="5"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security</a:t>
              </a:r>
              <a:r>
                <a:rPr sz="1545" spc="24"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issued</a:t>
              </a:r>
              <a:r>
                <a:rPr sz="1545" spc="14" dirty="0">
                  <a:solidFill>
                    <a:srgbClr val="FFFFFF"/>
                  </a:solidFill>
                  <a:latin typeface="+mj-lt"/>
                  <a:cs typeface="Arial" panose="020B0604020202020204" pitchFamily="34" charset="0"/>
                </a:rPr>
                <a:t> </a:t>
              </a:r>
              <a:r>
                <a:rPr sz="1545" spc="-72" dirty="0">
                  <a:solidFill>
                    <a:srgbClr val="FFFFFF"/>
                  </a:solidFill>
                  <a:latin typeface="+mj-lt"/>
                  <a:cs typeface="Arial" panose="020B0604020202020204" pitchFamily="34" charset="0"/>
                </a:rPr>
                <a:t>by</a:t>
              </a:r>
              <a:r>
                <a:rPr sz="1545"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person </a:t>
              </a:r>
              <a:r>
                <a:rPr sz="1545" spc="-10"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resident</a:t>
              </a:r>
              <a:r>
                <a:rPr sz="1545" spc="19"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India</a:t>
              </a:r>
              <a:r>
                <a:rPr sz="154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who</a:t>
              </a:r>
              <a:r>
                <a:rPr sz="1545" spc="10"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is</a:t>
              </a:r>
              <a:r>
                <a:rPr sz="1545" dirty="0">
                  <a:solidFill>
                    <a:srgbClr val="FFFFFF"/>
                  </a:solidFill>
                  <a:latin typeface="+mj-lt"/>
                  <a:cs typeface="Arial" panose="020B0604020202020204" pitchFamily="34" charset="0"/>
                </a:rPr>
                <a:t> </a:t>
              </a:r>
              <a:r>
                <a:rPr sz="1545" spc="10" dirty="0">
                  <a:solidFill>
                    <a:srgbClr val="FFFFFF"/>
                  </a:solidFill>
                  <a:latin typeface="+mj-lt"/>
                  <a:cs typeface="Arial" panose="020B0604020202020204" pitchFamily="34" charset="0"/>
                </a:rPr>
                <a:t>not </a:t>
              </a:r>
              <a:r>
                <a:rPr sz="1545" spc="-34"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an</a:t>
              </a:r>
              <a:r>
                <a:rPr sz="1545" spc="-5"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IFSC:</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Provided</a:t>
              </a:r>
              <a:r>
                <a:rPr sz="1545" spc="19"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that</a:t>
              </a:r>
              <a:r>
                <a:rPr sz="1545" spc="10"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OPI</a:t>
              </a:r>
              <a:r>
                <a:rPr sz="1545" dirty="0">
                  <a:solidFill>
                    <a:srgbClr val="FFFFFF"/>
                  </a:solidFill>
                  <a:latin typeface="+mj-lt"/>
                  <a:cs typeface="Arial" panose="020B0604020202020204" pitchFamily="34" charset="0"/>
                </a:rPr>
                <a:t> </a:t>
              </a:r>
              <a:r>
                <a:rPr sz="1545" spc="-72" dirty="0">
                  <a:solidFill>
                    <a:srgbClr val="FFFFFF"/>
                  </a:solidFill>
                  <a:latin typeface="+mj-lt"/>
                  <a:cs typeface="Arial" panose="020B0604020202020204" pitchFamily="34" charset="0"/>
                </a:rPr>
                <a:t>by</a:t>
              </a:r>
              <a:r>
                <a:rPr sz="1545" spc="10"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 </a:t>
              </a:r>
              <a:r>
                <a:rPr sz="1545" spc="-58"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person</a:t>
              </a:r>
              <a:r>
                <a:rPr sz="1545" spc="5"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resident</a:t>
              </a:r>
              <a:r>
                <a:rPr sz="1545" spc="19"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India</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in</a:t>
              </a:r>
              <a:r>
                <a:rPr sz="1545" spc="10"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10"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equity</a:t>
              </a:r>
              <a:r>
                <a:rPr sz="1545" spc="29" dirty="0">
                  <a:solidFill>
                    <a:srgbClr val="FFFFFF"/>
                  </a:solidFill>
                  <a:latin typeface="+mj-lt"/>
                  <a:cs typeface="Arial" panose="020B0604020202020204" pitchFamily="34" charset="0"/>
                </a:rPr>
                <a:t> </a:t>
              </a:r>
              <a:r>
                <a:rPr sz="1545" spc="-48" dirty="0">
                  <a:solidFill>
                    <a:srgbClr val="FFFFFF"/>
                  </a:solidFill>
                  <a:latin typeface="+mj-lt"/>
                  <a:cs typeface="Arial" panose="020B0604020202020204" pitchFamily="34" charset="0"/>
                </a:rPr>
                <a:t>capital</a:t>
              </a:r>
              <a:r>
                <a:rPr sz="1545" spc="14"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of</a:t>
              </a:r>
              <a:r>
                <a:rPr sz="1545" spc="203"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a:t>
              </a:r>
              <a:r>
                <a:rPr sz="1545" spc="-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listed</a:t>
              </a:r>
              <a:r>
                <a:rPr sz="1545" spc="10"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entity, </a:t>
              </a:r>
              <a:r>
                <a:rPr sz="1545" spc="-58"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even</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after</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its</a:t>
              </a:r>
              <a:r>
                <a:rPr sz="1545" spc="5" dirty="0">
                  <a:solidFill>
                    <a:srgbClr val="FFFFFF"/>
                  </a:solidFill>
                  <a:latin typeface="+mj-lt"/>
                  <a:cs typeface="Arial" panose="020B0604020202020204" pitchFamily="34" charset="0"/>
                </a:rPr>
                <a:t> </a:t>
              </a:r>
              <a:r>
                <a:rPr sz="1545" spc="-43" dirty="0">
                  <a:solidFill>
                    <a:srgbClr val="FFFFFF"/>
                  </a:solidFill>
                  <a:latin typeface="+mj-lt"/>
                  <a:cs typeface="Arial" panose="020B0604020202020204" pitchFamily="34" charset="0"/>
                </a:rPr>
                <a:t>delisting</a:t>
              </a:r>
              <a:r>
                <a:rPr sz="1545" spc="19"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shall</a:t>
              </a:r>
              <a:r>
                <a:rPr sz="1545" spc="-10" dirty="0">
                  <a:solidFill>
                    <a:srgbClr val="FFFFFF"/>
                  </a:solidFill>
                  <a:latin typeface="+mj-lt"/>
                  <a:cs typeface="Arial" panose="020B0604020202020204" pitchFamily="34" charset="0"/>
                </a:rPr>
                <a:t> </a:t>
              </a:r>
              <a:r>
                <a:rPr sz="1545" spc="-24" dirty="0">
                  <a:solidFill>
                    <a:srgbClr val="FFFFFF"/>
                  </a:solidFill>
                  <a:latin typeface="+mj-lt"/>
                  <a:cs typeface="Arial" panose="020B0604020202020204" pitchFamily="34" charset="0"/>
                </a:rPr>
                <a:t>continue</a:t>
              </a:r>
              <a:r>
                <a:rPr sz="1545" spc="10" dirty="0">
                  <a:solidFill>
                    <a:srgbClr val="FFFFFF"/>
                  </a:solidFill>
                  <a:latin typeface="+mj-lt"/>
                  <a:cs typeface="Arial" panose="020B0604020202020204" pitchFamily="34" charset="0"/>
                </a:rPr>
                <a:t> </a:t>
              </a:r>
              <a:r>
                <a:rPr sz="1545" spc="14" dirty="0">
                  <a:solidFill>
                    <a:srgbClr val="FFFFFF"/>
                  </a:solidFill>
                  <a:latin typeface="+mj-lt"/>
                  <a:cs typeface="Arial" panose="020B0604020202020204" pitchFamily="34" charset="0"/>
                </a:rPr>
                <a:t>to</a:t>
              </a:r>
              <a:r>
                <a:rPr sz="1545" spc="10"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be</a:t>
              </a:r>
              <a:r>
                <a:rPr sz="1545" dirty="0">
                  <a:solidFill>
                    <a:srgbClr val="FFFFFF"/>
                  </a:solidFill>
                  <a:latin typeface="+mj-lt"/>
                  <a:cs typeface="Arial" panose="020B0604020202020204" pitchFamily="34" charset="0"/>
                </a:rPr>
                <a:t> </a:t>
              </a:r>
              <a:r>
                <a:rPr sz="1545" spc="-19" dirty="0">
                  <a:solidFill>
                    <a:srgbClr val="FFFFFF"/>
                  </a:solidFill>
                  <a:latin typeface="+mj-lt"/>
                  <a:cs typeface="Arial" panose="020B0604020202020204" pitchFamily="34" charset="0"/>
                </a:rPr>
                <a:t>treated</a:t>
              </a:r>
              <a:r>
                <a:rPr sz="1545" spc="5" dirty="0">
                  <a:solidFill>
                    <a:srgbClr val="FFFFFF"/>
                  </a:solidFill>
                  <a:latin typeface="+mj-lt"/>
                  <a:cs typeface="Arial" panose="020B0604020202020204" pitchFamily="34" charset="0"/>
                </a:rPr>
                <a:t> </a:t>
              </a:r>
              <a:r>
                <a:rPr sz="1545" spc="-53" dirty="0">
                  <a:solidFill>
                    <a:srgbClr val="FFFFFF"/>
                  </a:solidFill>
                  <a:latin typeface="+mj-lt"/>
                  <a:cs typeface="Arial" panose="020B0604020202020204" pitchFamily="34" charset="0"/>
                </a:rPr>
                <a:t>as</a:t>
              </a:r>
              <a:r>
                <a:rPr sz="1545" spc="-5"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OPI</a:t>
              </a:r>
              <a:r>
                <a:rPr sz="1545"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until </a:t>
              </a:r>
              <a:r>
                <a:rPr sz="1545" spc="-24"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any</a:t>
              </a:r>
              <a:r>
                <a:rPr sz="1545" spc="-5" dirty="0">
                  <a:solidFill>
                    <a:srgbClr val="FFFFFF"/>
                  </a:solidFill>
                  <a:latin typeface="+mj-lt"/>
                  <a:cs typeface="Arial" panose="020B0604020202020204" pitchFamily="34" charset="0"/>
                </a:rPr>
                <a:t> further</a:t>
              </a:r>
              <a:r>
                <a:rPr sz="1545" spc="10" dirty="0">
                  <a:solidFill>
                    <a:srgbClr val="FFFFFF"/>
                  </a:solidFill>
                  <a:latin typeface="+mj-lt"/>
                  <a:cs typeface="Arial" panose="020B0604020202020204" pitchFamily="34" charset="0"/>
                </a:rPr>
                <a:t> </a:t>
              </a:r>
              <a:r>
                <a:rPr sz="1545" spc="-29" dirty="0">
                  <a:solidFill>
                    <a:srgbClr val="FFFFFF"/>
                  </a:solidFill>
                  <a:latin typeface="+mj-lt"/>
                  <a:cs typeface="Arial" panose="020B0604020202020204" pitchFamily="34" charset="0"/>
                </a:rPr>
                <a:t>investment</a:t>
              </a:r>
              <a:r>
                <a:rPr sz="1545" spc="19" dirty="0">
                  <a:solidFill>
                    <a:srgbClr val="FFFFFF"/>
                  </a:solidFill>
                  <a:latin typeface="+mj-lt"/>
                  <a:cs typeface="Arial" panose="020B0604020202020204" pitchFamily="34" charset="0"/>
                </a:rPr>
                <a:t> </a:t>
              </a:r>
              <a:r>
                <a:rPr sz="1545" spc="-63" dirty="0">
                  <a:solidFill>
                    <a:srgbClr val="FFFFFF"/>
                  </a:solidFill>
                  <a:latin typeface="+mj-lt"/>
                  <a:cs typeface="Arial" panose="020B0604020202020204" pitchFamily="34" charset="0"/>
                </a:rPr>
                <a:t>is</a:t>
              </a:r>
              <a:r>
                <a:rPr sz="1545" spc="10" dirty="0">
                  <a:solidFill>
                    <a:srgbClr val="FFFFFF"/>
                  </a:solidFill>
                  <a:latin typeface="+mj-lt"/>
                  <a:cs typeface="Arial" panose="020B0604020202020204" pitchFamily="34" charset="0"/>
                </a:rPr>
                <a:t> </a:t>
              </a:r>
              <a:r>
                <a:rPr sz="1545" spc="-34" dirty="0">
                  <a:solidFill>
                    <a:srgbClr val="FFFFFF"/>
                  </a:solidFill>
                  <a:latin typeface="+mj-lt"/>
                  <a:cs typeface="Arial" panose="020B0604020202020204" pitchFamily="34" charset="0"/>
                </a:rPr>
                <a:t>made</a:t>
              </a:r>
              <a:r>
                <a:rPr sz="1545" spc="-10" dirty="0">
                  <a:solidFill>
                    <a:srgbClr val="FFFFFF"/>
                  </a:solidFill>
                  <a:latin typeface="+mj-lt"/>
                  <a:cs typeface="Arial" panose="020B0604020202020204" pitchFamily="34" charset="0"/>
                </a:rPr>
                <a:t> </a:t>
              </a:r>
              <a:r>
                <a:rPr sz="1545" spc="-39" dirty="0">
                  <a:solidFill>
                    <a:srgbClr val="FFFFFF"/>
                  </a:solidFill>
                  <a:latin typeface="+mj-lt"/>
                  <a:cs typeface="Arial" panose="020B0604020202020204" pitchFamily="34" charset="0"/>
                </a:rPr>
                <a:t>in</a:t>
              </a:r>
              <a:r>
                <a:rPr sz="1545" spc="5" dirty="0">
                  <a:solidFill>
                    <a:srgbClr val="FFFFFF"/>
                  </a:solidFill>
                  <a:latin typeface="+mj-lt"/>
                  <a:cs typeface="Arial" panose="020B0604020202020204" pitchFamily="34" charset="0"/>
                </a:rPr>
                <a:t> </a:t>
              </a:r>
              <a:r>
                <a:rPr sz="1545" spc="-5" dirty="0">
                  <a:solidFill>
                    <a:srgbClr val="FFFFFF"/>
                  </a:solidFill>
                  <a:latin typeface="+mj-lt"/>
                  <a:cs typeface="Arial" panose="020B0604020202020204" pitchFamily="34" charset="0"/>
                </a:rPr>
                <a:t>the</a:t>
              </a:r>
              <a:r>
                <a:rPr sz="1545" spc="5" dirty="0">
                  <a:solidFill>
                    <a:srgbClr val="FFFFFF"/>
                  </a:solidFill>
                  <a:latin typeface="+mj-lt"/>
                  <a:cs typeface="Arial" panose="020B0604020202020204" pitchFamily="34" charset="0"/>
                </a:rPr>
                <a:t> </a:t>
              </a:r>
              <a:r>
                <a:rPr sz="1545" spc="-58" dirty="0">
                  <a:solidFill>
                    <a:srgbClr val="FFFFFF"/>
                  </a:solidFill>
                  <a:latin typeface="+mj-lt"/>
                  <a:cs typeface="Arial" panose="020B0604020202020204" pitchFamily="34" charset="0"/>
                </a:rPr>
                <a:t>entity.</a:t>
              </a:r>
              <a:endParaRPr sz="1545" dirty="0">
                <a:latin typeface="+mj-lt"/>
                <a:cs typeface="Arial" panose="020B0604020202020204" pitchFamily="34" charset="0"/>
              </a:endParaRPr>
            </a:p>
          </p:txBody>
        </p:sp>
        <p:grpSp>
          <p:nvGrpSpPr>
            <p:cNvPr id="19" name="object 19"/>
            <p:cNvGrpSpPr/>
            <p:nvPr/>
          </p:nvGrpSpPr>
          <p:grpSpPr>
            <a:xfrm>
              <a:off x="4711705" y="2626462"/>
              <a:ext cx="2453119" cy="937091"/>
              <a:chOff x="4878578" y="2461514"/>
              <a:chExt cx="2540000" cy="970280"/>
            </a:xfrm>
            <a:solidFill>
              <a:schemeClr val="bg1"/>
            </a:solidFill>
          </p:grpSpPr>
          <p:sp>
            <p:nvSpPr>
              <p:cNvPr id="20" name="object 20"/>
              <p:cNvSpPr/>
              <p:nvPr/>
            </p:nvSpPr>
            <p:spPr>
              <a:xfrm>
                <a:off x="4891278" y="2474214"/>
                <a:ext cx="2514600" cy="944880"/>
              </a:xfrm>
              <a:custGeom>
                <a:avLst/>
                <a:gdLst/>
                <a:ahLst/>
                <a:cxnLst/>
                <a:rect l="l" t="t" r="r" b="b"/>
                <a:pathLst>
                  <a:path w="2514600" h="944879">
                    <a:moveTo>
                      <a:pt x="2357120" y="0"/>
                    </a:moveTo>
                    <a:lnTo>
                      <a:pt x="157480" y="0"/>
                    </a:lnTo>
                    <a:lnTo>
                      <a:pt x="107696" y="8026"/>
                    </a:lnTo>
                    <a:lnTo>
                      <a:pt x="64465" y="30378"/>
                    </a:lnTo>
                    <a:lnTo>
                      <a:pt x="30378" y="64465"/>
                    </a:lnTo>
                    <a:lnTo>
                      <a:pt x="8026" y="107696"/>
                    </a:lnTo>
                    <a:lnTo>
                      <a:pt x="0" y="157479"/>
                    </a:lnTo>
                    <a:lnTo>
                      <a:pt x="0" y="787400"/>
                    </a:lnTo>
                    <a:lnTo>
                      <a:pt x="8026" y="837183"/>
                    </a:lnTo>
                    <a:lnTo>
                      <a:pt x="30378" y="880414"/>
                    </a:lnTo>
                    <a:lnTo>
                      <a:pt x="64465" y="914501"/>
                    </a:lnTo>
                    <a:lnTo>
                      <a:pt x="107696" y="936853"/>
                    </a:lnTo>
                    <a:lnTo>
                      <a:pt x="157480" y="944879"/>
                    </a:lnTo>
                    <a:lnTo>
                      <a:pt x="2357120" y="944879"/>
                    </a:lnTo>
                    <a:lnTo>
                      <a:pt x="2406904" y="936853"/>
                    </a:lnTo>
                    <a:lnTo>
                      <a:pt x="2450134" y="914501"/>
                    </a:lnTo>
                    <a:lnTo>
                      <a:pt x="2484221" y="880414"/>
                    </a:lnTo>
                    <a:lnTo>
                      <a:pt x="2506573" y="837184"/>
                    </a:lnTo>
                    <a:lnTo>
                      <a:pt x="2514600" y="787400"/>
                    </a:lnTo>
                    <a:lnTo>
                      <a:pt x="2514600" y="157479"/>
                    </a:lnTo>
                    <a:lnTo>
                      <a:pt x="2506573" y="107696"/>
                    </a:lnTo>
                    <a:lnTo>
                      <a:pt x="2484221" y="64465"/>
                    </a:lnTo>
                    <a:lnTo>
                      <a:pt x="2450134" y="30378"/>
                    </a:lnTo>
                    <a:lnTo>
                      <a:pt x="2406904" y="8026"/>
                    </a:lnTo>
                    <a:lnTo>
                      <a:pt x="2357120"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21" name="object 21"/>
              <p:cNvSpPr/>
              <p:nvPr/>
            </p:nvSpPr>
            <p:spPr>
              <a:xfrm>
                <a:off x="4891278" y="2474214"/>
                <a:ext cx="2514600" cy="944880"/>
              </a:xfrm>
              <a:custGeom>
                <a:avLst/>
                <a:gdLst/>
                <a:ahLst/>
                <a:cxnLst/>
                <a:rect l="l" t="t" r="r" b="b"/>
                <a:pathLst>
                  <a:path w="2514600" h="944879">
                    <a:moveTo>
                      <a:pt x="0" y="157479"/>
                    </a:moveTo>
                    <a:lnTo>
                      <a:pt x="8026" y="107696"/>
                    </a:lnTo>
                    <a:lnTo>
                      <a:pt x="30378" y="64465"/>
                    </a:lnTo>
                    <a:lnTo>
                      <a:pt x="64465" y="30378"/>
                    </a:lnTo>
                    <a:lnTo>
                      <a:pt x="107696" y="8026"/>
                    </a:lnTo>
                    <a:lnTo>
                      <a:pt x="157480" y="0"/>
                    </a:lnTo>
                    <a:lnTo>
                      <a:pt x="2357120" y="0"/>
                    </a:lnTo>
                    <a:lnTo>
                      <a:pt x="2406904" y="8026"/>
                    </a:lnTo>
                    <a:lnTo>
                      <a:pt x="2450134" y="30378"/>
                    </a:lnTo>
                    <a:lnTo>
                      <a:pt x="2484221" y="64465"/>
                    </a:lnTo>
                    <a:lnTo>
                      <a:pt x="2506573" y="107696"/>
                    </a:lnTo>
                    <a:lnTo>
                      <a:pt x="2514600" y="157479"/>
                    </a:lnTo>
                    <a:lnTo>
                      <a:pt x="2514600" y="787400"/>
                    </a:lnTo>
                    <a:lnTo>
                      <a:pt x="2506573" y="837184"/>
                    </a:lnTo>
                    <a:lnTo>
                      <a:pt x="2484221" y="880414"/>
                    </a:lnTo>
                    <a:lnTo>
                      <a:pt x="2450134" y="914501"/>
                    </a:lnTo>
                    <a:lnTo>
                      <a:pt x="2406904" y="936853"/>
                    </a:lnTo>
                    <a:lnTo>
                      <a:pt x="2357120" y="944879"/>
                    </a:lnTo>
                    <a:lnTo>
                      <a:pt x="157480" y="944879"/>
                    </a:lnTo>
                    <a:lnTo>
                      <a:pt x="107696" y="936853"/>
                    </a:lnTo>
                    <a:lnTo>
                      <a:pt x="64465" y="914501"/>
                    </a:lnTo>
                    <a:lnTo>
                      <a:pt x="30378" y="880414"/>
                    </a:lnTo>
                    <a:lnTo>
                      <a:pt x="8026" y="837183"/>
                    </a:lnTo>
                    <a:lnTo>
                      <a:pt x="0" y="787400"/>
                    </a:lnTo>
                    <a:lnTo>
                      <a:pt x="0" y="157479"/>
                    </a:lnTo>
                    <a:close/>
                  </a:path>
                </a:pathLst>
              </a:custGeom>
              <a:grpFill/>
              <a:ln w="25399">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2" name="object 22"/>
            <p:cNvSpPr txBox="1"/>
            <p:nvPr/>
          </p:nvSpPr>
          <p:spPr>
            <a:xfrm>
              <a:off x="4977992" y="2835591"/>
              <a:ext cx="1922632" cy="463501"/>
            </a:xfrm>
            <a:prstGeom prst="rect">
              <a:avLst/>
            </a:prstGeom>
          </p:spPr>
          <p:txBody>
            <a:bodyPr vert="horz" wrap="square" lIns="0" tIns="49062" rIns="0" bIns="0" rtlCol="0">
              <a:spAutoFit/>
            </a:bodyPr>
            <a:lstStyle/>
            <a:p>
              <a:pPr marL="265552" marR="4906" indent="-253899">
                <a:lnSpc>
                  <a:spcPts val="1565"/>
                </a:lnSpc>
                <a:spcBef>
                  <a:spcPts val="386"/>
                </a:spcBef>
              </a:pPr>
              <a:r>
                <a:rPr sz="1545" b="1" spc="24" dirty="0">
                  <a:latin typeface="+mj-lt"/>
                  <a:cs typeface="Arial" panose="020B0604020202020204" pitchFamily="34" charset="0"/>
                </a:rPr>
                <a:t>NEW</a:t>
              </a:r>
              <a:r>
                <a:rPr sz="1545" b="1" spc="-24" dirty="0">
                  <a:latin typeface="+mj-lt"/>
                  <a:cs typeface="Arial" panose="020B0604020202020204" pitchFamily="34" charset="0"/>
                </a:rPr>
                <a:t> </a:t>
              </a:r>
              <a:r>
                <a:rPr sz="1545" b="1" spc="43" dirty="0">
                  <a:latin typeface="+mj-lt"/>
                  <a:cs typeface="Arial" panose="020B0604020202020204" pitchFamily="34" charset="0"/>
                </a:rPr>
                <a:t>DEFINITIONS </a:t>
              </a:r>
              <a:r>
                <a:rPr sz="1545" b="1" spc="-372" dirty="0">
                  <a:latin typeface="+mj-lt"/>
                  <a:cs typeface="Arial" panose="020B0604020202020204" pitchFamily="34" charset="0"/>
                </a:rPr>
                <a:t> </a:t>
              </a:r>
              <a:r>
                <a:rPr sz="1545" b="1" spc="34" dirty="0">
                  <a:latin typeface="+mj-lt"/>
                  <a:cs typeface="Arial" panose="020B0604020202020204" pitchFamily="34" charset="0"/>
                </a:rPr>
                <a:t>INTRODUCED</a:t>
              </a:r>
              <a:endParaRPr sz="1545" dirty="0">
                <a:latin typeface="+mj-lt"/>
                <a:cs typeface="Arial" panose="020B0604020202020204" pitchFamily="34" charset="0"/>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0566" y="2262087"/>
            <a:ext cx="5121394" cy="690113"/>
          </a:xfrm>
          <a:prstGeom prst="rect">
            <a:avLst/>
          </a:prstGeom>
        </p:spPr>
        <p:txBody>
          <a:bodyPr vert="horz" wrap="square" lIns="0" tIns="12879" rIns="0" bIns="0" rtlCol="0" anchor="ctr">
            <a:spAutoFit/>
          </a:bodyPr>
          <a:lstStyle/>
          <a:p>
            <a:pPr marL="12266">
              <a:lnSpc>
                <a:spcPct val="100000"/>
              </a:lnSpc>
              <a:spcBef>
                <a:spcPts val="101"/>
              </a:spcBef>
            </a:pPr>
            <a:r>
              <a:rPr spc="-19" dirty="0">
                <a:cs typeface="Arial" panose="020B0604020202020204" pitchFamily="34" charset="0"/>
              </a:rPr>
              <a:t>Significant</a:t>
            </a:r>
            <a:r>
              <a:rPr lang="en-IN" spc="-29" dirty="0">
                <a:cs typeface="Arial" panose="020B0604020202020204" pitchFamily="34" charset="0"/>
              </a:rPr>
              <a:t> </a:t>
            </a:r>
            <a:r>
              <a:rPr spc="5" dirty="0">
                <a:cs typeface="Arial" panose="020B0604020202020204" pitchFamily="34" charset="0"/>
              </a:rPr>
              <a:t>Changes</a:t>
            </a:r>
            <a:endParaRPr spc="-212" dirty="0">
              <a:cs typeface="Arial" panose="020B0604020202020204" pitchFamily="34" charset="0"/>
            </a:endParaRPr>
          </a:p>
        </p:txBody>
      </p:sp>
      <p:sp>
        <p:nvSpPr>
          <p:cNvPr id="3" name="object 3"/>
          <p:cNvSpPr txBox="1"/>
          <p:nvPr/>
        </p:nvSpPr>
        <p:spPr>
          <a:xfrm>
            <a:off x="1520566" y="3078523"/>
            <a:ext cx="9660381" cy="814913"/>
          </a:xfrm>
          <a:prstGeom prst="rect">
            <a:avLst/>
          </a:prstGeom>
        </p:spPr>
        <p:txBody>
          <a:bodyPr vert="horz" wrap="square" lIns="0" tIns="12266" rIns="0" bIns="0" rtlCol="0">
            <a:spAutoFit/>
          </a:bodyPr>
          <a:lstStyle/>
          <a:p>
            <a:pPr marL="12265">
              <a:spcBef>
                <a:spcPts val="97"/>
              </a:spcBef>
              <a:tabLst>
                <a:tab pos="380235" algn="l"/>
              </a:tabLst>
            </a:pPr>
            <a:r>
              <a:rPr sz="5215" b="1" spc="-34" dirty="0">
                <a:latin typeface="+mj-lt"/>
                <a:cs typeface="Arial" panose="020B0604020202020204" pitchFamily="34" charset="0"/>
              </a:rPr>
              <a:t>Overseas</a:t>
            </a:r>
            <a:r>
              <a:rPr sz="5215" b="1" spc="5" dirty="0">
                <a:latin typeface="+mj-lt"/>
                <a:cs typeface="Arial" panose="020B0604020202020204" pitchFamily="34" charset="0"/>
              </a:rPr>
              <a:t> </a:t>
            </a:r>
            <a:r>
              <a:rPr sz="5215" b="1" dirty="0">
                <a:latin typeface="+mj-lt"/>
                <a:cs typeface="Arial" panose="020B0604020202020204" pitchFamily="34" charset="0"/>
              </a:rPr>
              <a:t>Investment</a:t>
            </a:r>
            <a:r>
              <a:rPr sz="5215" b="1" spc="-5" dirty="0">
                <a:latin typeface="+mj-lt"/>
                <a:cs typeface="Arial" panose="020B0604020202020204" pitchFamily="34" charset="0"/>
              </a:rPr>
              <a:t> </a:t>
            </a:r>
            <a:r>
              <a:rPr sz="5215" b="1" spc="-116" dirty="0">
                <a:latin typeface="+mj-lt"/>
                <a:cs typeface="Arial" panose="020B0604020202020204" pitchFamily="34" charset="0"/>
              </a:rPr>
              <a:t>Framework</a:t>
            </a:r>
            <a:endParaRPr sz="5215" dirty="0">
              <a:latin typeface="+mj-lt"/>
              <a:cs typeface="Arial" panose="020B0604020202020204" pitchFamily="34" charset="0"/>
            </a:endParaRPr>
          </a:p>
        </p:txBody>
      </p:sp>
      <p:grpSp>
        <p:nvGrpSpPr>
          <p:cNvPr id="4" name="object 4"/>
          <p:cNvGrpSpPr/>
          <p:nvPr/>
        </p:nvGrpSpPr>
        <p:grpSpPr>
          <a:xfrm>
            <a:off x="0" y="249145"/>
            <a:ext cx="2296119" cy="3117301"/>
            <a:chOff x="0" y="0"/>
            <a:chExt cx="2377440" cy="3227705"/>
          </a:xfrm>
          <a:solidFill>
            <a:schemeClr val="accent2"/>
          </a:solidFill>
        </p:grpSpPr>
        <p:sp>
          <p:nvSpPr>
            <p:cNvPr id="5" name="object 5"/>
            <p:cNvSpPr/>
            <p:nvPr/>
          </p:nvSpPr>
          <p:spPr>
            <a:xfrm>
              <a:off x="1191767" y="0"/>
              <a:ext cx="1185545" cy="1184275"/>
            </a:xfrm>
            <a:custGeom>
              <a:avLst/>
              <a:gdLst/>
              <a:ahLst/>
              <a:cxnLst/>
              <a:rect l="l" t="t" r="r" b="b"/>
              <a:pathLst>
                <a:path w="1185545" h="1184275">
                  <a:moveTo>
                    <a:pt x="1185545" y="0"/>
                  </a:moveTo>
                  <a:lnTo>
                    <a:pt x="336295" y="0"/>
                  </a:lnTo>
                  <a:lnTo>
                    <a:pt x="21894" y="315087"/>
                  </a:lnTo>
                  <a:lnTo>
                    <a:pt x="0" y="1184020"/>
                  </a:lnTo>
                  <a:lnTo>
                    <a:pt x="1185545"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6" name="object 6"/>
            <p:cNvSpPr/>
            <p:nvPr/>
          </p:nvSpPr>
          <p:spPr>
            <a:xfrm>
              <a:off x="0" y="0"/>
              <a:ext cx="1219200" cy="1522730"/>
            </a:xfrm>
            <a:custGeom>
              <a:avLst/>
              <a:gdLst/>
              <a:ahLst/>
              <a:cxnLst/>
              <a:rect l="l" t="t" r="r" b="b"/>
              <a:pathLst>
                <a:path w="1219200" h="1522730">
                  <a:moveTo>
                    <a:pt x="1218996" y="0"/>
                  </a:moveTo>
                  <a:lnTo>
                    <a:pt x="672896" y="0"/>
                  </a:lnTo>
                  <a:lnTo>
                    <a:pt x="0" y="673607"/>
                  </a:lnTo>
                  <a:lnTo>
                    <a:pt x="0" y="1522221"/>
                  </a:lnTo>
                  <a:lnTo>
                    <a:pt x="1212837" y="308228"/>
                  </a:lnTo>
                  <a:lnTo>
                    <a:pt x="1218996" y="0"/>
                  </a:lnTo>
                  <a:close/>
                </a:path>
              </a:pathLst>
            </a:custGeom>
            <a:grpFill/>
          </p:spPr>
          <p:txBody>
            <a:bodyPr wrap="square" lIns="0" tIns="0" rIns="0" bIns="0" rtlCol="0"/>
            <a:lstStyle/>
            <a:p>
              <a:endParaRPr sz="1738">
                <a:latin typeface="+mj-lt"/>
                <a:cs typeface="Arial" panose="020B0604020202020204" pitchFamily="34" charset="0"/>
              </a:endParaRPr>
            </a:p>
          </p:txBody>
        </p:sp>
        <p:sp>
          <p:nvSpPr>
            <p:cNvPr id="7" name="object 7"/>
            <p:cNvSpPr/>
            <p:nvPr/>
          </p:nvSpPr>
          <p:spPr>
            <a:xfrm>
              <a:off x="0" y="1185672"/>
              <a:ext cx="1193165" cy="2042160"/>
            </a:xfrm>
            <a:custGeom>
              <a:avLst/>
              <a:gdLst/>
              <a:ahLst/>
              <a:cxnLst/>
              <a:rect l="l" t="t" r="r" b="b"/>
              <a:pathLst>
                <a:path w="1193165" h="2042160">
                  <a:moveTo>
                    <a:pt x="1193063" y="0"/>
                  </a:moveTo>
                  <a:lnTo>
                    <a:pt x="0" y="1193546"/>
                  </a:lnTo>
                  <a:lnTo>
                    <a:pt x="0" y="2041779"/>
                  </a:lnTo>
                  <a:lnTo>
                    <a:pt x="1175740" y="865632"/>
                  </a:lnTo>
                  <a:lnTo>
                    <a:pt x="1193063" y="0"/>
                  </a:lnTo>
                  <a:close/>
                </a:path>
              </a:pathLst>
            </a:custGeom>
            <a:grpFill/>
          </p:spPr>
          <p:txBody>
            <a:bodyPr wrap="square" lIns="0" tIns="0" rIns="0" bIns="0" rtlCol="0"/>
            <a:lstStyle/>
            <a:p>
              <a:endParaRPr sz="1738">
                <a:latin typeface="+mj-lt"/>
                <a:cs typeface="Arial" panose="020B0604020202020204" pitchFamily="34" charset="0"/>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0994" y="553611"/>
            <a:ext cx="3950748"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77" dirty="0"/>
              <a:t> </a:t>
            </a:r>
            <a:r>
              <a:rPr sz="3477" dirty="0"/>
              <a:t>Investment</a:t>
            </a:r>
            <a:endParaRPr sz="3477"/>
          </a:p>
        </p:txBody>
      </p:sp>
      <p:sp>
        <p:nvSpPr>
          <p:cNvPr id="3" name="object 3"/>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1738">
              <a:latin typeface="+mj-lt"/>
            </a:endParaRPr>
          </a:p>
        </p:txBody>
      </p:sp>
      <p:grpSp>
        <p:nvGrpSpPr>
          <p:cNvPr id="4" name="object 4"/>
          <p:cNvGrpSpPr/>
          <p:nvPr/>
        </p:nvGrpSpPr>
        <p:grpSpPr>
          <a:xfrm>
            <a:off x="934884" y="1665331"/>
            <a:ext cx="2367873" cy="2367873"/>
            <a:chOff x="967994" y="1466342"/>
            <a:chExt cx="2451735" cy="2451735"/>
          </a:xfrm>
        </p:grpSpPr>
        <p:sp>
          <p:nvSpPr>
            <p:cNvPr id="5" name="object 5"/>
            <p:cNvSpPr/>
            <p:nvPr/>
          </p:nvSpPr>
          <p:spPr>
            <a:xfrm>
              <a:off x="980694" y="1479042"/>
              <a:ext cx="2426335" cy="2426335"/>
            </a:xfrm>
            <a:custGeom>
              <a:avLst/>
              <a:gdLst/>
              <a:ahLst/>
              <a:cxnLst/>
              <a:rect l="l" t="t" r="r" b="b"/>
              <a:pathLst>
                <a:path w="2426335" h="2426335">
                  <a:moveTo>
                    <a:pt x="1213104" y="0"/>
                  </a:moveTo>
                  <a:lnTo>
                    <a:pt x="1164317" y="963"/>
                  </a:lnTo>
                  <a:lnTo>
                    <a:pt x="1116019" y="3829"/>
                  </a:lnTo>
                  <a:lnTo>
                    <a:pt x="1068246" y="8561"/>
                  </a:lnTo>
                  <a:lnTo>
                    <a:pt x="1021034" y="15123"/>
                  </a:lnTo>
                  <a:lnTo>
                    <a:pt x="974419" y="23479"/>
                  </a:lnTo>
                  <a:lnTo>
                    <a:pt x="928438" y="33592"/>
                  </a:lnTo>
                  <a:lnTo>
                    <a:pt x="883127" y="45427"/>
                  </a:lnTo>
                  <a:lnTo>
                    <a:pt x="838523" y="58947"/>
                  </a:lnTo>
                  <a:lnTo>
                    <a:pt x="794660" y="74115"/>
                  </a:lnTo>
                  <a:lnTo>
                    <a:pt x="751576" y="90896"/>
                  </a:lnTo>
                  <a:lnTo>
                    <a:pt x="709308" y="109253"/>
                  </a:lnTo>
                  <a:lnTo>
                    <a:pt x="667890" y="129150"/>
                  </a:lnTo>
                  <a:lnTo>
                    <a:pt x="627360" y="150551"/>
                  </a:lnTo>
                  <a:lnTo>
                    <a:pt x="587753" y="173419"/>
                  </a:lnTo>
                  <a:lnTo>
                    <a:pt x="549107" y="197719"/>
                  </a:lnTo>
                  <a:lnTo>
                    <a:pt x="511456" y="223413"/>
                  </a:lnTo>
                  <a:lnTo>
                    <a:pt x="474838" y="250467"/>
                  </a:lnTo>
                  <a:lnTo>
                    <a:pt x="439289" y="278842"/>
                  </a:lnTo>
                  <a:lnTo>
                    <a:pt x="404845" y="308504"/>
                  </a:lnTo>
                  <a:lnTo>
                    <a:pt x="371542" y="339416"/>
                  </a:lnTo>
                  <a:lnTo>
                    <a:pt x="339416" y="371542"/>
                  </a:lnTo>
                  <a:lnTo>
                    <a:pt x="308504" y="404845"/>
                  </a:lnTo>
                  <a:lnTo>
                    <a:pt x="278842" y="439289"/>
                  </a:lnTo>
                  <a:lnTo>
                    <a:pt x="250467" y="474838"/>
                  </a:lnTo>
                  <a:lnTo>
                    <a:pt x="223413" y="511456"/>
                  </a:lnTo>
                  <a:lnTo>
                    <a:pt x="197719" y="549107"/>
                  </a:lnTo>
                  <a:lnTo>
                    <a:pt x="173419" y="587753"/>
                  </a:lnTo>
                  <a:lnTo>
                    <a:pt x="150551" y="627360"/>
                  </a:lnTo>
                  <a:lnTo>
                    <a:pt x="129150" y="667890"/>
                  </a:lnTo>
                  <a:lnTo>
                    <a:pt x="109253" y="709308"/>
                  </a:lnTo>
                  <a:lnTo>
                    <a:pt x="90896" y="751576"/>
                  </a:lnTo>
                  <a:lnTo>
                    <a:pt x="74115" y="794660"/>
                  </a:lnTo>
                  <a:lnTo>
                    <a:pt x="58947" y="838523"/>
                  </a:lnTo>
                  <a:lnTo>
                    <a:pt x="45427" y="883127"/>
                  </a:lnTo>
                  <a:lnTo>
                    <a:pt x="33592" y="928438"/>
                  </a:lnTo>
                  <a:lnTo>
                    <a:pt x="23479" y="974419"/>
                  </a:lnTo>
                  <a:lnTo>
                    <a:pt x="15123" y="1021034"/>
                  </a:lnTo>
                  <a:lnTo>
                    <a:pt x="8561" y="1068246"/>
                  </a:lnTo>
                  <a:lnTo>
                    <a:pt x="3829" y="1116019"/>
                  </a:lnTo>
                  <a:lnTo>
                    <a:pt x="963" y="1164317"/>
                  </a:lnTo>
                  <a:lnTo>
                    <a:pt x="0" y="1213103"/>
                  </a:lnTo>
                  <a:lnTo>
                    <a:pt x="963" y="1261890"/>
                  </a:lnTo>
                  <a:lnTo>
                    <a:pt x="3829" y="1310188"/>
                  </a:lnTo>
                  <a:lnTo>
                    <a:pt x="8561" y="1357961"/>
                  </a:lnTo>
                  <a:lnTo>
                    <a:pt x="15123" y="1405173"/>
                  </a:lnTo>
                  <a:lnTo>
                    <a:pt x="23479" y="1451788"/>
                  </a:lnTo>
                  <a:lnTo>
                    <a:pt x="33592" y="1497769"/>
                  </a:lnTo>
                  <a:lnTo>
                    <a:pt x="45427" y="1543080"/>
                  </a:lnTo>
                  <a:lnTo>
                    <a:pt x="58947" y="1587684"/>
                  </a:lnTo>
                  <a:lnTo>
                    <a:pt x="74115" y="1631547"/>
                  </a:lnTo>
                  <a:lnTo>
                    <a:pt x="90896" y="1674631"/>
                  </a:lnTo>
                  <a:lnTo>
                    <a:pt x="109253" y="1716899"/>
                  </a:lnTo>
                  <a:lnTo>
                    <a:pt x="129150" y="1758317"/>
                  </a:lnTo>
                  <a:lnTo>
                    <a:pt x="150551" y="1798847"/>
                  </a:lnTo>
                  <a:lnTo>
                    <a:pt x="173419" y="1838454"/>
                  </a:lnTo>
                  <a:lnTo>
                    <a:pt x="197719" y="1877100"/>
                  </a:lnTo>
                  <a:lnTo>
                    <a:pt x="223413" y="1914751"/>
                  </a:lnTo>
                  <a:lnTo>
                    <a:pt x="250467" y="1951369"/>
                  </a:lnTo>
                  <a:lnTo>
                    <a:pt x="278842" y="1986918"/>
                  </a:lnTo>
                  <a:lnTo>
                    <a:pt x="308504" y="2021362"/>
                  </a:lnTo>
                  <a:lnTo>
                    <a:pt x="339416" y="2054665"/>
                  </a:lnTo>
                  <a:lnTo>
                    <a:pt x="371542" y="2086791"/>
                  </a:lnTo>
                  <a:lnTo>
                    <a:pt x="404845" y="2117703"/>
                  </a:lnTo>
                  <a:lnTo>
                    <a:pt x="439289" y="2147365"/>
                  </a:lnTo>
                  <a:lnTo>
                    <a:pt x="474838" y="2175740"/>
                  </a:lnTo>
                  <a:lnTo>
                    <a:pt x="511456" y="2202794"/>
                  </a:lnTo>
                  <a:lnTo>
                    <a:pt x="549107" y="2228488"/>
                  </a:lnTo>
                  <a:lnTo>
                    <a:pt x="587753" y="2252788"/>
                  </a:lnTo>
                  <a:lnTo>
                    <a:pt x="627360" y="2275656"/>
                  </a:lnTo>
                  <a:lnTo>
                    <a:pt x="667890" y="2297057"/>
                  </a:lnTo>
                  <a:lnTo>
                    <a:pt x="709308" y="2316954"/>
                  </a:lnTo>
                  <a:lnTo>
                    <a:pt x="751576" y="2335311"/>
                  </a:lnTo>
                  <a:lnTo>
                    <a:pt x="794660" y="2352092"/>
                  </a:lnTo>
                  <a:lnTo>
                    <a:pt x="838523" y="2367260"/>
                  </a:lnTo>
                  <a:lnTo>
                    <a:pt x="883127" y="2380780"/>
                  </a:lnTo>
                  <a:lnTo>
                    <a:pt x="928438" y="2392615"/>
                  </a:lnTo>
                  <a:lnTo>
                    <a:pt x="974419" y="2402728"/>
                  </a:lnTo>
                  <a:lnTo>
                    <a:pt x="1021034" y="2411084"/>
                  </a:lnTo>
                  <a:lnTo>
                    <a:pt x="1068246" y="2417646"/>
                  </a:lnTo>
                  <a:lnTo>
                    <a:pt x="1116019" y="2422378"/>
                  </a:lnTo>
                  <a:lnTo>
                    <a:pt x="1164317" y="2425244"/>
                  </a:lnTo>
                  <a:lnTo>
                    <a:pt x="1213104" y="2426208"/>
                  </a:lnTo>
                  <a:lnTo>
                    <a:pt x="1261890" y="2425244"/>
                  </a:lnTo>
                  <a:lnTo>
                    <a:pt x="1310188" y="2422378"/>
                  </a:lnTo>
                  <a:lnTo>
                    <a:pt x="1357961" y="2417646"/>
                  </a:lnTo>
                  <a:lnTo>
                    <a:pt x="1405173" y="2411084"/>
                  </a:lnTo>
                  <a:lnTo>
                    <a:pt x="1451788" y="2402728"/>
                  </a:lnTo>
                  <a:lnTo>
                    <a:pt x="1497769" y="2392615"/>
                  </a:lnTo>
                  <a:lnTo>
                    <a:pt x="1543080" y="2380780"/>
                  </a:lnTo>
                  <a:lnTo>
                    <a:pt x="1587684" y="2367260"/>
                  </a:lnTo>
                  <a:lnTo>
                    <a:pt x="1631547" y="2352092"/>
                  </a:lnTo>
                  <a:lnTo>
                    <a:pt x="1674631" y="2335311"/>
                  </a:lnTo>
                  <a:lnTo>
                    <a:pt x="1716899" y="2316954"/>
                  </a:lnTo>
                  <a:lnTo>
                    <a:pt x="1758317" y="2297057"/>
                  </a:lnTo>
                  <a:lnTo>
                    <a:pt x="1798847" y="2275656"/>
                  </a:lnTo>
                  <a:lnTo>
                    <a:pt x="1838454" y="2252788"/>
                  </a:lnTo>
                  <a:lnTo>
                    <a:pt x="1877100" y="2228488"/>
                  </a:lnTo>
                  <a:lnTo>
                    <a:pt x="1914751" y="2202794"/>
                  </a:lnTo>
                  <a:lnTo>
                    <a:pt x="1951369" y="2175740"/>
                  </a:lnTo>
                  <a:lnTo>
                    <a:pt x="1986918" y="2147365"/>
                  </a:lnTo>
                  <a:lnTo>
                    <a:pt x="2021362" y="2117703"/>
                  </a:lnTo>
                  <a:lnTo>
                    <a:pt x="2054665" y="2086791"/>
                  </a:lnTo>
                  <a:lnTo>
                    <a:pt x="2086791" y="2054665"/>
                  </a:lnTo>
                  <a:lnTo>
                    <a:pt x="2117703" y="2021362"/>
                  </a:lnTo>
                  <a:lnTo>
                    <a:pt x="2147365" y="1986918"/>
                  </a:lnTo>
                  <a:lnTo>
                    <a:pt x="2175740" y="1951369"/>
                  </a:lnTo>
                  <a:lnTo>
                    <a:pt x="2202794" y="1914751"/>
                  </a:lnTo>
                  <a:lnTo>
                    <a:pt x="2228488" y="1877100"/>
                  </a:lnTo>
                  <a:lnTo>
                    <a:pt x="2252788" y="1838454"/>
                  </a:lnTo>
                  <a:lnTo>
                    <a:pt x="2275656" y="1798847"/>
                  </a:lnTo>
                  <a:lnTo>
                    <a:pt x="2297057" y="1758317"/>
                  </a:lnTo>
                  <a:lnTo>
                    <a:pt x="2316954" y="1716899"/>
                  </a:lnTo>
                  <a:lnTo>
                    <a:pt x="2335311" y="1674631"/>
                  </a:lnTo>
                  <a:lnTo>
                    <a:pt x="2352092" y="1631547"/>
                  </a:lnTo>
                  <a:lnTo>
                    <a:pt x="2367260" y="1587684"/>
                  </a:lnTo>
                  <a:lnTo>
                    <a:pt x="2380780" y="1543080"/>
                  </a:lnTo>
                  <a:lnTo>
                    <a:pt x="2392615" y="1497769"/>
                  </a:lnTo>
                  <a:lnTo>
                    <a:pt x="2402728" y="1451788"/>
                  </a:lnTo>
                  <a:lnTo>
                    <a:pt x="2411084" y="1405173"/>
                  </a:lnTo>
                  <a:lnTo>
                    <a:pt x="2417646" y="1357961"/>
                  </a:lnTo>
                  <a:lnTo>
                    <a:pt x="2422378" y="1310188"/>
                  </a:lnTo>
                  <a:lnTo>
                    <a:pt x="2425244" y="1261890"/>
                  </a:lnTo>
                  <a:lnTo>
                    <a:pt x="2426208" y="1213103"/>
                  </a:lnTo>
                  <a:lnTo>
                    <a:pt x="2425244" y="1164317"/>
                  </a:lnTo>
                  <a:lnTo>
                    <a:pt x="2422378" y="1116019"/>
                  </a:lnTo>
                  <a:lnTo>
                    <a:pt x="2417646" y="1068246"/>
                  </a:lnTo>
                  <a:lnTo>
                    <a:pt x="2411084" y="1021034"/>
                  </a:lnTo>
                  <a:lnTo>
                    <a:pt x="2402728" y="974419"/>
                  </a:lnTo>
                  <a:lnTo>
                    <a:pt x="2392615" y="928438"/>
                  </a:lnTo>
                  <a:lnTo>
                    <a:pt x="2380780" y="883127"/>
                  </a:lnTo>
                  <a:lnTo>
                    <a:pt x="2367260" y="838523"/>
                  </a:lnTo>
                  <a:lnTo>
                    <a:pt x="2352092" y="794660"/>
                  </a:lnTo>
                  <a:lnTo>
                    <a:pt x="2335311" y="751576"/>
                  </a:lnTo>
                  <a:lnTo>
                    <a:pt x="2316954" y="709308"/>
                  </a:lnTo>
                  <a:lnTo>
                    <a:pt x="2297057" y="667890"/>
                  </a:lnTo>
                  <a:lnTo>
                    <a:pt x="2275656" y="627360"/>
                  </a:lnTo>
                  <a:lnTo>
                    <a:pt x="2252788" y="587753"/>
                  </a:lnTo>
                  <a:lnTo>
                    <a:pt x="2228488" y="549107"/>
                  </a:lnTo>
                  <a:lnTo>
                    <a:pt x="2202794" y="511456"/>
                  </a:lnTo>
                  <a:lnTo>
                    <a:pt x="2175740" y="474838"/>
                  </a:lnTo>
                  <a:lnTo>
                    <a:pt x="2147365" y="439289"/>
                  </a:lnTo>
                  <a:lnTo>
                    <a:pt x="2117703" y="404845"/>
                  </a:lnTo>
                  <a:lnTo>
                    <a:pt x="2086791" y="371542"/>
                  </a:lnTo>
                  <a:lnTo>
                    <a:pt x="2054665" y="339416"/>
                  </a:lnTo>
                  <a:lnTo>
                    <a:pt x="2021362" y="308504"/>
                  </a:lnTo>
                  <a:lnTo>
                    <a:pt x="1986918" y="278842"/>
                  </a:lnTo>
                  <a:lnTo>
                    <a:pt x="1951369" y="250467"/>
                  </a:lnTo>
                  <a:lnTo>
                    <a:pt x="1914751" y="223413"/>
                  </a:lnTo>
                  <a:lnTo>
                    <a:pt x="1877100" y="197719"/>
                  </a:lnTo>
                  <a:lnTo>
                    <a:pt x="1838454" y="173419"/>
                  </a:lnTo>
                  <a:lnTo>
                    <a:pt x="1798847" y="150551"/>
                  </a:lnTo>
                  <a:lnTo>
                    <a:pt x="1758317" y="129150"/>
                  </a:lnTo>
                  <a:lnTo>
                    <a:pt x="1716899" y="109253"/>
                  </a:lnTo>
                  <a:lnTo>
                    <a:pt x="1674631" y="90896"/>
                  </a:lnTo>
                  <a:lnTo>
                    <a:pt x="1631547" y="74115"/>
                  </a:lnTo>
                  <a:lnTo>
                    <a:pt x="1587684" y="58947"/>
                  </a:lnTo>
                  <a:lnTo>
                    <a:pt x="1543080" y="45427"/>
                  </a:lnTo>
                  <a:lnTo>
                    <a:pt x="1497769" y="33592"/>
                  </a:lnTo>
                  <a:lnTo>
                    <a:pt x="1451788" y="23479"/>
                  </a:lnTo>
                  <a:lnTo>
                    <a:pt x="1405173" y="15123"/>
                  </a:lnTo>
                  <a:lnTo>
                    <a:pt x="1357961" y="8561"/>
                  </a:lnTo>
                  <a:lnTo>
                    <a:pt x="1310188" y="3829"/>
                  </a:lnTo>
                  <a:lnTo>
                    <a:pt x="1261890" y="963"/>
                  </a:lnTo>
                  <a:lnTo>
                    <a:pt x="1213104" y="0"/>
                  </a:lnTo>
                  <a:close/>
                </a:path>
              </a:pathLst>
            </a:custGeom>
            <a:solidFill>
              <a:srgbClr val="4F81BC"/>
            </a:solidFill>
          </p:spPr>
          <p:txBody>
            <a:bodyPr wrap="square" lIns="0" tIns="0" rIns="0" bIns="0" rtlCol="0"/>
            <a:lstStyle/>
            <a:p>
              <a:endParaRPr sz="1738">
                <a:latin typeface="+mj-lt"/>
              </a:endParaRPr>
            </a:p>
          </p:txBody>
        </p:sp>
        <p:sp>
          <p:nvSpPr>
            <p:cNvPr id="6" name="object 6"/>
            <p:cNvSpPr/>
            <p:nvPr/>
          </p:nvSpPr>
          <p:spPr>
            <a:xfrm>
              <a:off x="980694" y="1479042"/>
              <a:ext cx="2426335" cy="2426335"/>
            </a:xfrm>
            <a:custGeom>
              <a:avLst/>
              <a:gdLst/>
              <a:ahLst/>
              <a:cxnLst/>
              <a:rect l="l" t="t" r="r" b="b"/>
              <a:pathLst>
                <a:path w="2426335" h="2426335">
                  <a:moveTo>
                    <a:pt x="0" y="1213103"/>
                  </a:moveTo>
                  <a:lnTo>
                    <a:pt x="963" y="1164317"/>
                  </a:lnTo>
                  <a:lnTo>
                    <a:pt x="3829" y="1116019"/>
                  </a:lnTo>
                  <a:lnTo>
                    <a:pt x="8561" y="1068246"/>
                  </a:lnTo>
                  <a:lnTo>
                    <a:pt x="15123" y="1021034"/>
                  </a:lnTo>
                  <a:lnTo>
                    <a:pt x="23479" y="974419"/>
                  </a:lnTo>
                  <a:lnTo>
                    <a:pt x="33592" y="928438"/>
                  </a:lnTo>
                  <a:lnTo>
                    <a:pt x="45427" y="883127"/>
                  </a:lnTo>
                  <a:lnTo>
                    <a:pt x="58947" y="838523"/>
                  </a:lnTo>
                  <a:lnTo>
                    <a:pt x="74115" y="794660"/>
                  </a:lnTo>
                  <a:lnTo>
                    <a:pt x="90896" y="751576"/>
                  </a:lnTo>
                  <a:lnTo>
                    <a:pt x="109253" y="709308"/>
                  </a:lnTo>
                  <a:lnTo>
                    <a:pt x="129150" y="667890"/>
                  </a:lnTo>
                  <a:lnTo>
                    <a:pt x="150551" y="627360"/>
                  </a:lnTo>
                  <a:lnTo>
                    <a:pt x="173419" y="587753"/>
                  </a:lnTo>
                  <a:lnTo>
                    <a:pt x="197719" y="549107"/>
                  </a:lnTo>
                  <a:lnTo>
                    <a:pt x="223413" y="511456"/>
                  </a:lnTo>
                  <a:lnTo>
                    <a:pt x="250467" y="474838"/>
                  </a:lnTo>
                  <a:lnTo>
                    <a:pt x="278842" y="439289"/>
                  </a:lnTo>
                  <a:lnTo>
                    <a:pt x="308504" y="404845"/>
                  </a:lnTo>
                  <a:lnTo>
                    <a:pt x="339416" y="371542"/>
                  </a:lnTo>
                  <a:lnTo>
                    <a:pt x="371542" y="339416"/>
                  </a:lnTo>
                  <a:lnTo>
                    <a:pt x="404845" y="308504"/>
                  </a:lnTo>
                  <a:lnTo>
                    <a:pt x="439289" y="278842"/>
                  </a:lnTo>
                  <a:lnTo>
                    <a:pt x="474838" y="250467"/>
                  </a:lnTo>
                  <a:lnTo>
                    <a:pt x="511456" y="223413"/>
                  </a:lnTo>
                  <a:lnTo>
                    <a:pt x="549107" y="197719"/>
                  </a:lnTo>
                  <a:lnTo>
                    <a:pt x="587753" y="173419"/>
                  </a:lnTo>
                  <a:lnTo>
                    <a:pt x="627360" y="150551"/>
                  </a:lnTo>
                  <a:lnTo>
                    <a:pt x="667890" y="129150"/>
                  </a:lnTo>
                  <a:lnTo>
                    <a:pt x="709308" y="109253"/>
                  </a:lnTo>
                  <a:lnTo>
                    <a:pt x="751576" y="90896"/>
                  </a:lnTo>
                  <a:lnTo>
                    <a:pt x="794660" y="74115"/>
                  </a:lnTo>
                  <a:lnTo>
                    <a:pt x="838523" y="58947"/>
                  </a:lnTo>
                  <a:lnTo>
                    <a:pt x="883127" y="45427"/>
                  </a:lnTo>
                  <a:lnTo>
                    <a:pt x="928438" y="33592"/>
                  </a:lnTo>
                  <a:lnTo>
                    <a:pt x="974419" y="23479"/>
                  </a:lnTo>
                  <a:lnTo>
                    <a:pt x="1021034" y="15123"/>
                  </a:lnTo>
                  <a:lnTo>
                    <a:pt x="1068246" y="8561"/>
                  </a:lnTo>
                  <a:lnTo>
                    <a:pt x="1116019" y="3829"/>
                  </a:lnTo>
                  <a:lnTo>
                    <a:pt x="1164317" y="963"/>
                  </a:lnTo>
                  <a:lnTo>
                    <a:pt x="1213104" y="0"/>
                  </a:lnTo>
                  <a:lnTo>
                    <a:pt x="1261890" y="963"/>
                  </a:lnTo>
                  <a:lnTo>
                    <a:pt x="1310188" y="3829"/>
                  </a:lnTo>
                  <a:lnTo>
                    <a:pt x="1357961" y="8561"/>
                  </a:lnTo>
                  <a:lnTo>
                    <a:pt x="1405173" y="15123"/>
                  </a:lnTo>
                  <a:lnTo>
                    <a:pt x="1451788" y="23479"/>
                  </a:lnTo>
                  <a:lnTo>
                    <a:pt x="1497769" y="33592"/>
                  </a:lnTo>
                  <a:lnTo>
                    <a:pt x="1543080" y="45427"/>
                  </a:lnTo>
                  <a:lnTo>
                    <a:pt x="1587684" y="58947"/>
                  </a:lnTo>
                  <a:lnTo>
                    <a:pt x="1631547" y="74115"/>
                  </a:lnTo>
                  <a:lnTo>
                    <a:pt x="1674631" y="90896"/>
                  </a:lnTo>
                  <a:lnTo>
                    <a:pt x="1716899" y="109253"/>
                  </a:lnTo>
                  <a:lnTo>
                    <a:pt x="1758317" y="129150"/>
                  </a:lnTo>
                  <a:lnTo>
                    <a:pt x="1798847" y="150551"/>
                  </a:lnTo>
                  <a:lnTo>
                    <a:pt x="1838454" y="173419"/>
                  </a:lnTo>
                  <a:lnTo>
                    <a:pt x="1877100" y="197719"/>
                  </a:lnTo>
                  <a:lnTo>
                    <a:pt x="1914751" y="223413"/>
                  </a:lnTo>
                  <a:lnTo>
                    <a:pt x="1951369" y="250467"/>
                  </a:lnTo>
                  <a:lnTo>
                    <a:pt x="1986918" y="278842"/>
                  </a:lnTo>
                  <a:lnTo>
                    <a:pt x="2021362" y="308504"/>
                  </a:lnTo>
                  <a:lnTo>
                    <a:pt x="2054665" y="339416"/>
                  </a:lnTo>
                  <a:lnTo>
                    <a:pt x="2086791" y="371542"/>
                  </a:lnTo>
                  <a:lnTo>
                    <a:pt x="2117703" y="404845"/>
                  </a:lnTo>
                  <a:lnTo>
                    <a:pt x="2147365" y="439289"/>
                  </a:lnTo>
                  <a:lnTo>
                    <a:pt x="2175740" y="474838"/>
                  </a:lnTo>
                  <a:lnTo>
                    <a:pt x="2202794" y="511456"/>
                  </a:lnTo>
                  <a:lnTo>
                    <a:pt x="2228488" y="549107"/>
                  </a:lnTo>
                  <a:lnTo>
                    <a:pt x="2252788" y="587753"/>
                  </a:lnTo>
                  <a:lnTo>
                    <a:pt x="2275656" y="627360"/>
                  </a:lnTo>
                  <a:lnTo>
                    <a:pt x="2297057" y="667890"/>
                  </a:lnTo>
                  <a:lnTo>
                    <a:pt x="2316954" y="709308"/>
                  </a:lnTo>
                  <a:lnTo>
                    <a:pt x="2335311" y="751576"/>
                  </a:lnTo>
                  <a:lnTo>
                    <a:pt x="2352092" y="794660"/>
                  </a:lnTo>
                  <a:lnTo>
                    <a:pt x="2367260" y="838523"/>
                  </a:lnTo>
                  <a:lnTo>
                    <a:pt x="2380780" y="883127"/>
                  </a:lnTo>
                  <a:lnTo>
                    <a:pt x="2392615" y="928438"/>
                  </a:lnTo>
                  <a:lnTo>
                    <a:pt x="2402728" y="974419"/>
                  </a:lnTo>
                  <a:lnTo>
                    <a:pt x="2411084" y="1021034"/>
                  </a:lnTo>
                  <a:lnTo>
                    <a:pt x="2417646" y="1068246"/>
                  </a:lnTo>
                  <a:lnTo>
                    <a:pt x="2422378" y="1116019"/>
                  </a:lnTo>
                  <a:lnTo>
                    <a:pt x="2425244" y="1164317"/>
                  </a:lnTo>
                  <a:lnTo>
                    <a:pt x="2426208" y="1213103"/>
                  </a:lnTo>
                  <a:lnTo>
                    <a:pt x="2425244" y="1261890"/>
                  </a:lnTo>
                  <a:lnTo>
                    <a:pt x="2422378" y="1310188"/>
                  </a:lnTo>
                  <a:lnTo>
                    <a:pt x="2417646" y="1357961"/>
                  </a:lnTo>
                  <a:lnTo>
                    <a:pt x="2411084" y="1405173"/>
                  </a:lnTo>
                  <a:lnTo>
                    <a:pt x="2402728" y="1451788"/>
                  </a:lnTo>
                  <a:lnTo>
                    <a:pt x="2392615" y="1497769"/>
                  </a:lnTo>
                  <a:lnTo>
                    <a:pt x="2380780" y="1543080"/>
                  </a:lnTo>
                  <a:lnTo>
                    <a:pt x="2367260" y="1587684"/>
                  </a:lnTo>
                  <a:lnTo>
                    <a:pt x="2352092" y="1631547"/>
                  </a:lnTo>
                  <a:lnTo>
                    <a:pt x="2335311" y="1674631"/>
                  </a:lnTo>
                  <a:lnTo>
                    <a:pt x="2316954" y="1716899"/>
                  </a:lnTo>
                  <a:lnTo>
                    <a:pt x="2297057" y="1758317"/>
                  </a:lnTo>
                  <a:lnTo>
                    <a:pt x="2275656" y="1798847"/>
                  </a:lnTo>
                  <a:lnTo>
                    <a:pt x="2252788" y="1838454"/>
                  </a:lnTo>
                  <a:lnTo>
                    <a:pt x="2228488" y="1877100"/>
                  </a:lnTo>
                  <a:lnTo>
                    <a:pt x="2202794" y="1914751"/>
                  </a:lnTo>
                  <a:lnTo>
                    <a:pt x="2175740" y="1951369"/>
                  </a:lnTo>
                  <a:lnTo>
                    <a:pt x="2147365" y="1986918"/>
                  </a:lnTo>
                  <a:lnTo>
                    <a:pt x="2117703" y="2021362"/>
                  </a:lnTo>
                  <a:lnTo>
                    <a:pt x="2086791" y="2054665"/>
                  </a:lnTo>
                  <a:lnTo>
                    <a:pt x="2054665" y="2086791"/>
                  </a:lnTo>
                  <a:lnTo>
                    <a:pt x="2021362" y="2117703"/>
                  </a:lnTo>
                  <a:lnTo>
                    <a:pt x="1986918" y="2147365"/>
                  </a:lnTo>
                  <a:lnTo>
                    <a:pt x="1951369" y="2175740"/>
                  </a:lnTo>
                  <a:lnTo>
                    <a:pt x="1914751" y="2202794"/>
                  </a:lnTo>
                  <a:lnTo>
                    <a:pt x="1877100" y="2228488"/>
                  </a:lnTo>
                  <a:lnTo>
                    <a:pt x="1838454" y="2252788"/>
                  </a:lnTo>
                  <a:lnTo>
                    <a:pt x="1798847" y="2275656"/>
                  </a:lnTo>
                  <a:lnTo>
                    <a:pt x="1758317" y="2297057"/>
                  </a:lnTo>
                  <a:lnTo>
                    <a:pt x="1716899" y="2316954"/>
                  </a:lnTo>
                  <a:lnTo>
                    <a:pt x="1674631" y="2335311"/>
                  </a:lnTo>
                  <a:lnTo>
                    <a:pt x="1631547" y="2352092"/>
                  </a:lnTo>
                  <a:lnTo>
                    <a:pt x="1587684" y="2367260"/>
                  </a:lnTo>
                  <a:lnTo>
                    <a:pt x="1543080" y="2380780"/>
                  </a:lnTo>
                  <a:lnTo>
                    <a:pt x="1497769" y="2392615"/>
                  </a:lnTo>
                  <a:lnTo>
                    <a:pt x="1451788" y="2402728"/>
                  </a:lnTo>
                  <a:lnTo>
                    <a:pt x="1405173" y="2411084"/>
                  </a:lnTo>
                  <a:lnTo>
                    <a:pt x="1357961" y="2417646"/>
                  </a:lnTo>
                  <a:lnTo>
                    <a:pt x="1310188" y="2422378"/>
                  </a:lnTo>
                  <a:lnTo>
                    <a:pt x="1261890" y="2425244"/>
                  </a:lnTo>
                  <a:lnTo>
                    <a:pt x="1213104" y="2426208"/>
                  </a:lnTo>
                  <a:lnTo>
                    <a:pt x="1164317" y="2425244"/>
                  </a:lnTo>
                  <a:lnTo>
                    <a:pt x="1116019" y="2422378"/>
                  </a:lnTo>
                  <a:lnTo>
                    <a:pt x="1068246" y="2417646"/>
                  </a:lnTo>
                  <a:lnTo>
                    <a:pt x="1021034" y="2411084"/>
                  </a:lnTo>
                  <a:lnTo>
                    <a:pt x="974419" y="2402728"/>
                  </a:lnTo>
                  <a:lnTo>
                    <a:pt x="928438" y="2392615"/>
                  </a:lnTo>
                  <a:lnTo>
                    <a:pt x="883127" y="2380780"/>
                  </a:lnTo>
                  <a:lnTo>
                    <a:pt x="838523" y="2367260"/>
                  </a:lnTo>
                  <a:lnTo>
                    <a:pt x="794660" y="2352092"/>
                  </a:lnTo>
                  <a:lnTo>
                    <a:pt x="751576" y="2335311"/>
                  </a:lnTo>
                  <a:lnTo>
                    <a:pt x="709308" y="2316954"/>
                  </a:lnTo>
                  <a:lnTo>
                    <a:pt x="667890" y="2297057"/>
                  </a:lnTo>
                  <a:lnTo>
                    <a:pt x="627360" y="2275656"/>
                  </a:lnTo>
                  <a:lnTo>
                    <a:pt x="587753" y="2252788"/>
                  </a:lnTo>
                  <a:lnTo>
                    <a:pt x="549107" y="2228488"/>
                  </a:lnTo>
                  <a:lnTo>
                    <a:pt x="511456" y="2202794"/>
                  </a:lnTo>
                  <a:lnTo>
                    <a:pt x="474838" y="2175740"/>
                  </a:lnTo>
                  <a:lnTo>
                    <a:pt x="439289" y="2147365"/>
                  </a:lnTo>
                  <a:lnTo>
                    <a:pt x="404845" y="2117703"/>
                  </a:lnTo>
                  <a:lnTo>
                    <a:pt x="371542" y="2086791"/>
                  </a:lnTo>
                  <a:lnTo>
                    <a:pt x="339416" y="2054665"/>
                  </a:lnTo>
                  <a:lnTo>
                    <a:pt x="308504" y="2021362"/>
                  </a:lnTo>
                  <a:lnTo>
                    <a:pt x="278842" y="1986918"/>
                  </a:lnTo>
                  <a:lnTo>
                    <a:pt x="250467" y="1951369"/>
                  </a:lnTo>
                  <a:lnTo>
                    <a:pt x="223413" y="1914751"/>
                  </a:lnTo>
                  <a:lnTo>
                    <a:pt x="197719" y="1877100"/>
                  </a:lnTo>
                  <a:lnTo>
                    <a:pt x="173419" y="1838454"/>
                  </a:lnTo>
                  <a:lnTo>
                    <a:pt x="150551" y="1798847"/>
                  </a:lnTo>
                  <a:lnTo>
                    <a:pt x="129150" y="1758317"/>
                  </a:lnTo>
                  <a:lnTo>
                    <a:pt x="109253" y="1716899"/>
                  </a:lnTo>
                  <a:lnTo>
                    <a:pt x="90896" y="1674631"/>
                  </a:lnTo>
                  <a:lnTo>
                    <a:pt x="74115" y="1631547"/>
                  </a:lnTo>
                  <a:lnTo>
                    <a:pt x="58947" y="1587684"/>
                  </a:lnTo>
                  <a:lnTo>
                    <a:pt x="45427" y="1543080"/>
                  </a:lnTo>
                  <a:lnTo>
                    <a:pt x="33592" y="1497769"/>
                  </a:lnTo>
                  <a:lnTo>
                    <a:pt x="23479" y="1451788"/>
                  </a:lnTo>
                  <a:lnTo>
                    <a:pt x="15123" y="1405173"/>
                  </a:lnTo>
                  <a:lnTo>
                    <a:pt x="8561" y="1357961"/>
                  </a:lnTo>
                  <a:lnTo>
                    <a:pt x="3829" y="1310188"/>
                  </a:lnTo>
                  <a:lnTo>
                    <a:pt x="963" y="1261890"/>
                  </a:lnTo>
                  <a:lnTo>
                    <a:pt x="0" y="1213103"/>
                  </a:lnTo>
                  <a:close/>
                </a:path>
              </a:pathLst>
            </a:custGeom>
            <a:ln w="25400">
              <a:solidFill>
                <a:srgbClr val="FFFFFF"/>
              </a:solidFill>
            </a:ln>
          </p:spPr>
          <p:txBody>
            <a:bodyPr wrap="square" lIns="0" tIns="0" rIns="0" bIns="0" rtlCol="0"/>
            <a:lstStyle/>
            <a:p>
              <a:endParaRPr sz="1738">
                <a:latin typeface="+mj-lt"/>
              </a:endParaRPr>
            </a:p>
          </p:txBody>
        </p:sp>
      </p:grpSp>
      <p:sp>
        <p:nvSpPr>
          <p:cNvPr id="7" name="object 7"/>
          <p:cNvSpPr txBox="1"/>
          <p:nvPr/>
        </p:nvSpPr>
        <p:spPr>
          <a:xfrm>
            <a:off x="1530256" y="2558953"/>
            <a:ext cx="1173204" cy="499699"/>
          </a:xfrm>
          <a:prstGeom prst="rect">
            <a:avLst/>
          </a:prstGeom>
        </p:spPr>
        <p:txBody>
          <a:bodyPr vert="horz" wrap="square" lIns="0" tIns="12266" rIns="0" bIns="0" rtlCol="0">
            <a:spAutoFit/>
          </a:bodyPr>
          <a:lstStyle/>
          <a:p>
            <a:pPr marL="3066" algn="ctr">
              <a:lnSpc>
                <a:spcPts val="1927"/>
              </a:lnSpc>
              <a:spcBef>
                <a:spcPts val="97"/>
              </a:spcBef>
            </a:pPr>
            <a:r>
              <a:rPr sz="1738" spc="-48" dirty="0">
                <a:solidFill>
                  <a:srgbClr val="FFFFFF"/>
                </a:solidFill>
                <a:latin typeface="+mj-lt"/>
                <a:cs typeface="Times New Roman"/>
              </a:rPr>
              <a:t>Financial</a:t>
            </a:r>
            <a:endParaRPr sz="1738">
              <a:latin typeface="+mj-lt"/>
              <a:cs typeface="Times New Roman"/>
            </a:endParaRPr>
          </a:p>
          <a:p>
            <a:pPr algn="ctr">
              <a:lnSpc>
                <a:spcPts val="1927"/>
              </a:lnSpc>
            </a:pPr>
            <a:r>
              <a:rPr sz="1738" spc="-19" dirty="0">
                <a:solidFill>
                  <a:srgbClr val="FFFFFF"/>
                </a:solidFill>
                <a:latin typeface="+mj-lt"/>
                <a:cs typeface="Times New Roman"/>
              </a:rPr>
              <a:t>Commitment</a:t>
            </a:r>
            <a:endParaRPr sz="1738">
              <a:latin typeface="+mj-lt"/>
              <a:cs typeface="Times New Roman"/>
            </a:endParaRPr>
          </a:p>
        </p:txBody>
      </p:sp>
      <p:sp>
        <p:nvSpPr>
          <p:cNvPr id="8" name="object 8"/>
          <p:cNvSpPr/>
          <p:nvPr/>
        </p:nvSpPr>
        <p:spPr>
          <a:xfrm>
            <a:off x="3659563" y="2258249"/>
            <a:ext cx="998419" cy="998419"/>
          </a:xfrm>
          <a:custGeom>
            <a:avLst/>
            <a:gdLst/>
            <a:ahLst/>
            <a:cxnLst/>
            <a:rect l="l" t="t" r="r" b="b"/>
            <a:pathLst>
              <a:path w="1033779" h="1033780">
                <a:moveTo>
                  <a:pt x="1033780" y="351790"/>
                </a:moveTo>
                <a:lnTo>
                  <a:pt x="682371" y="351790"/>
                </a:lnTo>
                <a:lnTo>
                  <a:pt x="682371" y="0"/>
                </a:lnTo>
                <a:lnTo>
                  <a:pt x="351409" y="0"/>
                </a:lnTo>
                <a:lnTo>
                  <a:pt x="351409" y="351790"/>
                </a:lnTo>
                <a:lnTo>
                  <a:pt x="0" y="351790"/>
                </a:lnTo>
                <a:lnTo>
                  <a:pt x="0" y="683260"/>
                </a:lnTo>
                <a:lnTo>
                  <a:pt x="351409" y="683260"/>
                </a:lnTo>
                <a:lnTo>
                  <a:pt x="351409" y="1033780"/>
                </a:lnTo>
                <a:lnTo>
                  <a:pt x="682371" y="1033780"/>
                </a:lnTo>
                <a:lnTo>
                  <a:pt x="682371" y="683260"/>
                </a:lnTo>
                <a:lnTo>
                  <a:pt x="1033780" y="683260"/>
                </a:lnTo>
                <a:lnTo>
                  <a:pt x="1033780" y="351790"/>
                </a:lnTo>
                <a:close/>
              </a:path>
            </a:pathLst>
          </a:custGeom>
          <a:solidFill>
            <a:srgbClr val="B1C1DB"/>
          </a:solidFill>
        </p:spPr>
        <p:txBody>
          <a:bodyPr wrap="square" lIns="0" tIns="0" rIns="0" bIns="0" rtlCol="0"/>
          <a:lstStyle/>
          <a:p>
            <a:endParaRPr sz="1738">
              <a:latin typeface="+mj-lt"/>
            </a:endParaRPr>
          </a:p>
        </p:txBody>
      </p:sp>
      <p:grpSp>
        <p:nvGrpSpPr>
          <p:cNvPr id="9" name="object 9"/>
          <p:cNvGrpSpPr/>
          <p:nvPr/>
        </p:nvGrpSpPr>
        <p:grpSpPr>
          <a:xfrm>
            <a:off x="5016383" y="1574075"/>
            <a:ext cx="2367873" cy="2367873"/>
            <a:chOff x="5194046" y="1371854"/>
            <a:chExt cx="2451735" cy="2451735"/>
          </a:xfrm>
        </p:grpSpPr>
        <p:sp>
          <p:nvSpPr>
            <p:cNvPr id="10" name="object 10"/>
            <p:cNvSpPr/>
            <p:nvPr/>
          </p:nvSpPr>
          <p:spPr>
            <a:xfrm>
              <a:off x="5206746" y="1384554"/>
              <a:ext cx="2426335" cy="2426335"/>
            </a:xfrm>
            <a:custGeom>
              <a:avLst/>
              <a:gdLst/>
              <a:ahLst/>
              <a:cxnLst/>
              <a:rect l="l" t="t" r="r" b="b"/>
              <a:pathLst>
                <a:path w="2426334" h="2426335">
                  <a:moveTo>
                    <a:pt x="1213103" y="0"/>
                  </a:moveTo>
                  <a:lnTo>
                    <a:pt x="1164317" y="963"/>
                  </a:lnTo>
                  <a:lnTo>
                    <a:pt x="1116019" y="3829"/>
                  </a:lnTo>
                  <a:lnTo>
                    <a:pt x="1068246" y="8561"/>
                  </a:lnTo>
                  <a:lnTo>
                    <a:pt x="1021034" y="15123"/>
                  </a:lnTo>
                  <a:lnTo>
                    <a:pt x="974419" y="23479"/>
                  </a:lnTo>
                  <a:lnTo>
                    <a:pt x="928438" y="33592"/>
                  </a:lnTo>
                  <a:lnTo>
                    <a:pt x="883127" y="45427"/>
                  </a:lnTo>
                  <a:lnTo>
                    <a:pt x="838523" y="58947"/>
                  </a:lnTo>
                  <a:lnTo>
                    <a:pt x="794660" y="74115"/>
                  </a:lnTo>
                  <a:lnTo>
                    <a:pt x="751576" y="90896"/>
                  </a:lnTo>
                  <a:lnTo>
                    <a:pt x="709308" y="109253"/>
                  </a:lnTo>
                  <a:lnTo>
                    <a:pt x="667890" y="129150"/>
                  </a:lnTo>
                  <a:lnTo>
                    <a:pt x="627360" y="150551"/>
                  </a:lnTo>
                  <a:lnTo>
                    <a:pt x="587753" y="173419"/>
                  </a:lnTo>
                  <a:lnTo>
                    <a:pt x="549107" y="197719"/>
                  </a:lnTo>
                  <a:lnTo>
                    <a:pt x="511456" y="223413"/>
                  </a:lnTo>
                  <a:lnTo>
                    <a:pt x="474838" y="250467"/>
                  </a:lnTo>
                  <a:lnTo>
                    <a:pt x="439289" y="278842"/>
                  </a:lnTo>
                  <a:lnTo>
                    <a:pt x="404845" y="308504"/>
                  </a:lnTo>
                  <a:lnTo>
                    <a:pt x="371542" y="339416"/>
                  </a:lnTo>
                  <a:lnTo>
                    <a:pt x="339416" y="371542"/>
                  </a:lnTo>
                  <a:lnTo>
                    <a:pt x="308504" y="404845"/>
                  </a:lnTo>
                  <a:lnTo>
                    <a:pt x="278842" y="439289"/>
                  </a:lnTo>
                  <a:lnTo>
                    <a:pt x="250467" y="474838"/>
                  </a:lnTo>
                  <a:lnTo>
                    <a:pt x="223413" y="511456"/>
                  </a:lnTo>
                  <a:lnTo>
                    <a:pt x="197719" y="549107"/>
                  </a:lnTo>
                  <a:lnTo>
                    <a:pt x="173419" y="587753"/>
                  </a:lnTo>
                  <a:lnTo>
                    <a:pt x="150551" y="627360"/>
                  </a:lnTo>
                  <a:lnTo>
                    <a:pt x="129150" y="667890"/>
                  </a:lnTo>
                  <a:lnTo>
                    <a:pt x="109253" y="709308"/>
                  </a:lnTo>
                  <a:lnTo>
                    <a:pt x="90896" y="751576"/>
                  </a:lnTo>
                  <a:lnTo>
                    <a:pt x="74115" y="794660"/>
                  </a:lnTo>
                  <a:lnTo>
                    <a:pt x="58947" y="838523"/>
                  </a:lnTo>
                  <a:lnTo>
                    <a:pt x="45427" y="883127"/>
                  </a:lnTo>
                  <a:lnTo>
                    <a:pt x="33592" y="928438"/>
                  </a:lnTo>
                  <a:lnTo>
                    <a:pt x="23479" y="974419"/>
                  </a:lnTo>
                  <a:lnTo>
                    <a:pt x="15123" y="1021034"/>
                  </a:lnTo>
                  <a:lnTo>
                    <a:pt x="8561" y="1068246"/>
                  </a:lnTo>
                  <a:lnTo>
                    <a:pt x="3829" y="1116019"/>
                  </a:lnTo>
                  <a:lnTo>
                    <a:pt x="963" y="1164317"/>
                  </a:lnTo>
                  <a:lnTo>
                    <a:pt x="0" y="1213103"/>
                  </a:lnTo>
                  <a:lnTo>
                    <a:pt x="963" y="1261890"/>
                  </a:lnTo>
                  <a:lnTo>
                    <a:pt x="3829" y="1310188"/>
                  </a:lnTo>
                  <a:lnTo>
                    <a:pt x="8561" y="1357961"/>
                  </a:lnTo>
                  <a:lnTo>
                    <a:pt x="15123" y="1405173"/>
                  </a:lnTo>
                  <a:lnTo>
                    <a:pt x="23479" y="1451788"/>
                  </a:lnTo>
                  <a:lnTo>
                    <a:pt x="33592" y="1497769"/>
                  </a:lnTo>
                  <a:lnTo>
                    <a:pt x="45427" y="1543080"/>
                  </a:lnTo>
                  <a:lnTo>
                    <a:pt x="58947" y="1587684"/>
                  </a:lnTo>
                  <a:lnTo>
                    <a:pt x="74115" y="1631547"/>
                  </a:lnTo>
                  <a:lnTo>
                    <a:pt x="90896" y="1674631"/>
                  </a:lnTo>
                  <a:lnTo>
                    <a:pt x="109253" y="1716899"/>
                  </a:lnTo>
                  <a:lnTo>
                    <a:pt x="129150" y="1758317"/>
                  </a:lnTo>
                  <a:lnTo>
                    <a:pt x="150551" y="1798847"/>
                  </a:lnTo>
                  <a:lnTo>
                    <a:pt x="173419" y="1838454"/>
                  </a:lnTo>
                  <a:lnTo>
                    <a:pt x="197719" y="1877100"/>
                  </a:lnTo>
                  <a:lnTo>
                    <a:pt x="223413" y="1914751"/>
                  </a:lnTo>
                  <a:lnTo>
                    <a:pt x="250467" y="1951369"/>
                  </a:lnTo>
                  <a:lnTo>
                    <a:pt x="278842" y="1986918"/>
                  </a:lnTo>
                  <a:lnTo>
                    <a:pt x="308504" y="2021362"/>
                  </a:lnTo>
                  <a:lnTo>
                    <a:pt x="339416" y="2054665"/>
                  </a:lnTo>
                  <a:lnTo>
                    <a:pt x="371542" y="2086791"/>
                  </a:lnTo>
                  <a:lnTo>
                    <a:pt x="404845" y="2117703"/>
                  </a:lnTo>
                  <a:lnTo>
                    <a:pt x="439289" y="2147365"/>
                  </a:lnTo>
                  <a:lnTo>
                    <a:pt x="474838" y="2175740"/>
                  </a:lnTo>
                  <a:lnTo>
                    <a:pt x="511456" y="2202794"/>
                  </a:lnTo>
                  <a:lnTo>
                    <a:pt x="549107" y="2228488"/>
                  </a:lnTo>
                  <a:lnTo>
                    <a:pt x="587753" y="2252788"/>
                  </a:lnTo>
                  <a:lnTo>
                    <a:pt x="627360" y="2275656"/>
                  </a:lnTo>
                  <a:lnTo>
                    <a:pt x="667890" y="2297057"/>
                  </a:lnTo>
                  <a:lnTo>
                    <a:pt x="709308" y="2316954"/>
                  </a:lnTo>
                  <a:lnTo>
                    <a:pt x="751576" y="2335311"/>
                  </a:lnTo>
                  <a:lnTo>
                    <a:pt x="794660" y="2352092"/>
                  </a:lnTo>
                  <a:lnTo>
                    <a:pt x="838523" y="2367260"/>
                  </a:lnTo>
                  <a:lnTo>
                    <a:pt x="883127" y="2380780"/>
                  </a:lnTo>
                  <a:lnTo>
                    <a:pt x="928438" y="2392615"/>
                  </a:lnTo>
                  <a:lnTo>
                    <a:pt x="974419" y="2402728"/>
                  </a:lnTo>
                  <a:lnTo>
                    <a:pt x="1021034" y="2411084"/>
                  </a:lnTo>
                  <a:lnTo>
                    <a:pt x="1068246" y="2417646"/>
                  </a:lnTo>
                  <a:lnTo>
                    <a:pt x="1116019" y="2422378"/>
                  </a:lnTo>
                  <a:lnTo>
                    <a:pt x="1164317" y="2425244"/>
                  </a:lnTo>
                  <a:lnTo>
                    <a:pt x="1213103" y="2426208"/>
                  </a:lnTo>
                  <a:lnTo>
                    <a:pt x="1261890" y="2425244"/>
                  </a:lnTo>
                  <a:lnTo>
                    <a:pt x="1310188" y="2422378"/>
                  </a:lnTo>
                  <a:lnTo>
                    <a:pt x="1357961" y="2417646"/>
                  </a:lnTo>
                  <a:lnTo>
                    <a:pt x="1405173" y="2411084"/>
                  </a:lnTo>
                  <a:lnTo>
                    <a:pt x="1451788" y="2402728"/>
                  </a:lnTo>
                  <a:lnTo>
                    <a:pt x="1497769" y="2392615"/>
                  </a:lnTo>
                  <a:lnTo>
                    <a:pt x="1543080" y="2380780"/>
                  </a:lnTo>
                  <a:lnTo>
                    <a:pt x="1587684" y="2367260"/>
                  </a:lnTo>
                  <a:lnTo>
                    <a:pt x="1631547" y="2352092"/>
                  </a:lnTo>
                  <a:lnTo>
                    <a:pt x="1674631" y="2335311"/>
                  </a:lnTo>
                  <a:lnTo>
                    <a:pt x="1716899" y="2316954"/>
                  </a:lnTo>
                  <a:lnTo>
                    <a:pt x="1758317" y="2297057"/>
                  </a:lnTo>
                  <a:lnTo>
                    <a:pt x="1798847" y="2275656"/>
                  </a:lnTo>
                  <a:lnTo>
                    <a:pt x="1838454" y="2252788"/>
                  </a:lnTo>
                  <a:lnTo>
                    <a:pt x="1877100" y="2228488"/>
                  </a:lnTo>
                  <a:lnTo>
                    <a:pt x="1914751" y="2202794"/>
                  </a:lnTo>
                  <a:lnTo>
                    <a:pt x="1951369" y="2175740"/>
                  </a:lnTo>
                  <a:lnTo>
                    <a:pt x="1986918" y="2147365"/>
                  </a:lnTo>
                  <a:lnTo>
                    <a:pt x="2021362" y="2117703"/>
                  </a:lnTo>
                  <a:lnTo>
                    <a:pt x="2054665" y="2086791"/>
                  </a:lnTo>
                  <a:lnTo>
                    <a:pt x="2086791" y="2054665"/>
                  </a:lnTo>
                  <a:lnTo>
                    <a:pt x="2117703" y="2021362"/>
                  </a:lnTo>
                  <a:lnTo>
                    <a:pt x="2147365" y="1986918"/>
                  </a:lnTo>
                  <a:lnTo>
                    <a:pt x="2175740" y="1951369"/>
                  </a:lnTo>
                  <a:lnTo>
                    <a:pt x="2202794" y="1914751"/>
                  </a:lnTo>
                  <a:lnTo>
                    <a:pt x="2228488" y="1877100"/>
                  </a:lnTo>
                  <a:lnTo>
                    <a:pt x="2252788" y="1838454"/>
                  </a:lnTo>
                  <a:lnTo>
                    <a:pt x="2275656" y="1798847"/>
                  </a:lnTo>
                  <a:lnTo>
                    <a:pt x="2297057" y="1758317"/>
                  </a:lnTo>
                  <a:lnTo>
                    <a:pt x="2316954" y="1716899"/>
                  </a:lnTo>
                  <a:lnTo>
                    <a:pt x="2335311" y="1674631"/>
                  </a:lnTo>
                  <a:lnTo>
                    <a:pt x="2352092" y="1631547"/>
                  </a:lnTo>
                  <a:lnTo>
                    <a:pt x="2367260" y="1587684"/>
                  </a:lnTo>
                  <a:lnTo>
                    <a:pt x="2380780" y="1543080"/>
                  </a:lnTo>
                  <a:lnTo>
                    <a:pt x="2392615" y="1497769"/>
                  </a:lnTo>
                  <a:lnTo>
                    <a:pt x="2402728" y="1451788"/>
                  </a:lnTo>
                  <a:lnTo>
                    <a:pt x="2411084" y="1405173"/>
                  </a:lnTo>
                  <a:lnTo>
                    <a:pt x="2417646" y="1357961"/>
                  </a:lnTo>
                  <a:lnTo>
                    <a:pt x="2422378" y="1310188"/>
                  </a:lnTo>
                  <a:lnTo>
                    <a:pt x="2425244" y="1261890"/>
                  </a:lnTo>
                  <a:lnTo>
                    <a:pt x="2426207" y="1213103"/>
                  </a:lnTo>
                  <a:lnTo>
                    <a:pt x="2425244" y="1164317"/>
                  </a:lnTo>
                  <a:lnTo>
                    <a:pt x="2422378" y="1116019"/>
                  </a:lnTo>
                  <a:lnTo>
                    <a:pt x="2417646" y="1068246"/>
                  </a:lnTo>
                  <a:lnTo>
                    <a:pt x="2411084" y="1021034"/>
                  </a:lnTo>
                  <a:lnTo>
                    <a:pt x="2402728" y="974419"/>
                  </a:lnTo>
                  <a:lnTo>
                    <a:pt x="2392615" y="928438"/>
                  </a:lnTo>
                  <a:lnTo>
                    <a:pt x="2380780" y="883127"/>
                  </a:lnTo>
                  <a:lnTo>
                    <a:pt x="2367260" y="838523"/>
                  </a:lnTo>
                  <a:lnTo>
                    <a:pt x="2352092" y="794660"/>
                  </a:lnTo>
                  <a:lnTo>
                    <a:pt x="2335311" y="751576"/>
                  </a:lnTo>
                  <a:lnTo>
                    <a:pt x="2316954" y="709308"/>
                  </a:lnTo>
                  <a:lnTo>
                    <a:pt x="2297057" y="667890"/>
                  </a:lnTo>
                  <a:lnTo>
                    <a:pt x="2275656" y="627360"/>
                  </a:lnTo>
                  <a:lnTo>
                    <a:pt x="2252788" y="587753"/>
                  </a:lnTo>
                  <a:lnTo>
                    <a:pt x="2228488" y="549107"/>
                  </a:lnTo>
                  <a:lnTo>
                    <a:pt x="2202794" y="511456"/>
                  </a:lnTo>
                  <a:lnTo>
                    <a:pt x="2175740" y="474838"/>
                  </a:lnTo>
                  <a:lnTo>
                    <a:pt x="2147365" y="439289"/>
                  </a:lnTo>
                  <a:lnTo>
                    <a:pt x="2117703" y="404845"/>
                  </a:lnTo>
                  <a:lnTo>
                    <a:pt x="2086791" y="371542"/>
                  </a:lnTo>
                  <a:lnTo>
                    <a:pt x="2054665" y="339416"/>
                  </a:lnTo>
                  <a:lnTo>
                    <a:pt x="2021362" y="308504"/>
                  </a:lnTo>
                  <a:lnTo>
                    <a:pt x="1986918" y="278842"/>
                  </a:lnTo>
                  <a:lnTo>
                    <a:pt x="1951369" y="250467"/>
                  </a:lnTo>
                  <a:lnTo>
                    <a:pt x="1914751" y="223413"/>
                  </a:lnTo>
                  <a:lnTo>
                    <a:pt x="1877100" y="197719"/>
                  </a:lnTo>
                  <a:lnTo>
                    <a:pt x="1838454" y="173419"/>
                  </a:lnTo>
                  <a:lnTo>
                    <a:pt x="1798847" y="150551"/>
                  </a:lnTo>
                  <a:lnTo>
                    <a:pt x="1758317" y="129150"/>
                  </a:lnTo>
                  <a:lnTo>
                    <a:pt x="1716899" y="109253"/>
                  </a:lnTo>
                  <a:lnTo>
                    <a:pt x="1674631" y="90896"/>
                  </a:lnTo>
                  <a:lnTo>
                    <a:pt x="1631547" y="74115"/>
                  </a:lnTo>
                  <a:lnTo>
                    <a:pt x="1587684" y="58947"/>
                  </a:lnTo>
                  <a:lnTo>
                    <a:pt x="1543080" y="45427"/>
                  </a:lnTo>
                  <a:lnTo>
                    <a:pt x="1497769" y="33592"/>
                  </a:lnTo>
                  <a:lnTo>
                    <a:pt x="1451788" y="23479"/>
                  </a:lnTo>
                  <a:lnTo>
                    <a:pt x="1405173" y="15123"/>
                  </a:lnTo>
                  <a:lnTo>
                    <a:pt x="1357961" y="8561"/>
                  </a:lnTo>
                  <a:lnTo>
                    <a:pt x="1310188" y="3829"/>
                  </a:lnTo>
                  <a:lnTo>
                    <a:pt x="1261890" y="963"/>
                  </a:lnTo>
                  <a:lnTo>
                    <a:pt x="1213103" y="0"/>
                  </a:lnTo>
                  <a:close/>
                </a:path>
              </a:pathLst>
            </a:custGeom>
            <a:solidFill>
              <a:srgbClr val="4F81BC"/>
            </a:solidFill>
          </p:spPr>
          <p:txBody>
            <a:bodyPr wrap="square" lIns="0" tIns="0" rIns="0" bIns="0" rtlCol="0"/>
            <a:lstStyle/>
            <a:p>
              <a:endParaRPr sz="1738">
                <a:latin typeface="+mj-lt"/>
              </a:endParaRPr>
            </a:p>
          </p:txBody>
        </p:sp>
        <p:sp>
          <p:nvSpPr>
            <p:cNvPr id="11" name="object 11"/>
            <p:cNvSpPr/>
            <p:nvPr/>
          </p:nvSpPr>
          <p:spPr>
            <a:xfrm>
              <a:off x="5206746" y="1384554"/>
              <a:ext cx="2426335" cy="2426335"/>
            </a:xfrm>
            <a:custGeom>
              <a:avLst/>
              <a:gdLst/>
              <a:ahLst/>
              <a:cxnLst/>
              <a:rect l="l" t="t" r="r" b="b"/>
              <a:pathLst>
                <a:path w="2426334" h="2426335">
                  <a:moveTo>
                    <a:pt x="0" y="1213103"/>
                  </a:moveTo>
                  <a:lnTo>
                    <a:pt x="963" y="1164317"/>
                  </a:lnTo>
                  <a:lnTo>
                    <a:pt x="3829" y="1116019"/>
                  </a:lnTo>
                  <a:lnTo>
                    <a:pt x="8561" y="1068246"/>
                  </a:lnTo>
                  <a:lnTo>
                    <a:pt x="15123" y="1021034"/>
                  </a:lnTo>
                  <a:lnTo>
                    <a:pt x="23479" y="974419"/>
                  </a:lnTo>
                  <a:lnTo>
                    <a:pt x="33592" y="928438"/>
                  </a:lnTo>
                  <a:lnTo>
                    <a:pt x="45427" y="883127"/>
                  </a:lnTo>
                  <a:lnTo>
                    <a:pt x="58947" y="838523"/>
                  </a:lnTo>
                  <a:lnTo>
                    <a:pt x="74115" y="794660"/>
                  </a:lnTo>
                  <a:lnTo>
                    <a:pt x="90896" y="751576"/>
                  </a:lnTo>
                  <a:lnTo>
                    <a:pt x="109253" y="709308"/>
                  </a:lnTo>
                  <a:lnTo>
                    <a:pt x="129150" y="667890"/>
                  </a:lnTo>
                  <a:lnTo>
                    <a:pt x="150551" y="627360"/>
                  </a:lnTo>
                  <a:lnTo>
                    <a:pt x="173419" y="587753"/>
                  </a:lnTo>
                  <a:lnTo>
                    <a:pt x="197719" y="549107"/>
                  </a:lnTo>
                  <a:lnTo>
                    <a:pt x="223413" y="511456"/>
                  </a:lnTo>
                  <a:lnTo>
                    <a:pt x="250467" y="474838"/>
                  </a:lnTo>
                  <a:lnTo>
                    <a:pt x="278842" y="439289"/>
                  </a:lnTo>
                  <a:lnTo>
                    <a:pt x="308504" y="404845"/>
                  </a:lnTo>
                  <a:lnTo>
                    <a:pt x="339416" y="371542"/>
                  </a:lnTo>
                  <a:lnTo>
                    <a:pt x="371542" y="339416"/>
                  </a:lnTo>
                  <a:lnTo>
                    <a:pt x="404845" y="308504"/>
                  </a:lnTo>
                  <a:lnTo>
                    <a:pt x="439289" y="278842"/>
                  </a:lnTo>
                  <a:lnTo>
                    <a:pt x="474838" y="250467"/>
                  </a:lnTo>
                  <a:lnTo>
                    <a:pt x="511456" y="223413"/>
                  </a:lnTo>
                  <a:lnTo>
                    <a:pt x="549107" y="197719"/>
                  </a:lnTo>
                  <a:lnTo>
                    <a:pt x="587753" y="173419"/>
                  </a:lnTo>
                  <a:lnTo>
                    <a:pt x="627360" y="150551"/>
                  </a:lnTo>
                  <a:lnTo>
                    <a:pt x="667890" y="129150"/>
                  </a:lnTo>
                  <a:lnTo>
                    <a:pt x="709308" y="109253"/>
                  </a:lnTo>
                  <a:lnTo>
                    <a:pt x="751576" y="90896"/>
                  </a:lnTo>
                  <a:lnTo>
                    <a:pt x="794660" y="74115"/>
                  </a:lnTo>
                  <a:lnTo>
                    <a:pt x="838523" y="58947"/>
                  </a:lnTo>
                  <a:lnTo>
                    <a:pt x="883127" y="45427"/>
                  </a:lnTo>
                  <a:lnTo>
                    <a:pt x="928438" y="33592"/>
                  </a:lnTo>
                  <a:lnTo>
                    <a:pt x="974419" y="23479"/>
                  </a:lnTo>
                  <a:lnTo>
                    <a:pt x="1021034" y="15123"/>
                  </a:lnTo>
                  <a:lnTo>
                    <a:pt x="1068246" y="8561"/>
                  </a:lnTo>
                  <a:lnTo>
                    <a:pt x="1116019" y="3829"/>
                  </a:lnTo>
                  <a:lnTo>
                    <a:pt x="1164317" y="963"/>
                  </a:lnTo>
                  <a:lnTo>
                    <a:pt x="1213103" y="0"/>
                  </a:lnTo>
                  <a:lnTo>
                    <a:pt x="1261890" y="963"/>
                  </a:lnTo>
                  <a:lnTo>
                    <a:pt x="1310188" y="3829"/>
                  </a:lnTo>
                  <a:lnTo>
                    <a:pt x="1357961" y="8561"/>
                  </a:lnTo>
                  <a:lnTo>
                    <a:pt x="1405173" y="15123"/>
                  </a:lnTo>
                  <a:lnTo>
                    <a:pt x="1451788" y="23479"/>
                  </a:lnTo>
                  <a:lnTo>
                    <a:pt x="1497769" y="33592"/>
                  </a:lnTo>
                  <a:lnTo>
                    <a:pt x="1543080" y="45427"/>
                  </a:lnTo>
                  <a:lnTo>
                    <a:pt x="1587684" y="58947"/>
                  </a:lnTo>
                  <a:lnTo>
                    <a:pt x="1631547" y="74115"/>
                  </a:lnTo>
                  <a:lnTo>
                    <a:pt x="1674631" y="90896"/>
                  </a:lnTo>
                  <a:lnTo>
                    <a:pt x="1716899" y="109253"/>
                  </a:lnTo>
                  <a:lnTo>
                    <a:pt x="1758317" y="129150"/>
                  </a:lnTo>
                  <a:lnTo>
                    <a:pt x="1798847" y="150551"/>
                  </a:lnTo>
                  <a:lnTo>
                    <a:pt x="1838454" y="173419"/>
                  </a:lnTo>
                  <a:lnTo>
                    <a:pt x="1877100" y="197719"/>
                  </a:lnTo>
                  <a:lnTo>
                    <a:pt x="1914751" y="223413"/>
                  </a:lnTo>
                  <a:lnTo>
                    <a:pt x="1951369" y="250467"/>
                  </a:lnTo>
                  <a:lnTo>
                    <a:pt x="1986918" y="278842"/>
                  </a:lnTo>
                  <a:lnTo>
                    <a:pt x="2021362" y="308504"/>
                  </a:lnTo>
                  <a:lnTo>
                    <a:pt x="2054665" y="339416"/>
                  </a:lnTo>
                  <a:lnTo>
                    <a:pt x="2086791" y="371542"/>
                  </a:lnTo>
                  <a:lnTo>
                    <a:pt x="2117703" y="404845"/>
                  </a:lnTo>
                  <a:lnTo>
                    <a:pt x="2147365" y="439289"/>
                  </a:lnTo>
                  <a:lnTo>
                    <a:pt x="2175740" y="474838"/>
                  </a:lnTo>
                  <a:lnTo>
                    <a:pt x="2202794" y="511456"/>
                  </a:lnTo>
                  <a:lnTo>
                    <a:pt x="2228488" y="549107"/>
                  </a:lnTo>
                  <a:lnTo>
                    <a:pt x="2252788" y="587753"/>
                  </a:lnTo>
                  <a:lnTo>
                    <a:pt x="2275656" y="627360"/>
                  </a:lnTo>
                  <a:lnTo>
                    <a:pt x="2297057" y="667890"/>
                  </a:lnTo>
                  <a:lnTo>
                    <a:pt x="2316954" y="709308"/>
                  </a:lnTo>
                  <a:lnTo>
                    <a:pt x="2335311" y="751576"/>
                  </a:lnTo>
                  <a:lnTo>
                    <a:pt x="2352092" y="794660"/>
                  </a:lnTo>
                  <a:lnTo>
                    <a:pt x="2367260" y="838523"/>
                  </a:lnTo>
                  <a:lnTo>
                    <a:pt x="2380780" y="883127"/>
                  </a:lnTo>
                  <a:lnTo>
                    <a:pt x="2392615" y="928438"/>
                  </a:lnTo>
                  <a:lnTo>
                    <a:pt x="2402728" y="974419"/>
                  </a:lnTo>
                  <a:lnTo>
                    <a:pt x="2411084" y="1021034"/>
                  </a:lnTo>
                  <a:lnTo>
                    <a:pt x="2417646" y="1068246"/>
                  </a:lnTo>
                  <a:lnTo>
                    <a:pt x="2422378" y="1116019"/>
                  </a:lnTo>
                  <a:lnTo>
                    <a:pt x="2425244" y="1164317"/>
                  </a:lnTo>
                  <a:lnTo>
                    <a:pt x="2426207" y="1213103"/>
                  </a:lnTo>
                  <a:lnTo>
                    <a:pt x="2425244" y="1261890"/>
                  </a:lnTo>
                  <a:lnTo>
                    <a:pt x="2422378" y="1310188"/>
                  </a:lnTo>
                  <a:lnTo>
                    <a:pt x="2417646" y="1357961"/>
                  </a:lnTo>
                  <a:lnTo>
                    <a:pt x="2411084" y="1405173"/>
                  </a:lnTo>
                  <a:lnTo>
                    <a:pt x="2402728" y="1451788"/>
                  </a:lnTo>
                  <a:lnTo>
                    <a:pt x="2392615" y="1497769"/>
                  </a:lnTo>
                  <a:lnTo>
                    <a:pt x="2380780" y="1543080"/>
                  </a:lnTo>
                  <a:lnTo>
                    <a:pt x="2367260" y="1587684"/>
                  </a:lnTo>
                  <a:lnTo>
                    <a:pt x="2352092" y="1631547"/>
                  </a:lnTo>
                  <a:lnTo>
                    <a:pt x="2335311" y="1674631"/>
                  </a:lnTo>
                  <a:lnTo>
                    <a:pt x="2316954" y="1716899"/>
                  </a:lnTo>
                  <a:lnTo>
                    <a:pt x="2297057" y="1758317"/>
                  </a:lnTo>
                  <a:lnTo>
                    <a:pt x="2275656" y="1798847"/>
                  </a:lnTo>
                  <a:lnTo>
                    <a:pt x="2252788" y="1838454"/>
                  </a:lnTo>
                  <a:lnTo>
                    <a:pt x="2228488" y="1877100"/>
                  </a:lnTo>
                  <a:lnTo>
                    <a:pt x="2202794" y="1914751"/>
                  </a:lnTo>
                  <a:lnTo>
                    <a:pt x="2175740" y="1951369"/>
                  </a:lnTo>
                  <a:lnTo>
                    <a:pt x="2147365" y="1986918"/>
                  </a:lnTo>
                  <a:lnTo>
                    <a:pt x="2117703" y="2021362"/>
                  </a:lnTo>
                  <a:lnTo>
                    <a:pt x="2086791" y="2054665"/>
                  </a:lnTo>
                  <a:lnTo>
                    <a:pt x="2054665" y="2086791"/>
                  </a:lnTo>
                  <a:lnTo>
                    <a:pt x="2021362" y="2117703"/>
                  </a:lnTo>
                  <a:lnTo>
                    <a:pt x="1986918" y="2147365"/>
                  </a:lnTo>
                  <a:lnTo>
                    <a:pt x="1951369" y="2175740"/>
                  </a:lnTo>
                  <a:lnTo>
                    <a:pt x="1914751" y="2202794"/>
                  </a:lnTo>
                  <a:lnTo>
                    <a:pt x="1877100" y="2228488"/>
                  </a:lnTo>
                  <a:lnTo>
                    <a:pt x="1838454" y="2252788"/>
                  </a:lnTo>
                  <a:lnTo>
                    <a:pt x="1798847" y="2275656"/>
                  </a:lnTo>
                  <a:lnTo>
                    <a:pt x="1758317" y="2297057"/>
                  </a:lnTo>
                  <a:lnTo>
                    <a:pt x="1716899" y="2316954"/>
                  </a:lnTo>
                  <a:lnTo>
                    <a:pt x="1674631" y="2335311"/>
                  </a:lnTo>
                  <a:lnTo>
                    <a:pt x="1631547" y="2352092"/>
                  </a:lnTo>
                  <a:lnTo>
                    <a:pt x="1587684" y="2367260"/>
                  </a:lnTo>
                  <a:lnTo>
                    <a:pt x="1543080" y="2380780"/>
                  </a:lnTo>
                  <a:lnTo>
                    <a:pt x="1497769" y="2392615"/>
                  </a:lnTo>
                  <a:lnTo>
                    <a:pt x="1451788" y="2402728"/>
                  </a:lnTo>
                  <a:lnTo>
                    <a:pt x="1405173" y="2411084"/>
                  </a:lnTo>
                  <a:lnTo>
                    <a:pt x="1357961" y="2417646"/>
                  </a:lnTo>
                  <a:lnTo>
                    <a:pt x="1310188" y="2422378"/>
                  </a:lnTo>
                  <a:lnTo>
                    <a:pt x="1261890" y="2425244"/>
                  </a:lnTo>
                  <a:lnTo>
                    <a:pt x="1213103" y="2426208"/>
                  </a:lnTo>
                  <a:lnTo>
                    <a:pt x="1164317" y="2425244"/>
                  </a:lnTo>
                  <a:lnTo>
                    <a:pt x="1116019" y="2422378"/>
                  </a:lnTo>
                  <a:lnTo>
                    <a:pt x="1068246" y="2417646"/>
                  </a:lnTo>
                  <a:lnTo>
                    <a:pt x="1021034" y="2411084"/>
                  </a:lnTo>
                  <a:lnTo>
                    <a:pt x="974419" y="2402728"/>
                  </a:lnTo>
                  <a:lnTo>
                    <a:pt x="928438" y="2392615"/>
                  </a:lnTo>
                  <a:lnTo>
                    <a:pt x="883127" y="2380780"/>
                  </a:lnTo>
                  <a:lnTo>
                    <a:pt x="838523" y="2367260"/>
                  </a:lnTo>
                  <a:lnTo>
                    <a:pt x="794660" y="2352092"/>
                  </a:lnTo>
                  <a:lnTo>
                    <a:pt x="751576" y="2335311"/>
                  </a:lnTo>
                  <a:lnTo>
                    <a:pt x="709308" y="2316954"/>
                  </a:lnTo>
                  <a:lnTo>
                    <a:pt x="667890" y="2297057"/>
                  </a:lnTo>
                  <a:lnTo>
                    <a:pt x="627360" y="2275656"/>
                  </a:lnTo>
                  <a:lnTo>
                    <a:pt x="587753" y="2252788"/>
                  </a:lnTo>
                  <a:lnTo>
                    <a:pt x="549107" y="2228488"/>
                  </a:lnTo>
                  <a:lnTo>
                    <a:pt x="511456" y="2202794"/>
                  </a:lnTo>
                  <a:lnTo>
                    <a:pt x="474838" y="2175740"/>
                  </a:lnTo>
                  <a:lnTo>
                    <a:pt x="439289" y="2147365"/>
                  </a:lnTo>
                  <a:lnTo>
                    <a:pt x="404845" y="2117703"/>
                  </a:lnTo>
                  <a:lnTo>
                    <a:pt x="371542" y="2086791"/>
                  </a:lnTo>
                  <a:lnTo>
                    <a:pt x="339416" y="2054665"/>
                  </a:lnTo>
                  <a:lnTo>
                    <a:pt x="308504" y="2021362"/>
                  </a:lnTo>
                  <a:lnTo>
                    <a:pt x="278842" y="1986918"/>
                  </a:lnTo>
                  <a:lnTo>
                    <a:pt x="250467" y="1951369"/>
                  </a:lnTo>
                  <a:lnTo>
                    <a:pt x="223413" y="1914751"/>
                  </a:lnTo>
                  <a:lnTo>
                    <a:pt x="197719" y="1877100"/>
                  </a:lnTo>
                  <a:lnTo>
                    <a:pt x="173419" y="1838454"/>
                  </a:lnTo>
                  <a:lnTo>
                    <a:pt x="150551" y="1798847"/>
                  </a:lnTo>
                  <a:lnTo>
                    <a:pt x="129150" y="1758317"/>
                  </a:lnTo>
                  <a:lnTo>
                    <a:pt x="109253" y="1716899"/>
                  </a:lnTo>
                  <a:lnTo>
                    <a:pt x="90896" y="1674631"/>
                  </a:lnTo>
                  <a:lnTo>
                    <a:pt x="74115" y="1631547"/>
                  </a:lnTo>
                  <a:lnTo>
                    <a:pt x="58947" y="1587684"/>
                  </a:lnTo>
                  <a:lnTo>
                    <a:pt x="45427" y="1543080"/>
                  </a:lnTo>
                  <a:lnTo>
                    <a:pt x="33592" y="1497769"/>
                  </a:lnTo>
                  <a:lnTo>
                    <a:pt x="23479" y="1451788"/>
                  </a:lnTo>
                  <a:lnTo>
                    <a:pt x="15123" y="1405173"/>
                  </a:lnTo>
                  <a:lnTo>
                    <a:pt x="8561" y="1357961"/>
                  </a:lnTo>
                  <a:lnTo>
                    <a:pt x="3829" y="1310188"/>
                  </a:lnTo>
                  <a:lnTo>
                    <a:pt x="963" y="1261890"/>
                  </a:lnTo>
                  <a:lnTo>
                    <a:pt x="0" y="1213103"/>
                  </a:lnTo>
                  <a:close/>
                </a:path>
              </a:pathLst>
            </a:custGeom>
            <a:ln w="25400">
              <a:solidFill>
                <a:srgbClr val="FFFFFF"/>
              </a:solidFill>
            </a:ln>
          </p:spPr>
          <p:txBody>
            <a:bodyPr wrap="square" lIns="0" tIns="0" rIns="0" bIns="0" rtlCol="0"/>
            <a:lstStyle/>
            <a:p>
              <a:endParaRPr sz="1738">
                <a:latin typeface="+mj-lt"/>
              </a:endParaRPr>
            </a:p>
          </p:txBody>
        </p:sp>
      </p:grpSp>
      <p:sp>
        <p:nvSpPr>
          <p:cNvPr id="12" name="object 12"/>
          <p:cNvSpPr txBox="1"/>
          <p:nvPr/>
        </p:nvSpPr>
        <p:spPr>
          <a:xfrm>
            <a:off x="5386313" y="2468482"/>
            <a:ext cx="1627031" cy="520136"/>
          </a:xfrm>
          <a:prstGeom prst="rect">
            <a:avLst/>
          </a:prstGeom>
        </p:spPr>
        <p:txBody>
          <a:bodyPr vert="horz" wrap="square" lIns="0" tIns="53969" rIns="0" bIns="0" rtlCol="0">
            <a:spAutoFit/>
          </a:bodyPr>
          <a:lstStyle/>
          <a:p>
            <a:pPr marL="345892" marR="4906" indent="-334239">
              <a:lnSpc>
                <a:spcPts val="1758"/>
              </a:lnSpc>
              <a:spcBef>
                <a:spcPts val="425"/>
              </a:spcBef>
            </a:pPr>
            <a:r>
              <a:rPr sz="1738" spc="-39" dirty="0">
                <a:solidFill>
                  <a:srgbClr val="FFFFFF"/>
                </a:solidFill>
                <a:latin typeface="+mj-lt"/>
                <a:cs typeface="Times New Roman"/>
              </a:rPr>
              <a:t>Overseas</a:t>
            </a:r>
            <a:r>
              <a:rPr sz="1738" spc="-34" dirty="0">
                <a:solidFill>
                  <a:srgbClr val="FFFFFF"/>
                </a:solidFill>
                <a:latin typeface="+mj-lt"/>
                <a:cs typeface="Times New Roman"/>
              </a:rPr>
              <a:t> </a:t>
            </a:r>
            <a:r>
              <a:rPr sz="1738" spc="-19" dirty="0">
                <a:solidFill>
                  <a:srgbClr val="FFFFFF"/>
                </a:solidFill>
                <a:latin typeface="+mj-lt"/>
                <a:cs typeface="Times New Roman"/>
              </a:rPr>
              <a:t>Portfolio </a:t>
            </a:r>
            <a:r>
              <a:rPr sz="1738" spc="-419" dirty="0">
                <a:solidFill>
                  <a:srgbClr val="FFFFFF"/>
                </a:solidFill>
                <a:latin typeface="+mj-lt"/>
                <a:cs typeface="Times New Roman"/>
              </a:rPr>
              <a:t> </a:t>
            </a:r>
            <a:r>
              <a:rPr sz="1738" spc="-29" dirty="0">
                <a:solidFill>
                  <a:srgbClr val="FFFFFF"/>
                </a:solidFill>
                <a:latin typeface="+mj-lt"/>
                <a:cs typeface="Times New Roman"/>
              </a:rPr>
              <a:t>investment</a:t>
            </a:r>
            <a:endParaRPr sz="1738">
              <a:latin typeface="+mj-lt"/>
              <a:cs typeface="Times New Roman"/>
            </a:endParaRPr>
          </a:p>
        </p:txBody>
      </p:sp>
      <p:sp>
        <p:nvSpPr>
          <p:cNvPr id="13" name="object 13"/>
          <p:cNvSpPr/>
          <p:nvPr/>
        </p:nvSpPr>
        <p:spPr>
          <a:xfrm>
            <a:off x="7741307" y="2358582"/>
            <a:ext cx="999646" cy="319519"/>
          </a:xfrm>
          <a:custGeom>
            <a:avLst/>
            <a:gdLst/>
            <a:ahLst/>
            <a:cxnLst/>
            <a:rect l="l" t="t" r="r" b="b"/>
            <a:pathLst>
              <a:path w="1035050" h="330835">
                <a:moveTo>
                  <a:pt x="1034796" y="0"/>
                </a:moveTo>
                <a:lnTo>
                  <a:pt x="0" y="0"/>
                </a:lnTo>
                <a:lnTo>
                  <a:pt x="0" y="330835"/>
                </a:lnTo>
                <a:lnTo>
                  <a:pt x="1034796" y="330835"/>
                </a:lnTo>
                <a:lnTo>
                  <a:pt x="1034796" y="0"/>
                </a:lnTo>
                <a:close/>
              </a:path>
            </a:pathLst>
          </a:custGeom>
          <a:solidFill>
            <a:srgbClr val="B1C1DB"/>
          </a:solidFill>
        </p:spPr>
        <p:txBody>
          <a:bodyPr wrap="square" lIns="0" tIns="0" rIns="0" bIns="0" rtlCol="0"/>
          <a:lstStyle/>
          <a:p>
            <a:endParaRPr sz="1738">
              <a:latin typeface="+mj-lt"/>
            </a:endParaRPr>
          </a:p>
        </p:txBody>
      </p:sp>
      <p:sp>
        <p:nvSpPr>
          <p:cNvPr id="14" name="object 14"/>
          <p:cNvSpPr/>
          <p:nvPr/>
        </p:nvSpPr>
        <p:spPr>
          <a:xfrm>
            <a:off x="7741307" y="2837799"/>
            <a:ext cx="999646" cy="319519"/>
          </a:xfrm>
          <a:custGeom>
            <a:avLst/>
            <a:gdLst/>
            <a:ahLst/>
            <a:cxnLst/>
            <a:rect l="l" t="t" r="r" b="b"/>
            <a:pathLst>
              <a:path w="1035050" h="330835">
                <a:moveTo>
                  <a:pt x="1034796" y="0"/>
                </a:moveTo>
                <a:lnTo>
                  <a:pt x="0" y="0"/>
                </a:lnTo>
                <a:lnTo>
                  <a:pt x="0" y="330835"/>
                </a:lnTo>
                <a:lnTo>
                  <a:pt x="1034796" y="330835"/>
                </a:lnTo>
                <a:lnTo>
                  <a:pt x="1034796" y="0"/>
                </a:lnTo>
                <a:close/>
              </a:path>
            </a:pathLst>
          </a:custGeom>
          <a:solidFill>
            <a:srgbClr val="B1C1DB"/>
          </a:solidFill>
        </p:spPr>
        <p:txBody>
          <a:bodyPr wrap="square" lIns="0" tIns="0" rIns="0" bIns="0" rtlCol="0"/>
          <a:lstStyle/>
          <a:p>
            <a:endParaRPr sz="1738">
              <a:latin typeface="+mj-lt"/>
            </a:endParaRPr>
          </a:p>
        </p:txBody>
      </p:sp>
      <p:grpSp>
        <p:nvGrpSpPr>
          <p:cNvPr id="15" name="object 15"/>
          <p:cNvGrpSpPr/>
          <p:nvPr/>
        </p:nvGrpSpPr>
        <p:grpSpPr>
          <a:xfrm>
            <a:off x="9099353" y="1574075"/>
            <a:ext cx="2367873" cy="2367873"/>
            <a:chOff x="9421621" y="1371854"/>
            <a:chExt cx="2451735" cy="2451735"/>
          </a:xfrm>
        </p:grpSpPr>
        <p:sp>
          <p:nvSpPr>
            <p:cNvPr id="16" name="object 16"/>
            <p:cNvSpPr/>
            <p:nvPr/>
          </p:nvSpPr>
          <p:spPr>
            <a:xfrm>
              <a:off x="9434321" y="1384554"/>
              <a:ext cx="2426335" cy="2426335"/>
            </a:xfrm>
            <a:custGeom>
              <a:avLst/>
              <a:gdLst/>
              <a:ahLst/>
              <a:cxnLst/>
              <a:rect l="l" t="t" r="r" b="b"/>
              <a:pathLst>
                <a:path w="2426334" h="2426335">
                  <a:moveTo>
                    <a:pt x="1213103" y="0"/>
                  </a:moveTo>
                  <a:lnTo>
                    <a:pt x="1164317" y="963"/>
                  </a:lnTo>
                  <a:lnTo>
                    <a:pt x="1116019" y="3829"/>
                  </a:lnTo>
                  <a:lnTo>
                    <a:pt x="1068246" y="8561"/>
                  </a:lnTo>
                  <a:lnTo>
                    <a:pt x="1021034" y="15123"/>
                  </a:lnTo>
                  <a:lnTo>
                    <a:pt x="974419" y="23479"/>
                  </a:lnTo>
                  <a:lnTo>
                    <a:pt x="928438" y="33592"/>
                  </a:lnTo>
                  <a:lnTo>
                    <a:pt x="883127" y="45427"/>
                  </a:lnTo>
                  <a:lnTo>
                    <a:pt x="838523" y="58947"/>
                  </a:lnTo>
                  <a:lnTo>
                    <a:pt x="794660" y="74115"/>
                  </a:lnTo>
                  <a:lnTo>
                    <a:pt x="751576" y="90896"/>
                  </a:lnTo>
                  <a:lnTo>
                    <a:pt x="709308" y="109253"/>
                  </a:lnTo>
                  <a:lnTo>
                    <a:pt x="667890" y="129150"/>
                  </a:lnTo>
                  <a:lnTo>
                    <a:pt x="627360" y="150551"/>
                  </a:lnTo>
                  <a:lnTo>
                    <a:pt x="587753" y="173419"/>
                  </a:lnTo>
                  <a:lnTo>
                    <a:pt x="549107" y="197719"/>
                  </a:lnTo>
                  <a:lnTo>
                    <a:pt x="511456" y="223413"/>
                  </a:lnTo>
                  <a:lnTo>
                    <a:pt x="474838" y="250467"/>
                  </a:lnTo>
                  <a:lnTo>
                    <a:pt x="439289" y="278842"/>
                  </a:lnTo>
                  <a:lnTo>
                    <a:pt x="404845" y="308504"/>
                  </a:lnTo>
                  <a:lnTo>
                    <a:pt x="371542" y="339416"/>
                  </a:lnTo>
                  <a:lnTo>
                    <a:pt x="339416" y="371542"/>
                  </a:lnTo>
                  <a:lnTo>
                    <a:pt x="308504" y="404845"/>
                  </a:lnTo>
                  <a:lnTo>
                    <a:pt x="278842" y="439289"/>
                  </a:lnTo>
                  <a:lnTo>
                    <a:pt x="250467" y="474838"/>
                  </a:lnTo>
                  <a:lnTo>
                    <a:pt x="223413" y="511456"/>
                  </a:lnTo>
                  <a:lnTo>
                    <a:pt x="197719" y="549107"/>
                  </a:lnTo>
                  <a:lnTo>
                    <a:pt x="173419" y="587753"/>
                  </a:lnTo>
                  <a:lnTo>
                    <a:pt x="150551" y="627360"/>
                  </a:lnTo>
                  <a:lnTo>
                    <a:pt x="129150" y="667890"/>
                  </a:lnTo>
                  <a:lnTo>
                    <a:pt x="109253" y="709308"/>
                  </a:lnTo>
                  <a:lnTo>
                    <a:pt x="90896" y="751576"/>
                  </a:lnTo>
                  <a:lnTo>
                    <a:pt x="74115" y="794660"/>
                  </a:lnTo>
                  <a:lnTo>
                    <a:pt x="58947" y="838523"/>
                  </a:lnTo>
                  <a:lnTo>
                    <a:pt x="45427" y="883127"/>
                  </a:lnTo>
                  <a:lnTo>
                    <a:pt x="33592" y="928438"/>
                  </a:lnTo>
                  <a:lnTo>
                    <a:pt x="23479" y="974419"/>
                  </a:lnTo>
                  <a:lnTo>
                    <a:pt x="15123" y="1021034"/>
                  </a:lnTo>
                  <a:lnTo>
                    <a:pt x="8561" y="1068246"/>
                  </a:lnTo>
                  <a:lnTo>
                    <a:pt x="3829" y="1116019"/>
                  </a:lnTo>
                  <a:lnTo>
                    <a:pt x="963" y="1164317"/>
                  </a:lnTo>
                  <a:lnTo>
                    <a:pt x="0" y="1213103"/>
                  </a:lnTo>
                  <a:lnTo>
                    <a:pt x="963" y="1261890"/>
                  </a:lnTo>
                  <a:lnTo>
                    <a:pt x="3829" y="1310188"/>
                  </a:lnTo>
                  <a:lnTo>
                    <a:pt x="8561" y="1357961"/>
                  </a:lnTo>
                  <a:lnTo>
                    <a:pt x="15123" y="1405173"/>
                  </a:lnTo>
                  <a:lnTo>
                    <a:pt x="23479" y="1451788"/>
                  </a:lnTo>
                  <a:lnTo>
                    <a:pt x="33592" y="1497769"/>
                  </a:lnTo>
                  <a:lnTo>
                    <a:pt x="45427" y="1543080"/>
                  </a:lnTo>
                  <a:lnTo>
                    <a:pt x="58947" y="1587684"/>
                  </a:lnTo>
                  <a:lnTo>
                    <a:pt x="74115" y="1631547"/>
                  </a:lnTo>
                  <a:lnTo>
                    <a:pt x="90896" y="1674631"/>
                  </a:lnTo>
                  <a:lnTo>
                    <a:pt x="109253" y="1716899"/>
                  </a:lnTo>
                  <a:lnTo>
                    <a:pt x="129150" y="1758317"/>
                  </a:lnTo>
                  <a:lnTo>
                    <a:pt x="150551" y="1798847"/>
                  </a:lnTo>
                  <a:lnTo>
                    <a:pt x="173419" y="1838454"/>
                  </a:lnTo>
                  <a:lnTo>
                    <a:pt x="197719" y="1877100"/>
                  </a:lnTo>
                  <a:lnTo>
                    <a:pt x="223413" y="1914751"/>
                  </a:lnTo>
                  <a:lnTo>
                    <a:pt x="250467" y="1951369"/>
                  </a:lnTo>
                  <a:lnTo>
                    <a:pt x="278842" y="1986918"/>
                  </a:lnTo>
                  <a:lnTo>
                    <a:pt x="308504" y="2021362"/>
                  </a:lnTo>
                  <a:lnTo>
                    <a:pt x="339416" y="2054665"/>
                  </a:lnTo>
                  <a:lnTo>
                    <a:pt x="371542" y="2086791"/>
                  </a:lnTo>
                  <a:lnTo>
                    <a:pt x="404845" y="2117703"/>
                  </a:lnTo>
                  <a:lnTo>
                    <a:pt x="439289" y="2147365"/>
                  </a:lnTo>
                  <a:lnTo>
                    <a:pt x="474838" y="2175740"/>
                  </a:lnTo>
                  <a:lnTo>
                    <a:pt x="511456" y="2202794"/>
                  </a:lnTo>
                  <a:lnTo>
                    <a:pt x="549107" y="2228488"/>
                  </a:lnTo>
                  <a:lnTo>
                    <a:pt x="587753" y="2252788"/>
                  </a:lnTo>
                  <a:lnTo>
                    <a:pt x="627360" y="2275656"/>
                  </a:lnTo>
                  <a:lnTo>
                    <a:pt x="667890" y="2297057"/>
                  </a:lnTo>
                  <a:lnTo>
                    <a:pt x="709308" y="2316954"/>
                  </a:lnTo>
                  <a:lnTo>
                    <a:pt x="751576" y="2335311"/>
                  </a:lnTo>
                  <a:lnTo>
                    <a:pt x="794660" y="2352092"/>
                  </a:lnTo>
                  <a:lnTo>
                    <a:pt x="838523" y="2367260"/>
                  </a:lnTo>
                  <a:lnTo>
                    <a:pt x="883127" y="2380780"/>
                  </a:lnTo>
                  <a:lnTo>
                    <a:pt x="928438" y="2392615"/>
                  </a:lnTo>
                  <a:lnTo>
                    <a:pt x="974419" y="2402728"/>
                  </a:lnTo>
                  <a:lnTo>
                    <a:pt x="1021034" y="2411084"/>
                  </a:lnTo>
                  <a:lnTo>
                    <a:pt x="1068246" y="2417646"/>
                  </a:lnTo>
                  <a:lnTo>
                    <a:pt x="1116019" y="2422378"/>
                  </a:lnTo>
                  <a:lnTo>
                    <a:pt x="1164317" y="2425244"/>
                  </a:lnTo>
                  <a:lnTo>
                    <a:pt x="1213103" y="2426208"/>
                  </a:lnTo>
                  <a:lnTo>
                    <a:pt x="1261890" y="2425244"/>
                  </a:lnTo>
                  <a:lnTo>
                    <a:pt x="1310188" y="2422378"/>
                  </a:lnTo>
                  <a:lnTo>
                    <a:pt x="1357961" y="2417646"/>
                  </a:lnTo>
                  <a:lnTo>
                    <a:pt x="1405173" y="2411084"/>
                  </a:lnTo>
                  <a:lnTo>
                    <a:pt x="1451788" y="2402728"/>
                  </a:lnTo>
                  <a:lnTo>
                    <a:pt x="1497769" y="2392615"/>
                  </a:lnTo>
                  <a:lnTo>
                    <a:pt x="1543080" y="2380780"/>
                  </a:lnTo>
                  <a:lnTo>
                    <a:pt x="1587684" y="2367260"/>
                  </a:lnTo>
                  <a:lnTo>
                    <a:pt x="1631547" y="2352092"/>
                  </a:lnTo>
                  <a:lnTo>
                    <a:pt x="1674631" y="2335311"/>
                  </a:lnTo>
                  <a:lnTo>
                    <a:pt x="1716899" y="2316954"/>
                  </a:lnTo>
                  <a:lnTo>
                    <a:pt x="1758317" y="2297057"/>
                  </a:lnTo>
                  <a:lnTo>
                    <a:pt x="1798847" y="2275656"/>
                  </a:lnTo>
                  <a:lnTo>
                    <a:pt x="1838454" y="2252788"/>
                  </a:lnTo>
                  <a:lnTo>
                    <a:pt x="1877100" y="2228488"/>
                  </a:lnTo>
                  <a:lnTo>
                    <a:pt x="1914751" y="2202794"/>
                  </a:lnTo>
                  <a:lnTo>
                    <a:pt x="1951369" y="2175740"/>
                  </a:lnTo>
                  <a:lnTo>
                    <a:pt x="1986918" y="2147365"/>
                  </a:lnTo>
                  <a:lnTo>
                    <a:pt x="2021362" y="2117703"/>
                  </a:lnTo>
                  <a:lnTo>
                    <a:pt x="2054665" y="2086791"/>
                  </a:lnTo>
                  <a:lnTo>
                    <a:pt x="2086791" y="2054665"/>
                  </a:lnTo>
                  <a:lnTo>
                    <a:pt x="2117703" y="2021362"/>
                  </a:lnTo>
                  <a:lnTo>
                    <a:pt x="2147365" y="1986918"/>
                  </a:lnTo>
                  <a:lnTo>
                    <a:pt x="2175740" y="1951369"/>
                  </a:lnTo>
                  <a:lnTo>
                    <a:pt x="2202794" y="1914751"/>
                  </a:lnTo>
                  <a:lnTo>
                    <a:pt x="2228488" y="1877100"/>
                  </a:lnTo>
                  <a:lnTo>
                    <a:pt x="2252788" y="1838454"/>
                  </a:lnTo>
                  <a:lnTo>
                    <a:pt x="2275656" y="1798847"/>
                  </a:lnTo>
                  <a:lnTo>
                    <a:pt x="2297057" y="1758317"/>
                  </a:lnTo>
                  <a:lnTo>
                    <a:pt x="2316954" y="1716899"/>
                  </a:lnTo>
                  <a:lnTo>
                    <a:pt x="2335311" y="1674631"/>
                  </a:lnTo>
                  <a:lnTo>
                    <a:pt x="2352092" y="1631547"/>
                  </a:lnTo>
                  <a:lnTo>
                    <a:pt x="2367260" y="1587684"/>
                  </a:lnTo>
                  <a:lnTo>
                    <a:pt x="2380780" y="1543080"/>
                  </a:lnTo>
                  <a:lnTo>
                    <a:pt x="2392615" y="1497769"/>
                  </a:lnTo>
                  <a:lnTo>
                    <a:pt x="2402728" y="1451788"/>
                  </a:lnTo>
                  <a:lnTo>
                    <a:pt x="2411084" y="1405173"/>
                  </a:lnTo>
                  <a:lnTo>
                    <a:pt x="2417646" y="1357961"/>
                  </a:lnTo>
                  <a:lnTo>
                    <a:pt x="2422378" y="1310188"/>
                  </a:lnTo>
                  <a:lnTo>
                    <a:pt x="2425244" y="1261890"/>
                  </a:lnTo>
                  <a:lnTo>
                    <a:pt x="2426207" y="1213103"/>
                  </a:lnTo>
                  <a:lnTo>
                    <a:pt x="2425244" y="1164317"/>
                  </a:lnTo>
                  <a:lnTo>
                    <a:pt x="2422378" y="1116019"/>
                  </a:lnTo>
                  <a:lnTo>
                    <a:pt x="2417646" y="1068246"/>
                  </a:lnTo>
                  <a:lnTo>
                    <a:pt x="2411084" y="1021034"/>
                  </a:lnTo>
                  <a:lnTo>
                    <a:pt x="2402728" y="974419"/>
                  </a:lnTo>
                  <a:lnTo>
                    <a:pt x="2392615" y="928438"/>
                  </a:lnTo>
                  <a:lnTo>
                    <a:pt x="2380780" y="883127"/>
                  </a:lnTo>
                  <a:lnTo>
                    <a:pt x="2367260" y="838523"/>
                  </a:lnTo>
                  <a:lnTo>
                    <a:pt x="2352092" y="794660"/>
                  </a:lnTo>
                  <a:lnTo>
                    <a:pt x="2335311" y="751576"/>
                  </a:lnTo>
                  <a:lnTo>
                    <a:pt x="2316954" y="709308"/>
                  </a:lnTo>
                  <a:lnTo>
                    <a:pt x="2297057" y="667890"/>
                  </a:lnTo>
                  <a:lnTo>
                    <a:pt x="2275656" y="627360"/>
                  </a:lnTo>
                  <a:lnTo>
                    <a:pt x="2252788" y="587753"/>
                  </a:lnTo>
                  <a:lnTo>
                    <a:pt x="2228488" y="549107"/>
                  </a:lnTo>
                  <a:lnTo>
                    <a:pt x="2202794" y="511456"/>
                  </a:lnTo>
                  <a:lnTo>
                    <a:pt x="2175740" y="474838"/>
                  </a:lnTo>
                  <a:lnTo>
                    <a:pt x="2147365" y="439289"/>
                  </a:lnTo>
                  <a:lnTo>
                    <a:pt x="2117703" y="404845"/>
                  </a:lnTo>
                  <a:lnTo>
                    <a:pt x="2086791" y="371542"/>
                  </a:lnTo>
                  <a:lnTo>
                    <a:pt x="2054665" y="339416"/>
                  </a:lnTo>
                  <a:lnTo>
                    <a:pt x="2021362" y="308504"/>
                  </a:lnTo>
                  <a:lnTo>
                    <a:pt x="1986918" y="278842"/>
                  </a:lnTo>
                  <a:lnTo>
                    <a:pt x="1951369" y="250467"/>
                  </a:lnTo>
                  <a:lnTo>
                    <a:pt x="1914751" y="223413"/>
                  </a:lnTo>
                  <a:lnTo>
                    <a:pt x="1877100" y="197719"/>
                  </a:lnTo>
                  <a:lnTo>
                    <a:pt x="1838454" y="173419"/>
                  </a:lnTo>
                  <a:lnTo>
                    <a:pt x="1798847" y="150551"/>
                  </a:lnTo>
                  <a:lnTo>
                    <a:pt x="1758317" y="129150"/>
                  </a:lnTo>
                  <a:lnTo>
                    <a:pt x="1716899" y="109253"/>
                  </a:lnTo>
                  <a:lnTo>
                    <a:pt x="1674631" y="90896"/>
                  </a:lnTo>
                  <a:lnTo>
                    <a:pt x="1631547" y="74115"/>
                  </a:lnTo>
                  <a:lnTo>
                    <a:pt x="1587684" y="58947"/>
                  </a:lnTo>
                  <a:lnTo>
                    <a:pt x="1543080" y="45427"/>
                  </a:lnTo>
                  <a:lnTo>
                    <a:pt x="1497769" y="33592"/>
                  </a:lnTo>
                  <a:lnTo>
                    <a:pt x="1451788" y="23479"/>
                  </a:lnTo>
                  <a:lnTo>
                    <a:pt x="1405173" y="15123"/>
                  </a:lnTo>
                  <a:lnTo>
                    <a:pt x="1357961" y="8561"/>
                  </a:lnTo>
                  <a:lnTo>
                    <a:pt x="1310188" y="3829"/>
                  </a:lnTo>
                  <a:lnTo>
                    <a:pt x="1261890" y="963"/>
                  </a:lnTo>
                  <a:lnTo>
                    <a:pt x="1213103" y="0"/>
                  </a:lnTo>
                  <a:close/>
                </a:path>
              </a:pathLst>
            </a:custGeom>
            <a:solidFill>
              <a:srgbClr val="4F81BC"/>
            </a:solidFill>
          </p:spPr>
          <p:txBody>
            <a:bodyPr wrap="square" lIns="0" tIns="0" rIns="0" bIns="0" rtlCol="0"/>
            <a:lstStyle/>
            <a:p>
              <a:endParaRPr sz="1738">
                <a:latin typeface="+mj-lt"/>
              </a:endParaRPr>
            </a:p>
          </p:txBody>
        </p:sp>
        <p:sp>
          <p:nvSpPr>
            <p:cNvPr id="17" name="object 17"/>
            <p:cNvSpPr/>
            <p:nvPr/>
          </p:nvSpPr>
          <p:spPr>
            <a:xfrm>
              <a:off x="9434321" y="1384554"/>
              <a:ext cx="2426335" cy="2426335"/>
            </a:xfrm>
            <a:custGeom>
              <a:avLst/>
              <a:gdLst/>
              <a:ahLst/>
              <a:cxnLst/>
              <a:rect l="l" t="t" r="r" b="b"/>
              <a:pathLst>
                <a:path w="2426334" h="2426335">
                  <a:moveTo>
                    <a:pt x="0" y="1213103"/>
                  </a:moveTo>
                  <a:lnTo>
                    <a:pt x="963" y="1164317"/>
                  </a:lnTo>
                  <a:lnTo>
                    <a:pt x="3829" y="1116019"/>
                  </a:lnTo>
                  <a:lnTo>
                    <a:pt x="8561" y="1068246"/>
                  </a:lnTo>
                  <a:lnTo>
                    <a:pt x="15123" y="1021034"/>
                  </a:lnTo>
                  <a:lnTo>
                    <a:pt x="23479" y="974419"/>
                  </a:lnTo>
                  <a:lnTo>
                    <a:pt x="33592" y="928438"/>
                  </a:lnTo>
                  <a:lnTo>
                    <a:pt x="45427" y="883127"/>
                  </a:lnTo>
                  <a:lnTo>
                    <a:pt x="58947" y="838523"/>
                  </a:lnTo>
                  <a:lnTo>
                    <a:pt x="74115" y="794660"/>
                  </a:lnTo>
                  <a:lnTo>
                    <a:pt x="90896" y="751576"/>
                  </a:lnTo>
                  <a:lnTo>
                    <a:pt x="109253" y="709308"/>
                  </a:lnTo>
                  <a:lnTo>
                    <a:pt x="129150" y="667890"/>
                  </a:lnTo>
                  <a:lnTo>
                    <a:pt x="150551" y="627360"/>
                  </a:lnTo>
                  <a:lnTo>
                    <a:pt x="173419" y="587753"/>
                  </a:lnTo>
                  <a:lnTo>
                    <a:pt x="197719" y="549107"/>
                  </a:lnTo>
                  <a:lnTo>
                    <a:pt x="223413" y="511456"/>
                  </a:lnTo>
                  <a:lnTo>
                    <a:pt x="250467" y="474838"/>
                  </a:lnTo>
                  <a:lnTo>
                    <a:pt x="278842" y="439289"/>
                  </a:lnTo>
                  <a:lnTo>
                    <a:pt x="308504" y="404845"/>
                  </a:lnTo>
                  <a:lnTo>
                    <a:pt x="339416" y="371542"/>
                  </a:lnTo>
                  <a:lnTo>
                    <a:pt x="371542" y="339416"/>
                  </a:lnTo>
                  <a:lnTo>
                    <a:pt x="404845" y="308504"/>
                  </a:lnTo>
                  <a:lnTo>
                    <a:pt x="439289" y="278842"/>
                  </a:lnTo>
                  <a:lnTo>
                    <a:pt x="474838" y="250467"/>
                  </a:lnTo>
                  <a:lnTo>
                    <a:pt x="511456" y="223413"/>
                  </a:lnTo>
                  <a:lnTo>
                    <a:pt x="549107" y="197719"/>
                  </a:lnTo>
                  <a:lnTo>
                    <a:pt x="587753" y="173419"/>
                  </a:lnTo>
                  <a:lnTo>
                    <a:pt x="627360" y="150551"/>
                  </a:lnTo>
                  <a:lnTo>
                    <a:pt x="667890" y="129150"/>
                  </a:lnTo>
                  <a:lnTo>
                    <a:pt x="709308" y="109253"/>
                  </a:lnTo>
                  <a:lnTo>
                    <a:pt x="751576" y="90896"/>
                  </a:lnTo>
                  <a:lnTo>
                    <a:pt x="794660" y="74115"/>
                  </a:lnTo>
                  <a:lnTo>
                    <a:pt x="838523" y="58947"/>
                  </a:lnTo>
                  <a:lnTo>
                    <a:pt x="883127" y="45427"/>
                  </a:lnTo>
                  <a:lnTo>
                    <a:pt x="928438" y="33592"/>
                  </a:lnTo>
                  <a:lnTo>
                    <a:pt x="974419" y="23479"/>
                  </a:lnTo>
                  <a:lnTo>
                    <a:pt x="1021034" y="15123"/>
                  </a:lnTo>
                  <a:lnTo>
                    <a:pt x="1068246" y="8561"/>
                  </a:lnTo>
                  <a:lnTo>
                    <a:pt x="1116019" y="3829"/>
                  </a:lnTo>
                  <a:lnTo>
                    <a:pt x="1164317" y="963"/>
                  </a:lnTo>
                  <a:lnTo>
                    <a:pt x="1213103" y="0"/>
                  </a:lnTo>
                  <a:lnTo>
                    <a:pt x="1261890" y="963"/>
                  </a:lnTo>
                  <a:lnTo>
                    <a:pt x="1310188" y="3829"/>
                  </a:lnTo>
                  <a:lnTo>
                    <a:pt x="1357961" y="8561"/>
                  </a:lnTo>
                  <a:lnTo>
                    <a:pt x="1405173" y="15123"/>
                  </a:lnTo>
                  <a:lnTo>
                    <a:pt x="1451788" y="23479"/>
                  </a:lnTo>
                  <a:lnTo>
                    <a:pt x="1497769" y="33592"/>
                  </a:lnTo>
                  <a:lnTo>
                    <a:pt x="1543080" y="45427"/>
                  </a:lnTo>
                  <a:lnTo>
                    <a:pt x="1587684" y="58947"/>
                  </a:lnTo>
                  <a:lnTo>
                    <a:pt x="1631547" y="74115"/>
                  </a:lnTo>
                  <a:lnTo>
                    <a:pt x="1674631" y="90896"/>
                  </a:lnTo>
                  <a:lnTo>
                    <a:pt x="1716899" y="109253"/>
                  </a:lnTo>
                  <a:lnTo>
                    <a:pt x="1758317" y="129150"/>
                  </a:lnTo>
                  <a:lnTo>
                    <a:pt x="1798847" y="150551"/>
                  </a:lnTo>
                  <a:lnTo>
                    <a:pt x="1838454" y="173419"/>
                  </a:lnTo>
                  <a:lnTo>
                    <a:pt x="1877100" y="197719"/>
                  </a:lnTo>
                  <a:lnTo>
                    <a:pt x="1914751" y="223413"/>
                  </a:lnTo>
                  <a:lnTo>
                    <a:pt x="1951369" y="250467"/>
                  </a:lnTo>
                  <a:lnTo>
                    <a:pt x="1986918" y="278842"/>
                  </a:lnTo>
                  <a:lnTo>
                    <a:pt x="2021362" y="308504"/>
                  </a:lnTo>
                  <a:lnTo>
                    <a:pt x="2054665" y="339416"/>
                  </a:lnTo>
                  <a:lnTo>
                    <a:pt x="2086791" y="371542"/>
                  </a:lnTo>
                  <a:lnTo>
                    <a:pt x="2117703" y="404845"/>
                  </a:lnTo>
                  <a:lnTo>
                    <a:pt x="2147365" y="439289"/>
                  </a:lnTo>
                  <a:lnTo>
                    <a:pt x="2175740" y="474838"/>
                  </a:lnTo>
                  <a:lnTo>
                    <a:pt x="2202794" y="511456"/>
                  </a:lnTo>
                  <a:lnTo>
                    <a:pt x="2228488" y="549107"/>
                  </a:lnTo>
                  <a:lnTo>
                    <a:pt x="2252788" y="587753"/>
                  </a:lnTo>
                  <a:lnTo>
                    <a:pt x="2275656" y="627360"/>
                  </a:lnTo>
                  <a:lnTo>
                    <a:pt x="2297057" y="667890"/>
                  </a:lnTo>
                  <a:lnTo>
                    <a:pt x="2316954" y="709308"/>
                  </a:lnTo>
                  <a:lnTo>
                    <a:pt x="2335311" y="751576"/>
                  </a:lnTo>
                  <a:lnTo>
                    <a:pt x="2352092" y="794660"/>
                  </a:lnTo>
                  <a:lnTo>
                    <a:pt x="2367260" y="838523"/>
                  </a:lnTo>
                  <a:lnTo>
                    <a:pt x="2380780" y="883127"/>
                  </a:lnTo>
                  <a:lnTo>
                    <a:pt x="2392615" y="928438"/>
                  </a:lnTo>
                  <a:lnTo>
                    <a:pt x="2402728" y="974419"/>
                  </a:lnTo>
                  <a:lnTo>
                    <a:pt x="2411084" y="1021034"/>
                  </a:lnTo>
                  <a:lnTo>
                    <a:pt x="2417646" y="1068246"/>
                  </a:lnTo>
                  <a:lnTo>
                    <a:pt x="2422378" y="1116019"/>
                  </a:lnTo>
                  <a:lnTo>
                    <a:pt x="2425244" y="1164317"/>
                  </a:lnTo>
                  <a:lnTo>
                    <a:pt x="2426207" y="1213103"/>
                  </a:lnTo>
                  <a:lnTo>
                    <a:pt x="2425244" y="1261890"/>
                  </a:lnTo>
                  <a:lnTo>
                    <a:pt x="2422378" y="1310188"/>
                  </a:lnTo>
                  <a:lnTo>
                    <a:pt x="2417646" y="1357961"/>
                  </a:lnTo>
                  <a:lnTo>
                    <a:pt x="2411084" y="1405173"/>
                  </a:lnTo>
                  <a:lnTo>
                    <a:pt x="2402728" y="1451788"/>
                  </a:lnTo>
                  <a:lnTo>
                    <a:pt x="2392615" y="1497769"/>
                  </a:lnTo>
                  <a:lnTo>
                    <a:pt x="2380780" y="1543080"/>
                  </a:lnTo>
                  <a:lnTo>
                    <a:pt x="2367260" y="1587684"/>
                  </a:lnTo>
                  <a:lnTo>
                    <a:pt x="2352092" y="1631547"/>
                  </a:lnTo>
                  <a:lnTo>
                    <a:pt x="2335311" y="1674631"/>
                  </a:lnTo>
                  <a:lnTo>
                    <a:pt x="2316954" y="1716899"/>
                  </a:lnTo>
                  <a:lnTo>
                    <a:pt x="2297057" y="1758317"/>
                  </a:lnTo>
                  <a:lnTo>
                    <a:pt x="2275656" y="1798847"/>
                  </a:lnTo>
                  <a:lnTo>
                    <a:pt x="2252788" y="1838454"/>
                  </a:lnTo>
                  <a:lnTo>
                    <a:pt x="2228488" y="1877100"/>
                  </a:lnTo>
                  <a:lnTo>
                    <a:pt x="2202794" y="1914751"/>
                  </a:lnTo>
                  <a:lnTo>
                    <a:pt x="2175740" y="1951369"/>
                  </a:lnTo>
                  <a:lnTo>
                    <a:pt x="2147365" y="1986918"/>
                  </a:lnTo>
                  <a:lnTo>
                    <a:pt x="2117703" y="2021362"/>
                  </a:lnTo>
                  <a:lnTo>
                    <a:pt x="2086791" y="2054665"/>
                  </a:lnTo>
                  <a:lnTo>
                    <a:pt x="2054665" y="2086791"/>
                  </a:lnTo>
                  <a:lnTo>
                    <a:pt x="2021362" y="2117703"/>
                  </a:lnTo>
                  <a:lnTo>
                    <a:pt x="1986918" y="2147365"/>
                  </a:lnTo>
                  <a:lnTo>
                    <a:pt x="1951369" y="2175740"/>
                  </a:lnTo>
                  <a:lnTo>
                    <a:pt x="1914751" y="2202794"/>
                  </a:lnTo>
                  <a:lnTo>
                    <a:pt x="1877100" y="2228488"/>
                  </a:lnTo>
                  <a:lnTo>
                    <a:pt x="1838454" y="2252788"/>
                  </a:lnTo>
                  <a:lnTo>
                    <a:pt x="1798847" y="2275656"/>
                  </a:lnTo>
                  <a:lnTo>
                    <a:pt x="1758317" y="2297057"/>
                  </a:lnTo>
                  <a:lnTo>
                    <a:pt x="1716899" y="2316954"/>
                  </a:lnTo>
                  <a:lnTo>
                    <a:pt x="1674631" y="2335311"/>
                  </a:lnTo>
                  <a:lnTo>
                    <a:pt x="1631547" y="2352092"/>
                  </a:lnTo>
                  <a:lnTo>
                    <a:pt x="1587684" y="2367260"/>
                  </a:lnTo>
                  <a:lnTo>
                    <a:pt x="1543080" y="2380780"/>
                  </a:lnTo>
                  <a:lnTo>
                    <a:pt x="1497769" y="2392615"/>
                  </a:lnTo>
                  <a:lnTo>
                    <a:pt x="1451788" y="2402728"/>
                  </a:lnTo>
                  <a:lnTo>
                    <a:pt x="1405173" y="2411084"/>
                  </a:lnTo>
                  <a:lnTo>
                    <a:pt x="1357961" y="2417646"/>
                  </a:lnTo>
                  <a:lnTo>
                    <a:pt x="1310188" y="2422378"/>
                  </a:lnTo>
                  <a:lnTo>
                    <a:pt x="1261890" y="2425244"/>
                  </a:lnTo>
                  <a:lnTo>
                    <a:pt x="1213103" y="2426208"/>
                  </a:lnTo>
                  <a:lnTo>
                    <a:pt x="1164317" y="2425244"/>
                  </a:lnTo>
                  <a:lnTo>
                    <a:pt x="1116019" y="2422378"/>
                  </a:lnTo>
                  <a:lnTo>
                    <a:pt x="1068246" y="2417646"/>
                  </a:lnTo>
                  <a:lnTo>
                    <a:pt x="1021034" y="2411084"/>
                  </a:lnTo>
                  <a:lnTo>
                    <a:pt x="974419" y="2402728"/>
                  </a:lnTo>
                  <a:lnTo>
                    <a:pt x="928438" y="2392615"/>
                  </a:lnTo>
                  <a:lnTo>
                    <a:pt x="883127" y="2380780"/>
                  </a:lnTo>
                  <a:lnTo>
                    <a:pt x="838523" y="2367260"/>
                  </a:lnTo>
                  <a:lnTo>
                    <a:pt x="794660" y="2352092"/>
                  </a:lnTo>
                  <a:lnTo>
                    <a:pt x="751576" y="2335311"/>
                  </a:lnTo>
                  <a:lnTo>
                    <a:pt x="709308" y="2316954"/>
                  </a:lnTo>
                  <a:lnTo>
                    <a:pt x="667890" y="2297057"/>
                  </a:lnTo>
                  <a:lnTo>
                    <a:pt x="627360" y="2275656"/>
                  </a:lnTo>
                  <a:lnTo>
                    <a:pt x="587753" y="2252788"/>
                  </a:lnTo>
                  <a:lnTo>
                    <a:pt x="549107" y="2228488"/>
                  </a:lnTo>
                  <a:lnTo>
                    <a:pt x="511456" y="2202794"/>
                  </a:lnTo>
                  <a:lnTo>
                    <a:pt x="474838" y="2175740"/>
                  </a:lnTo>
                  <a:lnTo>
                    <a:pt x="439289" y="2147365"/>
                  </a:lnTo>
                  <a:lnTo>
                    <a:pt x="404845" y="2117703"/>
                  </a:lnTo>
                  <a:lnTo>
                    <a:pt x="371542" y="2086791"/>
                  </a:lnTo>
                  <a:lnTo>
                    <a:pt x="339416" y="2054665"/>
                  </a:lnTo>
                  <a:lnTo>
                    <a:pt x="308504" y="2021362"/>
                  </a:lnTo>
                  <a:lnTo>
                    <a:pt x="278842" y="1986918"/>
                  </a:lnTo>
                  <a:lnTo>
                    <a:pt x="250467" y="1951369"/>
                  </a:lnTo>
                  <a:lnTo>
                    <a:pt x="223413" y="1914751"/>
                  </a:lnTo>
                  <a:lnTo>
                    <a:pt x="197719" y="1877100"/>
                  </a:lnTo>
                  <a:lnTo>
                    <a:pt x="173419" y="1838454"/>
                  </a:lnTo>
                  <a:lnTo>
                    <a:pt x="150551" y="1798847"/>
                  </a:lnTo>
                  <a:lnTo>
                    <a:pt x="129150" y="1758317"/>
                  </a:lnTo>
                  <a:lnTo>
                    <a:pt x="109253" y="1716899"/>
                  </a:lnTo>
                  <a:lnTo>
                    <a:pt x="90896" y="1674631"/>
                  </a:lnTo>
                  <a:lnTo>
                    <a:pt x="74115" y="1631547"/>
                  </a:lnTo>
                  <a:lnTo>
                    <a:pt x="58947" y="1587684"/>
                  </a:lnTo>
                  <a:lnTo>
                    <a:pt x="45427" y="1543080"/>
                  </a:lnTo>
                  <a:lnTo>
                    <a:pt x="33592" y="1497769"/>
                  </a:lnTo>
                  <a:lnTo>
                    <a:pt x="23479" y="1451788"/>
                  </a:lnTo>
                  <a:lnTo>
                    <a:pt x="15123" y="1405173"/>
                  </a:lnTo>
                  <a:lnTo>
                    <a:pt x="8561" y="1357961"/>
                  </a:lnTo>
                  <a:lnTo>
                    <a:pt x="3829" y="1310188"/>
                  </a:lnTo>
                  <a:lnTo>
                    <a:pt x="963" y="1261890"/>
                  </a:lnTo>
                  <a:lnTo>
                    <a:pt x="0" y="1213103"/>
                  </a:lnTo>
                  <a:close/>
                </a:path>
              </a:pathLst>
            </a:custGeom>
            <a:ln w="25400">
              <a:solidFill>
                <a:srgbClr val="FFFFFF"/>
              </a:solidFill>
            </a:ln>
          </p:spPr>
          <p:txBody>
            <a:bodyPr wrap="square" lIns="0" tIns="0" rIns="0" bIns="0" rtlCol="0"/>
            <a:lstStyle/>
            <a:p>
              <a:endParaRPr sz="1738">
                <a:latin typeface="+mj-lt"/>
              </a:endParaRPr>
            </a:p>
          </p:txBody>
        </p:sp>
      </p:grpSp>
      <p:sp>
        <p:nvSpPr>
          <p:cNvPr id="18" name="object 18"/>
          <p:cNvSpPr txBox="1"/>
          <p:nvPr/>
        </p:nvSpPr>
        <p:spPr>
          <a:xfrm>
            <a:off x="9788312" y="2468482"/>
            <a:ext cx="1152957" cy="520136"/>
          </a:xfrm>
          <a:prstGeom prst="rect">
            <a:avLst/>
          </a:prstGeom>
        </p:spPr>
        <p:txBody>
          <a:bodyPr vert="horz" wrap="square" lIns="0" tIns="53969" rIns="0" bIns="0" rtlCol="0">
            <a:spAutoFit/>
          </a:bodyPr>
          <a:lstStyle/>
          <a:p>
            <a:pPr marL="12266" marR="4906" indent="92606">
              <a:lnSpc>
                <a:spcPts val="1758"/>
              </a:lnSpc>
              <a:spcBef>
                <a:spcPts val="425"/>
              </a:spcBef>
            </a:pPr>
            <a:r>
              <a:rPr sz="1738" spc="-39" dirty="0">
                <a:solidFill>
                  <a:srgbClr val="FFFFFF"/>
                </a:solidFill>
                <a:latin typeface="+mj-lt"/>
                <a:cs typeface="Times New Roman"/>
              </a:rPr>
              <a:t>Overseas </a:t>
            </a:r>
            <a:r>
              <a:rPr sz="1738" spc="-34" dirty="0">
                <a:solidFill>
                  <a:srgbClr val="FFFFFF"/>
                </a:solidFill>
                <a:latin typeface="+mj-lt"/>
                <a:cs typeface="Times New Roman"/>
              </a:rPr>
              <a:t> </a:t>
            </a:r>
            <a:r>
              <a:rPr sz="1738" spc="19" dirty="0">
                <a:solidFill>
                  <a:srgbClr val="FFFFFF"/>
                </a:solidFill>
                <a:latin typeface="+mj-lt"/>
                <a:cs typeface="Times New Roman"/>
              </a:rPr>
              <a:t>I</a:t>
            </a:r>
            <a:r>
              <a:rPr sz="1738" spc="10" dirty="0">
                <a:solidFill>
                  <a:srgbClr val="FFFFFF"/>
                </a:solidFill>
                <a:latin typeface="+mj-lt"/>
                <a:cs typeface="Times New Roman"/>
              </a:rPr>
              <a:t>n</a:t>
            </a:r>
            <a:r>
              <a:rPr sz="1738" spc="-97" dirty="0">
                <a:solidFill>
                  <a:srgbClr val="FFFFFF"/>
                </a:solidFill>
                <a:latin typeface="+mj-lt"/>
                <a:cs typeface="Times New Roman"/>
              </a:rPr>
              <a:t>v</a:t>
            </a:r>
            <a:r>
              <a:rPr sz="1738" spc="-19" dirty="0">
                <a:solidFill>
                  <a:srgbClr val="FFFFFF"/>
                </a:solidFill>
                <a:latin typeface="+mj-lt"/>
                <a:cs typeface="Times New Roman"/>
              </a:rPr>
              <a:t>est</a:t>
            </a:r>
            <a:r>
              <a:rPr sz="1738" spc="-29" dirty="0">
                <a:solidFill>
                  <a:srgbClr val="FFFFFF"/>
                </a:solidFill>
                <a:latin typeface="+mj-lt"/>
                <a:cs typeface="Times New Roman"/>
              </a:rPr>
              <a:t>m</a:t>
            </a:r>
            <a:r>
              <a:rPr sz="1738" spc="-5" dirty="0">
                <a:solidFill>
                  <a:srgbClr val="FFFFFF"/>
                </a:solidFill>
                <a:latin typeface="+mj-lt"/>
                <a:cs typeface="Times New Roman"/>
              </a:rPr>
              <a:t>ent</a:t>
            </a:r>
            <a:endParaRPr sz="1738" dirty="0">
              <a:latin typeface="+mj-lt"/>
              <a:cs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252008"/>
            <a:ext cx="12187094" cy="3355866"/>
            <a:chOff x="0" y="3109214"/>
            <a:chExt cx="12618720" cy="3474720"/>
          </a:xfrm>
        </p:grpSpPr>
        <p:sp>
          <p:nvSpPr>
            <p:cNvPr id="3" name="object 3"/>
            <p:cNvSpPr/>
            <p:nvPr/>
          </p:nvSpPr>
          <p:spPr>
            <a:xfrm>
              <a:off x="2076449" y="3208782"/>
              <a:ext cx="2231390" cy="2231390"/>
            </a:xfrm>
            <a:custGeom>
              <a:avLst/>
              <a:gdLst/>
              <a:ahLst/>
              <a:cxnLst/>
              <a:rect l="l" t="t" r="r" b="b"/>
              <a:pathLst>
                <a:path w="2231390" h="2231390">
                  <a:moveTo>
                    <a:pt x="1115568" y="0"/>
                  </a:moveTo>
                  <a:lnTo>
                    <a:pt x="1067179" y="1030"/>
                  </a:lnTo>
                  <a:lnTo>
                    <a:pt x="1019317" y="4095"/>
                  </a:lnTo>
                  <a:lnTo>
                    <a:pt x="972023" y="9151"/>
                  </a:lnTo>
                  <a:lnTo>
                    <a:pt x="925339" y="16156"/>
                  </a:lnTo>
                  <a:lnTo>
                    <a:pt x="879307" y="25070"/>
                  </a:lnTo>
                  <a:lnTo>
                    <a:pt x="833969" y="35850"/>
                  </a:lnTo>
                  <a:lnTo>
                    <a:pt x="789366" y="48454"/>
                  </a:lnTo>
                  <a:lnTo>
                    <a:pt x="745541" y="62841"/>
                  </a:lnTo>
                  <a:lnTo>
                    <a:pt x="702535" y="78968"/>
                  </a:lnTo>
                  <a:lnTo>
                    <a:pt x="660391" y="96794"/>
                  </a:lnTo>
                  <a:lnTo>
                    <a:pt x="619149" y="116276"/>
                  </a:lnTo>
                  <a:lnTo>
                    <a:pt x="578853" y="137373"/>
                  </a:lnTo>
                  <a:lnTo>
                    <a:pt x="539543" y="160044"/>
                  </a:lnTo>
                  <a:lnTo>
                    <a:pt x="501262" y="184245"/>
                  </a:lnTo>
                  <a:lnTo>
                    <a:pt x="464052" y="209936"/>
                  </a:lnTo>
                  <a:lnTo>
                    <a:pt x="427954" y="237074"/>
                  </a:lnTo>
                  <a:lnTo>
                    <a:pt x="393011" y="265618"/>
                  </a:lnTo>
                  <a:lnTo>
                    <a:pt x="359264" y="295525"/>
                  </a:lnTo>
                  <a:lnTo>
                    <a:pt x="326755" y="326755"/>
                  </a:lnTo>
                  <a:lnTo>
                    <a:pt x="295525" y="359264"/>
                  </a:lnTo>
                  <a:lnTo>
                    <a:pt x="265618" y="393011"/>
                  </a:lnTo>
                  <a:lnTo>
                    <a:pt x="237074" y="427954"/>
                  </a:lnTo>
                  <a:lnTo>
                    <a:pt x="209936" y="464052"/>
                  </a:lnTo>
                  <a:lnTo>
                    <a:pt x="184245" y="501262"/>
                  </a:lnTo>
                  <a:lnTo>
                    <a:pt x="160044" y="539543"/>
                  </a:lnTo>
                  <a:lnTo>
                    <a:pt x="137373" y="578853"/>
                  </a:lnTo>
                  <a:lnTo>
                    <a:pt x="116276" y="619149"/>
                  </a:lnTo>
                  <a:lnTo>
                    <a:pt x="96794" y="660391"/>
                  </a:lnTo>
                  <a:lnTo>
                    <a:pt x="78968" y="702535"/>
                  </a:lnTo>
                  <a:lnTo>
                    <a:pt x="62841" y="745541"/>
                  </a:lnTo>
                  <a:lnTo>
                    <a:pt x="48454" y="789366"/>
                  </a:lnTo>
                  <a:lnTo>
                    <a:pt x="35850" y="833969"/>
                  </a:lnTo>
                  <a:lnTo>
                    <a:pt x="25070" y="879307"/>
                  </a:lnTo>
                  <a:lnTo>
                    <a:pt x="16156" y="925339"/>
                  </a:lnTo>
                  <a:lnTo>
                    <a:pt x="9151" y="972023"/>
                  </a:lnTo>
                  <a:lnTo>
                    <a:pt x="4095" y="1019317"/>
                  </a:lnTo>
                  <a:lnTo>
                    <a:pt x="1030" y="1067179"/>
                  </a:lnTo>
                  <a:lnTo>
                    <a:pt x="0" y="1115568"/>
                  </a:lnTo>
                  <a:lnTo>
                    <a:pt x="1030" y="1163956"/>
                  </a:lnTo>
                  <a:lnTo>
                    <a:pt x="4095" y="1211818"/>
                  </a:lnTo>
                  <a:lnTo>
                    <a:pt x="9151" y="1259112"/>
                  </a:lnTo>
                  <a:lnTo>
                    <a:pt x="16156" y="1305796"/>
                  </a:lnTo>
                  <a:lnTo>
                    <a:pt x="25070" y="1351828"/>
                  </a:lnTo>
                  <a:lnTo>
                    <a:pt x="35850" y="1397166"/>
                  </a:lnTo>
                  <a:lnTo>
                    <a:pt x="48454" y="1441769"/>
                  </a:lnTo>
                  <a:lnTo>
                    <a:pt x="62841" y="1485594"/>
                  </a:lnTo>
                  <a:lnTo>
                    <a:pt x="78968" y="1528600"/>
                  </a:lnTo>
                  <a:lnTo>
                    <a:pt x="96794" y="1570744"/>
                  </a:lnTo>
                  <a:lnTo>
                    <a:pt x="116276" y="1611986"/>
                  </a:lnTo>
                  <a:lnTo>
                    <a:pt x="137373" y="1652282"/>
                  </a:lnTo>
                  <a:lnTo>
                    <a:pt x="160044" y="1691592"/>
                  </a:lnTo>
                  <a:lnTo>
                    <a:pt x="184245" y="1729873"/>
                  </a:lnTo>
                  <a:lnTo>
                    <a:pt x="209936" y="1767083"/>
                  </a:lnTo>
                  <a:lnTo>
                    <a:pt x="237074" y="1803181"/>
                  </a:lnTo>
                  <a:lnTo>
                    <a:pt x="265618" y="1838124"/>
                  </a:lnTo>
                  <a:lnTo>
                    <a:pt x="295525" y="1871871"/>
                  </a:lnTo>
                  <a:lnTo>
                    <a:pt x="326755" y="1904380"/>
                  </a:lnTo>
                  <a:lnTo>
                    <a:pt x="359264" y="1935610"/>
                  </a:lnTo>
                  <a:lnTo>
                    <a:pt x="393011" y="1965517"/>
                  </a:lnTo>
                  <a:lnTo>
                    <a:pt x="427954" y="1994061"/>
                  </a:lnTo>
                  <a:lnTo>
                    <a:pt x="464052" y="2021199"/>
                  </a:lnTo>
                  <a:lnTo>
                    <a:pt x="501262" y="2046890"/>
                  </a:lnTo>
                  <a:lnTo>
                    <a:pt x="539543" y="2071091"/>
                  </a:lnTo>
                  <a:lnTo>
                    <a:pt x="578853" y="2093762"/>
                  </a:lnTo>
                  <a:lnTo>
                    <a:pt x="619149" y="2114859"/>
                  </a:lnTo>
                  <a:lnTo>
                    <a:pt x="660391" y="2134341"/>
                  </a:lnTo>
                  <a:lnTo>
                    <a:pt x="702535" y="2152167"/>
                  </a:lnTo>
                  <a:lnTo>
                    <a:pt x="745541" y="2168294"/>
                  </a:lnTo>
                  <a:lnTo>
                    <a:pt x="789366" y="2182681"/>
                  </a:lnTo>
                  <a:lnTo>
                    <a:pt x="833969" y="2195285"/>
                  </a:lnTo>
                  <a:lnTo>
                    <a:pt x="879307" y="2206065"/>
                  </a:lnTo>
                  <a:lnTo>
                    <a:pt x="925339" y="2214979"/>
                  </a:lnTo>
                  <a:lnTo>
                    <a:pt x="972023" y="2221984"/>
                  </a:lnTo>
                  <a:lnTo>
                    <a:pt x="1019317" y="2227040"/>
                  </a:lnTo>
                  <a:lnTo>
                    <a:pt x="1067179" y="2230105"/>
                  </a:lnTo>
                  <a:lnTo>
                    <a:pt x="1115568" y="2231136"/>
                  </a:lnTo>
                  <a:lnTo>
                    <a:pt x="1163956" y="2230105"/>
                  </a:lnTo>
                  <a:lnTo>
                    <a:pt x="1211818" y="2227040"/>
                  </a:lnTo>
                  <a:lnTo>
                    <a:pt x="1259112" y="2221984"/>
                  </a:lnTo>
                  <a:lnTo>
                    <a:pt x="1305796" y="2214979"/>
                  </a:lnTo>
                  <a:lnTo>
                    <a:pt x="1351828" y="2206065"/>
                  </a:lnTo>
                  <a:lnTo>
                    <a:pt x="1397166" y="2195285"/>
                  </a:lnTo>
                  <a:lnTo>
                    <a:pt x="1441769" y="2182681"/>
                  </a:lnTo>
                  <a:lnTo>
                    <a:pt x="1485594" y="2168294"/>
                  </a:lnTo>
                  <a:lnTo>
                    <a:pt x="1528600" y="2152167"/>
                  </a:lnTo>
                  <a:lnTo>
                    <a:pt x="1570744" y="2134341"/>
                  </a:lnTo>
                  <a:lnTo>
                    <a:pt x="1611986" y="2114859"/>
                  </a:lnTo>
                  <a:lnTo>
                    <a:pt x="1652282" y="2093762"/>
                  </a:lnTo>
                  <a:lnTo>
                    <a:pt x="1691592" y="2071091"/>
                  </a:lnTo>
                  <a:lnTo>
                    <a:pt x="1729873" y="2046890"/>
                  </a:lnTo>
                  <a:lnTo>
                    <a:pt x="1767083" y="2021199"/>
                  </a:lnTo>
                  <a:lnTo>
                    <a:pt x="1803181" y="1994061"/>
                  </a:lnTo>
                  <a:lnTo>
                    <a:pt x="1838124" y="1965517"/>
                  </a:lnTo>
                  <a:lnTo>
                    <a:pt x="1871871" y="1935610"/>
                  </a:lnTo>
                  <a:lnTo>
                    <a:pt x="1904380" y="1904380"/>
                  </a:lnTo>
                  <a:lnTo>
                    <a:pt x="1935610" y="1871871"/>
                  </a:lnTo>
                  <a:lnTo>
                    <a:pt x="1965517" y="1838124"/>
                  </a:lnTo>
                  <a:lnTo>
                    <a:pt x="1994061" y="1803181"/>
                  </a:lnTo>
                  <a:lnTo>
                    <a:pt x="2021199" y="1767083"/>
                  </a:lnTo>
                  <a:lnTo>
                    <a:pt x="2046890" y="1729873"/>
                  </a:lnTo>
                  <a:lnTo>
                    <a:pt x="2071091" y="1691592"/>
                  </a:lnTo>
                  <a:lnTo>
                    <a:pt x="2093762" y="1652282"/>
                  </a:lnTo>
                  <a:lnTo>
                    <a:pt x="2114859" y="1611986"/>
                  </a:lnTo>
                  <a:lnTo>
                    <a:pt x="2134341" y="1570744"/>
                  </a:lnTo>
                  <a:lnTo>
                    <a:pt x="2152167" y="1528600"/>
                  </a:lnTo>
                  <a:lnTo>
                    <a:pt x="2168294" y="1485594"/>
                  </a:lnTo>
                  <a:lnTo>
                    <a:pt x="2182681" y="1441769"/>
                  </a:lnTo>
                  <a:lnTo>
                    <a:pt x="2195285" y="1397166"/>
                  </a:lnTo>
                  <a:lnTo>
                    <a:pt x="2206065" y="1351828"/>
                  </a:lnTo>
                  <a:lnTo>
                    <a:pt x="2214979" y="1305796"/>
                  </a:lnTo>
                  <a:lnTo>
                    <a:pt x="2221984" y="1259112"/>
                  </a:lnTo>
                  <a:lnTo>
                    <a:pt x="2227040" y="1211818"/>
                  </a:lnTo>
                  <a:lnTo>
                    <a:pt x="2230105" y="1163956"/>
                  </a:lnTo>
                  <a:lnTo>
                    <a:pt x="2231136" y="1115568"/>
                  </a:lnTo>
                  <a:lnTo>
                    <a:pt x="2230105" y="1067179"/>
                  </a:lnTo>
                  <a:lnTo>
                    <a:pt x="2227040" y="1019317"/>
                  </a:lnTo>
                  <a:lnTo>
                    <a:pt x="2221984" y="972023"/>
                  </a:lnTo>
                  <a:lnTo>
                    <a:pt x="2214979" y="925339"/>
                  </a:lnTo>
                  <a:lnTo>
                    <a:pt x="2206065" y="879307"/>
                  </a:lnTo>
                  <a:lnTo>
                    <a:pt x="2195285" y="833969"/>
                  </a:lnTo>
                  <a:lnTo>
                    <a:pt x="2182681" y="789366"/>
                  </a:lnTo>
                  <a:lnTo>
                    <a:pt x="2168294" y="745541"/>
                  </a:lnTo>
                  <a:lnTo>
                    <a:pt x="2152167" y="702535"/>
                  </a:lnTo>
                  <a:lnTo>
                    <a:pt x="2134341" y="660391"/>
                  </a:lnTo>
                  <a:lnTo>
                    <a:pt x="2114859" y="619149"/>
                  </a:lnTo>
                  <a:lnTo>
                    <a:pt x="2093762" y="578853"/>
                  </a:lnTo>
                  <a:lnTo>
                    <a:pt x="2071091" y="539543"/>
                  </a:lnTo>
                  <a:lnTo>
                    <a:pt x="2046890" y="501262"/>
                  </a:lnTo>
                  <a:lnTo>
                    <a:pt x="2021199" y="464052"/>
                  </a:lnTo>
                  <a:lnTo>
                    <a:pt x="1994061" y="427954"/>
                  </a:lnTo>
                  <a:lnTo>
                    <a:pt x="1965517" y="393011"/>
                  </a:lnTo>
                  <a:lnTo>
                    <a:pt x="1935610" y="359264"/>
                  </a:lnTo>
                  <a:lnTo>
                    <a:pt x="1904380" y="326755"/>
                  </a:lnTo>
                  <a:lnTo>
                    <a:pt x="1871871" y="295525"/>
                  </a:lnTo>
                  <a:lnTo>
                    <a:pt x="1838124" y="265618"/>
                  </a:lnTo>
                  <a:lnTo>
                    <a:pt x="1803181" y="237074"/>
                  </a:lnTo>
                  <a:lnTo>
                    <a:pt x="1767083" y="209936"/>
                  </a:lnTo>
                  <a:lnTo>
                    <a:pt x="1729873" y="184245"/>
                  </a:lnTo>
                  <a:lnTo>
                    <a:pt x="1691592" y="160044"/>
                  </a:lnTo>
                  <a:lnTo>
                    <a:pt x="1652282" y="137373"/>
                  </a:lnTo>
                  <a:lnTo>
                    <a:pt x="1611986" y="116276"/>
                  </a:lnTo>
                  <a:lnTo>
                    <a:pt x="1570744" y="96794"/>
                  </a:lnTo>
                  <a:lnTo>
                    <a:pt x="1528600" y="78968"/>
                  </a:lnTo>
                  <a:lnTo>
                    <a:pt x="1485594" y="62841"/>
                  </a:lnTo>
                  <a:lnTo>
                    <a:pt x="1441769" y="48454"/>
                  </a:lnTo>
                  <a:lnTo>
                    <a:pt x="1397166" y="35850"/>
                  </a:lnTo>
                  <a:lnTo>
                    <a:pt x="1351828" y="25070"/>
                  </a:lnTo>
                  <a:lnTo>
                    <a:pt x="1305796" y="16156"/>
                  </a:lnTo>
                  <a:lnTo>
                    <a:pt x="1259112" y="9151"/>
                  </a:lnTo>
                  <a:lnTo>
                    <a:pt x="1211818" y="4095"/>
                  </a:lnTo>
                  <a:lnTo>
                    <a:pt x="1163956" y="1030"/>
                  </a:lnTo>
                  <a:lnTo>
                    <a:pt x="1115568" y="0"/>
                  </a:lnTo>
                  <a:close/>
                </a:path>
              </a:pathLst>
            </a:custGeom>
            <a:solidFill>
              <a:srgbClr val="4F81BC"/>
            </a:solidFill>
          </p:spPr>
          <p:txBody>
            <a:bodyPr wrap="square" lIns="0" tIns="0" rIns="0" bIns="0" rtlCol="0"/>
            <a:lstStyle/>
            <a:p>
              <a:endParaRPr sz="1500">
                <a:latin typeface="+mj-lt"/>
                <a:cs typeface="Arial" panose="020B0604020202020204" pitchFamily="34" charset="0"/>
              </a:endParaRPr>
            </a:p>
          </p:txBody>
        </p:sp>
        <p:sp>
          <p:nvSpPr>
            <p:cNvPr id="4" name="object 4"/>
            <p:cNvSpPr/>
            <p:nvPr/>
          </p:nvSpPr>
          <p:spPr>
            <a:xfrm>
              <a:off x="2076449" y="3208782"/>
              <a:ext cx="2231390" cy="2231390"/>
            </a:xfrm>
            <a:custGeom>
              <a:avLst/>
              <a:gdLst/>
              <a:ahLst/>
              <a:cxnLst/>
              <a:rect l="l" t="t" r="r" b="b"/>
              <a:pathLst>
                <a:path w="2231390" h="2231390">
                  <a:moveTo>
                    <a:pt x="0" y="1115568"/>
                  </a:moveTo>
                  <a:lnTo>
                    <a:pt x="1030" y="1067179"/>
                  </a:lnTo>
                  <a:lnTo>
                    <a:pt x="4095" y="1019317"/>
                  </a:lnTo>
                  <a:lnTo>
                    <a:pt x="9151" y="972023"/>
                  </a:lnTo>
                  <a:lnTo>
                    <a:pt x="16156" y="925339"/>
                  </a:lnTo>
                  <a:lnTo>
                    <a:pt x="25070" y="879307"/>
                  </a:lnTo>
                  <a:lnTo>
                    <a:pt x="35850" y="833969"/>
                  </a:lnTo>
                  <a:lnTo>
                    <a:pt x="48454" y="789366"/>
                  </a:lnTo>
                  <a:lnTo>
                    <a:pt x="62841" y="745541"/>
                  </a:lnTo>
                  <a:lnTo>
                    <a:pt x="78968" y="702535"/>
                  </a:lnTo>
                  <a:lnTo>
                    <a:pt x="96794" y="660391"/>
                  </a:lnTo>
                  <a:lnTo>
                    <a:pt x="116276" y="619149"/>
                  </a:lnTo>
                  <a:lnTo>
                    <a:pt x="137373" y="578853"/>
                  </a:lnTo>
                  <a:lnTo>
                    <a:pt x="160044" y="539543"/>
                  </a:lnTo>
                  <a:lnTo>
                    <a:pt x="184245" y="501262"/>
                  </a:lnTo>
                  <a:lnTo>
                    <a:pt x="209936" y="464052"/>
                  </a:lnTo>
                  <a:lnTo>
                    <a:pt x="237074" y="427954"/>
                  </a:lnTo>
                  <a:lnTo>
                    <a:pt x="265618" y="393011"/>
                  </a:lnTo>
                  <a:lnTo>
                    <a:pt x="295525" y="359264"/>
                  </a:lnTo>
                  <a:lnTo>
                    <a:pt x="326755" y="326755"/>
                  </a:lnTo>
                  <a:lnTo>
                    <a:pt x="359264" y="295525"/>
                  </a:lnTo>
                  <a:lnTo>
                    <a:pt x="393011" y="265618"/>
                  </a:lnTo>
                  <a:lnTo>
                    <a:pt x="427954" y="237074"/>
                  </a:lnTo>
                  <a:lnTo>
                    <a:pt x="464052" y="209936"/>
                  </a:lnTo>
                  <a:lnTo>
                    <a:pt x="501262" y="184245"/>
                  </a:lnTo>
                  <a:lnTo>
                    <a:pt x="539543" y="160044"/>
                  </a:lnTo>
                  <a:lnTo>
                    <a:pt x="578853" y="137373"/>
                  </a:lnTo>
                  <a:lnTo>
                    <a:pt x="619149" y="116276"/>
                  </a:lnTo>
                  <a:lnTo>
                    <a:pt x="660391" y="96794"/>
                  </a:lnTo>
                  <a:lnTo>
                    <a:pt x="702535" y="78968"/>
                  </a:lnTo>
                  <a:lnTo>
                    <a:pt x="745541" y="62841"/>
                  </a:lnTo>
                  <a:lnTo>
                    <a:pt x="789366" y="48454"/>
                  </a:lnTo>
                  <a:lnTo>
                    <a:pt x="833969" y="35850"/>
                  </a:lnTo>
                  <a:lnTo>
                    <a:pt x="879307" y="25070"/>
                  </a:lnTo>
                  <a:lnTo>
                    <a:pt x="925339" y="16156"/>
                  </a:lnTo>
                  <a:lnTo>
                    <a:pt x="972023" y="9151"/>
                  </a:lnTo>
                  <a:lnTo>
                    <a:pt x="1019317" y="4095"/>
                  </a:lnTo>
                  <a:lnTo>
                    <a:pt x="1067179" y="1030"/>
                  </a:lnTo>
                  <a:lnTo>
                    <a:pt x="1115568" y="0"/>
                  </a:lnTo>
                  <a:lnTo>
                    <a:pt x="1163956" y="1030"/>
                  </a:lnTo>
                  <a:lnTo>
                    <a:pt x="1211818" y="4095"/>
                  </a:lnTo>
                  <a:lnTo>
                    <a:pt x="1259112" y="9151"/>
                  </a:lnTo>
                  <a:lnTo>
                    <a:pt x="1305796" y="16156"/>
                  </a:lnTo>
                  <a:lnTo>
                    <a:pt x="1351828" y="25070"/>
                  </a:lnTo>
                  <a:lnTo>
                    <a:pt x="1397166" y="35850"/>
                  </a:lnTo>
                  <a:lnTo>
                    <a:pt x="1441769" y="48454"/>
                  </a:lnTo>
                  <a:lnTo>
                    <a:pt x="1485594" y="62841"/>
                  </a:lnTo>
                  <a:lnTo>
                    <a:pt x="1528600" y="78968"/>
                  </a:lnTo>
                  <a:lnTo>
                    <a:pt x="1570744" y="96794"/>
                  </a:lnTo>
                  <a:lnTo>
                    <a:pt x="1611986" y="116276"/>
                  </a:lnTo>
                  <a:lnTo>
                    <a:pt x="1652282" y="137373"/>
                  </a:lnTo>
                  <a:lnTo>
                    <a:pt x="1691592" y="160044"/>
                  </a:lnTo>
                  <a:lnTo>
                    <a:pt x="1729873" y="184245"/>
                  </a:lnTo>
                  <a:lnTo>
                    <a:pt x="1767083" y="209936"/>
                  </a:lnTo>
                  <a:lnTo>
                    <a:pt x="1803181" y="237074"/>
                  </a:lnTo>
                  <a:lnTo>
                    <a:pt x="1838124" y="265618"/>
                  </a:lnTo>
                  <a:lnTo>
                    <a:pt x="1871871" y="295525"/>
                  </a:lnTo>
                  <a:lnTo>
                    <a:pt x="1904380" y="326755"/>
                  </a:lnTo>
                  <a:lnTo>
                    <a:pt x="1935610" y="359264"/>
                  </a:lnTo>
                  <a:lnTo>
                    <a:pt x="1965517" y="393011"/>
                  </a:lnTo>
                  <a:lnTo>
                    <a:pt x="1994061" y="427954"/>
                  </a:lnTo>
                  <a:lnTo>
                    <a:pt x="2021199" y="464052"/>
                  </a:lnTo>
                  <a:lnTo>
                    <a:pt x="2046890" y="501262"/>
                  </a:lnTo>
                  <a:lnTo>
                    <a:pt x="2071091" y="539543"/>
                  </a:lnTo>
                  <a:lnTo>
                    <a:pt x="2093762" y="578853"/>
                  </a:lnTo>
                  <a:lnTo>
                    <a:pt x="2114859" y="619149"/>
                  </a:lnTo>
                  <a:lnTo>
                    <a:pt x="2134341" y="660391"/>
                  </a:lnTo>
                  <a:lnTo>
                    <a:pt x="2152167" y="702535"/>
                  </a:lnTo>
                  <a:lnTo>
                    <a:pt x="2168294" y="745541"/>
                  </a:lnTo>
                  <a:lnTo>
                    <a:pt x="2182681" y="789366"/>
                  </a:lnTo>
                  <a:lnTo>
                    <a:pt x="2195285" y="833969"/>
                  </a:lnTo>
                  <a:lnTo>
                    <a:pt x="2206065" y="879307"/>
                  </a:lnTo>
                  <a:lnTo>
                    <a:pt x="2214979" y="925339"/>
                  </a:lnTo>
                  <a:lnTo>
                    <a:pt x="2221984" y="972023"/>
                  </a:lnTo>
                  <a:lnTo>
                    <a:pt x="2227040" y="1019317"/>
                  </a:lnTo>
                  <a:lnTo>
                    <a:pt x="2230105" y="1067179"/>
                  </a:lnTo>
                  <a:lnTo>
                    <a:pt x="2231136" y="1115568"/>
                  </a:lnTo>
                  <a:lnTo>
                    <a:pt x="2230105" y="1163956"/>
                  </a:lnTo>
                  <a:lnTo>
                    <a:pt x="2227040" y="1211818"/>
                  </a:lnTo>
                  <a:lnTo>
                    <a:pt x="2221984" y="1259112"/>
                  </a:lnTo>
                  <a:lnTo>
                    <a:pt x="2214979" y="1305796"/>
                  </a:lnTo>
                  <a:lnTo>
                    <a:pt x="2206065" y="1351828"/>
                  </a:lnTo>
                  <a:lnTo>
                    <a:pt x="2195285" y="1397166"/>
                  </a:lnTo>
                  <a:lnTo>
                    <a:pt x="2182681" y="1441769"/>
                  </a:lnTo>
                  <a:lnTo>
                    <a:pt x="2168294" y="1485594"/>
                  </a:lnTo>
                  <a:lnTo>
                    <a:pt x="2152167" y="1528600"/>
                  </a:lnTo>
                  <a:lnTo>
                    <a:pt x="2134341" y="1570744"/>
                  </a:lnTo>
                  <a:lnTo>
                    <a:pt x="2114859" y="1611986"/>
                  </a:lnTo>
                  <a:lnTo>
                    <a:pt x="2093762" y="1652282"/>
                  </a:lnTo>
                  <a:lnTo>
                    <a:pt x="2071091" y="1691592"/>
                  </a:lnTo>
                  <a:lnTo>
                    <a:pt x="2046890" y="1729873"/>
                  </a:lnTo>
                  <a:lnTo>
                    <a:pt x="2021199" y="1767083"/>
                  </a:lnTo>
                  <a:lnTo>
                    <a:pt x="1994061" y="1803181"/>
                  </a:lnTo>
                  <a:lnTo>
                    <a:pt x="1965517" y="1838124"/>
                  </a:lnTo>
                  <a:lnTo>
                    <a:pt x="1935610" y="1871871"/>
                  </a:lnTo>
                  <a:lnTo>
                    <a:pt x="1904380" y="1904380"/>
                  </a:lnTo>
                  <a:lnTo>
                    <a:pt x="1871871" y="1935610"/>
                  </a:lnTo>
                  <a:lnTo>
                    <a:pt x="1838124" y="1965517"/>
                  </a:lnTo>
                  <a:lnTo>
                    <a:pt x="1803181" y="1994061"/>
                  </a:lnTo>
                  <a:lnTo>
                    <a:pt x="1767083" y="2021199"/>
                  </a:lnTo>
                  <a:lnTo>
                    <a:pt x="1729873" y="2046890"/>
                  </a:lnTo>
                  <a:lnTo>
                    <a:pt x="1691592" y="2071091"/>
                  </a:lnTo>
                  <a:lnTo>
                    <a:pt x="1652282" y="2093762"/>
                  </a:lnTo>
                  <a:lnTo>
                    <a:pt x="1611986" y="2114859"/>
                  </a:lnTo>
                  <a:lnTo>
                    <a:pt x="1570744" y="2134341"/>
                  </a:lnTo>
                  <a:lnTo>
                    <a:pt x="1528600" y="2152167"/>
                  </a:lnTo>
                  <a:lnTo>
                    <a:pt x="1485594" y="2168294"/>
                  </a:lnTo>
                  <a:lnTo>
                    <a:pt x="1441769" y="2182681"/>
                  </a:lnTo>
                  <a:lnTo>
                    <a:pt x="1397166" y="2195285"/>
                  </a:lnTo>
                  <a:lnTo>
                    <a:pt x="1351828" y="2206065"/>
                  </a:lnTo>
                  <a:lnTo>
                    <a:pt x="1305796" y="2214979"/>
                  </a:lnTo>
                  <a:lnTo>
                    <a:pt x="1259112" y="2221984"/>
                  </a:lnTo>
                  <a:lnTo>
                    <a:pt x="1211818" y="2227040"/>
                  </a:lnTo>
                  <a:lnTo>
                    <a:pt x="1163956" y="2230105"/>
                  </a:lnTo>
                  <a:lnTo>
                    <a:pt x="1115568" y="2231136"/>
                  </a:lnTo>
                  <a:lnTo>
                    <a:pt x="1067179" y="2230105"/>
                  </a:lnTo>
                  <a:lnTo>
                    <a:pt x="1019317" y="2227040"/>
                  </a:lnTo>
                  <a:lnTo>
                    <a:pt x="972023" y="2221984"/>
                  </a:lnTo>
                  <a:lnTo>
                    <a:pt x="925339" y="2214979"/>
                  </a:lnTo>
                  <a:lnTo>
                    <a:pt x="879307" y="2206065"/>
                  </a:lnTo>
                  <a:lnTo>
                    <a:pt x="833969" y="2195285"/>
                  </a:lnTo>
                  <a:lnTo>
                    <a:pt x="789366" y="2182681"/>
                  </a:lnTo>
                  <a:lnTo>
                    <a:pt x="745541" y="2168294"/>
                  </a:lnTo>
                  <a:lnTo>
                    <a:pt x="702535" y="2152167"/>
                  </a:lnTo>
                  <a:lnTo>
                    <a:pt x="660391" y="2134341"/>
                  </a:lnTo>
                  <a:lnTo>
                    <a:pt x="619149" y="2114859"/>
                  </a:lnTo>
                  <a:lnTo>
                    <a:pt x="578853" y="2093762"/>
                  </a:lnTo>
                  <a:lnTo>
                    <a:pt x="539543" y="2071091"/>
                  </a:lnTo>
                  <a:lnTo>
                    <a:pt x="501262" y="2046890"/>
                  </a:lnTo>
                  <a:lnTo>
                    <a:pt x="464052" y="2021199"/>
                  </a:lnTo>
                  <a:lnTo>
                    <a:pt x="427954" y="1994061"/>
                  </a:lnTo>
                  <a:lnTo>
                    <a:pt x="393011" y="1965517"/>
                  </a:lnTo>
                  <a:lnTo>
                    <a:pt x="359264" y="1935610"/>
                  </a:lnTo>
                  <a:lnTo>
                    <a:pt x="326755" y="1904380"/>
                  </a:lnTo>
                  <a:lnTo>
                    <a:pt x="295525" y="1871871"/>
                  </a:lnTo>
                  <a:lnTo>
                    <a:pt x="265618" y="1838124"/>
                  </a:lnTo>
                  <a:lnTo>
                    <a:pt x="237074" y="1803181"/>
                  </a:lnTo>
                  <a:lnTo>
                    <a:pt x="209936" y="1767083"/>
                  </a:lnTo>
                  <a:lnTo>
                    <a:pt x="184245" y="1729873"/>
                  </a:lnTo>
                  <a:lnTo>
                    <a:pt x="160044" y="1691592"/>
                  </a:lnTo>
                  <a:lnTo>
                    <a:pt x="137373" y="1652282"/>
                  </a:lnTo>
                  <a:lnTo>
                    <a:pt x="116276" y="1611986"/>
                  </a:lnTo>
                  <a:lnTo>
                    <a:pt x="96794" y="1570744"/>
                  </a:lnTo>
                  <a:lnTo>
                    <a:pt x="78968" y="1528600"/>
                  </a:lnTo>
                  <a:lnTo>
                    <a:pt x="62841" y="1485594"/>
                  </a:lnTo>
                  <a:lnTo>
                    <a:pt x="48454" y="1441769"/>
                  </a:lnTo>
                  <a:lnTo>
                    <a:pt x="35850" y="1397166"/>
                  </a:lnTo>
                  <a:lnTo>
                    <a:pt x="25070" y="1351828"/>
                  </a:lnTo>
                  <a:lnTo>
                    <a:pt x="16156" y="1305796"/>
                  </a:lnTo>
                  <a:lnTo>
                    <a:pt x="9151" y="1259112"/>
                  </a:lnTo>
                  <a:lnTo>
                    <a:pt x="4095" y="1211818"/>
                  </a:lnTo>
                  <a:lnTo>
                    <a:pt x="1030" y="1163956"/>
                  </a:lnTo>
                  <a:lnTo>
                    <a:pt x="0" y="1115568"/>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sp>
          <p:nvSpPr>
            <p:cNvPr id="5" name="object 5"/>
            <p:cNvSpPr/>
            <p:nvPr/>
          </p:nvSpPr>
          <p:spPr>
            <a:xfrm>
              <a:off x="4659630" y="3761740"/>
              <a:ext cx="951230" cy="951230"/>
            </a:xfrm>
            <a:custGeom>
              <a:avLst/>
              <a:gdLst/>
              <a:ahLst/>
              <a:cxnLst/>
              <a:rect l="l" t="t" r="r" b="b"/>
              <a:pathLst>
                <a:path w="951229" h="951229">
                  <a:moveTo>
                    <a:pt x="950976" y="323850"/>
                  </a:moveTo>
                  <a:lnTo>
                    <a:pt x="627634" y="323850"/>
                  </a:lnTo>
                  <a:lnTo>
                    <a:pt x="627634" y="0"/>
                  </a:lnTo>
                  <a:lnTo>
                    <a:pt x="323342" y="0"/>
                  </a:lnTo>
                  <a:lnTo>
                    <a:pt x="323342" y="323850"/>
                  </a:lnTo>
                  <a:lnTo>
                    <a:pt x="0" y="323850"/>
                  </a:lnTo>
                  <a:lnTo>
                    <a:pt x="0" y="627380"/>
                  </a:lnTo>
                  <a:lnTo>
                    <a:pt x="323342" y="627380"/>
                  </a:lnTo>
                  <a:lnTo>
                    <a:pt x="323342" y="951230"/>
                  </a:lnTo>
                  <a:lnTo>
                    <a:pt x="627634" y="951230"/>
                  </a:lnTo>
                  <a:lnTo>
                    <a:pt x="627634" y="627380"/>
                  </a:lnTo>
                  <a:lnTo>
                    <a:pt x="950976" y="627380"/>
                  </a:lnTo>
                  <a:lnTo>
                    <a:pt x="950976" y="323850"/>
                  </a:lnTo>
                  <a:close/>
                </a:path>
              </a:pathLst>
            </a:custGeom>
            <a:solidFill>
              <a:srgbClr val="B1C1DB"/>
            </a:solidFill>
          </p:spPr>
          <p:txBody>
            <a:bodyPr wrap="square" lIns="0" tIns="0" rIns="0" bIns="0" rtlCol="0"/>
            <a:lstStyle/>
            <a:p>
              <a:endParaRPr sz="1500">
                <a:latin typeface="+mj-lt"/>
                <a:cs typeface="Arial" panose="020B0604020202020204" pitchFamily="34" charset="0"/>
              </a:endParaRPr>
            </a:p>
          </p:txBody>
        </p:sp>
        <p:sp>
          <p:nvSpPr>
            <p:cNvPr id="6" name="object 6"/>
            <p:cNvSpPr/>
            <p:nvPr/>
          </p:nvSpPr>
          <p:spPr>
            <a:xfrm>
              <a:off x="5964174" y="3121914"/>
              <a:ext cx="2231390" cy="2231390"/>
            </a:xfrm>
            <a:custGeom>
              <a:avLst/>
              <a:gdLst/>
              <a:ahLst/>
              <a:cxnLst/>
              <a:rect l="l" t="t" r="r" b="b"/>
              <a:pathLst>
                <a:path w="2231390" h="2231390">
                  <a:moveTo>
                    <a:pt x="1115568" y="0"/>
                  </a:moveTo>
                  <a:lnTo>
                    <a:pt x="1067179" y="1030"/>
                  </a:lnTo>
                  <a:lnTo>
                    <a:pt x="1019317" y="4095"/>
                  </a:lnTo>
                  <a:lnTo>
                    <a:pt x="972023" y="9151"/>
                  </a:lnTo>
                  <a:lnTo>
                    <a:pt x="925339" y="16156"/>
                  </a:lnTo>
                  <a:lnTo>
                    <a:pt x="879307" y="25070"/>
                  </a:lnTo>
                  <a:lnTo>
                    <a:pt x="833969" y="35850"/>
                  </a:lnTo>
                  <a:lnTo>
                    <a:pt x="789366" y="48454"/>
                  </a:lnTo>
                  <a:lnTo>
                    <a:pt x="745541" y="62841"/>
                  </a:lnTo>
                  <a:lnTo>
                    <a:pt x="702535" y="78968"/>
                  </a:lnTo>
                  <a:lnTo>
                    <a:pt x="660391" y="96794"/>
                  </a:lnTo>
                  <a:lnTo>
                    <a:pt x="619149" y="116276"/>
                  </a:lnTo>
                  <a:lnTo>
                    <a:pt x="578853" y="137373"/>
                  </a:lnTo>
                  <a:lnTo>
                    <a:pt x="539543" y="160044"/>
                  </a:lnTo>
                  <a:lnTo>
                    <a:pt x="501262" y="184245"/>
                  </a:lnTo>
                  <a:lnTo>
                    <a:pt x="464052" y="209936"/>
                  </a:lnTo>
                  <a:lnTo>
                    <a:pt x="427954" y="237074"/>
                  </a:lnTo>
                  <a:lnTo>
                    <a:pt x="393011" y="265618"/>
                  </a:lnTo>
                  <a:lnTo>
                    <a:pt x="359264" y="295525"/>
                  </a:lnTo>
                  <a:lnTo>
                    <a:pt x="326755" y="326755"/>
                  </a:lnTo>
                  <a:lnTo>
                    <a:pt x="295525" y="359264"/>
                  </a:lnTo>
                  <a:lnTo>
                    <a:pt x="265618" y="393011"/>
                  </a:lnTo>
                  <a:lnTo>
                    <a:pt x="237074" y="427954"/>
                  </a:lnTo>
                  <a:lnTo>
                    <a:pt x="209936" y="464052"/>
                  </a:lnTo>
                  <a:lnTo>
                    <a:pt x="184245" y="501262"/>
                  </a:lnTo>
                  <a:lnTo>
                    <a:pt x="160044" y="539543"/>
                  </a:lnTo>
                  <a:lnTo>
                    <a:pt x="137373" y="578853"/>
                  </a:lnTo>
                  <a:lnTo>
                    <a:pt x="116276" y="619149"/>
                  </a:lnTo>
                  <a:lnTo>
                    <a:pt x="96794" y="660391"/>
                  </a:lnTo>
                  <a:lnTo>
                    <a:pt x="78968" y="702535"/>
                  </a:lnTo>
                  <a:lnTo>
                    <a:pt x="62841" y="745541"/>
                  </a:lnTo>
                  <a:lnTo>
                    <a:pt x="48454" y="789366"/>
                  </a:lnTo>
                  <a:lnTo>
                    <a:pt x="35850" y="833969"/>
                  </a:lnTo>
                  <a:lnTo>
                    <a:pt x="25070" y="879307"/>
                  </a:lnTo>
                  <a:lnTo>
                    <a:pt x="16156" y="925339"/>
                  </a:lnTo>
                  <a:lnTo>
                    <a:pt x="9151" y="972023"/>
                  </a:lnTo>
                  <a:lnTo>
                    <a:pt x="4095" y="1019317"/>
                  </a:lnTo>
                  <a:lnTo>
                    <a:pt x="1030" y="1067179"/>
                  </a:lnTo>
                  <a:lnTo>
                    <a:pt x="0" y="1115567"/>
                  </a:lnTo>
                  <a:lnTo>
                    <a:pt x="1030" y="1163956"/>
                  </a:lnTo>
                  <a:lnTo>
                    <a:pt x="4095" y="1211818"/>
                  </a:lnTo>
                  <a:lnTo>
                    <a:pt x="9151" y="1259112"/>
                  </a:lnTo>
                  <a:lnTo>
                    <a:pt x="16156" y="1305796"/>
                  </a:lnTo>
                  <a:lnTo>
                    <a:pt x="25070" y="1351828"/>
                  </a:lnTo>
                  <a:lnTo>
                    <a:pt x="35850" y="1397166"/>
                  </a:lnTo>
                  <a:lnTo>
                    <a:pt x="48454" y="1441769"/>
                  </a:lnTo>
                  <a:lnTo>
                    <a:pt x="62841" y="1485594"/>
                  </a:lnTo>
                  <a:lnTo>
                    <a:pt x="78968" y="1528600"/>
                  </a:lnTo>
                  <a:lnTo>
                    <a:pt x="96794" y="1570744"/>
                  </a:lnTo>
                  <a:lnTo>
                    <a:pt x="116276" y="1611986"/>
                  </a:lnTo>
                  <a:lnTo>
                    <a:pt x="137373" y="1652282"/>
                  </a:lnTo>
                  <a:lnTo>
                    <a:pt x="160044" y="1691592"/>
                  </a:lnTo>
                  <a:lnTo>
                    <a:pt x="184245" y="1729873"/>
                  </a:lnTo>
                  <a:lnTo>
                    <a:pt x="209936" y="1767083"/>
                  </a:lnTo>
                  <a:lnTo>
                    <a:pt x="237074" y="1803181"/>
                  </a:lnTo>
                  <a:lnTo>
                    <a:pt x="265618" y="1838124"/>
                  </a:lnTo>
                  <a:lnTo>
                    <a:pt x="295525" y="1871871"/>
                  </a:lnTo>
                  <a:lnTo>
                    <a:pt x="326755" y="1904380"/>
                  </a:lnTo>
                  <a:lnTo>
                    <a:pt x="359264" y="1935610"/>
                  </a:lnTo>
                  <a:lnTo>
                    <a:pt x="393011" y="1965517"/>
                  </a:lnTo>
                  <a:lnTo>
                    <a:pt x="427954" y="1994061"/>
                  </a:lnTo>
                  <a:lnTo>
                    <a:pt x="464052" y="2021199"/>
                  </a:lnTo>
                  <a:lnTo>
                    <a:pt x="501262" y="2046890"/>
                  </a:lnTo>
                  <a:lnTo>
                    <a:pt x="539543" y="2071091"/>
                  </a:lnTo>
                  <a:lnTo>
                    <a:pt x="578853" y="2093762"/>
                  </a:lnTo>
                  <a:lnTo>
                    <a:pt x="619149" y="2114859"/>
                  </a:lnTo>
                  <a:lnTo>
                    <a:pt x="660391" y="2134341"/>
                  </a:lnTo>
                  <a:lnTo>
                    <a:pt x="702535" y="2152167"/>
                  </a:lnTo>
                  <a:lnTo>
                    <a:pt x="745541" y="2168294"/>
                  </a:lnTo>
                  <a:lnTo>
                    <a:pt x="789366" y="2182681"/>
                  </a:lnTo>
                  <a:lnTo>
                    <a:pt x="833969" y="2195285"/>
                  </a:lnTo>
                  <a:lnTo>
                    <a:pt x="879307" y="2206065"/>
                  </a:lnTo>
                  <a:lnTo>
                    <a:pt x="925339" y="2214979"/>
                  </a:lnTo>
                  <a:lnTo>
                    <a:pt x="972023" y="2221984"/>
                  </a:lnTo>
                  <a:lnTo>
                    <a:pt x="1019317" y="2227040"/>
                  </a:lnTo>
                  <a:lnTo>
                    <a:pt x="1067179" y="2230105"/>
                  </a:lnTo>
                  <a:lnTo>
                    <a:pt x="1115568" y="2231135"/>
                  </a:lnTo>
                  <a:lnTo>
                    <a:pt x="1163956" y="2230105"/>
                  </a:lnTo>
                  <a:lnTo>
                    <a:pt x="1211818" y="2227040"/>
                  </a:lnTo>
                  <a:lnTo>
                    <a:pt x="1259112" y="2221984"/>
                  </a:lnTo>
                  <a:lnTo>
                    <a:pt x="1305796" y="2214979"/>
                  </a:lnTo>
                  <a:lnTo>
                    <a:pt x="1351828" y="2206065"/>
                  </a:lnTo>
                  <a:lnTo>
                    <a:pt x="1397166" y="2195285"/>
                  </a:lnTo>
                  <a:lnTo>
                    <a:pt x="1441769" y="2182681"/>
                  </a:lnTo>
                  <a:lnTo>
                    <a:pt x="1485594" y="2168294"/>
                  </a:lnTo>
                  <a:lnTo>
                    <a:pt x="1528600" y="2152167"/>
                  </a:lnTo>
                  <a:lnTo>
                    <a:pt x="1570744" y="2134341"/>
                  </a:lnTo>
                  <a:lnTo>
                    <a:pt x="1611986" y="2114859"/>
                  </a:lnTo>
                  <a:lnTo>
                    <a:pt x="1652282" y="2093762"/>
                  </a:lnTo>
                  <a:lnTo>
                    <a:pt x="1691592" y="2071091"/>
                  </a:lnTo>
                  <a:lnTo>
                    <a:pt x="1729873" y="2046890"/>
                  </a:lnTo>
                  <a:lnTo>
                    <a:pt x="1767083" y="2021199"/>
                  </a:lnTo>
                  <a:lnTo>
                    <a:pt x="1803181" y="1994061"/>
                  </a:lnTo>
                  <a:lnTo>
                    <a:pt x="1838124" y="1965517"/>
                  </a:lnTo>
                  <a:lnTo>
                    <a:pt x="1871871" y="1935610"/>
                  </a:lnTo>
                  <a:lnTo>
                    <a:pt x="1904380" y="1904380"/>
                  </a:lnTo>
                  <a:lnTo>
                    <a:pt x="1935610" y="1871871"/>
                  </a:lnTo>
                  <a:lnTo>
                    <a:pt x="1965517" y="1838124"/>
                  </a:lnTo>
                  <a:lnTo>
                    <a:pt x="1994061" y="1803181"/>
                  </a:lnTo>
                  <a:lnTo>
                    <a:pt x="2021199" y="1767083"/>
                  </a:lnTo>
                  <a:lnTo>
                    <a:pt x="2046890" y="1729873"/>
                  </a:lnTo>
                  <a:lnTo>
                    <a:pt x="2071091" y="1691592"/>
                  </a:lnTo>
                  <a:lnTo>
                    <a:pt x="2093762" y="1652282"/>
                  </a:lnTo>
                  <a:lnTo>
                    <a:pt x="2114859" y="1611986"/>
                  </a:lnTo>
                  <a:lnTo>
                    <a:pt x="2134341" y="1570744"/>
                  </a:lnTo>
                  <a:lnTo>
                    <a:pt x="2152167" y="1528600"/>
                  </a:lnTo>
                  <a:lnTo>
                    <a:pt x="2168294" y="1485594"/>
                  </a:lnTo>
                  <a:lnTo>
                    <a:pt x="2182681" y="1441769"/>
                  </a:lnTo>
                  <a:lnTo>
                    <a:pt x="2195285" y="1397166"/>
                  </a:lnTo>
                  <a:lnTo>
                    <a:pt x="2206065" y="1351828"/>
                  </a:lnTo>
                  <a:lnTo>
                    <a:pt x="2214979" y="1305796"/>
                  </a:lnTo>
                  <a:lnTo>
                    <a:pt x="2221984" y="1259112"/>
                  </a:lnTo>
                  <a:lnTo>
                    <a:pt x="2227040" y="1211818"/>
                  </a:lnTo>
                  <a:lnTo>
                    <a:pt x="2230105" y="1163956"/>
                  </a:lnTo>
                  <a:lnTo>
                    <a:pt x="2231135" y="1115567"/>
                  </a:lnTo>
                  <a:lnTo>
                    <a:pt x="2230105" y="1067179"/>
                  </a:lnTo>
                  <a:lnTo>
                    <a:pt x="2227040" y="1019317"/>
                  </a:lnTo>
                  <a:lnTo>
                    <a:pt x="2221984" y="972023"/>
                  </a:lnTo>
                  <a:lnTo>
                    <a:pt x="2214979" y="925339"/>
                  </a:lnTo>
                  <a:lnTo>
                    <a:pt x="2206065" y="879307"/>
                  </a:lnTo>
                  <a:lnTo>
                    <a:pt x="2195285" y="833969"/>
                  </a:lnTo>
                  <a:lnTo>
                    <a:pt x="2182681" y="789366"/>
                  </a:lnTo>
                  <a:lnTo>
                    <a:pt x="2168294" y="745541"/>
                  </a:lnTo>
                  <a:lnTo>
                    <a:pt x="2152167" y="702535"/>
                  </a:lnTo>
                  <a:lnTo>
                    <a:pt x="2134341" y="660391"/>
                  </a:lnTo>
                  <a:lnTo>
                    <a:pt x="2114859" y="619149"/>
                  </a:lnTo>
                  <a:lnTo>
                    <a:pt x="2093762" y="578853"/>
                  </a:lnTo>
                  <a:lnTo>
                    <a:pt x="2071091" y="539543"/>
                  </a:lnTo>
                  <a:lnTo>
                    <a:pt x="2046890" y="501262"/>
                  </a:lnTo>
                  <a:lnTo>
                    <a:pt x="2021199" y="464052"/>
                  </a:lnTo>
                  <a:lnTo>
                    <a:pt x="1994061" y="427954"/>
                  </a:lnTo>
                  <a:lnTo>
                    <a:pt x="1965517" y="393011"/>
                  </a:lnTo>
                  <a:lnTo>
                    <a:pt x="1935610" y="359264"/>
                  </a:lnTo>
                  <a:lnTo>
                    <a:pt x="1904380" y="326755"/>
                  </a:lnTo>
                  <a:lnTo>
                    <a:pt x="1871871" y="295525"/>
                  </a:lnTo>
                  <a:lnTo>
                    <a:pt x="1838124" y="265618"/>
                  </a:lnTo>
                  <a:lnTo>
                    <a:pt x="1803181" y="237074"/>
                  </a:lnTo>
                  <a:lnTo>
                    <a:pt x="1767083" y="209936"/>
                  </a:lnTo>
                  <a:lnTo>
                    <a:pt x="1729873" y="184245"/>
                  </a:lnTo>
                  <a:lnTo>
                    <a:pt x="1691592" y="160044"/>
                  </a:lnTo>
                  <a:lnTo>
                    <a:pt x="1652282" y="137373"/>
                  </a:lnTo>
                  <a:lnTo>
                    <a:pt x="1611986" y="116276"/>
                  </a:lnTo>
                  <a:lnTo>
                    <a:pt x="1570744" y="96794"/>
                  </a:lnTo>
                  <a:lnTo>
                    <a:pt x="1528600" y="78968"/>
                  </a:lnTo>
                  <a:lnTo>
                    <a:pt x="1485594" y="62841"/>
                  </a:lnTo>
                  <a:lnTo>
                    <a:pt x="1441769" y="48454"/>
                  </a:lnTo>
                  <a:lnTo>
                    <a:pt x="1397166" y="35850"/>
                  </a:lnTo>
                  <a:lnTo>
                    <a:pt x="1351828" y="25070"/>
                  </a:lnTo>
                  <a:lnTo>
                    <a:pt x="1305796" y="16156"/>
                  </a:lnTo>
                  <a:lnTo>
                    <a:pt x="1259112" y="9151"/>
                  </a:lnTo>
                  <a:lnTo>
                    <a:pt x="1211818" y="4095"/>
                  </a:lnTo>
                  <a:lnTo>
                    <a:pt x="1163956" y="1030"/>
                  </a:lnTo>
                  <a:lnTo>
                    <a:pt x="1115568" y="0"/>
                  </a:lnTo>
                  <a:close/>
                </a:path>
              </a:pathLst>
            </a:custGeom>
            <a:solidFill>
              <a:srgbClr val="4F81BC"/>
            </a:solidFill>
          </p:spPr>
          <p:txBody>
            <a:bodyPr wrap="square" lIns="0" tIns="0" rIns="0" bIns="0" rtlCol="0"/>
            <a:lstStyle/>
            <a:p>
              <a:endParaRPr sz="1500">
                <a:latin typeface="+mj-lt"/>
                <a:cs typeface="Arial" panose="020B0604020202020204" pitchFamily="34" charset="0"/>
              </a:endParaRPr>
            </a:p>
          </p:txBody>
        </p:sp>
        <p:sp>
          <p:nvSpPr>
            <p:cNvPr id="7" name="object 7"/>
            <p:cNvSpPr/>
            <p:nvPr/>
          </p:nvSpPr>
          <p:spPr>
            <a:xfrm>
              <a:off x="5964174" y="3121914"/>
              <a:ext cx="2231390" cy="2231390"/>
            </a:xfrm>
            <a:custGeom>
              <a:avLst/>
              <a:gdLst/>
              <a:ahLst/>
              <a:cxnLst/>
              <a:rect l="l" t="t" r="r" b="b"/>
              <a:pathLst>
                <a:path w="2231390" h="2231390">
                  <a:moveTo>
                    <a:pt x="0" y="1115567"/>
                  </a:moveTo>
                  <a:lnTo>
                    <a:pt x="1030" y="1067179"/>
                  </a:lnTo>
                  <a:lnTo>
                    <a:pt x="4095" y="1019317"/>
                  </a:lnTo>
                  <a:lnTo>
                    <a:pt x="9151" y="972023"/>
                  </a:lnTo>
                  <a:lnTo>
                    <a:pt x="16156" y="925339"/>
                  </a:lnTo>
                  <a:lnTo>
                    <a:pt x="25070" y="879307"/>
                  </a:lnTo>
                  <a:lnTo>
                    <a:pt x="35850" y="833969"/>
                  </a:lnTo>
                  <a:lnTo>
                    <a:pt x="48454" y="789366"/>
                  </a:lnTo>
                  <a:lnTo>
                    <a:pt x="62841" y="745541"/>
                  </a:lnTo>
                  <a:lnTo>
                    <a:pt x="78968" y="702535"/>
                  </a:lnTo>
                  <a:lnTo>
                    <a:pt x="96794" y="660391"/>
                  </a:lnTo>
                  <a:lnTo>
                    <a:pt x="116276" y="619149"/>
                  </a:lnTo>
                  <a:lnTo>
                    <a:pt x="137373" y="578853"/>
                  </a:lnTo>
                  <a:lnTo>
                    <a:pt x="160044" y="539543"/>
                  </a:lnTo>
                  <a:lnTo>
                    <a:pt x="184245" y="501262"/>
                  </a:lnTo>
                  <a:lnTo>
                    <a:pt x="209936" y="464052"/>
                  </a:lnTo>
                  <a:lnTo>
                    <a:pt x="237074" y="427954"/>
                  </a:lnTo>
                  <a:lnTo>
                    <a:pt x="265618" y="393011"/>
                  </a:lnTo>
                  <a:lnTo>
                    <a:pt x="295525" y="359264"/>
                  </a:lnTo>
                  <a:lnTo>
                    <a:pt x="326755" y="326755"/>
                  </a:lnTo>
                  <a:lnTo>
                    <a:pt x="359264" y="295525"/>
                  </a:lnTo>
                  <a:lnTo>
                    <a:pt x="393011" y="265618"/>
                  </a:lnTo>
                  <a:lnTo>
                    <a:pt x="427954" y="237074"/>
                  </a:lnTo>
                  <a:lnTo>
                    <a:pt x="464052" y="209936"/>
                  </a:lnTo>
                  <a:lnTo>
                    <a:pt x="501262" y="184245"/>
                  </a:lnTo>
                  <a:lnTo>
                    <a:pt x="539543" y="160044"/>
                  </a:lnTo>
                  <a:lnTo>
                    <a:pt x="578853" y="137373"/>
                  </a:lnTo>
                  <a:lnTo>
                    <a:pt x="619149" y="116276"/>
                  </a:lnTo>
                  <a:lnTo>
                    <a:pt x="660391" y="96794"/>
                  </a:lnTo>
                  <a:lnTo>
                    <a:pt x="702535" y="78968"/>
                  </a:lnTo>
                  <a:lnTo>
                    <a:pt x="745541" y="62841"/>
                  </a:lnTo>
                  <a:lnTo>
                    <a:pt x="789366" y="48454"/>
                  </a:lnTo>
                  <a:lnTo>
                    <a:pt x="833969" y="35850"/>
                  </a:lnTo>
                  <a:lnTo>
                    <a:pt x="879307" y="25070"/>
                  </a:lnTo>
                  <a:lnTo>
                    <a:pt x="925339" y="16156"/>
                  </a:lnTo>
                  <a:lnTo>
                    <a:pt x="972023" y="9151"/>
                  </a:lnTo>
                  <a:lnTo>
                    <a:pt x="1019317" y="4095"/>
                  </a:lnTo>
                  <a:lnTo>
                    <a:pt x="1067179" y="1030"/>
                  </a:lnTo>
                  <a:lnTo>
                    <a:pt x="1115568" y="0"/>
                  </a:lnTo>
                  <a:lnTo>
                    <a:pt x="1163956" y="1030"/>
                  </a:lnTo>
                  <a:lnTo>
                    <a:pt x="1211818" y="4095"/>
                  </a:lnTo>
                  <a:lnTo>
                    <a:pt x="1259112" y="9151"/>
                  </a:lnTo>
                  <a:lnTo>
                    <a:pt x="1305796" y="16156"/>
                  </a:lnTo>
                  <a:lnTo>
                    <a:pt x="1351828" y="25070"/>
                  </a:lnTo>
                  <a:lnTo>
                    <a:pt x="1397166" y="35850"/>
                  </a:lnTo>
                  <a:lnTo>
                    <a:pt x="1441769" y="48454"/>
                  </a:lnTo>
                  <a:lnTo>
                    <a:pt x="1485594" y="62841"/>
                  </a:lnTo>
                  <a:lnTo>
                    <a:pt x="1528600" y="78968"/>
                  </a:lnTo>
                  <a:lnTo>
                    <a:pt x="1570744" y="96794"/>
                  </a:lnTo>
                  <a:lnTo>
                    <a:pt x="1611986" y="116276"/>
                  </a:lnTo>
                  <a:lnTo>
                    <a:pt x="1652282" y="137373"/>
                  </a:lnTo>
                  <a:lnTo>
                    <a:pt x="1691592" y="160044"/>
                  </a:lnTo>
                  <a:lnTo>
                    <a:pt x="1729873" y="184245"/>
                  </a:lnTo>
                  <a:lnTo>
                    <a:pt x="1767083" y="209936"/>
                  </a:lnTo>
                  <a:lnTo>
                    <a:pt x="1803181" y="237074"/>
                  </a:lnTo>
                  <a:lnTo>
                    <a:pt x="1838124" y="265618"/>
                  </a:lnTo>
                  <a:lnTo>
                    <a:pt x="1871871" y="295525"/>
                  </a:lnTo>
                  <a:lnTo>
                    <a:pt x="1904380" y="326755"/>
                  </a:lnTo>
                  <a:lnTo>
                    <a:pt x="1935610" y="359264"/>
                  </a:lnTo>
                  <a:lnTo>
                    <a:pt x="1965517" y="393011"/>
                  </a:lnTo>
                  <a:lnTo>
                    <a:pt x="1994061" y="427954"/>
                  </a:lnTo>
                  <a:lnTo>
                    <a:pt x="2021199" y="464052"/>
                  </a:lnTo>
                  <a:lnTo>
                    <a:pt x="2046890" y="501262"/>
                  </a:lnTo>
                  <a:lnTo>
                    <a:pt x="2071091" y="539543"/>
                  </a:lnTo>
                  <a:lnTo>
                    <a:pt x="2093762" y="578853"/>
                  </a:lnTo>
                  <a:lnTo>
                    <a:pt x="2114859" y="619149"/>
                  </a:lnTo>
                  <a:lnTo>
                    <a:pt x="2134341" y="660391"/>
                  </a:lnTo>
                  <a:lnTo>
                    <a:pt x="2152167" y="702535"/>
                  </a:lnTo>
                  <a:lnTo>
                    <a:pt x="2168294" y="745541"/>
                  </a:lnTo>
                  <a:lnTo>
                    <a:pt x="2182681" y="789366"/>
                  </a:lnTo>
                  <a:lnTo>
                    <a:pt x="2195285" y="833969"/>
                  </a:lnTo>
                  <a:lnTo>
                    <a:pt x="2206065" y="879307"/>
                  </a:lnTo>
                  <a:lnTo>
                    <a:pt x="2214979" y="925339"/>
                  </a:lnTo>
                  <a:lnTo>
                    <a:pt x="2221984" y="972023"/>
                  </a:lnTo>
                  <a:lnTo>
                    <a:pt x="2227040" y="1019317"/>
                  </a:lnTo>
                  <a:lnTo>
                    <a:pt x="2230105" y="1067179"/>
                  </a:lnTo>
                  <a:lnTo>
                    <a:pt x="2231135" y="1115567"/>
                  </a:lnTo>
                  <a:lnTo>
                    <a:pt x="2230105" y="1163956"/>
                  </a:lnTo>
                  <a:lnTo>
                    <a:pt x="2227040" y="1211818"/>
                  </a:lnTo>
                  <a:lnTo>
                    <a:pt x="2221984" y="1259112"/>
                  </a:lnTo>
                  <a:lnTo>
                    <a:pt x="2214979" y="1305796"/>
                  </a:lnTo>
                  <a:lnTo>
                    <a:pt x="2206065" y="1351828"/>
                  </a:lnTo>
                  <a:lnTo>
                    <a:pt x="2195285" y="1397166"/>
                  </a:lnTo>
                  <a:lnTo>
                    <a:pt x="2182681" y="1441769"/>
                  </a:lnTo>
                  <a:lnTo>
                    <a:pt x="2168294" y="1485594"/>
                  </a:lnTo>
                  <a:lnTo>
                    <a:pt x="2152167" y="1528600"/>
                  </a:lnTo>
                  <a:lnTo>
                    <a:pt x="2134341" y="1570744"/>
                  </a:lnTo>
                  <a:lnTo>
                    <a:pt x="2114859" y="1611986"/>
                  </a:lnTo>
                  <a:lnTo>
                    <a:pt x="2093762" y="1652282"/>
                  </a:lnTo>
                  <a:lnTo>
                    <a:pt x="2071091" y="1691592"/>
                  </a:lnTo>
                  <a:lnTo>
                    <a:pt x="2046890" y="1729873"/>
                  </a:lnTo>
                  <a:lnTo>
                    <a:pt x="2021199" y="1767083"/>
                  </a:lnTo>
                  <a:lnTo>
                    <a:pt x="1994061" y="1803181"/>
                  </a:lnTo>
                  <a:lnTo>
                    <a:pt x="1965517" y="1838124"/>
                  </a:lnTo>
                  <a:lnTo>
                    <a:pt x="1935610" y="1871871"/>
                  </a:lnTo>
                  <a:lnTo>
                    <a:pt x="1904380" y="1904380"/>
                  </a:lnTo>
                  <a:lnTo>
                    <a:pt x="1871871" y="1935610"/>
                  </a:lnTo>
                  <a:lnTo>
                    <a:pt x="1838124" y="1965517"/>
                  </a:lnTo>
                  <a:lnTo>
                    <a:pt x="1803181" y="1994061"/>
                  </a:lnTo>
                  <a:lnTo>
                    <a:pt x="1767083" y="2021199"/>
                  </a:lnTo>
                  <a:lnTo>
                    <a:pt x="1729873" y="2046890"/>
                  </a:lnTo>
                  <a:lnTo>
                    <a:pt x="1691592" y="2071091"/>
                  </a:lnTo>
                  <a:lnTo>
                    <a:pt x="1652282" y="2093762"/>
                  </a:lnTo>
                  <a:lnTo>
                    <a:pt x="1611986" y="2114859"/>
                  </a:lnTo>
                  <a:lnTo>
                    <a:pt x="1570744" y="2134341"/>
                  </a:lnTo>
                  <a:lnTo>
                    <a:pt x="1528600" y="2152167"/>
                  </a:lnTo>
                  <a:lnTo>
                    <a:pt x="1485594" y="2168294"/>
                  </a:lnTo>
                  <a:lnTo>
                    <a:pt x="1441769" y="2182681"/>
                  </a:lnTo>
                  <a:lnTo>
                    <a:pt x="1397166" y="2195285"/>
                  </a:lnTo>
                  <a:lnTo>
                    <a:pt x="1351828" y="2206065"/>
                  </a:lnTo>
                  <a:lnTo>
                    <a:pt x="1305796" y="2214979"/>
                  </a:lnTo>
                  <a:lnTo>
                    <a:pt x="1259112" y="2221984"/>
                  </a:lnTo>
                  <a:lnTo>
                    <a:pt x="1211818" y="2227040"/>
                  </a:lnTo>
                  <a:lnTo>
                    <a:pt x="1163956" y="2230105"/>
                  </a:lnTo>
                  <a:lnTo>
                    <a:pt x="1115568" y="2231135"/>
                  </a:lnTo>
                  <a:lnTo>
                    <a:pt x="1067179" y="2230105"/>
                  </a:lnTo>
                  <a:lnTo>
                    <a:pt x="1019317" y="2227040"/>
                  </a:lnTo>
                  <a:lnTo>
                    <a:pt x="972023" y="2221984"/>
                  </a:lnTo>
                  <a:lnTo>
                    <a:pt x="925339" y="2214979"/>
                  </a:lnTo>
                  <a:lnTo>
                    <a:pt x="879307" y="2206065"/>
                  </a:lnTo>
                  <a:lnTo>
                    <a:pt x="833969" y="2195285"/>
                  </a:lnTo>
                  <a:lnTo>
                    <a:pt x="789366" y="2182681"/>
                  </a:lnTo>
                  <a:lnTo>
                    <a:pt x="745541" y="2168294"/>
                  </a:lnTo>
                  <a:lnTo>
                    <a:pt x="702535" y="2152167"/>
                  </a:lnTo>
                  <a:lnTo>
                    <a:pt x="660391" y="2134341"/>
                  </a:lnTo>
                  <a:lnTo>
                    <a:pt x="619149" y="2114859"/>
                  </a:lnTo>
                  <a:lnTo>
                    <a:pt x="578853" y="2093762"/>
                  </a:lnTo>
                  <a:lnTo>
                    <a:pt x="539543" y="2071091"/>
                  </a:lnTo>
                  <a:lnTo>
                    <a:pt x="501262" y="2046890"/>
                  </a:lnTo>
                  <a:lnTo>
                    <a:pt x="464052" y="2021199"/>
                  </a:lnTo>
                  <a:lnTo>
                    <a:pt x="427954" y="1994061"/>
                  </a:lnTo>
                  <a:lnTo>
                    <a:pt x="393011" y="1965517"/>
                  </a:lnTo>
                  <a:lnTo>
                    <a:pt x="359264" y="1935610"/>
                  </a:lnTo>
                  <a:lnTo>
                    <a:pt x="326755" y="1904380"/>
                  </a:lnTo>
                  <a:lnTo>
                    <a:pt x="295525" y="1871871"/>
                  </a:lnTo>
                  <a:lnTo>
                    <a:pt x="265618" y="1838124"/>
                  </a:lnTo>
                  <a:lnTo>
                    <a:pt x="237074" y="1803181"/>
                  </a:lnTo>
                  <a:lnTo>
                    <a:pt x="209936" y="1767083"/>
                  </a:lnTo>
                  <a:lnTo>
                    <a:pt x="184245" y="1729873"/>
                  </a:lnTo>
                  <a:lnTo>
                    <a:pt x="160044" y="1691592"/>
                  </a:lnTo>
                  <a:lnTo>
                    <a:pt x="137373" y="1652282"/>
                  </a:lnTo>
                  <a:lnTo>
                    <a:pt x="116276" y="1611986"/>
                  </a:lnTo>
                  <a:lnTo>
                    <a:pt x="96794" y="1570744"/>
                  </a:lnTo>
                  <a:lnTo>
                    <a:pt x="78968" y="1528600"/>
                  </a:lnTo>
                  <a:lnTo>
                    <a:pt x="62841" y="1485594"/>
                  </a:lnTo>
                  <a:lnTo>
                    <a:pt x="48454" y="1441769"/>
                  </a:lnTo>
                  <a:lnTo>
                    <a:pt x="35850" y="1397166"/>
                  </a:lnTo>
                  <a:lnTo>
                    <a:pt x="25070" y="1351828"/>
                  </a:lnTo>
                  <a:lnTo>
                    <a:pt x="16156" y="1305796"/>
                  </a:lnTo>
                  <a:lnTo>
                    <a:pt x="9151" y="1259112"/>
                  </a:lnTo>
                  <a:lnTo>
                    <a:pt x="4095" y="1211818"/>
                  </a:lnTo>
                  <a:lnTo>
                    <a:pt x="1030" y="1163956"/>
                  </a:lnTo>
                  <a:lnTo>
                    <a:pt x="0" y="1115567"/>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grpSp>
      <p:sp>
        <p:nvSpPr>
          <p:cNvPr id="8" name="object 8"/>
          <p:cNvSpPr txBox="1">
            <a:spLocks noGrp="1"/>
          </p:cNvSpPr>
          <p:nvPr>
            <p:ph type="title"/>
          </p:nvPr>
        </p:nvSpPr>
        <p:spPr>
          <a:xfrm>
            <a:off x="4120994" y="590320"/>
            <a:ext cx="3950748" cy="474051"/>
          </a:xfrm>
          <a:prstGeom prst="rect">
            <a:avLst/>
          </a:prstGeom>
        </p:spPr>
        <p:txBody>
          <a:bodyPr vert="horz" wrap="square" lIns="0" tIns="12266" rIns="0" bIns="0" rtlCol="0" anchor="ctr">
            <a:spAutoFit/>
          </a:bodyPr>
          <a:lstStyle/>
          <a:p>
            <a:pPr marL="12266">
              <a:lnSpc>
                <a:spcPct val="100000"/>
              </a:lnSpc>
              <a:spcBef>
                <a:spcPts val="97"/>
              </a:spcBef>
            </a:pPr>
            <a:r>
              <a:rPr sz="3000" spc="-19" dirty="0">
                <a:cs typeface="Arial" panose="020B0604020202020204" pitchFamily="34" charset="0"/>
              </a:rPr>
              <a:t>Overseas</a:t>
            </a:r>
            <a:r>
              <a:rPr sz="3000" spc="-77" dirty="0">
                <a:cs typeface="Arial" panose="020B0604020202020204" pitchFamily="34" charset="0"/>
              </a:rPr>
              <a:t> </a:t>
            </a:r>
            <a:r>
              <a:rPr sz="3000" dirty="0">
                <a:cs typeface="Arial" panose="020B0604020202020204" pitchFamily="34" charset="0"/>
              </a:rPr>
              <a:t>Investment</a:t>
            </a:r>
          </a:p>
        </p:txBody>
      </p:sp>
      <p:sp>
        <p:nvSpPr>
          <p:cNvPr id="9" name="object 9"/>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500">
              <a:latin typeface="+mj-lt"/>
              <a:cs typeface="Arial" panose="020B0604020202020204" pitchFamily="34" charset="0"/>
            </a:endParaRPr>
          </a:p>
        </p:txBody>
      </p:sp>
      <p:sp>
        <p:nvSpPr>
          <p:cNvPr id="10" name="object 10"/>
          <p:cNvSpPr txBox="1"/>
          <p:nvPr/>
        </p:nvSpPr>
        <p:spPr>
          <a:xfrm>
            <a:off x="6355908" y="3940721"/>
            <a:ext cx="959783" cy="642498"/>
          </a:xfrm>
          <a:prstGeom prst="rect">
            <a:avLst/>
          </a:prstGeom>
        </p:spPr>
        <p:txBody>
          <a:bodyPr vert="horz" wrap="square" lIns="0" tIns="53354" rIns="0" bIns="0" rtlCol="0">
            <a:spAutoFit/>
          </a:bodyPr>
          <a:lstStyle/>
          <a:p>
            <a:pPr marL="12266" marR="4906" indent="79114" algn="ctr">
              <a:lnSpc>
                <a:spcPct val="84500"/>
              </a:lnSpc>
              <a:spcBef>
                <a:spcPts val="419"/>
              </a:spcBef>
            </a:pPr>
            <a:r>
              <a:rPr sz="1500" spc="-39" dirty="0">
                <a:solidFill>
                  <a:srgbClr val="FFFFFF"/>
                </a:solidFill>
                <a:latin typeface="+mj-lt"/>
                <a:cs typeface="Arial" panose="020B0604020202020204" pitchFamily="34" charset="0"/>
              </a:rPr>
              <a:t>Overseas </a:t>
            </a:r>
            <a:r>
              <a:rPr sz="1500" spc="-34" dirty="0">
                <a:solidFill>
                  <a:srgbClr val="FFFFFF"/>
                </a:solidFill>
                <a:latin typeface="+mj-lt"/>
                <a:cs typeface="Arial" panose="020B0604020202020204" pitchFamily="34" charset="0"/>
              </a:rPr>
              <a:t> </a:t>
            </a:r>
            <a:r>
              <a:rPr sz="1500" spc="-19" dirty="0">
                <a:solidFill>
                  <a:srgbClr val="FFFFFF"/>
                </a:solidFill>
                <a:latin typeface="+mj-lt"/>
                <a:cs typeface="Arial" panose="020B0604020202020204" pitchFamily="34" charset="0"/>
              </a:rPr>
              <a:t>Portfolio </a:t>
            </a:r>
            <a:r>
              <a:rPr sz="1500" spc="-14" dirty="0">
                <a:solidFill>
                  <a:srgbClr val="FFFFFF"/>
                </a:solidFill>
                <a:latin typeface="+mj-lt"/>
                <a:cs typeface="Arial" panose="020B0604020202020204" pitchFamily="34" charset="0"/>
              </a:rPr>
              <a:t> </a:t>
            </a:r>
            <a:r>
              <a:rPr sz="1500" spc="-24" dirty="0">
                <a:solidFill>
                  <a:srgbClr val="FFFFFF"/>
                </a:solidFill>
                <a:latin typeface="+mj-lt"/>
                <a:cs typeface="Arial" panose="020B0604020202020204" pitchFamily="34" charset="0"/>
              </a:rPr>
              <a:t>i</a:t>
            </a:r>
            <a:r>
              <a:rPr sz="1500" spc="-68" dirty="0">
                <a:solidFill>
                  <a:srgbClr val="FFFFFF"/>
                </a:solidFill>
                <a:latin typeface="+mj-lt"/>
                <a:cs typeface="Arial" panose="020B0604020202020204" pitchFamily="34" charset="0"/>
              </a:rPr>
              <a:t>n</a:t>
            </a:r>
            <a:r>
              <a:rPr sz="1500" spc="-97" dirty="0">
                <a:solidFill>
                  <a:srgbClr val="FFFFFF"/>
                </a:solidFill>
                <a:latin typeface="+mj-lt"/>
                <a:cs typeface="Arial" panose="020B0604020202020204" pitchFamily="34" charset="0"/>
              </a:rPr>
              <a:t>v</a:t>
            </a:r>
            <a:r>
              <a:rPr sz="1500" spc="-58" dirty="0">
                <a:solidFill>
                  <a:srgbClr val="FFFFFF"/>
                </a:solidFill>
                <a:latin typeface="+mj-lt"/>
                <a:cs typeface="Arial" panose="020B0604020202020204" pitchFamily="34" charset="0"/>
              </a:rPr>
              <a:t>e</a:t>
            </a:r>
            <a:r>
              <a:rPr sz="1500" spc="-10" dirty="0">
                <a:solidFill>
                  <a:srgbClr val="FFFFFF"/>
                </a:solidFill>
                <a:latin typeface="+mj-lt"/>
                <a:cs typeface="Arial" panose="020B0604020202020204" pitchFamily="34" charset="0"/>
              </a:rPr>
              <a:t>st</a:t>
            </a:r>
            <a:r>
              <a:rPr sz="1500" spc="-14" dirty="0">
                <a:solidFill>
                  <a:srgbClr val="FFFFFF"/>
                </a:solidFill>
                <a:latin typeface="+mj-lt"/>
                <a:cs typeface="Arial" panose="020B0604020202020204" pitchFamily="34" charset="0"/>
              </a:rPr>
              <a:t>m</a:t>
            </a:r>
            <a:r>
              <a:rPr sz="1500" spc="-58" dirty="0">
                <a:solidFill>
                  <a:srgbClr val="FFFFFF"/>
                </a:solidFill>
                <a:latin typeface="+mj-lt"/>
                <a:cs typeface="Arial" panose="020B0604020202020204" pitchFamily="34" charset="0"/>
              </a:rPr>
              <a:t>e</a:t>
            </a:r>
            <a:r>
              <a:rPr sz="1500" spc="14" dirty="0">
                <a:solidFill>
                  <a:srgbClr val="FFFFFF"/>
                </a:solidFill>
                <a:latin typeface="+mj-lt"/>
                <a:cs typeface="Arial" panose="020B0604020202020204" pitchFamily="34" charset="0"/>
              </a:rPr>
              <a:t>n</a:t>
            </a:r>
            <a:r>
              <a:rPr sz="1500" spc="19" dirty="0">
                <a:solidFill>
                  <a:srgbClr val="FFFFFF"/>
                </a:solidFill>
                <a:latin typeface="+mj-lt"/>
                <a:cs typeface="Arial" panose="020B0604020202020204" pitchFamily="34" charset="0"/>
              </a:rPr>
              <a:t>t</a:t>
            </a:r>
            <a:endParaRPr sz="1500" dirty="0">
              <a:latin typeface="+mj-lt"/>
              <a:cs typeface="Arial" panose="020B0604020202020204" pitchFamily="34" charset="0"/>
            </a:endParaRPr>
          </a:p>
        </p:txBody>
      </p:sp>
      <p:grpSp>
        <p:nvGrpSpPr>
          <p:cNvPr id="11" name="object 11"/>
          <p:cNvGrpSpPr/>
          <p:nvPr/>
        </p:nvGrpSpPr>
        <p:grpSpPr>
          <a:xfrm>
            <a:off x="8254990" y="3252007"/>
            <a:ext cx="3425780" cy="2179596"/>
            <a:chOff x="8547354" y="3109214"/>
            <a:chExt cx="3547110" cy="2256790"/>
          </a:xfrm>
        </p:grpSpPr>
        <p:sp>
          <p:nvSpPr>
            <p:cNvPr id="12" name="object 12"/>
            <p:cNvSpPr/>
            <p:nvPr/>
          </p:nvSpPr>
          <p:spPr>
            <a:xfrm>
              <a:off x="8547354" y="3857117"/>
              <a:ext cx="951230" cy="760730"/>
            </a:xfrm>
            <a:custGeom>
              <a:avLst/>
              <a:gdLst/>
              <a:ahLst/>
              <a:cxnLst/>
              <a:rect l="l" t="t" r="r" b="b"/>
              <a:pathLst>
                <a:path w="951229" h="760729">
                  <a:moveTo>
                    <a:pt x="950976" y="456438"/>
                  </a:moveTo>
                  <a:lnTo>
                    <a:pt x="0" y="456438"/>
                  </a:lnTo>
                  <a:lnTo>
                    <a:pt x="0" y="760730"/>
                  </a:lnTo>
                  <a:lnTo>
                    <a:pt x="950976" y="760730"/>
                  </a:lnTo>
                  <a:lnTo>
                    <a:pt x="950976" y="456438"/>
                  </a:lnTo>
                  <a:close/>
                </a:path>
                <a:path w="951229" h="760729">
                  <a:moveTo>
                    <a:pt x="950976" y="0"/>
                  </a:moveTo>
                  <a:lnTo>
                    <a:pt x="0" y="0"/>
                  </a:lnTo>
                  <a:lnTo>
                    <a:pt x="0" y="304292"/>
                  </a:lnTo>
                  <a:lnTo>
                    <a:pt x="950976" y="304292"/>
                  </a:lnTo>
                  <a:lnTo>
                    <a:pt x="950976" y="0"/>
                  </a:lnTo>
                  <a:close/>
                </a:path>
              </a:pathLst>
            </a:custGeom>
            <a:solidFill>
              <a:srgbClr val="B1C1DB"/>
            </a:solidFill>
          </p:spPr>
          <p:txBody>
            <a:bodyPr wrap="square" lIns="0" tIns="0" rIns="0" bIns="0" rtlCol="0"/>
            <a:lstStyle/>
            <a:p>
              <a:endParaRPr sz="1500">
                <a:latin typeface="+mj-lt"/>
                <a:cs typeface="Arial" panose="020B0604020202020204" pitchFamily="34" charset="0"/>
              </a:endParaRPr>
            </a:p>
          </p:txBody>
        </p:sp>
        <p:sp>
          <p:nvSpPr>
            <p:cNvPr id="13" name="object 13"/>
            <p:cNvSpPr/>
            <p:nvPr/>
          </p:nvSpPr>
          <p:spPr>
            <a:xfrm>
              <a:off x="9850374" y="3121914"/>
              <a:ext cx="2231390" cy="2231390"/>
            </a:xfrm>
            <a:custGeom>
              <a:avLst/>
              <a:gdLst/>
              <a:ahLst/>
              <a:cxnLst/>
              <a:rect l="l" t="t" r="r" b="b"/>
              <a:pathLst>
                <a:path w="2231390" h="2231390">
                  <a:moveTo>
                    <a:pt x="1115568" y="0"/>
                  </a:moveTo>
                  <a:lnTo>
                    <a:pt x="1067179" y="1030"/>
                  </a:lnTo>
                  <a:lnTo>
                    <a:pt x="1019317" y="4095"/>
                  </a:lnTo>
                  <a:lnTo>
                    <a:pt x="972023" y="9151"/>
                  </a:lnTo>
                  <a:lnTo>
                    <a:pt x="925339" y="16156"/>
                  </a:lnTo>
                  <a:lnTo>
                    <a:pt x="879307" y="25070"/>
                  </a:lnTo>
                  <a:lnTo>
                    <a:pt x="833969" y="35850"/>
                  </a:lnTo>
                  <a:lnTo>
                    <a:pt x="789366" y="48454"/>
                  </a:lnTo>
                  <a:lnTo>
                    <a:pt x="745541" y="62841"/>
                  </a:lnTo>
                  <a:lnTo>
                    <a:pt x="702535" y="78968"/>
                  </a:lnTo>
                  <a:lnTo>
                    <a:pt x="660391" y="96794"/>
                  </a:lnTo>
                  <a:lnTo>
                    <a:pt x="619149" y="116276"/>
                  </a:lnTo>
                  <a:lnTo>
                    <a:pt x="578853" y="137373"/>
                  </a:lnTo>
                  <a:lnTo>
                    <a:pt x="539543" y="160044"/>
                  </a:lnTo>
                  <a:lnTo>
                    <a:pt x="501262" y="184245"/>
                  </a:lnTo>
                  <a:lnTo>
                    <a:pt x="464052" y="209936"/>
                  </a:lnTo>
                  <a:lnTo>
                    <a:pt x="427954" y="237074"/>
                  </a:lnTo>
                  <a:lnTo>
                    <a:pt x="393011" y="265618"/>
                  </a:lnTo>
                  <a:lnTo>
                    <a:pt x="359264" y="295525"/>
                  </a:lnTo>
                  <a:lnTo>
                    <a:pt x="326755" y="326755"/>
                  </a:lnTo>
                  <a:lnTo>
                    <a:pt x="295525" y="359264"/>
                  </a:lnTo>
                  <a:lnTo>
                    <a:pt x="265618" y="393011"/>
                  </a:lnTo>
                  <a:lnTo>
                    <a:pt x="237074" y="427954"/>
                  </a:lnTo>
                  <a:lnTo>
                    <a:pt x="209936" y="464052"/>
                  </a:lnTo>
                  <a:lnTo>
                    <a:pt x="184245" y="501262"/>
                  </a:lnTo>
                  <a:lnTo>
                    <a:pt x="160044" y="539543"/>
                  </a:lnTo>
                  <a:lnTo>
                    <a:pt x="137373" y="578853"/>
                  </a:lnTo>
                  <a:lnTo>
                    <a:pt x="116276" y="619149"/>
                  </a:lnTo>
                  <a:lnTo>
                    <a:pt x="96794" y="660391"/>
                  </a:lnTo>
                  <a:lnTo>
                    <a:pt x="78968" y="702535"/>
                  </a:lnTo>
                  <a:lnTo>
                    <a:pt x="62841" y="745541"/>
                  </a:lnTo>
                  <a:lnTo>
                    <a:pt x="48454" y="789366"/>
                  </a:lnTo>
                  <a:lnTo>
                    <a:pt x="35850" y="833969"/>
                  </a:lnTo>
                  <a:lnTo>
                    <a:pt x="25070" y="879307"/>
                  </a:lnTo>
                  <a:lnTo>
                    <a:pt x="16156" y="925339"/>
                  </a:lnTo>
                  <a:lnTo>
                    <a:pt x="9151" y="972023"/>
                  </a:lnTo>
                  <a:lnTo>
                    <a:pt x="4095" y="1019317"/>
                  </a:lnTo>
                  <a:lnTo>
                    <a:pt x="1030" y="1067179"/>
                  </a:lnTo>
                  <a:lnTo>
                    <a:pt x="0" y="1115567"/>
                  </a:lnTo>
                  <a:lnTo>
                    <a:pt x="1030" y="1163956"/>
                  </a:lnTo>
                  <a:lnTo>
                    <a:pt x="4095" y="1211818"/>
                  </a:lnTo>
                  <a:lnTo>
                    <a:pt x="9151" y="1259112"/>
                  </a:lnTo>
                  <a:lnTo>
                    <a:pt x="16156" y="1305796"/>
                  </a:lnTo>
                  <a:lnTo>
                    <a:pt x="25070" y="1351828"/>
                  </a:lnTo>
                  <a:lnTo>
                    <a:pt x="35850" y="1397166"/>
                  </a:lnTo>
                  <a:lnTo>
                    <a:pt x="48454" y="1441769"/>
                  </a:lnTo>
                  <a:lnTo>
                    <a:pt x="62841" y="1485594"/>
                  </a:lnTo>
                  <a:lnTo>
                    <a:pt x="78968" y="1528600"/>
                  </a:lnTo>
                  <a:lnTo>
                    <a:pt x="96794" y="1570744"/>
                  </a:lnTo>
                  <a:lnTo>
                    <a:pt x="116276" y="1611986"/>
                  </a:lnTo>
                  <a:lnTo>
                    <a:pt x="137373" y="1652282"/>
                  </a:lnTo>
                  <a:lnTo>
                    <a:pt x="160044" y="1691592"/>
                  </a:lnTo>
                  <a:lnTo>
                    <a:pt x="184245" y="1729873"/>
                  </a:lnTo>
                  <a:lnTo>
                    <a:pt x="209936" y="1767083"/>
                  </a:lnTo>
                  <a:lnTo>
                    <a:pt x="237074" y="1803181"/>
                  </a:lnTo>
                  <a:lnTo>
                    <a:pt x="265618" y="1838124"/>
                  </a:lnTo>
                  <a:lnTo>
                    <a:pt x="295525" y="1871871"/>
                  </a:lnTo>
                  <a:lnTo>
                    <a:pt x="326755" y="1904380"/>
                  </a:lnTo>
                  <a:lnTo>
                    <a:pt x="359264" y="1935610"/>
                  </a:lnTo>
                  <a:lnTo>
                    <a:pt x="393011" y="1965517"/>
                  </a:lnTo>
                  <a:lnTo>
                    <a:pt x="427954" y="1994061"/>
                  </a:lnTo>
                  <a:lnTo>
                    <a:pt x="464052" y="2021199"/>
                  </a:lnTo>
                  <a:lnTo>
                    <a:pt x="501262" y="2046890"/>
                  </a:lnTo>
                  <a:lnTo>
                    <a:pt x="539543" y="2071091"/>
                  </a:lnTo>
                  <a:lnTo>
                    <a:pt x="578853" y="2093762"/>
                  </a:lnTo>
                  <a:lnTo>
                    <a:pt x="619149" y="2114859"/>
                  </a:lnTo>
                  <a:lnTo>
                    <a:pt x="660391" y="2134341"/>
                  </a:lnTo>
                  <a:lnTo>
                    <a:pt x="702535" y="2152167"/>
                  </a:lnTo>
                  <a:lnTo>
                    <a:pt x="745541" y="2168294"/>
                  </a:lnTo>
                  <a:lnTo>
                    <a:pt x="789366" y="2182681"/>
                  </a:lnTo>
                  <a:lnTo>
                    <a:pt x="833969" y="2195285"/>
                  </a:lnTo>
                  <a:lnTo>
                    <a:pt x="879307" y="2206065"/>
                  </a:lnTo>
                  <a:lnTo>
                    <a:pt x="925339" y="2214979"/>
                  </a:lnTo>
                  <a:lnTo>
                    <a:pt x="972023" y="2221984"/>
                  </a:lnTo>
                  <a:lnTo>
                    <a:pt x="1019317" y="2227040"/>
                  </a:lnTo>
                  <a:lnTo>
                    <a:pt x="1067179" y="2230105"/>
                  </a:lnTo>
                  <a:lnTo>
                    <a:pt x="1115568" y="2231135"/>
                  </a:lnTo>
                  <a:lnTo>
                    <a:pt x="1163956" y="2230105"/>
                  </a:lnTo>
                  <a:lnTo>
                    <a:pt x="1211818" y="2227040"/>
                  </a:lnTo>
                  <a:lnTo>
                    <a:pt x="1259112" y="2221984"/>
                  </a:lnTo>
                  <a:lnTo>
                    <a:pt x="1305796" y="2214979"/>
                  </a:lnTo>
                  <a:lnTo>
                    <a:pt x="1351828" y="2206065"/>
                  </a:lnTo>
                  <a:lnTo>
                    <a:pt x="1397166" y="2195285"/>
                  </a:lnTo>
                  <a:lnTo>
                    <a:pt x="1441769" y="2182681"/>
                  </a:lnTo>
                  <a:lnTo>
                    <a:pt x="1485594" y="2168294"/>
                  </a:lnTo>
                  <a:lnTo>
                    <a:pt x="1528600" y="2152167"/>
                  </a:lnTo>
                  <a:lnTo>
                    <a:pt x="1570744" y="2134341"/>
                  </a:lnTo>
                  <a:lnTo>
                    <a:pt x="1611986" y="2114859"/>
                  </a:lnTo>
                  <a:lnTo>
                    <a:pt x="1652282" y="2093762"/>
                  </a:lnTo>
                  <a:lnTo>
                    <a:pt x="1691592" y="2071091"/>
                  </a:lnTo>
                  <a:lnTo>
                    <a:pt x="1729873" y="2046890"/>
                  </a:lnTo>
                  <a:lnTo>
                    <a:pt x="1767083" y="2021199"/>
                  </a:lnTo>
                  <a:lnTo>
                    <a:pt x="1803181" y="1994061"/>
                  </a:lnTo>
                  <a:lnTo>
                    <a:pt x="1838124" y="1965517"/>
                  </a:lnTo>
                  <a:lnTo>
                    <a:pt x="1871871" y="1935610"/>
                  </a:lnTo>
                  <a:lnTo>
                    <a:pt x="1904380" y="1904380"/>
                  </a:lnTo>
                  <a:lnTo>
                    <a:pt x="1935610" y="1871871"/>
                  </a:lnTo>
                  <a:lnTo>
                    <a:pt x="1965517" y="1838124"/>
                  </a:lnTo>
                  <a:lnTo>
                    <a:pt x="1994061" y="1803181"/>
                  </a:lnTo>
                  <a:lnTo>
                    <a:pt x="2021199" y="1767083"/>
                  </a:lnTo>
                  <a:lnTo>
                    <a:pt x="2046890" y="1729873"/>
                  </a:lnTo>
                  <a:lnTo>
                    <a:pt x="2071091" y="1691592"/>
                  </a:lnTo>
                  <a:lnTo>
                    <a:pt x="2093762" y="1652282"/>
                  </a:lnTo>
                  <a:lnTo>
                    <a:pt x="2114859" y="1611986"/>
                  </a:lnTo>
                  <a:lnTo>
                    <a:pt x="2134341" y="1570744"/>
                  </a:lnTo>
                  <a:lnTo>
                    <a:pt x="2152167" y="1528600"/>
                  </a:lnTo>
                  <a:lnTo>
                    <a:pt x="2168294" y="1485594"/>
                  </a:lnTo>
                  <a:lnTo>
                    <a:pt x="2182681" y="1441769"/>
                  </a:lnTo>
                  <a:lnTo>
                    <a:pt x="2195285" y="1397166"/>
                  </a:lnTo>
                  <a:lnTo>
                    <a:pt x="2206065" y="1351828"/>
                  </a:lnTo>
                  <a:lnTo>
                    <a:pt x="2214979" y="1305796"/>
                  </a:lnTo>
                  <a:lnTo>
                    <a:pt x="2221984" y="1259112"/>
                  </a:lnTo>
                  <a:lnTo>
                    <a:pt x="2227040" y="1211818"/>
                  </a:lnTo>
                  <a:lnTo>
                    <a:pt x="2230105" y="1163956"/>
                  </a:lnTo>
                  <a:lnTo>
                    <a:pt x="2231135" y="1115567"/>
                  </a:lnTo>
                  <a:lnTo>
                    <a:pt x="2230105" y="1067179"/>
                  </a:lnTo>
                  <a:lnTo>
                    <a:pt x="2227040" y="1019317"/>
                  </a:lnTo>
                  <a:lnTo>
                    <a:pt x="2221984" y="972023"/>
                  </a:lnTo>
                  <a:lnTo>
                    <a:pt x="2214979" y="925339"/>
                  </a:lnTo>
                  <a:lnTo>
                    <a:pt x="2206065" y="879307"/>
                  </a:lnTo>
                  <a:lnTo>
                    <a:pt x="2195285" y="833969"/>
                  </a:lnTo>
                  <a:lnTo>
                    <a:pt x="2182681" y="789366"/>
                  </a:lnTo>
                  <a:lnTo>
                    <a:pt x="2168294" y="745541"/>
                  </a:lnTo>
                  <a:lnTo>
                    <a:pt x="2152167" y="702535"/>
                  </a:lnTo>
                  <a:lnTo>
                    <a:pt x="2134341" y="660391"/>
                  </a:lnTo>
                  <a:lnTo>
                    <a:pt x="2114859" y="619149"/>
                  </a:lnTo>
                  <a:lnTo>
                    <a:pt x="2093762" y="578853"/>
                  </a:lnTo>
                  <a:lnTo>
                    <a:pt x="2071091" y="539543"/>
                  </a:lnTo>
                  <a:lnTo>
                    <a:pt x="2046890" y="501262"/>
                  </a:lnTo>
                  <a:lnTo>
                    <a:pt x="2021199" y="464052"/>
                  </a:lnTo>
                  <a:lnTo>
                    <a:pt x="1994061" y="427954"/>
                  </a:lnTo>
                  <a:lnTo>
                    <a:pt x="1965517" y="393011"/>
                  </a:lnTo>
                  <a:lnTo>
                    <a:pt x="1935610" y="359264"/>
                  </a:lnTo>
                  <a:lnTo>
                    <a:pt x="1904380" y="326755"/>
                  </a:lnTo>
                  <a:lnTo>
                    <a:pt x="1871871" y="295525"/>
                  </a:lnTo>
                  <a:lnTo>
                    <a:pt x="1838124" y="265618"/>
                  </a:lnTo>
                  <a:lnTo>
                    <a:pt x="1803181" y="237074"/>
                  </a:lnTo>
                  <a:lnTo>
                    <a:pt x="1767083" y="209936"/>
                  </a:lnTo>
                  <a:lnTo>
                    <a:pt x="1729873" y="184245"/>
                  </a:lnTo>
                  <a:lnTo>
                    <a:pt x="1691592" y="160044"/>
                  </a:lnTo>
                  <a:lnTo>
                    <a:pt x="1652282" y="137373"/>
                  </a:lnTo>
                  <a:lnTo>
                    <a:pt x="1611986" y="116276"/>
                  </a:lnTo>
                  <a:lnTo>
                    <a:pt x="1570744" y="96794"/>
                  </a:lnTo>
                  <a:lnTo>
                    <a:pt x="1528600" y="78968"/>
                  </a:lnTo>
                  <a:lnTo>
                    <a:pt x="1485594" y="62841"/>
                  </a:lnTo>
                  <a:lnTo>
                    <a:pt x="1441769" y="48454"/>
                  </a:lnTo>
                  <a:lnTo>
                    <a:pt x="1397166" y="35850"/>
                  </a:lnTo>
                  <a:lnTo>
                    <a:pt x="1351828" y="25070"/>
                  </a:lnTo>
                  <a:lnTo>
                    <a:pt x="1305796" y="16156"/>
                  </a:lnTo>
                  <a:lnTo>
                    <a:pt x="1259112" y="9151"/>
                  </a:lnTo>
                  <a:lnTo>
                    <a:pt x="1211818" y="4095"/>
                  </a:lnTo>
                  <a:lnTo>
                    <a:pt x="1163956" y="1030"/>
                  </a:lnTo>
                  <a:lnTo>
                    <a:pt x="1115568" y="0"/>
                  </a:lnTo>
                  <a:close/>
                </a:path>
              </a:pathLst>
            </a:custGeom>
            <a:solidFill>
              <a:srgbClr val="4F81BC"/>
            </a:solidFill>
          </p:spPr>
          <p:txBody>
            <a:bodyPr wrap="square" lIns="0" tIns="0" rIns="0" bIns="0" rtlCol="0"/>
            <a:lstStyle/>
            <a:p>
              <a:endParaRPr sz="1500">
                <a:latin typeface="+mj-lt"/>
                <a:cs typeface="Arial" panose="020B0604020202020204" pitchFamily="34" charset="0"/>
              </a:endParaRPr>
            </a:p>
          </p:txBody>
        </p:sp>
        <p:sp>
          <p:nvSpPr>
            <p:cNvPr id="14" name="object 14"/>
            <p:cNvSpPr/>
            <p:nvPr/>
          </p:nvSpPr>
          <p:spPr>
            <a:xfrm>
              <a:off x="9850374" y="3121914"/>
              <a:ext cx="2231390" cy="2231390"/>
            </a:xfrm>
            <a:custGeom>
              <a:avLst/>
              <a:gdLst/>
              <a:ahLst/>
              <a:cxnLst/>
              <a:rect l="l" t="t" r="r" b="b"/>
              <a:pathLst>
                <a:path w="2231390" h="2231390">
                  <a:moveTo>
                    <a:pt x="0" y="1115567"/>
                  </a:moveTo>
                  <a:lnTo>
                    <a:pt x="1030" y="1067179"/>
                  </a:lnTo>
                  <a:lnTo>
                    <a:pt x="4095" y="1019317"/>
                  </a:lnTo>
                  <a:lnTo>
                    <a:pt x="9151" y="972023"/>
                  </a:lnTo>
                  <a:lnTo>
                    <a:pt x="16156" y="925339"/>
                  </a:lnTo>
                  <a:lnTo>
                    <a:pt x="25070" y="879307"/>
                  </a:lnTo>
                  <a:lnTo>
                    <a:pt x="35850" y="833969"/>
                  </a:lnTo>
                  <a:lnTo>
                    <a:pt x="48454" y="789366"/>
                  </a:lnTo>
                  <a:lnTo>
                    <a:pt x="62841" y="745541"/>
                  </a:lnTo>
                  <a:lnTo>
                    <a:pt x="78968" y="702535"/>
                  </a:lnTo>
                  <a:lnTo>
                    <a:pt x="96794" y="660391"/>
                  </a:lnTo>
                  <a:lnTo>
                    <a:pt x="116276" y="619149"/>
                  </a:lnTo>
                  <a:lnTo>
                    <a:pt x="137373" y="578853"/>
                  </a:lnTo>
                  <a:lnTo>
                    <a:pt x="160044" y="539543"/>
                  </a:lnTo>
                  <a:lnTo>
                    <a:pt x="184245" y="501262"/>
                  </a:lnTo>
                  <a:lnTo>
                    <a:pt x="209936" y="464052"/>
                  </a:lnTo>
                  <a:lnTo>
                    <a:pt x="237074" y="427954"/>
                  </a:lnTo>
                  <a:lnTo>
                    <a:pt x="265618" y="393011"/>
                  </a:lnTo>
                  <a:lnTo>
                    <a:pt x="295525" y="359264"/>
                  </a:lnTo>
                  <a:lnTo>
                    <a:pt x="326755" y="326755"/>
                  </a:lnTo>
                  <a:lnTo>
                    <a:pt x="359264" y="295525"/>
                  </a:lnTo>
                  <a:lnTo>
                    <a:pt x="393011" y="265618"/>
                  </a:lnTo>
                  <a:lnTo>
                    <a:pt x="427954" y="237074"/>
                  </a:lnTo>
                  <a:lnTo>
                    <a:pt x="464052" y="209936"/>
                  </a:lnTo>
                  <a:lnTo>
                    <a:pt x="501262" y="184245"/>
                  </a:lnTo>
                  <a:lnTo>
                    <a:pt x="539543" y="160044"/>
                  </a:lnTo>
                  <a:lnTo>
                    <a:pt x="578853" y="137373"/>
                  </a:lnTo>
                  <a:lnTo>
                    <a:pt x="619149" y="116276"/>
                  </a:lnTo>
                  <a:lnTo>
                    <a:pt x="660391" y="96794"/>
                  </a:lnTo>
                  <a:lnTo>
                    <a:pt x="702535" y="78968"/>
                  </a:lnTo>
                  <a:lnTo>
                    <a:pt x="745541" y="62841"/>
                  </a:lnTo>
                  <a:lnTo>
                    <a:pt x="789366" y="48454"/>
                  </a:lnTo>
                  <a:lnTo>
                    <a:pt x="833969" y="35850"/>
                  </a:lnTo>
                  <a:lnTo>
                    <a:pt x="879307" y="25070"/>
                  </a:lnTo>
                  <a:lnTo>
                    <a:pt x="925339" y="16156"/>
                  </a:lnTo>
                  <a:lnTo>
                    <a:pt x="972023" y="9151"/>
                  </a:lnTo>
                  <a:lnTo>
                    <a:pt x="1019317" y="4095"/>
                  </a:lnTo>
                  <a:lnTo>
                    <a:pt x="1067179" y="1030"/>
                  </a:lnTo>
                  <a:lnTo>
                    <a:pt x="1115568" y="0"/>
                  </a:lnTo>
                  <a:lnTo>
                    <a:pt x="1163956" y="1030"/>
                  </a:lnTo>
                  <a:lnTo>
                    <a:pt x="1211818" y="4095"/>
                  </a:lnTo>
                  <a:lnTo>
                    <a:pt x="1259112" y="9151"/>
                  </a:lnTo>
                  <a:lnTo>
                    <a:pt x="1305796" y="16156"/>
                  </a:lnTo>
                  <a:lnTo>
                    <a:pt x="1351828" y="25070"/>
                  </a:lnTo>
                  <a:lnTo>
                    <a:pt x="1397166" y="35850"/>
                  </a:lnTo>
                  <a:lnTo>
                    <a:pt x="1441769" y="48454"/>
                  </a:lnTo>
                  <a:lnTo>
                    <a:pt x="1485594" y="62841"/>
                  </a:lnTo>
                  <a:lnTo>
                    <a:pt x="1528600" y="78968"/>
                  </a:lnTo>
                  <a:lnTo>
                    <a:pt x="1570744" y="96794"/>
                  </a:lnTo>
                  <a:lnTo>
                    <a:pt x="1611986" y="116276"/>
                  </a:lnTo>
                  <a:lnTo>
                    <a:pt x="1652282" y="137373"/>
                  </a:lnTo>
                  <a:lnTo>
                    <a:pt x="1691592" y="160044"/>
                  </a:lnTo>
                  <a:lnTo>
                    <a:pt x="1729873" y="184245"/>
                  </a:lnTo>
                  <a:lnTo>
                    <a:pt x="1767083" y="209936"/>
                  </a:lnTo>
                  <a:lnTo>
                    <a:pt x="1803181" y="237074"/>
                  </a:lnTo>
                  <a:lnTo>
                    <a:pt x="1838124" y="265618"/>
                  </a:lnTo>
                  <a:lnTo>
                    <a:pt x="1871871" y="295525"/>
                  </a:lnTo>
                  <a:lnTo>
                    <a:pt x="1904380" y="326755"/>
                  </a:lnTo>
                  <a:lnTo>
                    <a:pt x="1935610" y="359264"/>
                  </a:lnTo>
                  <a:lnTo>
                    <a:pt x="1965517" y="393011"/>
                  </a:lnTo>
                  <a:lnTo>
                    <a:pt x="1994061" y="427954"/>
                  </a:lnTo>
                  <a:lnTo>
                    <a:pt x="2021199" y="464052"/>
                  </a:lnTo>
                  <a:lnTo>
                    <a:pt x="2046890" y="501262"/>
                  </a:lnTo>
                  <a:lnTo>
                    <a:pt x="2071091" y="539543"/>
                  </a:lnTo>
                  <a:lnTo>
                    <a:pt x="2093762" y="578853"/>
                  </a:lnTo>
                  <a:lnTo>
                    <a:pt x="2114859" y="619149"/>
                  </a:lnTo>
                  <a:lnTo>
                    <a:pt x="2134341" y="660391"/>
                  </a:lnTo>
                  <a:lnTo>
                    <a:pt x="2152167" y="702535"/>
                  </a:lnTo>
                  <a:lnTo>
                    <a:pt x="2168294" y="745541"/>
                  </a:lnTo>
                  <a:lnTo>
                    <a:pt x="2182681" y="789366"/>
                  </a:lnTo>
                  <a:lnTo>
                    <a:pt x="2195285" y="833969"/>
                  </a:lnTo>
                  <a:lnTo>
                    <a:pt x="2206065" y="879307"/>
                  </a:lnTo>
                  <a:lnTo>
                    <a:pt x="2214979" y="925339"/>
                  </a:lnTo>
                  <a:lnTo>
                    <a:pt x="2221984" y="972023"/>
                  </a:lnTo>
                  <a:lnTo>
                    <a:pt x="2227040" y="1019317"/>
                  </a:lnTo>
                  <a:lnTo>
                    <a:pt x="2230105" y="1067179"/>
                  </a:lnTo>
                  <a:lnTo>
                    <a:pt x="2231135" y="1115567"/>
                  </a:lnTo>
                  <a:lnTo>
                    <a:pt x="2230105" y="1163956"/>
                  </a:lnTo>
                  <a:lnTo>
                    <a:pt x="2227040" y="1211818"/>
                  </a:lnTo>
                  <a:lnTo>
                    <a:pt x="2221984" y="1259112"/>
                  </a:lnTo>
                  <a:lnTo>
                    <a:pt x="2214979" y="1305796"/>
                  </a:lnTo>
                  <a:lnTo>
                    <a:pt x="2206065" y="1351828"/>
                  </a:lnTo>
                  <a:lnTo>
                    <a:pt x="2195285" y="1397166"/>
                  </a:lnTo>
                  <a:lnTo>
                    <a:pt x="2182681" y="1441769"/>
                  </a:lnTo>
                  <a:lnTo>
                    <a:pt x="2168294" y="1485594"/>
                  </a:lnTo>
                  <a:lnTo>
                    <a:pt x="2152167" y="1528600"/>
                  </a:lnTo>
                  <a:lnTo>
                    <a:pt x="2134341" y="1570744"/>
                  </a:lnTo>
                  <a:lnTo>
                    <a:pt x="2114859" y="1611986"/>
                  </a:lnTo>
                  <a:lnTo>
                    <a:pt x="2093762" y="1652282"/>
                  </a:lnTo>
                  <a:lnTo>
                    <a:pt x="2071091" y="1691592"/>
                  </a:lnTo>
                  <a:lnTo>
                    <a:pt x="2046890" y="1729873"/>
                  </a:lnTo>
                  <a:lnTo>
                    <a:pt x="2021199" y="1767083"/>
                  </a:lnTo>
                  <a:lnTo>
                    <a:pt x="1994061" y="1803181"/>
                  </a:lnTo>
                  <a:lnTo>
                    <a:pt x="1965517" y="1838124"/>
                  </a:lnTo>
                  <a:lnTo>
                    <a:pt x="1935610" y="1871871"/>
                  </a:lnTo>
                  <a:lnTo>
                    <a:pt x="1904380" y="1904380"/>
                  </a:lnTo>
                  <a:lnTo>
                    <a:pt x="1871871" y="1935610"/>
                  </a:lnTo>
                  <a:lnTo>
                    <a:pt x="1838124" y="1965517"/>
                  </a:lnTo>
                  <a:lnTo>
                    <a:pt x="1803181" y="1994061"/>
                  </a:lnTo>
                  <a:lnTo>
                    <a:pt x="1767083" y="2021199"/>
                  </a:lnTo>
                  <a:lnTo>
                    <a:pt x="1729873" y="2046890"/>
                  </a:lnTo>
                  <a:lnTo>
                    <a:pt x="1691592" y="2071091"/>
                  </a:lnTo>
                  <a:lnTo>
                    <a:pt x="1652282" y="2093762"/>
                  </a:lnTo>
                  <a:lnTo>
                    <a:pt x="1611986" y="2114859"/>
                  </a:lnTo>
                  <a:lnTo>
                    <a:pt x="1570744" y="2134341"/>
                  </a:lnTo>
                  <a:lnTo>
                    <a:pt x="1528600" y="2152167"/>
                  </a:lnTo>
                  <a:lnTo>
                    <a:pt x="1485594" y="2168294"/>
                  </a:lnTo>
                  <a:lnTo>
                    <a:pt x="1441769" y="2182681"/>
                  </a:lnTo>
                  <a:lnTo>
                    <a:pt x="1397166" y="2195285"/>
                  </a:lnTo>
                  <a:lnTo>
                    <a:pt x="1351828" y="2206065"/>
                  </a:lnTo>
                  <a:lnTo>
                    <a:pt x="1305796" y="2214979"/>
                  </a:lnTo>
                  <a:lnTo>
                    <a:pt x="1259112" y="2221984"/>
                  </a:lnTo>
                  <a:lnTo>
                    <a:pt x="1211818" y="2227040"/>
                  </a:lnTo>
                  <a:lnTo>
                    <a:pt x="1163956" y="2230105"/>
                  </a:lnTo>
                  <a:lnTo>
                    <a:pt x="1115568" y="2231135"/>
                  </a:lnTo>
                  <a:lnTo>
                    <a:pt x="1067179" y="2230105"/>
                  </a:lnTo>
                  <a:lnTo>
                    <a:pt x="1019317" y="2227040"/>
                  </a:lnTo>
                  <a:lnTo>
                    <a:pt x="972023" y="2221984"/>
                  </a:lnTo>
                  <a:lnTo>
                    <a:pt x="925339" y="2214979"/>
                  </a:lnTo>
                  <a:lnTo>
                    <a:pt x="879307" y="2206065"/>
                  </a:lnTo>
                  <a:lnTo>
                    <a:pt x="833969" y="2195285"/>
                  </a:lnTo>
                  <a:lnTo>
                    <a:pt x="789366" y="2182681"/>
                  </a:lnTo>
                  <a:lnTo>
                    <a:pt x="745541" y="2168294"/>
                  </a:lnTo>
                  <a:lnTo>
                    <a:pt x="702535" y="2152167"/>
                  </a:lnTo>
                  <a:lnTo>
                    <a:pt x="660391" y="2134341"/>
                  </a:lnTo>
                  <a:lnTo>
                    <a:pt x="619149" y="2114859"/>
                  </a:lnTo>
                  <a:lnTo>
                    <a:pt x="578853" y="2093762"/>
                  </a:lnTo>
                  <a:lnTo>
                    <a:pt x="539543" y="2071091"/>
                  </a:lnTo>
                  <a:lnTo>
                    <a:pt x="501262" y="2046890"/>
                  </a:lnTo>
                  <a:lnTo>
                    <a:pt x="464052" y="2021199"/>
                  </a:lnTo>
                  <a:lnTo>
                    <a:pt x="427954" y="1994061"/>
                  </a:lnTo>
                  <a:lnTo>
                    <a:pt x="393011" y="1965517"/>
                  </a:lnTo>
                  <a:lnTo>
                    <a:pt x="359264" y="1935610"/>
                  </a:lnTo>
                  <a:lnTo>
                    <a:pt x="326755" y="1904380"/>
                  </a:lnTo>
                  <a:lnTo>
                    <a:pt x="295525" y="1871871"/>
                  </a:lnTo>
                  <a:lnTo>
                    <a:pt x="265618" y="1838124"/>
                  </a:lnTo>
                  <a:lnTo>
                    <a:pt x="237074" y="1803181"/>
                  </a:lnTo>
                  <a:lnTo>
                    <a:pt x="209936" y="1767083"/>
                  </a:lnTo>
                  <a:lnTo>
                    <a:pt x="184245" y="1729873"/>
                  </a:lnTo>
                  <a:lnTo>
                    <a:pt x="160044" y="1691592"/>
                  </a:lnTo>
                  <a:lnTo>
                    <a:pt x="137373" y="1652282"/>
                  </a:lnTo>
                  <a:lnTo>
                    <a:pt x="116276" y="1611986"/>
                  </a:lnTo>
                  <a:lnTo>
                    <a:pt x="96794" y="1570744"/>
                  </a:lnTo>
                  <a:lnTo>
                    <a:pt x="78968" y="1528600"/>
                  </a:lnTo>
                  <a:lnTo>
                    <a:pt x="62841" y="1485594"/>
                  </a:lnTo>
                  <a:lnTo>
                    <a:pt x="48454" y="1441769"/>
                  </a:lnTo>
                  <a:lnTo>
                    <a:pt x="35850" y="1397166"/>
                  </a:lnTo>
                  <a:lnTo>
                    <a:pt x="25070" y="1351828"/>
                  </a:lnTo>
                  <a:lnTo>
                    <a:pt x="16156" y="1305796"/>
                  </a:lnTo>
                  <a:lnTo>
                    <a:pt x="9151" y="1259112"/>
                  </a:lnTo>
                  <a:lnTo>
                    <a:pt x="4095" y="1211818"/>
                  </a:lnTo>
                  <a:lnTo>
                    <a:pt x="1030" y="1163956"/>
                  </a:lnTo>
                  <a:lnTo>
                    <a:pt x="0" y="1115567"/>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grpSp>
      <p:sp>
        <p:nvSpPr>
          <p:cNvPr id="15" name="object 15"/>
          <p:cNvSpPr txBox="1"/>
          <p:nvPr/>
        </p:nvSpPr>
        <p:spPr>
          <a:xfrm>
            <a:off x="10097404" y="4052583"/>
            <a:ext cx="987994" cy="516161"/>
          </a:xfrm>
          <a:prstGeom prst="rect">
            <a:avLst/>
          </a:prstGeom>
        </p:spPr>
        <p:txBody>
          <a:bodyPr vert="horz" wrap="square" lIns="0" tIns="53969" rIns="0" bIns="0" rtlCol="0">
            <a:spAutoFit/>
          </a:bodyPr>
          <a:lstStyle/>
          <a:p>
            <a:pPr marL="12266" marR="4906" indent="92606">
              <a:lnSpc>
                <a:spcPts val="1758"/>
              </a:lnSpc>
              <a:spcBef>
                <a:spcPts val="425"/>
              </a:spcBef>
            </a:pPr>
            <a:r>
              <a:rPr lang="en-IN" sz="1500" spc="-39" dirty="0">
                <a:solidFill>
                  <a:srgbClr val="FFFFFF"/>
                </a:solidFill>
                <a:latin typeface="+mj-lt"/>
                <a:cs typeface="Arial" panose="020B0604020202020204" pitchFamily="34" charset="0"/>
              </a:rPr>
              <a:t>O</a:t>
            </a:r>
            <a:r>
              <a:rPr sz="1500" spc="-39" dirty="0" err="1">
                <a:solidFill>
                  <a:srgbClr val="FFFFFF"/>
                </a:solidFill>
                <a:latin typeface="+mj-lt"/>
                <a:cs typeface="Arial" panose="020B0604020202020204" pitchFamily="34" charset="0"/>
              </a:rPr>
              <a:t>verseas</a:t>
            </a:r>
            <a:r>
              <a:rPr sz="1500" spc="-39" dirty="0">
                <a:solidFill>
                  <a:srgbClr val="FFFFFF"/>
                </a:solidFill>
                <a:latin typeface="+mj-lt"/>
                <a:cs typeface="Arial" panose="020B0604020202020204" pitchFamily="34" charset="0"/>
              </a:rPr>
              <a:t> </a:t>
            </a:r>
            <a:r>
              <a:rPr sz="1500" spc="-34" dirty="0">
                <a:solidFill>
                  <a:srgbClr val="FFFFFF"/>
                </a:solidFill>
                <a:latin typeface="+mj-lt"/>
                <a:cs typeface="Arial" panose="020B0604020202020204" pitchFamily="34" charset="0"/>
              </a:rPr>
              <a:t> </a:t>
            </a:r>
            <a:r>
              <a:rPr sz="1500" spc="19" dirty="0">
                <a:solidFill>
                  <a:srgbClr val="FFFFFF"/>
                </a:solidFill>
                <a:latin typeface="+mj-lt"/>
                <a:cs typeface="Arial" panose="020B0604020202020204" pitchFamily="34" charset="0"/>
              </a:rPr>
              <a:t>I</a:t>
            </a:r>
            <a:r>
              <a:rPr sz="1500" spc="10" dirty="0">
                <a:solidFill>
                  <a:srgbClr val="FFFFFF"/>
                </a:solidFill>
                <a:latin typeface="+mj-lt"/>
                <a:cs typeface="Arial" panose="020B0604020202020204" pitchFamily="34" charset="0"/>
              </a:rPr>
              <a:t>n</a:t>
            </a:r>
            <a:r>
              <a:rPr sz="1500" spc="-97" dirty="0">
                <a:solidFill>
                  <a:srgbClr val="FFFFFF"/>
                </a:solidFill>
                <a:latin typeface="+mj-lt"/>
                <a:cs typeface="Arial" panose="020B0604020202020204" pitchFamily="34" charset="0"/>
              </a:rPr>
              <a:t>v</a:t>
            </a:r>
            <a:r>
              <a:rPr sz="1500" spc="-58" dirty="0">
                <a:solidFill>
                  <a:srgbClr val="FFFFFF"/>
                </a:solidFill>
                <a:latin typeface="+mj-lt"/>
                <a:cs typeface="Arial" panose="020B0604020202020204" pitchFamily="34" charset="0"/>
              </a:rPr>
              <a:t>e</a:t>
            </a:r>
            <a:r>
              <a:rPr sz="1500" spc="-10" dirty="0">
                <a:solidFill>
                  <a:srgbClr val="FFFFFF"/>
                </a:solidFill>
                <a:latin typeface="+mj-lt"/>
                <a:cs typeface="Arial" panose="020B0604020202020204" pitchFamily="34" charset="0"/>
              </a:rPr>
              <a:t>st</a:t>
            </a:r>
            <a:r>
              <a:rPr sz="1500" spc="-14" dirty="0">
                <a:solidFill>
                  <a:srgbClr val="FFFFFF"/>
                </a:solidFill>
                <a:latin typeface="+mj-lt"/>
                <a:cs typeface="Arial" panose="020B0604020202020204" pitchFamily="34" charset="0"/>
              </a:rPr>
              <a:t>m</a:t>
            </a:r>
            <a:r>
              <a:rPr sz="1500" spc="-58" dirty="0">
                <a:solidFill>
                  <a:srgbClr val="FFFFFF"/>
                </a:solidFill>
                <a:latin typeface="+mj-lt"/>
                <a:cs typeface="Arial" panose="020B0604020202020204" pitchFamily="34" charset="0"/>
              </a:rPr>
              <a:t>e</a:t>
            </a:r>
            <a:r>
              <a:rPr sz="1500" spc="14" dirty="0">
                <a:solidFill>
                  <a:srgbClr val="FFFFFF"/>
                </a:solidFill>
                <a:latin typeface="+mj-lt"/>
                <a:cs typeface="Arial" panose="020B0604020202020204" pitchFamily="34" charset="0"/>
              </a:rPr>
              <a:t>n</a:t>
            </a:r>
            <a:r>
              <a:rPr sz="1500" spc="19" dirty="0">
                <a:solidFill>
                  <a:srgbClr val="FFFFFF"/>
                </a:solidFill>
                <a:latin typeface="+mj-lt"/>
                <a:cs typeface="Arial" panose="020B0604020202020204" pitchFamily="34" charset="0"/>
              </a:rPr>
              <a:t>t</a:t>
            </a:r>
            <a:endParaRPr sz="1500" dirty="0">
              <a:latin typeface="+mj-lt"/>
              <a:cs typeface="Arial" panose="020B0604020202020204" pitchFamily="34" charset="0"/>
            </a:endParaRPr>
          </a:p>
        </p:txBody>
      </p:sp>
      <p:grpSp>
        <p:nvGrpSpPr>
          <p:cNvPr id="16" name="object 16"/>
          <p:cNvGrpSpPr/>
          <p:nvPr/>
        </p:nvGrpSpPr>
        <p:grpSpPr>
          <a:xfrm>
            <a:off x="2275757" y="3612616"/>
            <a:ext cx="1648496" cy="1648496"/>
            <a:chOff x="2356357" y="3482594"/>
            <a:chExt cx="1706880" cy="1706880"/>
          </a:xfrm>
        </p:grpSpPr>
        <p:sp>
          <p:nvSpPr>
            <p:cNvPr id="17" name="object 17"/>
            <p:cNvSpPr/>
            <p:nvPr/>
          </p:nvSpPr>
          <p:spPr>
            <a:xfrm>
              <a:off x="2369057" y="3495294"/>
              <a:ext cx="1681480" cy="1681480"/>
            </a:xfrm>
            <a:custGeom>
              <a:avLst/>
              <a:gdLst/>
              <a:ahLst/>
              <a:cxnLst/>
              <a:rect l="l" t="t" r="r" b="b"/>
              <a:pathLst>
                <a:path w="1681479" h="1681479">
                  <a:moveTo>
                    <a:pt x="840486" y="0"/>
                  </a:moveTo>
                  <a:lnTo>
                    <a:pt x="792792" y="1330"/>
                  </a:lnTo>
                  <a:lnTo>
                    <a:pt x="745796" y="5274"/>
                  </a:lnTo>
                  <a:lnTo>
                    <a:pt x="699569" y="11761"/>
                  </a:lnTo>
                  <a:lnTo>
                    <a:pt x="654182" y="20720"/>
                  </a:lnTo>
                  <a:lnTo>
                    <a:pt x="609705" y="32080"/>
                  </a:lnTo>
                  <a:lnTo>
                    <a:pt x="566211" y="45769"/>
                  </a:lnTo>
                  <a:lnTo>
                    <a:pt x="523769" y="61718"/>
                  </a:lnTo>
                  <a:lnTo>
                    <a:pt x="482451" y="79854"/>
                  </a:lnTo>
                  <a:lnTo>
                    <a:pt x="442328" y="100108"/>
                  </a:lnTo>
                  <a:lnTo>
                    <a:pt x="403470" y="122407"/>
                  </a:lnTo>
                  <a:lnTo>
                    <a:pt x="365948" y="146682"/>
                  </a:lnTo>
                  <a:lnTo>
                    <a:pt x="329834" y="172861"/>
                  </a:lnTo>
                  <a:lnTo>
                    <a:pt x="295199" y="200873"/>
                  </a:lnTo>
                  <a:lnTo>
                    <a:pt x="262113" y="230647"/>
                  </a:lnTo>
                  <a:lnTo>
                    <a:pt x="230647" y="262113"/>
                  </a:lnTo>
                  <a:lnTo>
                    <a:pt x="200873" y="295199"/>
                  </a:lnTo>
                  <a:lnTo>
                    <a:pt x="172861" y="329834"/>
                  </a:lnTo>
                  <a:lnTo>
                    <a:pt x="146682" y="365948"/>
                  </a:lnTo>
                  <a:lnTo>
                    <a:pt x="122407" y="403470"/>
                  </a:lnTo>
                  <a:lnTo>
                    <a:pt x="100108" y="442328"/>
                  </a:lnTo>
                  <a:lnTo>
                    <a:pt x="79854" y="482451"/>
                  </a:lnTo>
                  <a:lnTo>
                    <a:pt x="61718" y="523769"/>
                  </a:lnTo>
                  <a:lnTo>
                    <a:pt x="45769" y="566211"/>
                  </a:lnTo>
                  <a:lnTo>
                    <a:pt x="32080" y="609705"/>
                  </a:lnTo>
                  <a:lnTo>
                    <a:pt x="20720" y="654182"/>
                  </a:lnTo>
                  <a:lnTo>
                    <a:pt x="11761" y="699569"/>
                  </a:lnTo>
                  <a:lnTo>
                    <a:pt x="5274" y="745796"/>
                  </a:lnTo>
                  <a:lnTo>
                    <a:pt x="1330" y="792792"/>
                  </a:lnTo>
                  <a:lnTo>
                    <a:pt x="0" y="840486"/>
                  </a:lnTo>
                  <a:lnTo>
                    <a:pt x="1330" y="888179"/>
                  </a:lnTo>
                  <a:lnTo>
                    <a:pt x="5274" y="935175"/>
                  </a:lnTo>
                  <a:lnTo>
                    <a:pt x="11761" y="981402"/>
                  </a:lnTo>
                  <a:lnTo>
                    <a:pt x="20720" y="1026789"/>
                  </a:lnTo>
                  <a:lnTo>
                    <a:pt x="32080" y="1071266"/>
                  </a:lnTo>
                  <a:lnTo>
                    <a:pt x="45769" y="1114760"/>
                  </a:lnTo>
                  <a:lnTo>
                    <a:pt x="61718" y="1157202"/>
                  </a:lnTo>
                  <a:lnTo>
                    <a:pt x="79854" y="1198520"/>
                  </a:lnTo>
                  <a:lnTo>
                    <a:pt x="100108" y="1238643"/>
                  </a:lnTo>
                  <a:lnTo>
                    <a:pt x="122407" y="1277501"/>
                  </a:lnTo>
                  <a:lnTo>
                    <a:pt x="146682" y="1315023"/>
                  </a:lnTo>
                  <a:lnTo>
                    <a:pt x="172861" y="1351137"/>
                  </a:lnTo>
                  <a:lnTo>
                    <a:pt x="200873" y="1385772"/>
                  </a:lnTo>
                  <a:lnTo>
                    <a:pt x="230647" y="1418858"/>
                  </a:lnTo>
                  <a:lnTo>
                    <a:pt x="262113" y="1450324"/>
                  </a:lnTo>
                  <a:lnTo>
                    <a:pt x="295199" y="1480098"/>
                  </a:lnTo>
                  <a:lnTo>
                    <a:pt x="329834" y="1508110"/>
                  </a:lnTo>
                  <a:lnTo>
                    <a:pt x="365948" y="1534289"/>
                  </a:lnTo>
                  <a:lnTo>
                    <a:pt x="403470" y="1558564"/>
                  </a:lnTo>
                  <a:lnTo>
                    <a:pt x="442328" y="1580863"/>
                  </a:lnTo>
                  <a:lnTo>
                    <a:pt x="482451" y="1601117"/>
                  </a:lnTo>
                  <a:lnTo>
                    <a:pt x="523769" y="1619253"/>
                  </a:lnTo>
                  <a:lnTo>
                    <a:pt x="566211" y="1635202"/>
                  </a:lnTo>
                  <a:lnTo>
                    <a:pt x="609705" y="1648891"/>
                  </a:lnTo>
                  <a:lnTo>
                    <a:pt x="654182" y="1660251"/>
                  </a:lnTo>
                  <a:lnTo>
                    <a:pt x="699569" y="1669210"/>
                  </a:lnTo>
                  <a:lnTo>
                    <a:pt x="745796" y="1675697"/>
                  </a:lnTo>
                  <a:lnTo>
                    <a:pt x="792792" y="1679641"/>
                  </a:lnTo>
                  <a:lnTo>
                    <a:pt x="840486" y="1680972"/>
                  </a:lnTo>
                  <a:lnTo>
                    <a:pt x="888179" y="1679641"/>
                  </a:lnTo>
                  <a:lnTo>
                    <a:pt x="935175" y="1675697"/>
                  </a:lnTo>
                  <a:lnTo>
                    <a:pt x="981402" y="1669210"/>
                  </a:lnTo>
                  <a:lnTo>
                    <a:pt x="1026789" y="1660251"/>
                  </a:lnTo>
                  <a:lnTo>
                    <a:pt x="1071266" y="1648891"/>
                  </a:lnTo>
                  <a:lnTo>
                    <a:pt x="1114760" y="1635202"/>
                  </a:lnTo>
                  <a:lnTo>
                    <a:pt x="1157202" y="1619253"/>
                  </a:lnTo>
                  <a:lnTo>
                    <a:pt x="1198520" y="1601117"/>
                  </a:lnTo>
                  <a:lnTo>
                    <a:pt x="1238643" y="1580863"/>
                  </a:lnTo>
                  <a:lnTo>
                    <a:pt x="1277501" y="1558564"/>
                  </a:lnTo>
                  <a:lnTo>
                    <a:pt x="1315023" y="1534289"/>
                  </a:lnTo>
                  <a:lnTo>
                    <a:pt x="1351137" y="1508110"/>
                  </a:lnTo>
                  <a:lnTo>
                    <a:pt x="1385772" y="1480098"/>
                  </a:lnTo>
                  <a:lnTo>
                    <a:pt x="1418858" y="1450324"/>
                  </a:lnTo>
                  <a:lnTo>
                    <a:pt x="1450324" y="1418858"/>
                  </a:lnTo>
                  <a:lnTo>
                    <a:pt x="1480098" y="1385772"/>
                  </a:lnTo>
                  <a:lnTo>
                    <a:pt x="1508110" y="1351137"/>
                  </a:lnTo>
                  <a:lnTo>
                    <a:pt x="1534289" y="1315023"/>
                  </a:lnTo>
                  <a:lnTo>
                    <a:pt x="1558564" y="1277501"/>
                  </a:lnTo>
                  <a:lnTo>
                    <a:pt x="1580863" y="1238643"/>
                  </a:lnTo>
                  <a:lnTo>
                    <a:pt x="1601117" y="1198520"/>
                  </a:lnTo>
                  <a:lnTo>
                    <a:pt x="1619253" y="1157202"/>
                  </a:lnTo>
                  <a:lnTo>
                    <a:pt x="1635202" y="1114760"/>
                  </a:lnTo>
                  <a:lnTo>
                    <a:pt x="1648891" y="1071266"/>
                  </a:lnTo>
                  <a:lnTo>
                    <a:pt x="1660251" y="1026789"/>
                  </a:lnTo>
                  <a:lnTo>
                    <a:pt x="1669210" y="981402"/>
                  </a:lnTo>
                  <a:lnTo>
                    <a:pt x="1675697" y="935175"/>
                  </a:lnTo>
                  <a:lnTo>
                    <a:pt x="1679641" y="888179"/>
                  </a:lnTo>
                  <a:lnTo>
                    <a:pt x="1680971" y="840486"/>
                  </a:lnTo>
                  <a:lnTo>
                    <a:pt x="1679641" y="792792"/>
                  </a:lnTo>
                  <a:lnTo>
                    <a:pt x="1675697" y="745796"/>
                  </a:lnTo>
                  <a:lnTo>
                    <a:pt x="1669210" y="699569"/>
                  </a:lnTo>
                  <a:lnTo>
                    <a:pt x="1660251" y="654182"/>
                  </a:lnTo>
                  <a:lnTo>
                    <a:pt x="1648891" y="609705"/>
                  </a:lnTo>
                  <a:lnTo>
                    <a:pt x="1635202" y="566211"/>
                  </a:lnTo>
                  <a:lnTo>
                    <a:pt x="1619253" y="523769"/>
                  </a:lnTo>
                  <a:lnTo>
                    <a:pt x="1601117" y="482451"/>
                  </a:lnTo>
                  <a:lnTo>
                    <a:pt x="1580863" y="442328"/>
                  </a:lnTo>
                  <a:lnTo>
                    <a:pt x="1558564" y="403470"/>
                  </a:lnTo>
                  <a:lnTo>
                    <a:pt x="1534289" y="365948"/>
                  </a:lnTo>
                  <a:lnTo>
                    <a:pt x="1508110" y="329834"/>
                  </a:lnTo>
                  <a:lnTo>
                    <a:pt x="1480098" y="295199"/>
                  </a:lnTo>
                  <a:lnTo>
                    <a:pt x="1450324" y="262113"/>
                  </a:lnTo>
                  <a:lnTo>
                    <a:pt x="1418858" y="230647"/>
                  </a:lnTo>
                  <a:lnTo>
                    <a:pt x="1385772" y="200873"/>
                  </a:lnTo>
                  <a:lnTo>
                    <a:pt x="1351137" y="172861"/>
                  </a:lnTo>
                  <a:lnTo>
                    <a:pt x="1315023" y="146682"/>
                  </a:lnTo>
                  <a:lnTo>
                    <a:pt x="1277501" y="122407"/>
                  </a:lnTo>
                  <a:lnTo>
                    <a:pt x="1238643" y="100108"/>
                  </a:lnTo>
                  <a:lnTo>
                    <a:pt x="1198520" y="79854"/>
                  </a:lnTo>
                  <a:lnTo>
                    <a:pt x="1157202" y="61718"/>
                  </a:lnTo>
                  <a:lnTo>
                    <a:pt x="1114760" y="45769"/>
                  </a:lnTo>
                  <a:lnTo>
                    <a:pt x="1071266" y="32080"/>
                  </a:lnTo>
                  <a:lnTo>
                    <a:pt x="1026789" y="20720"/>
                  </a:lnTo>
                  <a:lnTo>
                    <a:pt x="981402" y="11761"/>
                  </a:lnTo>
                  <a:lnTo>
                    <a:pt x="935175" y="5274"/>
                  </a:lnTo>
                  <a:lnTo>
                    <a:pt x="888179" y="1330"/>
                  </a:lnTo>
                  <a:lnTo>
                    <a:pt x="840486" y="0"/>
                  </a:lnTo>
                  <a:close/>
                </a:path>
              </a:pathLst>
            </a:custGeom>
            <a:solidFill>
              <a:srgbClr val="9BBA58"/>
            </a:solidFill>
          </p:spPr>
          <p:txBody>
            <a:bodyPr wrap="square" lIns="0" tIns="0" rIns="0" bIns="0" rtlCol="0"/>
            <a:lstStyle/>
            <a:p>
              <a:endParaRPr sz="1500" dirty="0">
                <a:latin typeface="+mj-lt"/>
                <a:cs typeface="Arial" panose="020B0604020202020204" pitchFamily="34" charset="0"/>
              </a:endParaRPr>
            </a:p>
          </p:txBody>
        </p:sp>
        <p:sp>
          <p:nvSpPr>
            <p:cNvPr id="18" name="object 18"/>
            <p:cNvSpPr/>
            <p:nvPr/>
          </p:nvSpPr>
          <p:spPr>
            <a:xfrm>
              <a:off x="2369057" y="3495294"/>
              <a:ext cx="1681480" cy="1681480"/>
            </a:xfrm>
            <a:custGeom>
              <a:avLst/>
              <a:gdLst/>
              <a:ahLst/>
              <a:cxnLst/>
              <a:rect l="l" t="t" r="r" b="b"/>
              <a:pathLst>
                <a:path w="1681479" h="1681479">
                  <a:moveTo>
                    <a:pt x="0" y="840486"/>
                  </a:moveTo>
                  <a:lnTo>
                    <a:pt x="1330" y="792792"/>
                  </a:lnTo>
                  <a:lnTo>
                    <a:pt x="5274" y="745796"/>
                  </a:lnTo>
                  <a:lnTo>
                    <a:pt x="11761" y="699569"/>
                  </a:lnTo>
                  <a:lnTo>
                    <a:pt x="20720" y="654182"/>
                  </a:lnTo>
                  <a:lnTo>
                    <a:pt x="32080" y="609705"/>
                  </a:lnTo>
                  <a:lnTo>
                    <a:pt x="45769" y="566211"/>
                  </a:lnTo>
                  <a:lnTo>
                    <a:pt x="61718" y="523769"/>
                  </a:lnTo>
                  <a:lnTo>
                    <a:pt x="79854" y="482451"/>
                  </a:lnTo>
                  <a:lnTo>
                    <a:pt x="100108" y="442328"/>
                  </a:lnTo>
                  <a:lnTo>
                    <a:pt x="122407" y="403470"/>
                  </a:lnTo>
                  <a:lnTo>
                    <a:pt x="146682" y="365948"/>
                  </a:lnTo>
                  <a:lnTo>
                    <a:pt x="172861" y="329834"/>
                  </a:lnTo>
                  <a:lnTo>
                    <a:pt x="200873" y="295199"/>
                  </a:lnTo>
                  <a:lnTo>
                    <a:pt x="230647" y="262113"/>
                  </a:lnTo>
                  <a:lnTo>
                    <a:pt x="262113" y="230647"/>
                  </a:lnTo>
                  <a:lnTo>
                    <a:pt x="295199" y="200873"/>
                  </a:lnTo>
                  <a:lnTo>
                    <a:pt x="329834" y="172861"/>
                  </a:lnTo>
                  <a:lnTo>
                    <a:pt x="365948" y="146682"/>
                  </a:lnTo>
                  <a:lnTo>
                    <a:pt x="403470" y="122407"/>
                  </a:lnTo>
                  <a:lnTo>
                    <a:pt x="442328" y="100108"/>
                  </a:lnTo>
                  <a:lnTo>
                    <a:pt x="482451" y="79854"/>
                  </a:lnTo>
                  <a:lnTo>
                    <a:pt x="523769" y="61718"/>
                  </a:lnTo>
                  <a:lnTo>
                    <a:pt x="566211" y="45769"/>
                  </a:lnTo>
                  <a:lnTo>
                    <a:pt x="609705" y="32080"/>
                  </a:lnTo>
                  <a:lnTo>
                    <a:pt x="654182" y="20720"/>
                  </a:lnTo>
                  <a:lnTo>
                    <a:pt x="699569" y="11761"/>
                  </a:lnTo>
                  <a:lnTo>
                    <a:pt x="745796" y="5274"/>
                  </a:lnTo>
                  <a:lnTo>
                    <a:pt x="792792" y="1330"/>
                  </a:lnTo>
                  <a:lnTo>
                    <a:pt x="840486" y="0"/>
                  </a:lnTo>
                  <a:lnTo>
                    <a:pt x="888179" y="1330"/>
                  </a:lnTo>
                  <a:lnTo>
                    <a:pt x="935175" y="5274"/>
                  </a:lnTo>
                  <a:lnTo>
                    <a:pt x="981402" y="11761"/>
                  </a:lnTo>
                  <a:lnTo>
                    <a:pt x="1026789" y="20720"/>
                  </a:lnTo>
                  <a:lnTo>
                    <a:pt x="1071266" y="32080"/>
                  </a:lnTo>
                  <a:lnTo>
                    <a:pt x="1114760" y="45769"/>
                  </a:lnTo>
                  <a:lnTo>
                    <a:pt x="1157202" y="61718"/>
                  </a:lnTo>
                  <a:lnTo>
                    <a:pt x="1198520" y="79854"/>
                  </a:lnTo>
                  <a:lnTo>
                    <a:pt x="1238643" y="100108"/>
                  </a:lnTo>
                  <a:lnTo>
                    <a:pt x="1277501" y="122407"/>
                  </a:lnTo>
                  <a:lnTo>
                    <a:pt x="1315023" y="146682"/>
                  </a:lnTo>
                  <a:lnTo>
                    <a:pt x="1351137" y="172861"/>
                  </a:lnTo>
                  <a:lnTo>
                    <a:pt x="1385772" y="200873"/>
                  </a:lnTo>
                  <a:lnTo>
                    <a:pt x="1418858" y="230647"/>
                  </a:lnTo>
                  <a:lnTo>
                    <a:pt x="1450324" y="262113"/>
                  </a:lnTo>
                  <a:lnTo>
                    <a:pt x="1480098" y="295199"/>
                  </a:lnTo>
                  <a:lnTo>
                    <a:pt x="1508110" y="329834"/>
                  </a:lnTo>
                  <a:lnTo>
                    <a:pt x="1534289" y="365948"/>
                  </a:lnTo>
                  <a:lnTo>
                    <a:pt x="1558564" y="403470"/>
                  </a:lnTo>
                  <a:lnTo>
                    <a:pt x="1580863" y="442328"/>
                  </a:lnTo>
                  <a:lnTo>
                    <a:pt x="1601117" y="482451"/>
                  </a:lnTo>
                  <a:lnTo>
                    <a:pt x="1619253" y="523769"/>
                  </a:lnTo>
                  <a:lnTo>
                    <a:pt x="1635202" y="566211"/>
                  </a:lnTo>
                  <a:lnTo>
                    <a:pt x="1648891" y="609705"/>
                  </a:lnTo>
                  <a:lnTo>
                    <a:pt x="1660251" y="654182"/>
                  </a:lnTo>
                  <a:lnTo>
                    <a:pt x="1669210" y="699569"/>
                  </a:lnTo>
                  <a:lnTo>
                    <a:pt x="1675697" y="745796"/>
                  </a:lnTo>
                  <a:lnTo>
                    <a:pt x="1679641" y="792792"/>
                  </a:lnTo>
                  <a:lnTo>
                    <a:pt x="1680971" y="840486"/>
                  </a:lnTo>
                  <a:lnTo>
                    <a:pt x="1679641" y="888179"/>
                  </a:lnTo>
                  <a:lnTo>
                    <a:pt x="1675697" y="935175"/>
                  </a:lnTo>
                  <a:lnTo>
                    <a:pt x="1669210" y="981402"/>
                  </a:lnTo>
                  <a:lnTo>
                    <a:pt x="1660251" y="1026789"/>
                  </a:lnTo>
                  <a:lnTo>
                    <a:pt x="1648891" y="1071266"/>
                  </a:lnTo>
                  <a:lnTo>
                    <a:pt x="1635202" y="1114760"/>
                  </a:lnTo>
                  <a:lnTo>
                    <a:pt x="1619253" y="1157202"/>
                  </a:lnTo>
                  <a:lnTo>
                    <a:pt x="1601117" y="1198520"/>
                  </a:lnTo>
                  <a:lnTo>
                    <a:pt x="1580863" y="1238643"/>
                  </a:lnTo>
                  <a:lnTo>
                    <a:pt x="1558564" y="1277501"/>
                  </a:lnTo>
                  <a:lnTo>
                    <a:pt x="1534289" y="1315023"/>
                  </a:lnTo>
                  <a:lnTo>
                    <a:pt x="1508110" y="1351137"/>
                  </a:lnTo>
                  <a:lnTo>
                    <a:pt x="1480098" y="1385772"/>
                  </a:lnTo>
                  <a:lnTo>
                    <a:pt x="1450324" y="1418858"/>
                  </a:lnTo>
                  <a:lnTo>
                    <a:pt x="1418858" y="1450324"/>
                  </a:lnTo>
                  <a:lnTo>
                    <a:pt x="1385772" y="1480098"/>
                  </a:lnTo>
                  <a:lnTo>
                    <a:pt x="1351137" y="1508110"/>
                  </a:lnTo>
                  <a:lnTo>
                    <a:pt x="1315023" y="1534289"/>
                  </a:lnTo>
                  <a:lnTo>
                    <a:pt x="1277501" y="1558564"/>
                  </a:lnTo>
                  <a:lnTo>
                    <a:pt x="1238643" y="1580863"/>
                  </a:lnTo>
                  <a:lnTo>
                    <a:pt x="1198520" y="1601117"/>
                  </a:lnTo>
                  <a:lnTo>
                    <a:pt x="1157202" y="1619253"/>
                  </a:lnTo>
                  <a:lnTo>
                    <a:pt x="1114760" y="1635202"/>
                  </a:lnTo>
                  <a:lnTo>
                    <a:pt x="1071266" y="1648891"/>
                  </a:lnTo>
                  <a:lnTo>
                    <a:pt x="1026789" y="1660251"/>
                  </a:lnTo>
                  <a:lnTo>
                    <a:pt x="981402" y="1669210"/>
                  </a:lnTo>
                  <a:lnTo>
                    <a:pt x="935175" y="1675697"/>
                  </a:lnTo>
                  <a:lnTo>
                    <a:pt x="888179" y="1679641"/>
                  </a:lnTo>
                  <a:lnTo>
                    <a:pt x="840486" y="1680972"/>
                  </a:lnTo>
                  <a:lnTo>
                    <a:pt x="792792" y="1679641"/>
                  </a:lnTo>
                  <a:lnTo>
                    <a:pt x="745796" y="1675697"/>
                  </a:lnTo>
                  <a:lnTo>
                    <a:pt x="699569" y="1669210"/>
                  </a:lnTo>
                  <a:lnTo>
                    <a:pt x="654182" y="1660251"/>
                  </a:lnTo>
                  <a:lnTo>
                    <a:pt x="609705" y="1648891"/>
                  </a:lnTo>
                  <a:lnTo>
                    <a:pt x="566211" y="1635202"/>
                  </a:lnTo>
                  <a:lnTo>
                    <a:pt x="523769" y="1619253"/>
                  </a:lnTo>
                  <a:lnTo>
                    <a:pt x="482451" y="1601117"/>
                  </a:lnTo>
                  <a:lnTo>
                    <a:pt x="442328" y="1580863"/>
                  </a:lnTo>
                  <a:lnTo>
                    <a:pt x="403470" y="1558564"/>
                  </a:lnTo>
                  <a:lnTo>
                    <a:pt x="365948" y="1534289"/>
                  </a:lnTo>
                  <a:lnTo>
                    <a:pt x="329834" y="1508110"/>
                  </a:lnTo>
                  <a:lnTo>
                    <a:pt x="295199" y="1480098"/>
                  </a:lnTo>
                  <a:lnTo>
                    <a:pt x="262113" y="1450324"/>
                  </a:lnTo>
                  <a:lnTo>
                    <a:pt x="230647" y="1418858"/>
                  </a:lnTo>
                  <a:lnTo>
                    <a:pt x="200873" y="1385772"/>
                  </a:lnTo>
                  <a:lnTo>
                    <a:pt x="172861" y="1351137"/>
                  </a:lnTo>
                  <a:lnTo>
                    <a:pt x="146682" y="1315023"/>
                  </a:lnTo>
                  <a:lnTo>
                    <a:pt x="122407" y="1277501"/>
                  </a:lnTo>
                  <a:lnTo>
                    <a:pt x="100108" y="1238643"/>
                  </a:lnTo>
                  <a:lnTo>
                    <a:pt x="79854" y="1198520"/>
                  </a:lnTo>
                  <a:lnTo>
                    <a:pt x="61718" y="1157202"/>
                  </a:lnTo>
                  <a:lnTo>
                    <a:pt x="45769" y="1114760"/>
                  </a:lnTo>
                  <a:lnTo>
                    <a:pt x="32080" y="1071266"/>
                  </a:lnTo>
                  <a:lnTo>
                    <a:pt x="20720" y="1026789"/>
                  </a:lnTo>
                  <a:lnTo>
                    <a:pt x="11761" y="981402"/>
                  </a:lnTo>
                  <a:lnTo>
                    <a:pt x="5274" y="935175"/>
                  </a:lnTo>
                  <a:lnTo>
                    <a:pt x="1330" y="888179"/>
                  </a:lnTo>
                  <a:lnTo>
                    <a:pt x="0" y="840486"/>
                  </a:lnTo>
                  <a:close/>
                </a:path>
              </a:pathLst>
            </a:custGeom>
            <a:ln w="25400">
              <a:solidFill>
                <a:srgbClr val="000000"/>
              </a:solidFill>
            </a:ln>
          </p:spPr>
          <p:txBody>
            <a:bodyPr wrap="square" lIns="0" tIns="0" rIns="0" bIns="0" rtlCol="0"/>
            <a:lstStyle/>
            <a:p>
              <a:endParaRPr sz="1500">
                <a:latin typeface="+mj-lt"/>
                <a:cs typeface="Arial" panose="020B0604020202020204" pitchFamily="34" charset="0"/>
              </a:endParaRPr>
            </a:p>
          </p:txBody>
        </p:sp>
      </p:grpSp>
      <p:grpSp>
        <p:nvGrpSpPr>
          <p:cNvPr id="22" name="object 22"/>
          <p:cNvGrpSpPr/>
          <p:nvPr/>
        </p:nvGrpSpPr>
        <p:grpSpPr>
          <a:xfrm>
            <a:off x="566916" y="2582306"/>
            <a:ext cx="1807335" cy="1403184"/>
            <a:chOff x="586994" y="2415794"/>
            <a:chExt cx="1871345" cy="1452880"/>
          </a:xfrm>
        </p:grpSpPr>
        <p:sp>
          <p:nvSpPr>
            <p:cNvPr id="23" name="object 23"/>
            <p:cNvSpPr/>
            <p:nvPr/>
          </p:nvSpPr>
          <p:spPr>
            <a:xfrm>
              <a:off x="599694" y="2428494"/>
              <a:ext cx="1858645" cy="1440180"/>
            </a:xfrm>
            <a:custGeom>
              <a:avLst/>
              <a:gdLst/>
              <a:ahLst/>
              <a:cxnLst/>
              <a:rect l="l" t="t" r="r" b="b"/>
              <a:pathLst>
                <a:path w="1858645" h="1440179">
                  <a:moveTo>
                    <a:pt x="1858391" y="1381252"/>
                  </a:moveTo>
                  <a:lnTo>
                    <a:pt x="1799590" y="1047496"/>
                  </a:lnTo>
                  <a:lnTo>
                    <a:pt x="1744599" y="1126109"/>
                  </a:lnTo>
                  <a:lnTo>
                    <a:pt x="1597152" y="1022870"/>
                  </a:lnTo>
                  <a:lnTo>
                    <a:pt x="1597152" y="127889"/>
                  </a:lnTo>
                  <a:lnTo>
                    <a:pt x="1587093" y="78117"/>
                  </a:lnTo>
                  <a:lnTo>
                    <a:pt x="1559687" y="37465"/>
                  </a:lnTo>
                  <a:lnTo>
                    <a:pt x="1519034" y="10058"/>
                  </a:lnTo>
                  <a:lnTo>
                    <a:pt x="1469263" y="0"/>
                  </a:lnTo>
                  <a:lnTo>
                    <a:pt x="127863" y="0"/>
                  </a:lnTo>
                  <a:lnTo>
                    <a:pt x="78092" y="10058"/>
                  </a:lnTo>
                  <a:lnTo>
                    <a:pt x="37452" y="37465"/>
                  </a:lnTo>
                  <a:lnTo>
                    <a:pt x="10045" y="78117"/>
                  </a:lnTo>
                  <a:lnTo>
                    <a:pt x="0" y="127889"/>
                  </a:lnTo>
                  <a:lnTo>
                    <a:pt x="0" y="1150747"/>
                  </a:lnTo>
                  <a:lnTo>
                    <a:pt x="10045" y="1200531"/>
                  </a:lnTo>
                  <a:lnTo>
                    <a:pt x="37452" y="1241171"/>
                  </a:lnTo>
                  <a:lnTo>
                    <a:pt x="78092" y="1268590"/>
                  </a:lnTo>
                  <a:lnTo>
                    <a:pt x="127863" y="1278636"/>
                  </a:lnTo>
                  <a:lnTo>
                    <a:pt x="1461160" y="1278636"/>
                  </a:lnTo>
                  <a:lnTo>
                    <a:pt x="1579626" y="1361567"/>
                  </a:lnTo>
                  <a:lnTo>
                    <a:pt x="1524635" y="1440180"/>
                  </a:lnTo>
                  <a:lnTo>
                    <a:pt x="1858391" y="1381252"/>
                  </a:lnTo>
                  <a:close/>
                </a:path>
              </a:pathLst>
            </a:custGeom>
            <a:solidFill>
              <a:srgbClr val="8063A1"/>
            </a:solidFill>
          </p:spPr>
          <p:txBody>
            <a:bodyPr wrap="square" lIns="0" tIns="0" rIns="0" bIns="0" rtlCol="0"/>
            <a:lstStyle/>
            <a:p>
              <a:endParaRPr sz="1500">
                <a:latin typeface="+mj-lt"/>
                <a:cs typeface="Arial" panose="020B0604020202020204" pitchFamily="34" charset="0"/>
              </a:endParaRPr>
            </a:p>
          </p:txBody>
        </p:sp>
        <p:sp>
          <p:nvSpPr>
            <p:cNvPr id="24" name="object 24"/>
            <p:cNvSpPr/>
            <p:nvPr/>
          </p:nvSpPr>
          <p:spPr>
            <a:xfrm>
              <a:off x="599694" y="2428494"/>
              <a:ext cx="1597660" cy="1278890"/>
            </a:xfrm>
            <a:custGeom>
              <a:avLst/>
              <a:gdLst/>
              <a:ahLst/>
              <a:cxnLst/>
              <a:rect l="l" t="t" r="r" b="b"/>
              <a:pathLst>
                <a:path w="1597660" h="1278889">
                  <a:moveTo>
                    <a:pt x="0" y="127888"/>
                  </a:moveTo>
                  <a:lnTo>
                    <a:pt x="10048" y="78116"/>
                  </a:lnTo>
                  <a:lnTo>
                    <a:pt x="37452" y="37464"/>
                  </a:lnTo>
                  <a:lnTo>
                    <a:pt x="78095" y="10052"/>
                  </a:lnTo>
                  <a:lnTo>
                    <a:pt x="127863" y="0"/>
                  </a:lnTo>
                  <a:lnTo>
                    <a:pt x="1469263" y="0"/>
                  </a:lnTo>
                  <a:lnTo>
                    <a:pt x="1519035" y="10052"/>
                  </a:lnTo>
                  <a:lnTo>
                    <a:pt x="1559687" y="37464"/>
                  </a:lnTo>
                  <a:lnTo>
                    <a:pt x="1587099" y="78116"/>
                  </a:lnTo>
                  <a:lnTo>
                    <a:pt x="1597152" y="127888"/>
                  </a:lnTo>
                  <a:lnTo>
                    <a:pt x="1597152" y="1150747"/>
                  </a:lnTo>
                  <a:lnTo>
                    <a:pt x="1587099" y="1200519"/>
                  </a:lnTo>
                  <a:lnTo>
                    <a:pt x="1559687" y="1241171"/>
                  </a:lnTo>
                  <a:lnTo>
                    <a:pt x="1519035" y="1268583"/>
                  </a:lnTo>
                  <a:lnTo>
                    <a:pt x="1469263" y="1278636"/>
                  </a:lnTo>
                  <a:lnTo>
                    <a:pt x="127863" y="1278636"/>
                  </a:lnTo>
                  <a:lnTo>
                    <a:pt x="78095" y="1268583"/>
                  </a:lnTo>
                  <a:lnTo>
                    <a:pt x="37452" y="1241171"/>
                  </a:lnTo>
                  <a:lnTo>
                    <a:pt x="10048" y="1200519"/>
                  </a:lnTo>
                  <a:lnTo>
                    <a:pt x="0" y="1150747"/>
                  </a:lnTo>
                  <a:lnTo>
                    <a:pt x="0" y="127888"/>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grpSp>
      <p:sp>
        <p:nvSpPr>
          <p:cNvPr id="25" name="object 25"/>
          <p:cNvSpPr txBox="1"/>
          <p:nvPr/>
        </p:nvSpPr>
        <p:spPr>
          <a:xfrm>
            <a:off x="637123" y="2920714"/>
            <a:ext cx="1426489" cy="514511"/>
          </a:xfrm>
          <a:prstGeom prst="rect">
            <a:avLst/>
          </a:prstGeom>
        </p:spPr>
        <p:txBody>
          <a:bodyPr vert="horz" wrap="square" lIns="0" tIns="12266" rIns="0" bIns="0" rtlCol="0">
            <a:spAutoFit/>
          </a:bodyPr>
          <a:lstStyle/>
          <a:p>
            <a:pPr algn="ctr">
              <a:lnSpc>
                <a:spcPts val="1994"/>
              </a:lnSpc>
              <a:spcBef>
                <a:spcPts val="97"/>
              </a:spcBef>
            </a:pPr>
            <a:r>
              <a:rPr sz="1500" spc="-10" dirty="0">
                <a:solidFill>
                  <a:srgbClr val="FFFFFF"/>
                </a:solidFill>
                <a:latin typeface="+mj-lt"/>
                <a:cs typeface="Arial" panose="020B0604020202020204" pitchFamily="34" charset="0"/>
              </a:rPr>
              <a:t>Overseas</a:t>
            </a:r>
            <a:r>
              <a:rPr sz="1500" spc="-53" dirty="0">
                <a:solidFill>
                  <a:srgbClr val="FFFFFF"/>
                </a:solidFill>
                <a:latin typeface="+mj-lt"/>
                <a:cs typeface="Arial" panose="020B0604020202020204" pitchFamily="34" charset="0"/>
              </a:rPr>
              <a:t> </a:t>
            </a:r>
            <a:r>
              <a:rPr sz="1500" spc="-10" dirty="0">
                <a:solidFill>
                  <a:srgbClr val="FFFFFF"/>
                </a:solidFill>
                <a:latin typeface="+mj-lt"/>
                <a:cs typeface="Arial" panose="020B0604020202020204" pitchFamily="34" charset="0"/>
              </a:rPr>
              <a:t>Direct</a:t>
            </a:r>
            <a:endParaRPr sz="1500">
              <a:latin typeface="+mj-lt"/>
              <a:cs typeface="Arial" panose="020B0604020202020204" pitchFamily="34" charset="0"/>
            </a:endParaRPr>
          </a:p>
          <a:p>
            <a:pPr marL="613" algn="ctr">
              <a:lnSpc>
                <a:spcPts val="1994"/>
              </a:lnSpc>
            </a:pPr>
            <a:r>
              <a:rPr sz="1500" spc="-5" dirty="0">
                <a:solidFill>
                  <a:srgbClr val="FFFFFF"/>
                </a:solidFill>
                <a:latin typeface="+mj-lt"/>
                <a:cs typeface="Arial" panose="020B0604020202020204" pitchFamily="34" charset="0"/>
              </a:rPr>
              <a:t>Investment</a:t>
            </a:r>
            <a:endParaRPr sz="1500">
              <a:latin typeface="+mj-lt"/>
              <a:cs typeface="Arial" panose="020B0604020202020204" pitchFamily="34" charset="0"/>
            </a:endParaRPr>
          </a:p>
        </p:txBody>
      </p:sp>
      <p:grpSp>
        <p:nvGrpSpPr>
          <p:cNvPr id="26" name="object 26"/>
          <p:cNvGrpSpPr/>
          <p:nvPr/>
        </p:nvGrpSpPr>
        <p:grpSpPr>
          <a:xfrm>
            <a:off x="2315498" y="1672690"/>
            <a:ext cx="1568769" cy="1879702"/>
            <a:chOff x="2397505" y="1473962"/>
            <a:chExt cx="1624330" cy="1946275"/>
          </a:xfrm>
        </p:grpSpPr>
        <p:sp>
          <p:nvSpPr>
            <p:cNvPr id="27" name="object 27"/>
            <p:cNvSpPr/>
            <p:nvPr/>
          </p:nvSpPr>
          <p:spPr>
            <a:xfrm>
              <a:off x="2410206" y="1486662"/>
              <a:ext cx="1598930" cy="1933575"/>
            </a:xfrm>
            <a:custGeom>
              <a:avLst/>
              <a:gdLst/>
              <a:ahLst/>
              <a:cxnLst/>
              <a:rect l="l" t="t" r="r" b="b"/>
              <a:pathLst>
                <a:path w="1598929" h="1933575">
                  <a:moveTo>
                    <a:pt x="1598676" y="127889"/>
                  </a:moveTo>
                  <a:lnTo>
                    <a:pt x="1588617" y="78117"/>
                  </a:lnTo>
                  <a:lnTo>
                    <a:pt x="1561211" y="37465"/>
                  </a:lnTo>
                  <a:lnTo>
                    <a:pt x="1520558" y="10058"/>
                  </a:lnTo>
                  <a:lnTo>
                    <a:pt x="1470787" y="0"/>
                  </a:lnTo>
                  <a:lnTo>
                    <a:pt x="127889" y="0"/>
                  </a:lnTo>
                  <a:lnTo>
                    <a:pt x="78105" y="10058"/>
                  </a:lnTo>
                  <a:lnTo>
                    <a:pt x="37465" y="37465"/>
                  </a:lnTo>
                  <a:lnTo>
                    <a:pt x="10045" y="78117"/>
                  </a:lnTo>
                  <a:lnTo>
                    <a:pt x="0" y="127889"/>
                  </a:lnTo>
                  <a:lnTo>
                    <a:pt x="0" y="1150747"/>
                  </a:lnTo>
                  <a:lnTo>
                    <a:pt x="10045" y="1200531"/>
                  </a:lnTo>
                  <a:lnTo>
                    <a:pt x="37465" y="1241171"/>
                  </a:lnTo>
                  <a:lnTo>
                    <a:pt x="78105" y="1268590"/>
                  </a:lnTo>
                  <a:lnTo>
                    <a:pt x="127889" y="1278636"/>
                  </a:lnTo>
                  <a:lnTo>
                    <a:pt x="654558" y="1278636"/>
                  </a:lnTo>
                  <a:lnTo>
                    <a:pt x="654558" y="1693164"/>
                  </a:lnTo>
                  <a:lnTo>
                    <a:pt x="558546" y="1693164"/>
                  </a:lnTo>
                  <a:lnTo>
                    <a:pt x="798576" y="1933194"/>
                  </a:lnTo>
                  <a:lnTo>
                    <a:pt x="1038606" y="1693164"/>
                  </a:lnTo>
                  <a:lnTo>
                    <a:pt x="942594" y="1693164"/>
                  </a:lnTo>
                  <a:lnTo>
                    <a:pt x="942594" y="1278636"/>
                  </a:lnTo>
                  <a:lnTo>
                    <a:pt x="1470787" y="1278636"/>
                  </a:lnTo>
                  <a:lnTo>
                    <a:pt x="1520558" y="1268590"/>
                  </a:lnTo>
                  <a:lnTo>
                    <a:pt x="1561211" y="1241171"/>
                  </a:lnTo>
                  <a:lnTo>
                    <a:pt x="1588617" y="1200531"/>
                  </a:lnTo>
                  <a:lnTo>
                    <a:pt x="1598676" y="1150747"/>
                  </a:lnTo>
                  <a:lnTo>
                    <a:pt x="1598676" y="127889"/>
                  </a:lnTo>
                  <a:close/>
                </a:path>
              </a:pathLst>
            </a:custGeom>
            <a:solidFill>
              <a:srgbClr val="5667B4"/>
            </a:solidFill>
          </p:spPr>
          <p:txBody>
            <a:bodyPr wrap="square" lIns="0" tIns="0" rIns="0" bIns="0" rtlCol="0"/>
            <a:lstStyle/>
            <a:p>
              <a:endParaRPr sz="1500">
                <a:latin typeface="+mj-lt"/>
                <a:cs typeface="Arial" panose="020B0604020202020204" pitchFamily="34" charset="0"/>
              </a:endParaRPr>
            </a:p>
          </p:txBody>
        </p:sp>
        <p:sp>
          <p:nvSpPr>
            <p:cNvPr id="28" name="object 28"/>
            <p:cNvSpPr/>
            <p:nvPr/>
          </p:nvSpPr>
          <p:spPr>
            <a:xfrm>
              <a:off x="2410205" y="1486662"/>
              <a:ext cx="1598930" cy="1278890"/>
            </a:xfrm>
            <a:custGeom>
              <a:avLst/>
              <a:gdLst/>
              <a:ahLst/>
              <a:cxnLst/>
              <a:rect l="l" t="t" r="r" b="b"/>
              <a:pathLst>
                <a:path w="1598929" h="1278889">
                  <a:moveTo>
                    <a:pt x="0" y="127888"/>
                  </a:moveTo>
                  <a:lnTo>
                    <a:pt x="10052" y="78116"/>
                  </a:lnTo>
                  <a:lnTo>
                    <a:pt x="37464" y="37464"/>
                  </a:lnTo>
                  <a:lnTo>
                    <a:pt x="78116" y="10052"/>
                  </a:lnTo>
                  <a:lnTo>
                    <a:pt x="127888" y="0"/>
                  </a:lnTo>
                  <a:lnTo>
                    <a:pt x="1470786" y="0"/>
                  </a:lnTo>
                  <a:lnTo>
                    <a:pt x="1520559" y="10052"/>
                  </a:lnTo>
                  <a:lnTo>
                    <a:pt x="1561210" y="37464"/>
                  </a:lnTo>
                  <a:lnTo>
                    <a:pt x="1588623" y="78116"/>
                  </a:lnTo>
                  <a:lnTo>
                    <a:pt x="1598676" y="127888"/>
                  </a:lnTo>
                  <a:lnTo>
                    <a:pt x="1598676" y="1150746"/>
                  </a:lnTo>
                  <a:lnTo>
                    <a:pt x="1588623" y="1200519"/>
                  </a:lnTo>
                  <a:lnTo>
                    <a:pt x="1561211" y="1241170"/>
                  </a:lnTo>
                  <a:lnTo>
                    <a:pt x="1520559" y="1268583"/>
                  </a:lnTo>
                  <a:lnTo>
                    <a:pt x="1470786" y="1278635"/>
                  </a:lnTo>
                  <a:lnTo>
                    <a:pt x="127888" y="1278635"/>
                  </a:lnTo>
                  <a:lnTo>
                    <a:pt x="78116" y="1268583"/>
                  </a:lnTo>
                  <a:lnTo>
                    <a:pt x="37464" y="1241170"/>
                  </a:lnTo>
                  <a:lnTo>
                    <a:pt x="10052" y="1200519"/>
                  </a:lnTo>
                  <a:lnTo>
                    <a:pt x="0" y="1150746"/>
                  </a:lnTo>
                  <a:lnTo>
                    <a:pt x="0" y="127888"/>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grpSp>
      <p:sp>
        <p:nvSpPr>
          <p:cNvPr id="29" name="object 29"/>
          <p:cNvSpPr txBox="1"/>
          <p:nvPr/>
        </p:nvSpPr>
        <p:spPr>
          <a:xfrm>
            <a:off x="2869046" y="2131128"/>
            <a:ext cx="459346" cy="243218"/>
          </a:xfrm>
          <a:prstGeom prst="rect">
            <a:avLst/>
          </a:prstGeom>
        </p:spPr>
        <p:txBody>
          <a:bodyPr vert="horz" wrap="square" lIns="0" tIns="12266" rIns="0" bIns="0" rtlCol="0">
            <a:spAutoFit/>
          </a:bodyPr>
          <a:lstStyle/>
          <a:p>
            <a:pPr marL="12266">
              <a:spcBef>
                <a:spcPts val="97"/>
              </a:spcBef>
            </a:pPr>
            <a:r>
              <a:rPr sz="1500" spc="-5" dirty="0">
                <a:solidFill>
                  <a:srgbClr val="FFFFFF"/>
                </a:solidFill>
                <a:latin typeface="+mj-lt"/>
                <a:cs typeface="Arial" panose="020B0604020202020204" pitchFamily="34" charset="0"/>
              </a:rPr>
              <a:t>De</a:t>
            </a:r>
            <a:r>
              <a:rPr sz="1500" spc="-14" dirty="0">
                <a:solidFill>
                  <a:srgbClr val="FFFFFF"/>
                </a:solidFill>
                <a:latin typeface="+mj-lt"/>
                <a:cs typeface="Arial" panose="020B0604020202020204" pitchFamily="34" charset="0"/>
              </a:rPr>
              <a:t>b</a:t>
            </a:r>
            <a:r>
              <a:rPr sz="1500" dirty="0">
                <a:solidFill>
                  <a:srgbClr val="FFFFFF"/>
                </a:solidFill>
                <a:latin typeface="+mj-lt"/>
                <a:cs typeface="Arial" panose="020B0604020202020204" pitchFamily="34" charset="0"/>
              </a:rPr>
              <a:t>t</a:t>
            </a:r>
            <a:endParaRPr sz="1500">
              <a:latin typeface="+mj-lt"/>
              <a:cs typeface="Arial" panose="020B0604020202020204" pitchFamily="34" charset="0"/>
            </a:endParaRPr>
          </a:p>
        </p:txBody>
      </p:sp>
      <p:grpSp>
        <p:nvGrpSpPr>
          <p:cNvPr id="30" name="object 30"/>
          <p:cNvGrpSpPr/>
          <p:nvPr/>
        </p:nvGrpSpPr>
        <p:grpSpPr>
          <a:xfrm>
            <a:off x="3823675" y="2582306"/>
            <a:ext cx="1809175" cy="1403184"/>
            <a:chOff x="3959097" y="2415794"/>
            <a:chExt cx="1873250" cy="1452880"/>
          </a:xfrm>
        </p:grpSpPr>
        <p:sp>
          <p:nvSpPr>
            <p:cNvPr id="31" name="object 31"/>
            <p:cNvSpPr/>
            <p:nvPr/>
          </p:nvSpPr>
          <p:spPr>
            <a:xfrm>
              <a:off x="3959098" y="2428494"/>
              <a:ext cx="1860550" cy="1440180"/>
            </a:xfrm>
            <a:custGeom>
              <a:avLst/>
              <a:gdLst/>
              <a:ahLst/>
              <a:cxnLst/>
              <a:rect l="l" t="t" r="r" b="b"/>
              <a:pathLst>
                <a:path w="1860550" h="1440179">
                  <a:moveTo>
                    <a:pt x="1860296" y="127889"/>
                  </a:moveTo>
                  <a:lnTo>
                    <a:pt x="1850237" y="78117"/>
                  </a:lnTo>
                  <a:lnTo>
                    <a:pt x="1822831" y="37465"/>
                  </a:lnTo>
                  <a:lnTo>
                    <a:pt x="1782178" y="10058"/>
                  </a:lnTo>
                  <a:lnTo>
                    <a:pt x="1732407" y="0"/>
                  </a:lnTo>
                  <a:lnTo>
                    <a:pt x="389509" y="0"/>
                  </a:lnTo>
                  <a:lnTo>
                    <a:pt x="339725" y="10058"/>
                  </a:lnTo>
                  <a:lnTo>
                    <a:pt x="299072" y="37465"/>
                  </a:lnTo>
                  <a:lnTo>
                    <a:pt x="271665" y="78117"/>
                  </a:lnTo>
                  <a:lnTo>
                    <a:pt x="261620" y="127889"/>
                  </a:lnTo>
                  <a:lnTo>
                    <a:pt x="261620" y="1022591"/>
                  </a:lnTo>
                  <a:lnTo>
                    <a:pt x="113792" y="1126109"/>
                  </a:lnTo>
                  <a:lnTo>
                    <a:pt x="58801" y="1047496"/>
                  </a:lnTo>
                  <a:lnTo>
                    <a:pt x="0" y="1381252"/>
                  </a:lnTo>
                  <a:lnTo>
                    <a:pt x="333756" y="1440180"/>
                  </a:lnTo>
                  <a:lnTo>
                    <a:pt x="278765" y="1361567"/>
                  </a:lnTo>
                  <a:lnTo>
                    <a:pt x="397205" y="1278636"/>
                  </a:lnTo>
                  <a:lnTo>
                    <a:pt x="1732407" y="1278636"/>
                  </a:lnTo>
                  <a:lnTo>
                    <a:pt x="1782178" y="1268590"/>
                  </a:lnTo>
                  <a:lnTo>
                    <a:pt x="1822831" y="1241171"/>
                  </a:lnTo>
                  <a:lnTo>
                    <a:pt x="1850237" y="1200531"/>
                  </a:lnTo>
                  <a:lnTo>
                    <a:pt x="1860296" y="1150747"/>
                  </a:lnTo>
                  <a:lnTo>
                    <a:pt x="1860296" y="127889"/>
                  </a:lnTo>
                  <a:close/>
                </a:path>
              </a:pathLst>
            </a:custGeom>
            <a:solidFill>
              <a:srgbClr val="4AACC5"/>
            </a:solidFill>
          </p:spPr>
          <p:txBody>
            <a:bodyPr wrap="square" lIns="0" tIns="0" rIns="0" bIns="0" rtlCol="0"/>
            <a:lstStyle/>
            <a:p>
              <a:endParaRPr sz="1500">
                <a:latin typeface="+mj-lt"/>
                <a:cs typeface="Arial" panose="020B0604020202020204" pitchFamily="34" charset="0"/>
              </a:endParaRPr>
            </a:p>
          </p:txBody>
        </p:sp>
        <p:sp>
          <p:nvSpPr>
            <p:cNvPr id="32" name="object 32"/>
            <p:cNvSpPr/>
            <p:nvPr/>
          </p:nvSpPr>
          <p:spPr>
            <a:xfrm>
              <a:off x="4220717" y="2428494"/>
              <a:ext cx="1598930" cy="1278890"/>
            </a:xfrm>
            <a:custGeom>
              <a:avLst/>
              <a:gdLst/>
              <a:ahLst/>
              <a:cxnLst/>
              <a:rect l="l" t="t" r="r" b="b"/>
              <a:pathLst>
                <a:path w="1598929" h="1278889">
                  <a:moveTo>
                    <a:pt x="0" y="127888"/>
                  </a:moveTo>
                  <a:lnTo>
                    <a:pt x="10052" y="78116"/>
                  </a:lnTo>
                  <a:lnTo>
                    <a:pt x="37464" y="37464"/>
                  </a:lnTo>
                  <a:lnTo>
                    <a:pt x="78116" y="10052"/>
                  </a:lnTo>
                  <a:lnTo>
                    <a:pt x="127889" y="0"/>
                  </a:lnTo>
                  <a:lnTo>
                    <a:pt x="1470787" y="0"/>
                  </a:lnTo>
                  <a:lnTo>
                    <a:pt x="1520559" y="10052"/>
                  </a:lnTo>
                  <a:lnTo>
                    <a:pt x="1561211" y="37464"/>
                  </a:lnTo>
                  <a:lnTo>
                    <a:pt x="1588623" y="78116"/>
                  </a:lnTo>
                  <a:lnTo>
                    <a:pt x="1598676" y="127888"/>
                  </a:lnTo>
                  <a:lnTo>
                    <a:pt x="1598676" y="1150747"/>
                  </a:lnTo>
                  <a:lnTo>
                    <a:pt x="1588623" y="1200519"/>
                  </a:lnTo>
                  <a:lnTo>
                    <a:pt x="1561211" y="1241171"/>
                  </a:lnTo>
                  <a:lnTo>
                    <a:pt x="1520559" y="1268583"/>
                  </a:lnTo>
                  <a:lnTo>
                    <a:pt x="1470787" y="1278636"/>
                  </a:lnTo>
                  <a:lnTo>
                    <a:pt x="127889" y="1278636"/>
                  </a:lnTo>
                  <a:lnTo>
                    <a:pt x="78116" y="1268583"/>
                  </a:lnTo>
                  <a:lnTo>
                    <a:pt x="37465" y="1241171"/>
                  </a:lnTo>
                  <a:lnTo>
                    <a:pt x="10052" y="1200519"/>
                  </a:lnTo>
                  <a:lnTo>
                    <a:pt x="0" y="1150747"/>
                  </a:lnTo>
                  <a:lnTo>
                    <a:pt x="0" y="127888"/>
                  </a:lnTo>
                  <a:close/>
                </a:path>
              </a:pathLst>
            </a:custGeom>
            <a:ln w="25400">
              <a:solidFill>
                <a:srgbClr val="FFFFFF"/>
              </a:solidFill>
            </a:ln>
          </p:spPr>
          <p:txBody>
            <a:bodyPr wrap="square" lIns="0" tIns="0" rIns="0" bIns="0" rtlCol="0"/>
            <a:lstStyle/>
            <a:p>
              <a:endParaRPr sz="1500">
                <a:latin typeface="+mj-lt"/>
                <a:cs typeface="Arial" panose="020B0604020202020204" pitchFamily="34" charset="0"/>
              </a:endParaRPr>
            </a:p>
          </p:txBody>
        </p:sp>
      </p:grpSp>
      <p:sp>
        <p:nvSpPr>
          <p:cNvPr id="33" name="object 33"/>
          <p:cNvSpPr txBox="1"/>
          <p:nvPr/>
        </p:nvSpPr>
        <p:spPr>
          <a:xfrm>
            <a:off x="4396847" y="2920714"/>
            <a:ext cx="900295" cy="514511"/>
          </a:xfrm>
          <a:prstGeom prst="rect">
            <a:avLst/>
          </a:prstGeom>
        </p:spPr>
        <p:txBody>
          <a:bodyPr vert="horz" wrap="square" lIns="0" tIns="12266" rIns="0" bIns="0" rtlCol="0">
            <a:spAutoFit/>
          </a:bodyPr>
          <a:lstStyle/>
          <a:p>
            <a:pPr marL="12266">
              <a:lnSpc>
                <a:spcPts val="1994"/>
              </a:lnSpc>
              <a:spcBef>
                <a:spcPts val="97"/>
              </a:spcBef>
            </a:pPr>
            <a:r>
              <a:rPr sz="1500" dirty="0">
                <a:solidFill>
                  <a:srgbClr val="FFFFFF"/>
                </a:solidFill>
                <a:latin typeface="+mj-lt"/>
                <a:cs typeface="Arial" panose="020B0604020202020204" pitchFamily="34" charset="0"/>
              </a:rPr>
              <a:t>Non</a:t>
            </a:r>
            <a:r>
              <a:rPr sz="1500" spc="-68" dirty="0">
                <a:solidFill>
                  <a:srgbClr val="FFFFFF"/>
                </a:solidFill>
                <a:latin typeface="+mj-lt"/>
                <a:cs typeface="Arial" panose="020B0604020202020204" pitchFamily="34" charset="0"/>
              </a:rPr>
              <a:t> </a:t>
            </a:r>
            <a:r>
              <a:rPr sz="1500" spc="-5" dirty="0">
                <a:solidFill>
                  <a:srgbClr val="FFFFFF"/>
                </a:solidFill>
                <a:latin typeface="+mj-lt"/>
                <a:cs typeface="Arial" panose="020B0604020202020204" pitchFamily="34" charset="0"/>
              </a:rPr>
              <a:t>Fund</a:t>
            </a:r>
            <a:endParaRPr sz="1500">
              <a:latin typeface="+mj-lt"/>
              <a:cs typeface="Arial" panose="020B0604020202020204" pitchFamily="34" charset="0"/>
            </a:endParaRPr>
          </a:p>
          <a:p>
            <a:pPr marL="68074">
              <a:lnSpc>
                <a:spcPts val="1994"/>
              </a:lnSpc>
            </a:pPr>
            <a:r>
              <a:rPr sz="1500" spc="-10" dirty="0">
                <a:solidFill>
                  <a:srgbClr val="FFFFFF"/>
                </a:solidFill>
                <a:latin typeface="+mj-lt"/>
                <a:cs typeface="Arial" panose="020B0604020202020204" pitchFamily="34" charset="0"/>
              </a:rPr>
              <a:t>Facilities</a:t>
            </a:r>
            <a:endParaRPr sz="1500">
              <a:latin typeface="+mj-lt"/>
              <a:cs typeface="Arial" panose="020B0604020202020204" pitchFamily="34" charset="0"/>
            </a:endParaRPr>
          </a:p>
        </p:txBody>
      </p:sp>
      <p:sp>
        <p:nvSpPr>
          <p:cNvPr id="34" name="TextBox 33">
            <a:extLst>
              <a:ext uri="{FF2B5EF4-FFF2-40B4-BE49-F238E27FC236}">
                <a16:creationId xmlns:a16="http://schemas.microsoft.com/office/drawing/2014/main" id="{5A50F070-B5D9-AC7E-4076-62A17F64053D}"/>
              </a:ext>
            </a:extLst>
          </p:cNvPr>
          <p:cNvSpPr txBox="1"/>
          <p:nvPr/>
        </p:nvSpPr>
        <p:spPr>
          <a:xfrm>
            <a:off x="2451090" y="4148703"/>
            <a:ext cx="1291491" cy="553998"/>
          </a:xfrm>
          <a:prstGeom prst="rect">
            <a:avLst/>
          </a:prstGeom>
          <a:noFill/>
        </p:spPr>
        <p:txBody>
          <a:bodyPr wrap="square" rtlCol="0">
            <a:spAutoFit/>
          </a:bodyPr>
          <a:lstStyle/>
          <a:p>
            <a:pPr algn="ctr"/>
            <a:r>
              <a:rPr lang="en-IN" sz="1500" dirty="0">
                <a:solidFill>
                  <a:schemeClr val="bg1"/>
                </a:solidFill>
                <a:latin typeface="+mj-lt"/>
                <a:cs typeface="Arial" panose="020B0604020202020204" pitchFamily="34" charset="0"/>
              </a:rPr>
              <a:t>Financial Commitment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258" y="553611"/>
            <a:ext cx="5230049"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24" dirty="0"/>
              <a:t> </a:t>
            </a:r>
            <a:r>
              <a:rPr sz="3477" spc="-10" dirty="0"/>
              <a:t>Direct</a:t>
            </a:r>
            <a:r>
              <a:rPr sz="3477" spc="-24" dirty="0"/>
              <a:t> </a:t>
            </a:r>
            <a:r>
              <a:rPr sz="3477" spc="-5" dirty="0"/>
              <a:t>Investment</a:t>
            </a:r>
            <a:endParaRPr sz="3477"/>
          </a:p>
        </p:txBody>
      </p:sp>
      <p:sp>
        <p:nvSpPr>
          <p:cNvPr id="3" name="object 3"/>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2027503" y="1705562"/>
            <a:ext cx="2558603" cy="781932"/>
          </a:xfrm>
          <a:custGeom>
            <a:avLst/>
            <a:gdLst/>
            <a:ahLst/>
            <a:cxnLst/>
            <a:rect l="l" t="t" r="r" b="b"/>
            <a:pathLst>
              <a:path w="2649220" h="809625">
                <a:moveTo>
                  <a:pt x="0" y="809243"/>
                </a:moveTo>
                <a:lnTo>
                  <a:pt x="2648712" y="809243"/>
                </a:lnTo>
                <a:lnTo>
                  <a:pt x="2648712" y="0"/>
                </a:lnTo>
                <a:lnTo>
                  <a:pt x="0" y="0"/>
                </a:lnTo>
                <a:lnTo>
                  <a:pt x="0" y="809243"/>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5" name="object 5"/>
          <p:cNvSpPr/>
          <p:nvPr/>
        </p:nvSpPr>
        <p:spPr>
          <a:xfrm>
            <a:off x="5097825" y="1705562"/>
            <a:ext cx="2559829" cy="781932"/>
          </a:xfrm>
          <a:custGeom>
            <a:avLst/>
            <a:gdLst/>
            <a:ahLst/>
            <a:cxnLst/>
            <a:rect l="l" t="t" r="r" b="b"/>
            <a:pathLst>
              <a:path w="2650490" h="809625">
                <a:moveTo>
                  <a:pt x="0" y="809243"/>
                </a:moveTo>
                <a:lnTo>
                  <a:pt x="2650235" y="809243"/>
                </a:lnTo>
                <a:lnTo>
                  <a:pt x="2650235" y="0"/>
                </a:lnTo>
                <a:lnTo>
                  <a:pt x="0" y="0"/>
                </a:lnTo>
                <a:lnTo>
                  <a:pt x="0" y="809243"/>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6" name="object 6"/>
          <p:cNvSpPr/>
          <p:nvPr/>
        </p:nvSpPr>
        <p:spPr>
          <a:xfrm>
            <a:off x="2027503" y="2681412"/>
            <a:ext cx="2558603" cy="780092"/>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7" name="object 7"/>
          <p:cNvSpPr/>
          <p:nvPr/>
        </p:nvSpPr>
        <p:spPr>
          <a:xfrm>
            <a:off x="2027503" y="3657263"/>
            <a:ext cx="2558603" cy="780092"/>
          </a:xfrm>
          <a:custGeom>
            <a:avLst/>
            <a:gdLst/>
            <a:ahLst/>
            <a:cxnLst/>
            <a:rect l="l" t="t" r="r" b="b"/>
            <a:pathLst>
              <a:path w="2649220" h="807720">
                <a:moveTo>
                  <a:pt x="0" y="807719"/>
                </a:moveTo>
                <a:lnTo>
                  <a:pt x="2648712" y="807719"/>
                </a:lnTo>
                <a:lnTo>
                  <a:pt x="2648712" y="0"/>
                </a:lnTo>
                <a:lnTo>
                  <a:pt x="0" y="0"/>
                </a:lnTo>
                <a:lnTo>
                  <a:pt x="0" y="8077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8" name="object 8"/>
          <p:cNvSpPr/>
          <p:nvPr/>
        </p:nvSpPr>
        <p:spPr>
          <a:xfrm>
            <a:off x="5097825" y="3657263"/>
            <a:ext cx="2559829" cy="780092"/>
          </a:xfrm>
          <a:custGeom>
            <a:avLst/>
            <a:gdLst/>
            <a:ahLst/>
            <a:cxnLst/>
            <a:rect l="l" t="t" r="r" b="b"/>
            <a:pathLst>
              <a:path w="2650490" h="807720">
                <a:moveTo>
                  <a:pt x="0" y="807719"/>
                </a:moveTo>
                <a:lnTo>
                  <a:pt x="2650235" y="807719"/>
                </a:lnTo>
                <a:lnTo>
                  <a:pt x="2650235" y="0"/>
                </a:lnTo>
                <a:lnTo>
                  <a:pt x="0" y="0"/>
                </a:lnTo>
                <a:lnTo>
                  <a:pt x="0" y="8077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9" name="object 9"/>
          <p:cNvSpPr/>
          <p:nvPr/>
        </p:nvSpPr>
        <p:spPr>
          <a:xfrm>
            <a:off x="2027503" y="4631641"/>
            <a:ext cx="2558603" cy="780092"/>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10" name="object 10"/>
          <p:cNvSpPr/>
          <p:nvPr/>
        </p:nvSpPr>
        <p:spPr>
          <a:xfrm>
            <a:off x="5097825" y="4631641"/>
            <a:ext cx="2559829" cy="780092"/>
          </a:xfrm>
          <a:custGeom>
            <a:avLst/>
            <a:gdLst/>
            <a:ahLst/>
            <a:cxnLst/>
            <a:rect l="l" t="t" r="r" b="b"/>
            <a:pathLst>
              <a:path w="2650490" h="807720">
                <a:moveTo>
                  <a:pt x="0" y="807720"/>
                </a:moveTo>
                <a:lnTo>
                  <a:pt x="2650235" y="807720"/>
                </a:lnTo>
                <a:lnTo>
                  <a:pt x="2650235"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aphicFrame>
        <p:nvGraphicFramePr>
          <p:cNvPr id="11" name="object 11"/>
          <p:cNvGraphicFramePr>
            <a:graphicFrameLocks noGrp="1"/>
          </p:cNvGraphicFramePr>
          <p:nvPr>
            <p:extLst>
              <p:ext uri="{D42A27DB-BD31-4B8C-83A1-F6EECF244321}">
                <p14:modId xmlns:p14="http://schemas.microsoft.com/office/powerpoint/2010/main" val="3503496193"/>
              </p:ext>
            </p:extLst>
          </p:nvPr>
        </p:nvGraphicFramePr>
        <p:xfrm>
          <a:off x="735199" y="1505387"/>
          <a:ext cx="6921474" cy="4106515"/>
        </p:xfrm>
        <a:graphic>
          <a:graphicData uri="http://schemas.openxmlformats.org/drawingml/2006/table">
            <a:tbl>
              <a:tblPr firstRow="1" bandRow="1">
                <a:tableStyleId>{2D5ABB26-0587-4C30-8999-92F81FD0307C}</a:tableStyleId>
              </a:tblPr>
              <a:tblGrid>
                <a:gridCol w="780092">
                  <a:extLst>
                    <a:ext uri="{9D8B030D-6E8A-4147-A177-3AD203B41FA5}">
                      <a16:colId xmlns:a16="http://schemas.microsoft.com/office/drawing/2014/main" val="20000"/>
                    </a:ext>
                  </a:extLst>
                </a:gridCol>
                <a:gridCol w="255738">
                  <a:extLst>
                    <a:ext uri="{9D8B030D-6E8A-4147-A177-3AD203B41FA5}">
                      <a16:colId xmlns:a16="http://schemas.microsoft.com/office/drawing/2014/main" val="20001"/>
                    </a:ext>
                  </a:extLst>
                </a:gridCol>
                <a:gridCol w="256350">
                  <a:extLst>
                    <a:ext uri="{9D8B030D-6E8A-4147-A177-3AD203B41FA5}">
                      <a16:colId xmlns:a16="http://schemas.microsoft.com/office/drawing/2014/main" val="20002"/>
                    </a:ext>
                  </a:extLst>
                </a:gridCol>
                <a:gridCol w="2557990">
                  <a:extLst>
                    <a:ext uri="{9D8B030D-6E8A-4147-A177-3AD203B41FA5}">
                      <a16:colId xmlns:a16="http://schemas.microsoft.com/office/drawing/2014/main" val="20003"/>
                    </a:ext>
                  </a:extLst>
                </a:gridCol>
                <a:gridCol w="512089">
                  <a:extLst>
                    <a:ext uri="{9D8B030D-6E8A-4147-A177-3AD203B41FA5}">
                      <a16:colId xmlns:a16="http://schemas.microsoft.com/office/drawing/2014/main" val="20004"/>
                    </a:ext>
                  </a:extLst>
                </a:gridCol>
                <a:gridCol w="2559215">
                  <a:extLst>
                    <a:ext uri="{9D8B030D-6E8A-4147-A177-3AD203B41FA5}">
                      <a16:colId xmlns:a16="http://schemas.microsoft.com/office/drawing/2014/main" val="20005"/>
                    </a:ext>
                  </a:extLst>
                </a:gridCol>
              </a:tblGrid>
              <a:tr h="200174">
                <a:tc rowSpan="14">
                  <a:txBody>
                    <a:bodyPr/>
                    <a:lstStyle/>
                    <a:p>
                      <a:pPr>
                        <a:lnSpc>
                          <a:spcPct val="100000"/>
                        </a:lnSpc>
                        <a:spcBef>
                          <a:spcPts val="25"/>
                        </a:spcBef>
                      </a:pPr>
                      <a:endParaRPr lang="en-IN" sz="1700" dirty="0">
                        <a:latin typeface="+mj-lt"/>
                        <a:cs typeface="Arial" panose="020B0604020202020204" pitchFamily="34" charset="0"/>
                      </a:endParaRPr>
                    </a:p>
                    <a:p>
                      <a:pPr marL="1245870">
                        <a:lnSpc>
                          <a:spcPct val="100000"/>
                        </a:lnSpc>
                      </a:pPr>
                      <a:r>
                        <a:rPr sz="1400" spc="-5" dirty="0">
                          <a:solidFill>
                            <a:srgbClr val="FFFFFF"/>
                          </a:solidFill>
                          <a:latin typeface="+mj-lt"/>
                          <a:cs typeface="Arial" panose="020B0604020202020204" pitchFamily="34" charset="0"/>
                        </a:rPr>
                        <a:t>ODI</a:t>
                      </a:r>
                      <a:r>
                        <a:rPr sz="1400" spc="-35"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means</a:t>
                      </a:r>
                      <a:r>
                        <a:rPr sz="1400" spc="-15"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investment</a:t>
                      </a:r>
                      <a:endParaRPr sz="1400" dirty="0">
                        <a:latin typeface="+mj-lt"/>
                        <a:cs typeface="Arial" panose="020B0604020202020204" pitchFamily="34" charset="0"/>
                      </a:endParaRPr>
                    </a:p>
                  </a:txBody>
                  <a:tcPr marL="0" marR="0" marT="3066" marB="0" vert="vert270">
                    <a:solidFill>
                      <a:srgbClr val="4F81BC"/>
                    </a:solidFill>
                  </a:tcPr>
                </a:tc>
                <a:tc gridSpan="5">
                  <a:txBody>
                    <a:bodyPr/>
                    <a:lstStyle/>
                    <a:p>
                      <a:pPr>
                        <a:lnSpc>
                          <a:spcPct val="100000"/>
                        </a:lnSpc>
                      </a:pPr>
                      <a:endParaRPr sz="1200" dirty="0">
                        <a:latin typeface="Arial" panose="020B0604020202020204" pitchFamily="34" charset="0"/>
                        <a:cs typeface="Arial" panose="020B0604020202020204" pitchFamily="34" charset="0"/>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0045">
                <a:tc vMerge="1">
                  <a:txBody>
                    <a:bodyPr/>
                    <a:lstStyle/>
                    <a:p>
                      <a:endParaRPr/>
                    </a:p>
                  </a:txBody>
                  <a:tcPr marL="0" marR="0" marT="3175" marB="0" vert="vert270">
                    <a:solidFill>
                      <a:srgbClr val="4F81BC"/>
                    </a:solidFill>
                  </a:tcPr>
                </a:tc>
                <a:tc gridSpan="2">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tc>
                <a:tc hMerge="1">
                  <a:txBody>
                    <a:bodyPr/>
                    <a:lstStyle/>
                    <a:p>
                      <a:endParaRPr/>
                    </a:p>
                  </a:txBody>
                  <a:tcPr marL="0" marR="0" marT="0" marB="0"/>
                </a:tc>
                <a:tc rowSpan="2">
                  <a:txBody>
                    <a:bodyPr/>
                    <a:lstStyle/>
                    <a:p>
                      <a:pPr>
                        <a:lnSpc>
                          <a:spcPct val="100000"/>
                        </a:lnSpc>
                        <a:spcBef>
                          <a:spcPts val="35"/>
                        </a:spcBef>
                      </a:pPr>
                      <a:endParaRPr sz="1700">
                        <a:latin typeface="+mj-lt"/>
                        <a:cs typeface="Arial" panose="020B0604020202020204" pitchFamily="34" charset="0"/>
                      </a:endParaRPr>
                    </a:p>
                    <a:p>
                      <a:pPr marL="410845">
                        <a:lnSpc>
                          <a:spcPct val="100000"/>
                        </a:lnSpc>
                      </a:pPr>
                      <a:r>
                        <a:rPr sz="1400" spc="-5" dirty="0">
                          <a:solidFill>
                            <a:srgbClr val="FFFFFF"/>
                          </a:solidFill>
                          <a:latin typeface="+mj-lt"/>
                          <a:cs typeface="Arial" panose="020B0604020202020204" pitchFamily="34" charset="0"/>
                        </a:rPr>
                        <a:t>by</a:t>
                      </a:r>
                      <a:r>
                        <a:rPr sz="1400" spc="-20" dirty="0">
                          <a:solidFill>
                            <a:srgbClr val="FFFFFF"/>
                          </a:solidFill>
                          <a:latin typeface="+mj-lt"/>
                          <a:cs typeface="Arial" panose="020B0604020202020204" pitchFamily="34" charset="0"/>
                        </a:rPr>
                        <a:t> </a:t>
                      </a:r>
                      <a:r>
                        <a:rPr sz="1400" spc="-15" dirty="0">
                          <a:solidFill>
                            <a:srgbClr val="FFFFFF"/>
                          </a:solidFill>
                          <a:latin typeface="+mj-lt"/>
                          <a:cs typeface="Arial" panose="020B0604020202020204" pitchFamily="34" charset="0"/>
                        </a:rPr>
                        <a:t>way</a:t>
                      </a:r>
                      <a:r>
                        <a:rPr sz="1400" spc="-2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acquisition</a:t>
                      </a:r>
                      <a:r>
                        <a:rPr sz="1400" spc="-5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endParaRPr sz="1400">
                        <a:latin typeface="+mj-lt"/>
                        <a:cs typeface="Arial" panose="020B0604020202020204" pitchFamily="34" charset="0"/>
                      </a:endParaRPr>
                    </a:p>
                  </a:txBody>
                  <a:tcPr marL="0" marR="0" marT="4293" marB="0">
                    <a:solidFill>
                      <a:srgbClr val="4F81BC"/>
                    </a:solidFill>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B w="28575">
                      <a:solidFill>
                        <a:srgbClr val="4674AB"/>
                      </a:solidFill>
                      <a:prstDash val="solid"/>
                    </a:lnB>
                  </a:tcPr>
                </a:tc>
                <a:tc rowSpan="2">
                  <a:txBody>
                    <a:bodyPr/>
                    <a:lstStyle/>
                    <a:p>
                      <a:pPr marL="40005" algn="ctr">
                        <a:lnSpc>
                          <a:spcPts val="1720"/>
                        </a:lnSpc>
                        <a:spcBef>
                          <a:spcPts val="1280"/>
                        </a:spcBef>
                      </a:pPr>
                      <a:r>
                        <a:rPr sz="1400" spc="-5" dirty="0">
                          <a:solidFill>
                            <a:srgbClr val="FFFFFF"/>
                          </a:solidFill>
                          <a:latin typeface="+mj-lt"/>
                          <a:cs typeface="Arial" panose="020B0604020202020204" pitchFamily="34" charset="0"/>
                        </a:rPr>
                        <a:t>unlisted</a:t>
                      </a:r>
                      <a:r>
                        <a:rPr sz="1400" spc="-4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equity</a:t>
                      </a:r>
                      <a:r>
                        <a:rPr sz="1400" spc="-2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capital</a:t>
                      </a:r>
                      <a:r>
                        <a:rPr sz="1400" spc="-3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5"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a</a:t>
                      </a:r>
                      <a:endParaRPr sz="1400">
                        <a:latin typeface="+mj-lt"/>
                        <a:cs typeface="Arial" panose="020B0604020202020204" pitchFamily="34" charset="0"/>
                      </a:endParaRPr>
                    </a:p>
                    <a:p>
                      <a:pPr algn="ctr">
                        <a:lnSpc>
                          <a:spcPts val="1720"/>
                        </a:lnSpc>
                      </a:pPr>
                      <a:r>
                        <a:rPr sz="1400" spc="-10" dirty="0">
                          <a:solidFill>
                            <a:srgbClr val="FFFFFF"/>
                          </a:solidFill>
                          <a:latin typeface="+mj-lt"/>
                          <a:cs typeface="Arial" panose="020B0604020202020204" pitchFamily="34" charset="0"/>
                        </a:rPr>
                        <a:t>foreign</a:t>
                      </a:r>
                      <a:r>
                        <a:rPr sz="1400" spc="-30" dirty="0">
                          <a:solidFill>
                            <a:srgbClr val="FFFFFF"/>
                          </a:solidFill>
                          <a:latin typeface="+mj-lt"/>
                          <a:cs typeface="Arial" panose="020B0604020202020204" pitchFamily="34" charset="0"/>
                        </a:rPr>
                        <a:t> </a:t>
                      </a:r>
                      <a:r>
                        <a:rPr sz="1400" spc="-20" dirty="0">
                          <a:solidFill>
                            <a:srgbClr val="FFFFFF"/>
                          </a:solidFill>
                          <a:latin typeface="+mj-lt"/>
                          <a:cs typeface="Arial" panose="020B0604020202020204" pitchFamily="34" charset="0"/>
                        </a:rPr>
                        <a:t>entity,</a:t>
                      </a:r>
                      <a:endParaRPr sz="1400">
                        <a:latin typeface="+mj-lt"/>
                        <a:cs typeface="Arial" panose="020B0604020202020204" pitchFamily="34" charset="0"/>
                      </a:endParaRPr>
                    </a:p>
                  </a:txBody>
                  <a:tcPr marL="0" marR="0" marT="157000" marB="0">
                    <a:solidFill>
                      <a:srgbClr val="4F81BC"/>
                    </a:solidFill>
                  </a:tcPr>
                </a:tc>
                <a:extLst>
                  <a:ext uri="{0D108BD9-81ED-4DB2-BD59-A6C34878D82A}">
                    <a16:rowId xmlns:a16="http://schemas.microsoft.com/office/drawing/2014/main" val="10001"/>
                  </a:ext>
                </a:extLst>
              </a:tr>
              <a:tr h="391518">
                <a:tc vMerge="1">
                  <a:txBody>
                    <a:bodyPr/>
                    <a:lstStyle/>
                    <a:p>
                      <a:endParaRPr/>
                    </a:p>
                  </a:txBody>
                  <a:tcPr marL="0" marR="0" marT="3175" marB="0" vert="vert270">
                    <a:solidFill>
                      <a:srgbClr val="4F81BC"/>
                    </a:solidFill>
                  </a:tcPr>
                </a:tc>
                <a:tc rowSpan="5">
                  <a:txBody>
                    <a:bodyPr/>
                    <a:lstStyle/>
                    <a:p>
                      <a:pPr>
                        <a:lnSpc>
                          <a:spcPct val="100000"/>
                        </a:lnSpc>
                      </a:pPr>
                      <a:endParaRPr sz="1600" dirty="0">
                        <a:latin typeface="+mj-lt"/>
                        <a:cs typeface="Arial" panose="020B0604020202020204" pitchFamily="34" charset="0"/>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600" dirty="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4445" marB="0">
                    <a:solidFill>
                      <a:srgbClr val="4F81BC"/>
                    </a:solidFill>
                  </a:tcPr>
                </a:tc>
                <a:tc>
                  <a:txBody>
                    <a:bodyPr/>
                    <a:lstStyle/>
                    <a:p>
                      <a:pPr>
                        <a:lnSpc>
                          <a:spcPct val="100000"/>
                        </a:lnSpc>
                      </a:pPr>
                      <a:endParaRPr sz="1600" dirty="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162560" marB="0">
                    <a:solidFill>
                      <a:srgbClr val="4F81BC"/>
                    </a:solidFill>
                  </a:tcPr>
                </a:tc>
                <a:extLst>
                  <a:ext uri="{0D108BD9-81ED-4DB2-BD59-A6C34878D82A}">
                    <a16:rowId xmlns:a16="http://schemas.microsoft.com/office/drawing/2014/main" val="10002"/>
                  </a:ext>
                </a:extLst>
              </a:tr>
              <a:tr h="194286">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90046">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6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48260" marR="44450" indent="1270" algn="ctr">
                        <a:lnSpc>
                          <a:spcPts val="1639"/>
                        </a:lnSpc>
                        <a:spcBef>
                          <a:spcPts val="645"/>
                        </a:spcBef>
                      </a:pPr>
                      <a:r>
                        <a:rPr sz="1400" spc="-5" dirty="0">
                          <a:solidFill>
                            <a:srgbClr val="FFFFFF"/>
                          </a:solidFill>
                          <a:latin typeface="+mj-lt"/>
                          <a:cs typeface="Arial" panose="020B0604020202020204" pitchFamily="34" charset="0"/>
                        </a:rPr>
                        <a:t>or subscription </a:t>
                      </a:r>
                      <a:r>
                        <a:rPr sz="1400" dirty="0">
                          <a:solidFill>
                            <a:srgbClr val="FFFFFF"/>
                          </a:solidFill>
                          <a:latin typeface="+mj-lt"/>
                          <a:cs typeface="Arial" panose="020B0604020202020204" pitchFamily="34" charset="0"/>
                        </a:rPr>
                        <a:t>as a </a:t>
                      </a:r>
                      <a:r>
                        <a:rPr sz="1400" spc="-5" dirty="0">
                          <a:solidFill>
                            <a:srgbClr val="FFFFFF"/>
                          </a:solidFill>
                          <a:latin typeface="+mj-lt"/>
                          <a:cs typeface="Arial" panose="020B0604020202020204" pitchFamily="34" charset="0"/>
                        </a:rPr>
                        <a:t>part of </a:t>
                      </a:r>
                      <a:r>
                        <a:rPr sz="1400" dirty="0">
                          <a:solidFill>
                            <a:srgbClr val="FFFFFF"/>
                          </a:solidFill>
                          <a:latin typeface="+mj-lt"/>
                          <a:cs typeface="Arial" panose="020B0604020202020204" pitchFamily="34" charset="0"/>
                        </a:rPr>
                        <a:t>the </a:t>
                      </a:r>
                      <a:r>
                        <a:rPr sz="1400" spc="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memorandum</a:t>
                      </a:r>
                      <a:r>
                        <a:rPr sz="1400" spc="-2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association</a:t>
                      </a:r>
                      <a:r>
                        <a:rPr sz="1400" spc="-3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dirty="0">
                          <a:solidFill>
                            <a:srgbClr val="FFFFFF"/>
                          </a:solidFill>
                          <a:latin typeface="+mj-lt"/>
                          <a:cs typeface="Arial" panose="020B0604020202020204" pitchFamily="34" charset="0"/>
                        </a:rPr>
                        <a:t> a </a:t>
                      </a:r>
                      <a:r>
                        <a:rPr sz="1400" spc="-325"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foreign</a:t>
                      </a:r>
                      <a:r>
                        <a:rPr sz="1400" dirty="0">
                          <a:solidFill>
                            <a:srgbClr val="FFFFFF"/>
                          </a:solidFill>
                          <a:latin typeface="+mj-lt"/>
                          <a:cs typeface="Arial" panose="020B0604020202020204" pitchFamily="34" charset="0"/>
                        </a:rPr>
                        <a:t> </a:t>
                      </a:r>
                      <a:r>
                        <a:rPr sz="1400" spc="-20" dirty="0">
                          <a:solidFill>
                            <a:srgbClr val="FFFFFF"/>
                          </a:solidFill>
                          <a:latin typeface="+mj-lt"/>
                          <a:cs typeface="Arial" panose="020B0604020202020204" pitchFamily="34" charset="0"/>
                        </a:rPr>
                        <a:t>entity,</a:t>
                      </a:r>
                      <a:endParaRPr sz="1400" dirty="0">
                        <a:latin typeface="+mj-lt"/>
                        <a:cs typeface="Arial" panose="020B0604020202020204" pitchFamily="34" charset="0"/>
                      </a:endParaRPr>
                    </a:p>
                  </a:txBody>
                  <a:tcPr marL="0" marR="0" marT="79113" marB="0">
                    <a:solidFill>
                      <a:srgbClr val="4F81BC"/>
                    </a:solidFill>
                  </a:tcPr>
                </a:tc>
                <a:tc rowSpan="2" gridSpan="2">
                  <a:txBody>
                    <a:bodyPr/>
                    <a:lstStyle/>
                    <a:p>
                      <a:pPr>
                        <a:lnSpc>
                          <a:spcPct val="100000"/>
                        </a:lnSpc>
                      </a:pPr>
                      <a:endParaRPr sz="1600" dirty="0">
                        <a:latin typeface="+mj-lt"/>
                        <a:cs typeface="Arial" panose="020B0604020202020204" pitchFamily="34" charset="0"/>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4"/>
                  </a:ext>
                </a:extLst>
              </a:tr>
              <a:tr h="390046">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60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81915" marB="0">
                    <a:solidFill>
                      <a:srgbClr val="4F81BC"/>
                    </a:solidFill>
                  </a:tcPr>
                </a:tc>
                <a:tc gridSpan="2"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97327">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rowSpan="2"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6"/>
                  </a:ext>
                </a:extLst>
              </a:tr>
              <a:tr h="98431">
                <a:tc vMerge="1">
                  <a:txBody>
                    <a:bodyPr/>
                    <a:lstStyle/>
                    <a:p>
                      <a:endParaRPr/>
                    </a:p>
                  </a:txBody>
                  <a:tcPr marL="0" marR="0" marT="3175" marB="0" vert="vert270">
                    <a:solidFill>
                      <a:srgbClr val="4F81BC"/>
                    </a:solidFill>
                  </a:tcPr>
                </a:tc>
                <a:tc rowSpan="5">
                  <a:txBody>
                    <a:bodyPr/>
                    <a:lstStyle/>
                    <a:p>
                      <a:pPr>
                        <a:lnSpc>
                          <a:spcPct val="100000"/>
                        </a:lnSpc>
                      </a:pPr>
                      <a:endParaRPr sz="1600">
                        <a:latin typeface="+mj-lt"/>
                        <a:cs typeface="Arial" panose="020B0604020202020204" pitchFamily="34" charset="0"/>
                      </a:endParaRPr>
                    </a:p>
                  </a:txBody>
                  <a:tcPr marL="0" marR="0" marT="0" marB="0">
                    <a:lnR w="28575">
                      <a:solidFill>
                        <a:srgbClr val="3C6695"/>
                      </a:solidFill>
                      <a:prstDash val="solid"/>
                    </a:lnR>
                    <a:lnT w="28575">
                      <a:solidFill>
                        <a:srgbClr val="3C6695"/>
                      </a:solidFill>
                      <a:prstDash val="solid"/>
                    </a:lnT>
                  </a:tcPr>
                </a:tc>
                <a:tc gridSpan="4" vMerge="1">
                  <a:txBody>
                    <a:bodyPr/>
                    <a:lstStyle/>
                    <a:p>
                      <a:endParaRPr/>
                    </a:p>
                  </a:txBody>
                  <a:tcPr marL="0" marR="0" marT="0" marB="0">
                    <a:lnL w="28575">
                      <a:solidFill>
                        <a:srgbClr val="3C6695"/>
                      </a:solidFill>
                      <a:prstDash val="solid"/>
                    </a:ln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7"/>
                  </a:ext>
                </a:extLst>
              </a:tr>
              <a:tr h="389555">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6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71120" marR="66040" algn="ctr">
                        <a:lnSpc>
                          <a:spcPct val="91400"/>
                        </a:lnSpc>
                        <a:spcBef>
                          <a:spcPts val="605"/>
                        </a:spcBef>
                      </a:pPr>
                      <a:r>
                        <a:rPr sz="1400" spc="-5" dirty="0">
                          <a:solidFill>
                            <a:srgbClr val="FFFFFF"/>
                          </a:solidFill>
                          <a:latin typeface="+mj-lt"/>
                          <a:cs typeface="Arial" panose="020B0604020202020204" pitchFamily="34" charset="0"/>
                        </a:rPr>
                        <a:t>or </a:t>
                      </a:r>
                      <a:r>
                        <a:rPr sz="1400" spc="-10" dirty="0">
                          <a:solidFill>
                            <a:srgbClr val="FFFFFF"/>
                          </a:solidFill>
                          <a:latin typeface="+mj-lt"/>
                          <a:cs typeface="Arial" panose="020B0604020202020204" pitchFamily="34" charset="0"/>
                        </a:rPr>
                        <a:t>investment </a:t>
                      </a:r>
                      <a:r>
                        <a:rPr sz="1400" dirty="0">
                          <a:solidFill>
                            <a:srgbClr val="FFFFFF"/>
                          </a:solidFill>
                          <a:latin typeface="+mj-lt"/>
                          <a:cs typeface="Arial" panose="020B0604020202020204" pitchFamily="34" charset="0"/>
                        </a:rPr>
                        <a:t>in </a:t>
                      </a:r>
                      <a:r>
                        <a:rPr sz="1400" spc="-5" dirty="0">
                          <a:solidFill>
                            <a:srgbClr val="FFFFFF"/>
                          </a:solidFill>
                          <a:latin typeface="+mj-lt"/>
                          <a:cs typeface="Arial" panose="020B0604020202020204" pitchFamily="34" charset="0"/>
                        </a:rPr>
                        <a:t>ten per cent, or </a:t>
                      </a:r>
                      <a:r>
                        <a:rPr sz="1400" spc="-32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more of </a:t>
                      </a:r>
                      <a:r>
                        <a:rPr sz="1400" dirty="0">
                          <a:solidFill>
                            <a:srgbClr val="FFFFFF"/>
                          </a:solidFill>
                          <a:latin typeface="+mj-lt"/>
                          <a:cs typeface="Arial" panose="020B0604020202020204" pitchFamily="34" charset="0"/>
                        </a:rPr>
                        <a:t>the </a:t>
                      </a:r>
                      <a:r>
                        <a:rPr sz="1400" spc="-5" dirty="0">
                          <a:solidFill>
                            <a:srgbClr val="FFFFFF"/>
                          </a:solidFill>
                          <a:latin typeface="+mj-lt"/>
                          <a:cs typeface="Arial" panose="020B0604020202020204" pitchFamily="34" charset="0"/>
                        </a:rPr>
                        <a:t>paid-up </a:t>
                      </a:r>
                      <a:r>
                        <a:rPr sz="1400" dirty="0">
                          <a:solidFill>
                            <a:srgbClr val="FFFFFF"/>
                          </a:solidFill>
                          <a:latin typeface="+mj-lt"/>
                          <a:cs typeface="Arial" panose="020B0604020202020204" pitchFamily="34" charset="0"/>
                        </a:rPr>
                        <a:t>equity </a:t>
                      </a:r>
                      <a:r>
                        <a:rPr sz="1400" spc="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capital</a:t>
                      </a:r>
                      <a:endParaRPr sz="1400">
                        <a:latin typeface="+mj-lt"/>
                        <a:cs typeface="Arial" panose="020B0604020202020204" pitchFamily="34" charset="0"/>
                      </a:endParaRPr>
                    </a:p>
                  </a:txBody>
                  <a:tcPr marL="0" marR="0" marT="74207" marB="0">
                    <a:solidFill>
                      <a:srgbClr val="4F81BC"/>
                    </a:solidFill>
                  </a:tcPr>
                </a:tc>
                <a:tc>
                  <a:txBody>
                    <a:bodyPr/>
                    <a:lstStyle/>
                    <a:p>
                      <a:pPr>
                        <a:lnSpc>
                          <a:spcPct val="100000"/>
                        </a:lnSpc>
                      </a:pPr>
                      <a:endParaRPr sz="1600">
                        <a:latin typeface="+mj-lt"/>
                        <a:cs typeface="Arial" panose="020B0604020202020204" pitchFamily="34" charset="0"/>
                      </a:endParaRPr>
                    </a:p>
                  </a:txBody>
                  <a:tcPr marL="0" marR="0" marT="0" marB="0">
                    <a:lnB w="28575">
                      <a:solidFill>
                        <a:srgbClr val="4674AB"/>
                      </a:solidFill>
                      <a:prstDash val="solid"/>
                    </a:lnB>
                  </a:tcPr>
                </a:tc>
                <a:tc rowSpan="2">
                  <a:txBody>
                    <a:bodyPr/>
                    <a:lstStyle/>
                    <a:p>
                      <a:pPr>
                        <a:lnSpc>
                          <a:spcPct val="100000"/>
                        </a:lnSpc>
                        <a:spcBef>
                          <a:spcPts val="30"/>
                        </a:spcBef>
                      </a:pPr>
                      <a:endParaRPr sz="1700" dirty="0">
                        <a:latin typeface="+mj-lt"/>
                        <a:cs typeface="Arial" panose="020B0604020202020204" pitchFamily="34" charset="0"/>
                      </a:endParaRPr>
                    </a:p>
                    <a:p>
                      <a:pPr marL="405765">
                        <a:lnSpc>
                          <a:spcPct val="100000"/>
                        </a:lnSpc>
                      </a:pPr>
                      <a:r>
                        <a:rPr sz="1400" spc="-5" dirty="0">
                          <a:solidFill>
                            <a:srgbClr val="FFFFFF"/>
                          </a:solidFill>
                          <a:latin typeface="+mj-lt"/>
                          <a:cs typeface="Arial" panose="020B0604020202020204" pitchFamily="34" charset="0"/>
                        </a:rPr>
                        <a:t>of</a:t>
                      </a:r>
                      <a:r>
                        <a:rPr sz="1400" spc="-2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a</a:t>
                      </a:r>
                      <a:r>
                        <a:rPr sz="1400" spc="-2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listed</a:t>
                      </a:r>
                      <a:r>
                        <a:rPr sz="1400" spc="-30"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foreign </a:t>
                      </a:r>
                      <a:r>
                        <a:rPr sz="1400" spc="-5" dirty="0">
                          <a:solidFill>
                            <a:srgbClr val="FFFFFF"/>
                          </a:solidFill>
                          <a:latin typeface="+mj-lt"/>
                          <a:cs typeface="Arial" panose="020B0604020202020204" pitchFamily="34" charset="0"/>
                        </a:rPr>
                        <a:t>entity</a:t>
                      </a:r>
                      <a:endParaRPr sz="1400" dirty="0">
                        <a:latin typeface="+mj-lt"/>
                        <a:cs typeface="Arial" panose="020B0604020202020204" pitchFamily="34" charset="0"/>
                      </a:endParaRPr>
                    </a:p>
                  </a:txBody>
                  <a:tcPr marL="0" marR="0" marT="3680" marB="0">
                    <a:solidFill>
                      <a:srgbClr val="4F81BC"/>
                    </a:solidFill>
                  </a:tcPr>
                </a:tc>
                <a:extLst>
                  <a:ext uri="{0D108BD9-81ED-4DB2-BD59-A6C34878D82A}">
                    <a16:rowId xmlns:a16="http://schemas.microsoft.com/office/drawing/2014/main" val="10008"/>
                  </a:ext>
                </a:extLst>
              </a:tr>
              <a:tr h="390536">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60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76835" marB="0">
                    <a:solidFill>
                      <a:srgbClr val="4F81BC"/>
                    </a:solidFill>
                  </a:tcPr>
                </a:tc>
                <a:tc>
                  <a:txBody>
                    <a:bodyPr/>
                    <a:lstStyle/>
                    <a:p>
                      <a:pPr>
                        <a:lnSpc>
                          <a:spcPct val="100000"/>
                        </a:lnSpc>
                      </a:pPr>
                      <a:endParaRPr sz="160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3810" marB="0">
                    <a:solidFill>
                      <a:srgbClr val="4F81BC"/>
                    </a:solidFill>
                  </a:tcPr>
                </a:tc>
                <a:extLst>
                  <a:ext uri="{0D108BD9-81ED-4DB2-BD59-A6C34878D82A}">
                    <a16:rowId xmlns:a16="http://schemas.microsoft.com/office/drawing/2014/main" val="10009"/>
                  </a:ext>
                </a:extLst>
              </a:tr>
              <a:tr h="194286">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389984">
                <a:tc vMerge="1">
                  <a:txBody>
                    <a:bodyPr/>
                    <a:lstStyle/>
                    <a:p>
                      <a:endParaRPr/>
                    </a:p>
                  </a:txBody>
                  <a:tcPr marL="0" marR="0" marT="317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6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17145" marR="12065" indent="-1270" algn="ctr">
                        <a:lnSpc>
                          <a:spcPts val="1639"/>
                        </a:lnSpc>
                        <a:spcBef>
                          <a:spcPts val="650"/>
                        </a:spcBef>
                      </a:pPr>
                      <a:r>
                        <a:rPr sz="1400" spc="-5" dirty="0">
                          <a:solidFill>
                            <a:srgbClr val="FFFFFF"/>
                          </a:solidFill>
                          <a:latin typeface="+mj-lt"/>
                          <a:cs typeface="Arial" panose="020B0604020202020204" pitchFamily="34" charset="0"/>
                        </a:rPr>
                        <a:t>or </a:t>
                      </a:r>
                      <a:r>
                        <a:rPr sz="1400" spc="-10" dirty="0">
                          <a:solidFill>
                            <a:srgbClr val="FFFFFF"/>
                          </a:solidFill>
                          <a:latin typeface="+mj-lt"/>
                          <a:cs typeface="Arial" panose="020B0604020202020204" pitchFamily="34" charset="0"/>
                        </a:rPr>
                        <a:t>investment </a:t>
                      </a:r>
                      <a:r>
                        <a:rPr sz="1400" spc="-5" dirty="0">
                          <a:solidFill>
                            <a:srgbClr val="FFFFFF"/>
                          </a:solidFill>
                          <a:latin typeface="+mj-lt"/>
                          <a:cs typeface="Arial" panose="020B0604020202020204" pitchFamily="34" charset="0"/>
                        </a:rPr>
                        <a:t>with </a:t>
                      </a:r>
                      <a:r>
                        <a:rPr sz="1400" spc="-10" dirty="0">
                          <a:solidFill>
                            <a:srgbClr val="FFFFFF"/>
                          </a:solidFill>
                          <a:latin typeface="+mj-lt"/>
                          <a:cs typeface="Arial" panose="020B0604020202020204" pitchFamily="34" charset="0"/>
                        </a:rPr>
                        <a:t>control where </a:t>
                      </a:r>
                      <a:r>
                        <a:rPr sz="1400" spc="-325"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investment </a:t>
                      </a:r>
                      <a:r>
                        <a:rPr sz="1400" dirty="0">
                          <a:solidFill>
                            <a:srgbClr val="FFFFFF"/>
                          </a:solidFill>
                          <a:latin typeface="+mj-lt"/>
                          <a:cs typeface="Arial" panose="020B0604020202020204" pitchFamily="34" charset="0"/>
                        </a:rPr>
                        <a:t>is less than </a:t>
                      </a:r>
                      <a:r>
                        <a:rPr sz="1400" spc="-5" dirty="0">
                          <a:solidFill>
                            <a:srgbClr val="FFFFFF"/>
                          </a:solidFill>
                          <a:latin typeface="+mj-lt"/>
                          <a:cs typeface="Arial" panose="020B0604020202020204" pitchFamily="34" charset="0"/>
                        </a:rPr>
                        <a:t>ten </a:t>
                      </a:r>
                      <a:r>
                        <a:rPr sz="1400" dirty="0">
                          <a:solidFill>
                            <a:srgbClr val="FFFFFF"/>
                          </a:solidFill>
                          <a:latin typeface="+mj-lt"/>
                          <a:cs typeface="Arial" panose="020B0604020202020204" pitchFamily="34" charset="0"/>
                        </a:rPr>
                        <a:t>per </a:t>
                      </a:r>
                      <a:r>
                        <a:rPr sz="1400" spc="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cent.</a:t>
                      </a:r>
                      <a:r>
                        <a:rPr sz="1400" spc="-2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the</a:t>
                      </a:r>
                      <a:r>
                        <a:rPr sz="1400" spc="-1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paid-up</a:t>
                      </a:r>
                      <a:r>
                        <a:rPr sz="1400" spc="-3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equity</a:t>
                      </a:r>
                      <a:r>
                        <a:rPr sz="1400" spc="-2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capital</a:t>
                      </a:r>
                      <a:endParaRPr sz="1400">
                        <a:latin typeface="+mj-lt"/>
                        <a:cs typeface="Arial" panose="020B0604020202020204" pitchFamily="34" charset="0"/>
                      </a:endParaRPr>
                    </a:p>
                  </a:txBody>
                  <a:tcPr marL="0" marR="0" marT="79726" marB="0">
                    <a:solidFill>
                      <a:srgbClr val="4F81BC"/>
                    </a:solidFill>
                  </a:tcPr>
                </a:tc>
                <a:tc>
                  <a:txBody>
                    <a:bodyPr/>
                    <a:lstStyle/>
                    <a:p>
                      <a:pPr>
                        <a:lnSpc>
                          <a:spcPct val="100000"/>
                        </a:lnSpc>
                      </a:pPr>
                      <a:endParaRPr sz="1600">
                        <a:latin typeface="+mj-lt"/>
                        <a:cs typeface="Arial" panose="020B0604020202020204" pitchFamily="34" charset="0"/>
                      </a:endParaRPr>
                    </a:p>
                  </a:txBody>
                  <a:tcPr marL="0" marR="0" marT="0" marB="0">
                    <a:lnB w="28575">
                      <a:solidFill>
                        <a:srgbClr val="4674AB"/>
                      </a:solidFill>
                      <a:prstDash val="solid"/>
                    </a:lnB>
                  </a:tcPr>
                </a:tc>
                <a:tc rowSpan="2">
                  <a:txBody>
                    <a:bodyPr/>
                    <a:lstStyle/>
                    <a:p>
                      <a:pPr>
                        <a:lnSpc>
                          <a:spcPct val="100000"/>
                        </a:lnSpc>
                        <a:spcBef>
                          <a:spcPts val="40"/>
                        </a:spcBef>
                      </a:pPr>
                      <a:endParaRPr sz="1700" dirty="0">
                        <a:latin typeface="+mj-lt"/>
                        <a:cs typeface="Arial" panose="020B0604020202020204" pitchFamily="34" charset="0"/>
                      </a:endParaRPr>
                    </a:p>
                    <a:p>
                      <a:pPr marL="379730">
                        <a:lnSpc>
                          <a:spcPct val="100000"/>
                        </a:lnSpc>
                      </a:pPr>
                      <a:r>
                        <a:rPr sz="1400" spc="-5" dirty="0">
                          <a:solidFill>
                            <a:srgbClr val="FFFFFF"/>
                          </a:solidFill>
                          <a:latin typeface="+mj-lt"/>
                          <a:cs typeface="Arial" panose="020B0604020202020204" pitchFamily="34" charset="0"/>
                        </a:rPr>
                        <a:t>of</a:t>
                      </a:r>
                      <a:r>
                        <a:rPr sz="1400" spc="-20"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a</a:t>
                      </a:r>
                      <a:r>
                        <a:rPr sz="1400" spc="-2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listed</a:t>
                      </a:r>
                      <a:r>
                        <a:rPr sz="1400" spc="-25"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foreign </a:t>
                      </a:r>
                      <a:r>
                        <a:rPr sz="1400" spc="-5" dirty="0">
                          <a:solidFill>
                            <a:srgbClr val="FFFFFF"/>
                          </a:solidFill>
                          <a:latin typeface="+mj-lt"/>
                          <a:cs typeface="Arial" panose="020B0604020202020204" pitchFamily="34" charset="0"/>
                        </a:rPr>
                        <a:t>entity;</a:t>
                      </a:r>
                      <a:endParaRPr sz="1400" dirty="0">
                        <a:latin typeface="+mj-lt"/>
                        <a:cs typeface="Arial" panose="020B0604020202020204" pitchFamily="34" charset="0"/>
                      </a:endParaRPr>
                    </a:p>
                  </a:txBody>
                  <a:tcPr marL="0" marR="0" marT="4906" marB="0">
                    <a:solidFill>
                      <a:srgbClr val="4F81BC"/>
                    </a:solidFill>
                  </a:tcPr>
                </a:tc>
                <a:extLst>
                  <a:ext uri="{0D108BD9-81ED-4DB2-BD59-A6C34878D82A}">
                    <a16:rowId xmlns:a16="http://schemas.microsoft.com/office/drawing/2014/main" val="10011"/>
                  </a:ext>
                </a:extLst>
              </a:tr>
              <a:tr h="390107">
                <a:tc vMerge="1">
                  <a:txBody>
                    <a:bodyPr/>
                    <a:lstStyle/>
                    <a:p>
                      <a:endParaRPr/>
                    </a:p>
                  </a:txBody>
                  <a:tcPr marL="0" marR="0" marT="3175" marB="0" vert="vert270">
                    <a:solidFill>
                      <a:srgbClr val="4F81BC"/>
                    </a:solidFill>
                  </a:tcPr>
                </a:tc>
                <a:tc gridSpan="2">
                  <a:txBody>
                    <a:bodyPr/>
                    <a:lstStyle/>
                    <a:p>
                      <a:pPr>
                        <a:lnSpc>
                          <a:spcPct val="100000"/>
                        </a:lnSpc>
                      </a:pPr>
                      <a:endParaRPr sz="1600">
                        <a:latin typeface="+mj-lt"/>
                        <a:cs typeface="Arial" panose="020B0604020202020204" pitchFamily="34" charset="0"/>
                      </a:endParaRPr>
                    </a:p>
                  </a:txBody>
                  <a:tcPr marL="0" marR="0" marT="0" marB="0"/>
                </a:tc>
                <a:tc hMerge="1">
                  <a:txBody>
                    <a:bodyPr/>
                    <a:lstStyle/>
                    <a:p>
                      <a:endParaRPr/>
                    </a:p>
                  </a:txBody>
                  <a:tcPr marL="0" marR="0" marT="0" marB="0"/>
                </a:tc>
                <a:tc vMerge="1">
                  <a:txBody>
                    <a:bodyPr/>
                    <a:lstStyle/>
                    <a:p>
                      <a:endParaRPr/>
                    </a:p>
                  </a:txBody>
                  <a:tcPr marL="0" marR="0" marT="82550" marB="0">
                    <a:solidFill>
                      <a:srgbClr val="4F81BC"/>
                    </a:solidFill>
                  </a:tcPr>
                </a:tc>
                <a:tc>
                  <a:txBody>
                    <a:bodyPr/>
                    <a:lstStyle/>
                    <a:p>
                      <a:pPr>
                        <a:lnSpc>
                          <a:spcPct val="100000"/>
                        </a:lnSpc>
                      </a:pPr>
                      <a:endParaRPr sz="160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5080" marB="0">
                    <a:solidFill>
                      <a:srgbClr val="4F81BC"/>
                    </a:solidFill>
                  </a:tcPr>
                </a:tc>
                <a:extLst>
                  <a:ext uri="{0D108BD9-81ED-4DB2-BD59-A6C34878D82A}">
                    <a16:rowId xmlns:a16="http://schemas.microsoft.com/office/drawing/2014/main" val="10012"/>
                  </a:ext>
                </a:extLst>
              </a:tr>
              <a:tr h="200174">
                <a:tc vMerge="1">
                  <a:txBody>
                    <a:bodyPr/>
                    <a:lstStyle/>
                    <a:p>
                      <a:endParaRPr/>
                    </a:p>
                  </a:txBody>
                  <a:tcPr marL="0" marR="0" marT="3175" marB="0" vert="vert270">
                    <a:solidFill>
                      <a:srgbClr val="4F81BC"/>
                    </a:solidFill>
                  </a:tcPr>
                </a:tc>
                <a:tc gridSpan="5">
                  <a:txBody>
                    <a:bodyPr/>
                    <a:lstStyle/>
                    <a:p>
                      <a:pPr>
                        <a:lnSpc>
                          <a:spcPct val="100000"/>
                        </a:lnSpc>
                      </a:pPr>
                      <a:endParaRPr sz="1200" dirty="0">
                        <a:latin typeface="+mj-lt"/>
                        <a:cs typeface="Arial" panose="020B0604020202020204" pitchFamily="34" charset="0"/>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bl>
          </a:graphicData>
        </a:graphic>
      </p:graphicFrame>
      <p:sp>
        <p:nvSpPr>
          <p:cNvPr id="12" name="object 12"/>
          <p:cNvSpPr/>
          <p:nvPr/>
        </p:nvSpPr>
        <p:spPr>
          <a:xfrm>
            <a:off x="735199" y="1505387"/>
            <a:ext cx="780092" cy="4106521"/>
          </a:xfrm>
          <a:custGeom>
            <a:avLst/>
            <a:gdLst/>
            <a:ahLst/>
            <a:cxnLst/>
            <a:rect l="l" t="t" r="r" b="b"/>
            <a:pathLst>
              <a:path w="807719" h="4251960">
                <a:moveTo>
                  <a:pt x="0" y="4251960"/>
                </a:moveTo>
                <a:lnTo>
                  <a:pt x="807719" y="4251960"/>
                </a:lnTo>
                <a:lnTo>
                  <a:pt x="807719" y="0"/>
                </a:lnTo>
                <a:lnTo>
                  <a:pt x="0" y="0"/>
                </a:lnTo>
                <a:lnTo>
                  <a:pt x="0" y="425196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13" name="object 13"/>
          <p:cNvSpPr/>
          <p:nvPr/>
        </p:nvSpPr>
        <p:spPr>
          <a:xfrm>
            <a:off x="8556723" y="1514218"/>
            <a:ext cx="3322136" cy="1660761"/>
          </a:xfrm>
          <a:custGeom>
            <a:avLst/>
            <a:gdLst/>
            <a:ahLst/>
            <a:cxnLst/>
            <a:rect l="l" t="t" r="r" b="b"/>
            <a:pathLst>
              <a:path w="3439795" h="1719580">
                <a:moveTo>
                  <a:pt x="0" y="1719072"/>
                </a:moveTo>
                <a:lnTo>
                  <a:pt x="3439668" y="1719072"/>
                </a:lnTo>
                <a:lnTo>
                  <a:pt x="3439668" y="0"/>
                </a:lnTo>
                <a:lnTo>
                  <a:pt x="0" y="0"/>
                </a:lnTo>
                <a:lnTo>
                  <a:pt x="0" y="1719072"/>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sp>
        <p:nvSpPr>
          <p:cNvPr id="14" name="object 14"/>
          <p:cNvSpPr txBox="1"/>
          <p:nvPr/>
        </p:nvSpPr>
        <p:spPr>
          <a:xfrm>
            <a:off x="8617315" y="1813254"/>
            <a:ext cx="3199480" cy="967020"/>
          </a:xfrm>
          <a:prstGeom prst="rect">
            <a:avLst/>
          </a:prstGeom>
        </p:spPr>
        <p:txBody>
          <a:bodyPr vert="horz" wrap="square" lIns="0" tIns="67461" rIns="0" bIns="0" rtlCol="0">
            <a:spAutoFit/>
          </a:bodyPr>
          <a:lstStyle/>
          <a:p>
            <a:pPr marL="11652" marR="4906" indent="1840" algn="ctr">
              <a:lnSpc>
                <a:spcPct val="84400"/>
              </a:lnSpc>
              <a:spcBef>
                <a:spcPts val="531"/>
              </a:spcBef>
            </a:pPr>
            <a:r>
              <a:rPr sz="2318" spc="-116" dirty="0">
                <a:latin typeface="+mj-lt"/>
                <a:cs typeface="Arial" panose="020B0604020202020204" pitchFamily="34" charset="0"/>
              </a:rPr>
              <a:t>All</a:t>
            </a:r>
            <a:r>
              <a:rPr sz="2318" spc="-14" dirty="0">
                <a:latin typeface="+mj-lt"/>
                <a:cs typeface="Arial" panose="020B0604020202020204" pitchFamily="34" charset="0"/>
              </a:rPr>
              <a:t> </a:t>
            </a:r>
            <a:r>
              <a:rPr sz="2318" spc="-39" dirty="0">
                <a:latin typeface="+mj-lt"/>
                <a:cs typeface="Arial" panose="020B0604020202020204" pitchFamily="34" charset="0"/>
              </a:rPr>
              <a:t>investment</a:t>
            </a:r>
            <a:r>
              <a:rPr sz="2318" spc="10" dirty="0">
                <a:latin typeface="+mj-lt"/>
                <a:cs typeface="Arial" panose="020B0604020202020204" pitchFamily="34" charset="0"/>
              </a:rPr>
              <a:t> </a:t>
            </a:r>
            <a:r>
              <a:rPr sz="2318" spc="-48" dirty="0">
                <a:latin typeface="+mj-lt"/>
                <a:cs typeface="Arial" panose="020B0604020202020204" pitchFamily="34" charset="0"/>
              </a:rPr>
              <a:t>in</a:t>
            </a:r>
            <a:r>
              <a:rPr sz="2318" spc="-14" dirty="0">
                <a:latin typeface="+mj-lt"/>
                <a:cs typeface="Arial" panose="020B0604020202020204" pitchFamily="34" charset="0"/>
              </a:rPr>
              <a:t> </a:t>
            </a:r>
            <a:r>
              <a:rPr sz="2318" spc="-43" dirty="0">
                <a:latin typeface="+mj-lt"/>
                <a:cs typeface="Arial" panose="020B0604020202020204" pitchFamily="34" charset="0"/>
              </a:rPr>
              <a:t>unlisted </a:t>
            </a:r>
            <a:r>
              <a:rPr sz="2318" spc="-39" dirty="0">
                <a:latin typeface="+mj-lt"/>
                <a:cs typeface="Arial" panose="020B0604020202020204" pitchFamily="34" charset="0"/>
              </a:rPr>
              <a:t> </a:t>
            </a:r>
            <a:r>
              <a:rPr sz="2318" spc="-53" dirty="0">
                <a:latin typeface="+mj-lt"/>
                <a:cs typeface="Arial" panose="020B0604020202020204" pitchFamily="34" charset="0"/>
              </a:rPr>
              <a:t>entity</a:t>
            </a:r>
            <a:r>
              <a:rPr sz="2318" spc="-10" dirty="0">
                <a:latin typeface="+mj-lt"/>
                <a:cs typeface="Arial" panose="020B0604020202020204" pitchFamily="34" charset="0"/>
              </a:rPr>
              <a:t> </a:t>
            </a:r>
            <a:r>
              <a:rPr sz="2318" spc="-72" dirty="0">
                <a:latin typeface="+mj-lt"/>
                <a:cs typeface="Arial" panose="020B0604020202020204" pitchFamily="34" charset="0"/>
              </a:rPr>
              <a:t>shall</a:t>
            </a:r>
            <a:r>
              <a:rPr sz="2318" spc="-5" dirty="0">
                <a:latin typeface="+mj-lt"/>
                <a:cs typeface="Arial" panose="020B0604020202020204" pitchFamily="34" charset="0"/>
              </a:rPr>
              <a:t> </a:t>
            </a:r>
            <a:r>
              <a:rPr sz="2318" spc="-24" dirty="0">
                <a:latin typeface="+mj-lt"/>
                <a:cs typeface="Arial" panose="020B0604020202020204" pitchFamily="34" charset="0"/>
              </a:rPr>
              <a:t>be</a:t>
            </a:r>
            <a:r>
              <a:rPr sz="2318" spc="-10" dirty="0">
                <a:latin typeface="+mj-lt"/>
                <a:cs typeface="Arial" panose="020B0604020202020204" pitchFamily="34" charset="0"/>
              </a:rPr>
              <a:t> </a:t>
            </a:r>
            <a:r>
              <a:rPr sz="2318" spc="-39" dirty="0">
                <a:latin typeface="+mj-lt"/>
                <a:cs typeface="Arial" panose="020B0604020202020204" pitchFamily="34" charset="0"/>
              </a:rPr>
              <a:t>considered</a:t>
            </a:r>
            <a:r>
              <a:rPr sz="2318" dirty="0">
                <a:latin typeface="+mj-lt"/>
                <a:cs typeface="Arial" panose="020B0604020202020204" pitchFamily="34" charset="0"/>
              </a:rPr>
              <a:t> </a:t>
            </a:r>
            <a:r>
              <a:rPr sz="2318" spc="-77" dirty="0">
                <a:latin typeface="+mj-lt"/>
                <a:cs typeface="Arial" panose="020B0604020202020204" pitchFamily="34" charset="0"/>
              </a:rPr>
              <a:t>as </a:t>
            </a:r>
            <a:r>
              <a:rPr sz="2318" spc="-565" dirty="0">
                <a:latin typeface="+mj-lt"/>
                <a:cs typeface="Arial" panose="020B0604020202020204" pitchFamily="34" charset="0"/>
              </a:rPr>
              <a:t> </a:t>
            </a:r>
            <a:r>
              <a:rPr sz="2318" spc="92" dirty="0">
                <a:latin typeface="+mj-lt"/>
                <a:cs typeface="Arial" panose="020B0604020202020204" pitchFamily="34" charset="0"/>
              </a:rPr>
              <a:t>ODI</a:t>
            </a:r>
            <a:endParaRPr sz="2318" dirty="0">
              <a:latin typeface="+mj-lt"/>
              <a:cs typeface="Arial" panose="020B0604020202020204" pitchFamily="34" charset="0"/>
            </a:endParaRPr>
          </a:p>
        </p:txBody>
      </p:sp>
      <p:grpSp>
        <p:nvGrpSpPr>
          <p:cNvPr id="15" name="object 15"/>
          <p:cNvGrpSpPr/>
          <p:nvPr/>
        </p:nvGrpSpPr>
        <p:grpSpPr>
          <a:xfrm>
            <a:off x="7761154" y="1459013"/>
            <a:ext cx="572803" cy="1323458"/>
            <a:chOff x="8036028" y="1252718"/>
            <a:chExt cx="593090" cy="1370330"/>
          </a:xfrm>
        </p:grpSpPr>
        <p:pic>
          <p:nvPicPr>
            <p:cNvPr id="16" name="object 16"/>
            <p:cNvPicPr/>
            <p:nvPr/>
          </p:nvPicPr>
          <p:blipFill>
            <a:blip r:embed="rId2" cstate="print"/>
            <a:stretch>
              <a:fillRect/>
            </a:stretch>
          </p:blipFill>
          <p:spPr>
            <a:xfrm>
              <a:off x="8036028" y="1252718"/>
              <a:ext cx="592856" cy="1370096"/>
            </a:xfrm>
            <a:prstGeom prst="rect">
              <a:avLst/>
            </a:prstGeom>
          </p:spPr>
        </p:pic>
        <p:sp>
          <p:nvSpPr>
            <p:cNvPr id="17" name="object 17"/>
            <p:cNvSpPr/>
            <p:nvPr/>
          </p:nvSpPr>
          <p:spPr>
            <a:xfrm>
              <a:off x="8065769" y="1276350"/>
              <a:ext cx="524510" cy="1287780"/>
            </a:xfrm>
            <a:custGeom>
              <a:avLst/>
              <a:gdLst/>
              <a:ahLst/>
              <a:cxnLst/>
              <a:rect l="l" t="t" r="r" b="b"/>
              <a:pathLst>
                <a:path w="524509" h="1287780">
                  <a:moveTo>
                    <a:pt x="0" y="0"/>
                  </a:moveTo>
                  <a:lnTo>
                    <a:pt x="69687" y="1560"/>
                  </a:lnTo>
                  <a:lnTo>
                    <a:pt x="132305" y="5964"/>
                  </a:lnTo>
                  <a:lnTo>
                    <a:pt x="185356" y="12795"/>
                  </a:lnTo>
                  <a:lnTo>
                    <a:pt x="226342" y="21637"/>
                  </a:lnTo>
                  <a:lnTo>
                    <a:pt x="262127" y="43687"/>
                  </a:lnTo>
                  <a:lnTo>
                    <a:pt x="262127" y="600201"/>
                  </a:lnTo>
                  <a:lnTo>
                    <a:pt x="271490" y="611816"/>
                  </a:lnTo>
                  <a:lnTo>
                    <a:pt x="338899" y="631094"/>
                  </a:lnTo>
                  <a:lnTo>
                    <a:pt x="391950" y="637925"/>
                  </a:lnTo>
                  <a:lnTo>
                    <a:pt x="454568" y="642329"/>
                  </a:lnTo>
                  <a:lnTo>
                    <a:pt x="524255" y="643889"/>
                  </a:lnTo>
                  <a:lnTo>
                    <a:pt x="454568" y="645450"/>
                  </a:lnTo>
                  <a:lnTo>
                    <a:pt x="391950" y="649854"/>
                  </a:lnTo>
                  <a:lnTo>
                    <a:pt x="338899" y="656685"/>
                  </a:lnTo>
                  <a:lnTo>
                    <a:pt x="297913" y="665527"/>
                  </a:lnTo>
                  <a:lnTo>
                    <a:pt x="262127" y="687577"/>
                  </a:lnTo>
                  <a:lnTo>
                    <a:pt x="262127" y="1244091"/>
                  </a:lnTo>
                  <a:lnTo>
                    <a:pt x="252765" y="1255706"/>
                  </a:lnTo>
                  <a:lnTo>
                    <a:pt x="226342" y="1266142"/>
                  </a:lnTo>
                  <a:lnTo>
                    <a:pt x="185356" y="1274984"/>
                  </a:lnTo>
                  <a:lnTo>
                    <a:pt x="132305" y="1281815"/>
                  </a:lnTo>
                  <a:lnTo>
                    <a:pt x="69687" y="1286219"/>
                  </a:lnTo>
                  <a:lnTo>
                    <a:pt x="0" y="1287779"/>
                  </a:lnTo>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493121"/>
            <a:ext cx="12187094" cy="5114753"/>
            <a:chOff x="0" y="1288034"/>
            <a:chExt cx="12618720" cy="5295900"/>
          </a:xfrm>
        </p:grpSpPr>
        <p:sp>
          <p:nvSpPr>
            <p:cNvPr id="3" name="object 3"/>
            <p:cNvSpPr/>
            <p:nvPr/>
          </p:nvSpPr>
          <p:spPr>
            <a:xfrm>
              <a:off x="1568958" y="1911858"/>
              <a:ext cx="530225" cy="3029585"/>
            </a:xfrm>
            <a:custGeom>
              <a:avLst/>
              <a:gdLst/>
              <a:ahLst/>
              <a:cxnLst/>
              <a:rect l="l" t="t" r="r" b="b"/>
              <a:pathLst>
                <a:path w="530225" h="3029585">
                  <a:moveTo>
                    <a:pt x="0" y="1514856"/>
                  </a:moveTo>
                  <a:lnTo>
                    <a:pt x="264922" y="1514856"/>
                  </a:lnTo>
                  <a:lnTo>
                    <a:pt x="264922" y="3029585"/>
                  </a:lnTo>
                  <a:lnTo>
                    <a:pt x="529971" y="3029585"/>
                  </a:lnTo>
                </a:path>
                <a:path w="530225" h="3029585">
                  <a:moveTo>
                    <a:pt x="0" y="1514856"/>
                  </a:moveTo>
                  <a:lnTo>
                    <a:pt x="264922" y="1514856"/>
                  </a:lnTo>
                  <a:lnTo>
                    <a:pt x="264922" y="2019808"/>
                  </a:lnTo>
                  <a:lnTo>
                    <a:pt x="529971" y="2019808"/>
                  </a:lnTo>
                </a:path>
                <a:path w="530225" h="3029585">
                  <a:moveTo>
                    <a:pt x="0" y="1515364"/>
                  </a:moveTo>
                  <a:lnTo>
                    <a:pt x="264922" y="1515364"/>
                  </a:lnTo>
                  <a:lnTo>
                    <a:pt x="264922" y="1010412"/>
                  </a:lnTo>
                  <a:lnTo>
                    <a:pt x="529971" y="1010412"/>
                  </a:lnTo>
                </a:path>
                <a:path w="530225" h="3029585">
                  <a:moveTo>
                    <a:pt x="0" y="1514729"/>
                  </a:moveTo>
                  <a:lnTo>
                    <a:pt x="264922" y="1514729"/>
                  </a:lnTo>
                  <a:lnTo>
                    <a:pt x="264922" y="0"/>
                  </a:lnTo>
                  <a:lnTo>
                    <a:pt x="529971" y="0"/>
                  </a:lnTo>
                </a:path>
              </a:pathLst>
            </a:custGeom>
            <a:ln w="25400">
              <a:solidFill>
                <a:srgbClr val="3C6695"/>
              </a:solidFill>
            </a:ln>
          </p:spPr>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761237" y="1300734"/>
              <a:ext cx="807720" cy="4251960"/>
            </a:xfrm>
            <a:custGeom>
              <a:avLst/>
              <a:gdLst/>
              <a:ahLst/>
              <a:cxnLst/>
              <a:rect l="l" t="t" r="r" b="b"/>
              <a:pathLst>
                <a:path w="807719" h="4251960">
                  <a:moveTo>
                    <a:pt x="807719" y="0"/>
                  </a:moveTo>
                  <a:lnTo>
                    <a:pt x="0" y="0"/>
                  </a:lnTo>
                  <a:lnTo>
                    <a:pt x="0" y="4251960"/>
                  </a:lnTo>
                  <a:lnTo>
                    <a:pt x="807719" y="4251960"/>
                  </a:lnTo>
                  <a:lnTo>
                    <a:pt x="807719"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5" name="object 5"/>
            <p:cNvSpPr/>
            <p:nvPr/>
          </p:nvSpPr>
          <p:spPr>
            <a:xfrm>
              <a:off x="761237" y="1300734"/>
              <a:ext cx="807720" cy="4251960"/>
            </a:xfrm>
            <a:custGeom>
              <a:avLst/>
              <a:gdLst/>
              <a:ahLst/>
              <a:cxnLst/>
              <a:rect l="l" t="t" r="r" b="b"/>
              <a:pathLst>
                <a:path w="807719" h="4251960">
                  <a:moveTo>
                    <a:pt x="0" y="4251960"/>
                  </a:moveTo>
                  <a:lnTo>
                    <a:pt x="807719" y="4251960"/>
                  </a:lnTo>
                  <a:lnTo>
                    <a:pt x="807719" y="0"/>
                  </a:lnTo>
                  <a:lnTo>
                    <a:pt x="0" y="0"/>
                  </a:lnTo>
                  <a:lnTo>
                    <a:pt x="0" y="4251960"/>
                  </a:lnTo>
                  <a:close/>
                </a:path>
              </a:pathLst>
            </a:custGeom>
            <a:ln w="25400">
              <a:solidFill>
                <a:srgbClr val="FFFFFF"/>
              </a:solidFill>
            </a:ln>
          </p:spPr>
          <p:txBody>
            <a:bodyPr wrap="square" lIns="0" tIns="0" rIns="0" bIns="0" rtlCol="0"/>
            <a:lstStyle/>
            <a:p>
              <a:endParaRPr sz="1738" dirty="0">
                <a:latin typeface="+mj-lt"/>
                <a:cs typeface="Arial" panose="020B0604020202020204" pitchFamily="34" charset="0"/>
              </a:endParaRPr>
            </a:p>
          </p:txBody>
        </p:sp>
        <p:sp>
          <p:nvSpPr>
            <p:cNvPr id="6" name="object 6"/>
            <p:cNvSpPr/>
            <p:nvPr/>
          </p:nvSpPr>
          <p:spPr>
            <a:xfrm>
              <a:off x="4748022" y="1911858"/>
              <a:ext cx="530225" cy="3030220"/>
            </a:xfrm>
            <a:custGeom>
              <a:avLst/>
              <a:gdLst/>
              <a:ahLst/>
              <a:cxnLst/>
              <a:rect l="l" t="t" r="r" b="b"/>
              <a:pathLst>
                <a:path w="530225" h="3030220">
                  <a:moveTo>
                    <a:pt x="0" y="0"/>
                  </a:moveTo>
                  <a:lnTo>
                    <a:pt x="529970" y="0"/>
                  </a:lnTo>
                </a:path>
                <a:path w="530225" h="3030220">
                  <a:moveTo>
                    <a:pt x="0" y="2020824"/>
                  </a:moveTo>
                  <a:lnTo>
                    <a:pt x="529970" y="2020824"/>
                  </a:lnTo>
                </a:path>
                <a:path w="530225" h="3030220">
                  <a:moveTo>
                    <a:pt x="0" y="3029712"/>
                  </a:moveTo>
                  <a:lnTo>
                    <a:pt x="529970" y="3029712"/>
                  </a:lnTo>
                </a:path>
              </a:pathLst>
            </a:custGeom>
            <a:ln w="25400">
              <a:solidFill>
                <a:srgbClr val="4674AB"/>
              </a:solidFill>
            </a:ln>
          </p:spPr>
          <p:txBody>
            <a:bodyPr wrap="square" lIns="0" tIns="0" rIns="0" bIns="0" rtlCol="0"/>
            <a:lstStyle/>
            <a:p>
              <a:endParaRPr sz="1738">
                <a:latin typeface="+mj-lt"/>
                <a:cs typeface="Arial" panose="020B0604020202020204" pitchFamily="34" charset="0"/>
              </a:endParaRPr>
            </a:p>
          </p:txBody>
        </p:sp>
      </p:grpSp>
      <p:sp>
        <p:nvSpPr>
          <p:cNvPr id="7" name="object 7"/>
          <p:cNvSpPr txBox="1">
            <a:spLocks noGrp="1"/>
          </p:cNvSpPr>
          <p:nvPr>
            <p:ph type="title"/>
          </p:nvPr>
        </p:nvSpPr>
        <p:spPr>
          <a:xfrm>
            <a:off x="3479258" y="553611"/>
            <a:ext cx="5230049"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24" dirty="0"/>
              <a:t> </a:t>
            </a:r>
            <a:r>
              <a:rPr sz="3477" spc="-10" dirty="0"/>
              <a:t>Direct</a:t>
            </a:r>
            <a:r>
              <a:rPr sz="3477" spc="-24" dirty="0"/>
              <a:t> </a:t>
            </a:r>
            <a:r>
              <a:rPr sz="3477" spc="-5" dirty="0"/>
              <a:t>Investment</a:t>
            </a:r>
            <a:endParaRPr sz="3477"/>
          </a:p>
        </p:txBody>
      </p:sp>
      <p:sp>
        <p:nvSpPr>
          <p:cNvPr id="8" name="object 8"/>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cs typeface="Arial" panose="020B0604020202020204" pitchFamily="34" charset="0"/>
            </a:endParaRPr>
          </a:p>
        </p:txBody>
      </p:sp>
      <p:sp>
        <p:nvSpPr>
          <p:cNvPr id="9" name="object 9"/>
          <p:cNvSpPr txBox="1"/>
          <p:nvPr/>
        </p:nvSpPr>
        <p:spPr>
          <a:xfrm>
            <a:off x="1026360" y="2200352"/>
            <a:ext cx="195695" cy="2220532"/>
          </a:xfrm>
          <a:prstGeom prst="rect">
            <a:avLst/>
          </a:prstGeom>
        </p:spPr>
        <p:txBody>
          <a:bodyPr vert="vert270" wrap="square" lIns="0" tIns="0" rIns="0" bIns="0" rtlCol="0">
            <a:spAutoFit/>
          </a:bodyPr>
          <a:lstStyle/>
          <a:p>
            <a:pPr marL="12266">
              <a:lnSpc>
                <a:spcPts val="1473"/>
              </a:lnSpc>
            </a:pPr>
            <a:r>
              <a:rPr sz="1449" spc="-5" dirty="0">
                <a:solidFill>
                  <a:srgbClr val="FFFFFF"/>
                </a:solidFill>
                <a:latin typeface="+mj-lt"/>
                <a:cs typeface="Arial" panose="020B0604020202020204" pitchFamily="34" charset="0"/>
              </a:rPr>
              <a:t>ODI</a:t>
            </a:r>
            <a:r>
              <a:rPr sz="1449" spc="-39"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means</a:t>
            </a:r>
            <a:r>
              <a:rPr sz="1449" spc="-24"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investment</a:t>
            </a:r>
            <a:endParaRPr sz="1449" dirty="0">
              <a:latin typeface="+mj-lt"/>
              <a:cs typeface="Arial" panose="020B0604020202020204" pitchFamily="34" charset="0"/>
            </a:endParaRPr>
          </a:p>
        </p:txBody>
      </p:sp>
      <p:grpSp>
        <p:nvGrpSpPr>
          <p:cNvPr id="10" name="object 10"/>
          <p:cNvGrpSpPr/>
          <p:nvPr/>
        </p:nvGrpSpPr>
        <p:grpSpPr>
          <a:xfrm>
            <a:off x="2015237" y="1693296"/>
            <a:ext cx="2583134" cy="806463"/>
            <a:chOff x="2086610" y="1495298"/>
            <a:chExt cx="2674620" cy="835025"/>
          </a:xfrm>
        </p:grpSpPr>
        <p:sp>
          <p:nvSpPr>
            <p:cNvPr id="11" name="object 11"/>
            <p:cNvSpPr/>
            <p:nvPr/>
          </p:nvSpPr>
          <p:spPr>
            <a:xfrm>
              <a:off x="2099310" y="1507998"/>
              <a:ext cx="2649220" cy="809625"/>
            </a:xfrm>
            <a:custGeom>
              <a:avLst/>
              <a:gdLst/>
              <a:ahLst/>
              <a:cxnLst/>
              <a:rect l="l" t="t" r="r" b="b"/>
              <a:pathLst>
                <a:path w="2649220" h="809625">
                  <a:moveTo>
                    <a:pt x="2648712" y="0"/>
                  </a:moveTo>
                  <a:lnTo>
                    <a:pt x="0" y="0"/>
                  </a:lnTo>
                  <a:lnTo>
                    <a:pt x="0" y="809243"/>
                  </a:lnTo>
                  <a:lnTo>
                    <a:pt x="2648712" y="809243"/>
                  </a:lnTo>
                  <a:lnTo>
                    <a:pt x="264871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2" name="object 12"/>
            <p:cNvSpPr/>
            <p:nvPr/>
          </p:nvSpPr>
          <p:spPr>
            <a:xfrm>
              <a:off x="2099310" y="1507998"/>
              <a:ext cx="2649220" cy="809625"/>
            </a:xfrm>
            <a:custGeom>
              <a:avLst/>
              <a:gdLst/>
              <a:ahLst/>
              <a:cxnLst/>
              <a:rect l="l" t="t" r="r" b="b"/>
              <a:pathLst>
                <a:path w="2649220" h="809625">
                  <a:moveTo>
                    <a:pt x="0" y="809243"/>
                  </a:moveTo>
                  <a:lnTo>
                    <a:pt x="2648712" y="809243"/>
                  </a:lnTo>
                  <a:lnTo>
                    <a:pt x="2648712" y="0"/>
                  </a:lnTo>
                  <a:lnTo>
                    <a:pt x="0" y="0"/>
                  </a:lnTo>
                  <a:lnTo>
                    <a:pt x="0" y="809243"/>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3" name="object 13"/>
          <p:cNvSpPr txBox="1"/>
          <p:nvPr/>
        </p:nvSpPr>
        <p:spPr>
          <a:xfrm>
            <a:off x="2027503" y="1705562"/>
            <a:ext cx="2558603" cy="494790"/>
          </a:xfrm>
          <a:prstGeom prst="rect">
            <a:avLst/>
          </a:prstGeom>
        </p:spPr>
        <p:txBody>
          <a:bodyPr vert="horz" wrap="square" lIns="0" tIns="4293" rIns="0" bIns="0" rtlCol="0">
            <a:spAutoFit/>
          </a:bodyPr>
          <a:lstStyle/>
          <a:p>
            <a:pPr>
              <a:spcBef>
                <a:spcPts val="34"/>
              </a:spcBef>
            </a:pPr>
            <a:endParaRPr sz="1738">
              <a:latin typeface="+mj-lt"/>
              <a:cs typeface="Arial" panose="020B0604020202020204" pitchFamily="34" charset="0"/>
            </a:endParaRPr>
          </a:p>
          <a:p>
            <a:pPr marL="396794"/>
            <a:r>
              <a:rPr sz="1449" spc="-5" dirty="0">
                <a:solidFill>
                  <a:srgbClr val="FFFFFF"/>
                </a:solidFill>
                <a:latin typeface="+mj-lt"/>
                <a:cs typeface="Arial" panose="020B0604020202020204" pitchFamily="34" charset="0"/>
              </a:rPr>
              <a:t>by</a:t>
            </a:r>
            <a:r>
              <a:rPr sz="1449" spc="-19" dirty="0">
                <a:solidFill>
                  <a:srgbClr val="FFFFFF"/>
                </a:solidFill>
                <a:latin typeface="+mj-lt"/>
                <a:cs typeface="Arial" panose="020B0604020202020204" pitchFamily="34" charset="0"/>
              </a:rPr>
              <a:t> </a:t>
            </a:r>
            <a:r>
              <a:rPr sz="1449" spc="-14" dirty="0">
                <a:solidFill>
                  <a:srgbClr val="FFFFFF"/>
                </a:solidFill>
                <a:latin typeface="+mj-lt"/>
                <a:cs typeface="Arial" panose="020B0604020202020204" pitchFamily="34" charset="0"/>
              </a:rPr>
              <a:t>way</a:t>
            </a:r>
            <a:r>
              <a:rPr sz="1449" spc="-2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r>
              <a:rPr sz="1449" spc="-10"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acquisition</a:t>
            </a:r>
            <a:r>
              <a:rPr sz="1449" spc="-48"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endParaRPr sz="1449">
              <a:latin typeface="+mj-lt"/>
              <a:cs typeface="Arial" panose="020B0604020202020204" pitchFamily="34" charset="0"/>
            </a:endParaRPr>
          </a:p>
        </p:txBody>
      </p:sp>
      <p:grpSp>
        <p:nvGrpSpPr>
          <p:cNvPr id="14" name="object 14"/>
          <p:cNvGrpSpPr/>
          <p:nvPr/>
        </p:nvGrpSpPr>
        <p:grpSpPr>
          <a:xfrm>
            <a:off x="5085559" y="1693296"/>
            <a:ext cx="2584361" cy="806463"/>
            <a:chOff x="5265673" y="1495298"/>
            <a:chExt cx="2675890" cy="835025"/>
          </a:xfrm>
        </p:grpSpPr>
        <p:sp>
          <p:nvSpPr>
            <p:cNvPr id="15" name="object 15"/>
            <p:cNvSpPr/>
            <p:nvPr/>
          </p:nvSpPr>
          <p:spPr>
            <a:xfrm>
              <a:off x="5278373" y="1507998"/>
              <a:ext cx="2650490" cy="809625"/>
            </a:xfrm>
            <a:custGeom>
              <a:avLst/>
              <a:gdLst/>
              <a:ahLst/>
              <a:cxnLst/>
              <a:rect l="l" t="t" r="r" b="b"/>
              <a:pathLst>
                <a:path w="2650490" h="809625">
                  <a:moveTo>
                    <a:pt x="2650235" y="0"/>
                  </a:moveTo>
                  <a:lnTo>
                    <a:pt x="0" y="0"/>
                  </a:lnTo>
                  <a:lnTo>
                    <a:pt x="0" y="809243"/>
                  </a:lnTo>
                  <a:lnTo>
                    <a:pt x="2650235" y="809243"/>
                  </a:lnTo>
                  <a:lnTo>
                    <a:pt x="2650235"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6" name="object 16"/>
            <p:cNvSpPr/>
            <p:nvPr/>
          </p:nvSpPr>
          <p:spPr>
            <a:xfrm>
              <a:off x="5278373" y="1507998"/>
              <a:ext cx="2650490" cy="809625"/>
            </a:xfrm>
            <a:custGeom>
              <a:avLst/>
              <a:gdLst/>
              <a:ahLst/>
              <a:cxnLst/>
              <a:rect l="l" t="t" r="r" b="b"/>
              <a:pathLst>
                <a:path w="2650490" h="809625">
                  <a:moveTo>
                    <a:pt x="0" y="809243"/>
                  </a:moveTo>
                  <a:lnTo>
                    <a:pt x="2650235" y="809243"/>
                  </a:lnTo>
                  <a:lnTo>
                    <a:pt x="2650235" y="0"/>
                  </a:lnTo>
                  <a:lnTo>
                    <a:pt x="0" y="0"/>
                  </a:lnTo>
                  <a:lnTo>
                    <a:pt x="0" y="809243"/>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7" name="object 17"/>
          <p:cNvSpPr txBox="1"/>
          <p:nvPr/>
        </p:nvSpPr>
        <p:spPr>
          <a:xfrm>
            <a:off x="5097825" y="1705562"/>
            <a:ext cx="2559829" cy="594550"/>
          </a:xfrm>
          <a:prstGeom prst="rect">
            <a:avLst/>
          </a:prstGeom>
        </p:spPr>
        <p:txBody>
          <a:bodyPr vert="horz" wrap="square" lIns="0" tIns="157000" rIns="0" bIns="0" rtlCol="0">
            <a:spAutoFit/>
          </a:bodyPr>
          <a:lstStyle/>
          <a:p>
            <a:pPr marL="38637" algn="ctr">
              <a:lnSpc>
                <a:spcPts val="1661"/>
              </a:lnSpc>
              <a:spcBef>
                <a:spcPts val="1236"/>
              </a:spcBef>
            </a:pPr>
            <a:r>
              <a:rPr sz="1449" spc="-5" dirty="0">
                <a:solidFill>
                  <a:srgbClr val="FFFFFF"/>
                </a:solidFill>
                <a:latin typeface="+mj-lt"/>
                <a:cs typeface="Arial" panose="020B0604020202020204" pitchFamily="34" charset="0"/>
              </a:rPr>
              <a:t>unlisted</a:t>
            </a:r>
            <a:r>
              <a:rPr sz="1449" spc="-39"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equity</a:t>
            </a:r>
            <a:r>
              <a:rPr sz="1449" spc="-2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capital</a:t>
            </a:r>
            <a:r>
              <a:rPr sz="1449" spc="-2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r>
              <a:rPr sz="1449" spc="-14"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a</a:t>
            </a:r>
            <a:endParaRPr sz="1449">
              <a:latin typeface="+mj-lt"/>
              <a:cs typeface="Arial" panose="020B0604020202020204" pitchFamily="34" charset="0"/>
            </a:endParaRPr>
          </a:p>
          <a:p>
            <a:pPr algn="ctr">
              <a:lnSpc>
                <a:spcPts val="1661"/>
              </a:lnSpc>
            </a:pPr>
            <a:r>
              <a:rPr sz="1449" spc="-10" dirty="0">
                <a:solidFill>
                  <a:srgbClr val="FFFFFF"/>
                </a:solidFill>
                <a:latin typeface="+mj-lt"/>
                <a:cs typeface="Arial" panose="020B0604020202020204" pitchFamily="34" charset="0"/>
              </a:rPr>
              <a:t>foreign</a:t>
            </a:r>
            <a:r>
              <a:rPr sz="1449" spc="-29" dirty="0">
                <a:solidFill>
                  <a:srgbClr val="FFFFFF"/>
                </a:solidFill>
                <a:latin typeface="+mj-lt"/>
                <a:cs typeface="Arial" panose="020B0604020202020204" pitchFamily="34" charset="0"/>
              </a:rPr>
              <a:t> </a:t>
            </a:r>
            <a:r>
              <a:rPr sz="1449" spc="-19" dirty="0">
                <a:solidFill>
                  <a:srgbClr val="FFFFFF"/>
                </a:solidFill>
                <a:latin typeface="+mj-lt"/>
                <a:cs typeface="Arial" panose="020B0604020202020204" pitchFamily="34" charset="0"/>
              </a:rPr>
              <a:t>entity,</a:t>
            </a:r>
            <a:endParaRPr sz="1449">
              <a:latin typeface="+mj-lt"/>
              <a:cs typeface="Arial" panose="020B0604020202020204" pitchFamily="34" charset="0"/>
            </a:endParaRPr>
          </a:p>
        </p:txBody>
      </p:sp>
      <p:grpSp>
        <p:nvGrpSpPr>
          <p:cNvPr id="18" name="object 18"/>
          <p:cNvGrpSpPr/>
          <p:nvPr/>
        </p:nvGrpSpPr>
        <p:grpSpPr>
          <a:xfrm>
            <a:off x="2015237" y="2669147"/>
            <a:ext cx="2583134" cy="804622"/>
            <a:chOff x="2086610" y="2505710"/>
            <a:chExt cx="2674620" cy="833119"/>
          </a:xfrm>
        </p:grpSpPr>
        <p:sp>
          <p:nvSpPr>
            <p:cNvPr id="19" name="object 19"/>
            <p:cNvSpPr/>
            <p:nvPr/>
          </p:nvSpPr>
          <p:spPr>
            <a:xfrm>
              <a:off x="2099310" y="2518410"/>
              <a:ext cx="2649220" cy="807720"/>
            </a:xfrm>
            <a:custGeom>
              <a:avLst/>
              <a:gdLst/>
              <a:ahLst/>
              <a:cxnLst/>
              <a:rect l="l" t="t" r="r" b="b"/>
              <a:pathLst>
                <a:path w="2649220" h="807720">
                  <a:moveTo>
                    <a:pt x="2648712" y="0"/>
                  </a:moveTo>
                  <a:lnTo>
                    <a:pt x="0" y="0"/>
                  </a:lnTo>
                  <a:lnTo>
                    <a:pt x="0" y="807720"/>
                  </a:lnTo>
                  <a:lnTo>
                    <a:pt x="2648712" y="807720"/>
                  </a:lnTo>
                  <a:lnTo>
                    <a:pt x="264871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0" name="object 20"/>
            <p:cNvSpPr/>
            <p:nvPr/>
          </p:nvSpPr>
          <p:spPr>
            <a:xfrm>
              <a:off x="2099310" y="2518410"/>
              <a:ext cx="2649220" cy="807720"/>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1" name="object 21"/>
          <p:cNvSpPr txBox="1"/>
          <p:nvPr/>
        </p:nvSpPr>
        <p:spPr>
          <a:xfrm>
            <a:off x="2027503" y="2681412"/>
            <a:ext cx="2558603" cy="695439"/>
          </a:xfrm>
          <a:prstGeom prst="rect">
            <a:avLst/>
          </a:prstGeom>
        </p:spPr>
        <p:txBody>
          <a:bodyPr vert="horz" wrap="square" lIns="0" tIns="79113" rIns="0" bIns="0" rtlCol="0">
            <a:spAutoFit/>
          </a:bodyPr>
          <a:lstStyle/>
          <a:p>
            <a:pPr marL="46610" marR="42930" indent="1227" algn="ctr">
              <a:lnSpc>
                <a:spcPts val="1583"/>
              </a:lnSpc>
              <a:spcBef>
                <a:spcPts val="623"/>
              </a:spcBef>
            </a:pPr>
            <a:r>
              <a:rPr sz="1449" spc="-5" dirty="0">
                <a:solidFill>
                  <a:srgbClr val="FFFFFF"/>
                </a:solidFill>
                <a:latin typeface="+mj-lt"/>
                <a:cs typeface="Arial" panose="020B0604020202020204" pitchFamily="34" charset="0"/>
              </a:rPr>
              <a:t>or subscription </a:t>
            </a:r>
            <a:r>
              <a:rPr sz="1449" dirty="0">
                <a:solidFill>
                  <a:srgbClr val="FFFFFF"/>
                </a:solidFill>
                <a:latin typeface="+mj-lt"/>
                <a:cs typeface="Arial" panose="020B0604020202020204" pitchFamily="34" charset="0"/>
              </a:rPr>
              <a:t>as a </a:t>
            </a:r>
            <a:r>
              <a:rPr sz="1449" spc="-5" dirty="0">
                <a:solidFill>
                  <a:srgbClr val="FFFFFF"/>
                </a:solidFill>
                <a:latin typeface="+mj-lt"/>
                <a:cs typeface="Arial" panose="020B0604020202020204" pitchFamily="34" charset="0"/>
              </a:rPr>
              <a:t>part of </a:t>
            </a:r>
            <a:r>
              <a:rPr sz="1449" dirty="0">
                <a:solidFill>
                  <a:srgbClr val="FFFFFF"/>
                </a:solidFill>
                <a:latin typeface="+mj-lt"/>
                <a:cs typeface="Arial" panose="020B0604020202020204" pitchFamily="34" charset="0"/>
              </a:rPr>
              <a:t>the </a:t>
            </a:r>
            <a:r>
              <a:rPr sz="1449" spc="5"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memorandum</a:t>
            </a:r>
            <a:r>
              <a:rPr sz="1449" spc="-2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r>
              <a:rPr sz="1449" spc="-10"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association</a:t>
            </a:r>
            <a:r>
              <a:rPr sz="1449" spc="-3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r>
              <a:rPr sz="1449" dirty="0">
                <a:solidFill>
                  <a:srgbClr val="FFFFFF"/>
                </a:solidFill>
                <a:latin typeface="+mj-lt"/>
                <a:cs typeface="Arial" panose="020B0604020202020204" pitchFamily="34" charset="0"/>
              </a:rPr>
              <a:t> a </a:t>
            </a:r>
            <a:r>
              <a:rPr sz="1449" spc="-314"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foreign</a:t>
            </a:r>
            <a:r>
              <a:rPr sz="1449" dirty="0">
                <a:solidFill>
                  <a:srgbClr val="FFFFFF"/>
                </a:solidFill>
                <a:latin typeface="+mj-lt"/>
                <a:cs typeface="Arial" panose="020B0604020202020204" pitchFamily="34" charset="0"/>
              </a:rPr>
              <a:t> </a:t>
            </a:r>
            <a:r>
              <a:rPr sz="1449" spc="-19" dirty="0">
                <a:solidFill>
                  <a:srgbClr val="FFFFFF"/>
                </a:solidFill>
                <a:latin typeface="+mj-lt"/>
                <a:cs typeface="Arial" panose="020B0604020202020204" pitchFamily="34" charset="0"/>
              </a:rPr>
              <a:t>entity,</a:t>
            </a:r>
            <a:endParaRPr sz="1449">
              <a:latin typeface="+mj-lt"/>
              <a:cs typeface="Arial" panose="020B0604020202020204" pitchFamily="34" charset="0"/>
            </a:endParaRPr>
          </a:p>
        </p:txBody>
      </p:sp>
      <p:grpSp>
        <p:nvGrpSpPr>
          <p:cNvPr id="22" name="object 22"/>
          <p:cNvGrpSpPr/>
          <p:nvPr/>
        </p:nvGrpSpPr>
        <p:grpSpPr>
          <a:xfrm>
            <a:off x="2015237" y="3644998"/>
            <a:ext cx="2583134" cy="804622"/>
            <a:chOff x="2086610" y="3516122"/>
            <a:chExt cx="2674620" cy="833119"/>
          </a:xfrm>
        </p:grpSpPr>
        <p:sp>
          <p:nvSpPr>
            <p:cNvPr id="23" name="object 23"/>
            <p:cNvSpPr/>
            <p:nvPr/>
          </p:nvSpPr>
          <p:spPr>
            <a:xfrm>
              <a:off x="2099310" y="3528822"/>
              <a:ext cx="2649220" cy="807720"/>
            </a:xfrm>
            <a:custGeom>
              <a:avLst/>
              <a:gdLst/>
              <a:ahLst/>
              <a:cxnLst/>
              <a:rect l="l" t="t" r="r" b="b"/>
              <a:pathLst>
                <a:path w="2649220" h="807720">
                  <a:moveTo>
                    <a:pt x="2648712" y="0"/>
                  </a:moveTo>
                  <a:lnTo>
                    <a:pt x="0" y="0"/>
                  </a:lnTo>
                  <a:lnTo>
                    <a:pt x="0" y="807719"/>
                  </a:lnTo>
                  <a:lnTo>
                    <a:pt x="2648712" y="807719"/>
                  </a:lnTo>
                  <a:lnTo>
                    <a:pt x="264871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4" name="object 24"/>
            <p:cNvSpPr/>
            <p:nvPr/>
          </p:nvSpPr>
          <p:spPr>
            <a:xfrm>
              <a:off x="2099310" y="3528822"/>
              <a:ext cx="2649220" cy="807720"/>
            </a:xfrm>
            <a:custGeom>
              <a:avLst/>
              <a:gdLst/>
              <a:ahLst/>
              <a:cxnLst/>
              <a:rect l="l" t="t" r="r" b="b"/>
              <a:pathLst>
                <a:path w="2649220" h="807720">
                  <a:moveTo>
                    <a:pt x="0" y="807719"/>
                  </a:moveTo>
                  <a:lnTo>
                    <a:pt x="2648712" y="807719"/>
                  </a:lnTo>
                  <a:lnTo>
                    <a:pt x="2648712" y="0"/>
                  </a:lnTo>
                  <a:lnTo>
                    <a:pt x="0" y="0"/>
                  </a:lnTo>
                  <a:lnTo>
                    <a:pt x="0" y="8077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5" name="object 25"/>
          <p:cNvSpPr txBox="1"/>
          <p:nvPr/>
        </p:nvSpPr>
        <p:spPr>
          <a:xfrm>
            <a:off x="2027503" y="3657263"/>
            <a:ext cx="2558603" cy="683753"/>
          </a:xfrm>
          <a:prstGeom prst="rect">
            <a:avLst/>
          </a:prstGeom>
        </p:spPr>
        <p:txBody>
          <a:bodyPr vert="horz" wrap="square" lIns="0" tIns="74207" rIns="0" bIns="0" rtlCol="0">
            <a:spAutoFit/>
          </a:bodyPr>
          <a:lstStyle/>
          <a:p>
            <a:pPr marL="68688" marR="63781" algn="ctr">
              <a:lnSpc>
                <a:spcPct val="91400"/>
              </a:lnSpc>
              <a:spcBef>
                <a:spcPts val="584"/>
              </a:spcBef>
            </a:pPr>
            <a:r>
              <a:rPr sz="1449" spc="-5" dirty="0">
                <a:solidFill>
                  <a:srgbClr val="FFFFFF"/>
                </a:solidFill>
                <a:latin typeface="+mj-lt"/>
                <a:cs typeface="Arial" panose="020B0604020202020204" pitchFamily="34" charset="0"/>
              </a:rPr>
              <a:t>or </a:t>
            </a:r>
            <a:r>
              <a:rPr sz="1449" spc="-10" dirty="0">
                <a:solidFill>
                  <a:srgbClr val="FFFFFF"/>
                </a:solidFill>
                <a:latin typeface="+mj-lt"/>
                <a:cs typeface="Arial" panose="020B0604020202020204" pitchFamily="34" charset="0"/>
              </a:rPr>
              <a:t>investment </a:t>
            </a:r>
            <a:r>
              <a:rPr sz="1449" dirty="0">
                <a:solidFill>
                  <a:srgbClr val="FFFFFF"/>
                </a:solidFill>
                <a:latin typeface="+mj-lt"/>
                <a:cs typeface="Arial" panose="020B0604020202020204" pitchFamily="34" charset="0"/>
              </a:rPr>
              <a:t>in </a:t>
            </a:r>
            <a:r>
              <a:rPr sz="1449" spc="-5" dirty="0">
                <a:solidFill>
                  <a:srgbClr val="FFFFFF"/>
                </a:solidFill>
                <a:latin typeface="+mj-lt"/>
                <a:cs typeface="Arial" panose="020B0604020202020204" pitchFamily="34" charset="0"/>
              </a:rPr>
              <a:t>ten per cent, or </a:t>
            </a:r>
            <a:r>
              <a:rPr sz="1449" spc="-31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more of </a:t>
            </a:r>
            <a:r>
              <a:rPr sz="1449" dirty="0">
                <a:solidFill>
                  <a:srgbClr val="FFFFFF"/>
                </a:solidFill>
                <a:latin typeface="+mj-lt"/>
                <a:cs typeface="Arial" panose="020B0604020202020204" pitchFamily="34" charset="0"/>
              </a:rPr>
              <a:t>the </a:t>
            </a:r>
            <a:r>
              <a:rPr sz="1449" spc="-5" dirty="0">
                <a:solidFill>
                  <a:srgbClr val="FFFFFF"/>
                </a:solidFill>
                <a:latin typeface="+mj-lt"/>
                <a:cs typeface="Arial" panose="020B0604020202020204" pitchFamily="34" charset="0"/>
              </a:rPr>
              <a:t>paid-up </a:t>
            </a:r>
            <a:r>
              <a:rPr sz="1449" dirty="0">
                <a:solidFill>
                  <a:srgbClr val="FFFFFF"/>
                </a:solidFill>
                <a:latin typeface="+mj-lt"/>
                <a:cs typeface="Arial" panose="020B0604020202020204" pitchFamily="34" charset="0"/>
              </a:rPr>
              <a:t>equity </a:t>
            </a:r>
            <a:r>
              <a:rPr sz="1449" spc="5"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capital</a:t>
            </a:r>
            <a:endParaRPr sz="1449">
              <a:latin typeface="+mj-lt"/>
              <a:cs typeface="Arial" panose="020B0604020202020204" pitchFamily="34" charset="0"/>
            </a:endParaRPr>
          </a:p>
        </p:txBody>
      </p:sp>
      <p:grpSp>
        <p:nvGrpSpPr>
          <p:cNvPr id="26" name="object 26"/>
          <p:cNvGrpSpPr/>
          <p:nvPr/>
        </p:nvGrpSpPr>
        <p:grpSpPr>
          <a:xfrm>
            <a:off x="5085559" y="3644998"/>
            <a:ext cx="2584361" cy="804622"/>
            <a:chOff x="5265673" y="3516122"/>
            <a:chExt cx="2675890" cy="833119"/>
          </a:xfrm>
        </p:grpSpPr>
        <p:sp>
          <p:nvSpPr>
            <p:cNvPr id="27" name="object 27"/>
            <p:cNvSpPr/>
            <p:nvPr/>
          </p:nvSpPr>
          <p:spPr>
            <a:xfrm>
              <a:off x="5278373" y="3528822"/>
              <a:ext cx="2650490" cy="807720"/>
            </a:xfrm>
            <a:custGeom>
              <a:avLst/>
              <a:gdLst/>
              <a:ahLst/>
              <a:cxnLst/>
              <a:rect l="l" t="t" r="r" b="b"/>
              <a:pathLst>
                <a:path w="2650490" h="807720">
                  <a:moveTo>
                    <a:pt x="2650235" y="0"/>
                  </a:moveTo>
                  <a:lnTo>
                    <a:pt x="0" y="0"/>
                  </a:lnTo>
                  <a:lnTo>
                    <a:pt x="0" y="807719"/>
                  </a:lnTo>
                  <a:lnTo>
                    <a:pt x="2650235" y="807719"/>
                  </a:lnTo>
                  <a:lnTo>
                    <a:pt x="2650235"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8" name="object 28"/>
            <p:cNvSpPr/>
            <p:nvPr/>
          </p:nvSpPr>
          <p:spPr>
            <a:xfrm>
              <a:off x="5278373" y="3528822"/>
              <a:ext cx="2650490" cy="807720"/>
            </a:xfrm>
            <a:custGeom>
              <a:avLst/>
              <a:gdLst/>
              <a:ahLst/>
              <a:cxnLst/>
              <a:rect l="l" t="t" r="r" b="b"/>
              <a:pathLst>
                <a:path w="2650490" h="807720">
                  <a:moveTo>
                    <a:pt x="0" y="807719"/>
                  </a:moveTo>
                  <a:lnTo>
                    <a:pt x="2650235" y="807719"/>
                  </a:lnTo>
                  <a:lnTo>
                    <a:pt x="2650235" y="0"/>
                  </a:lnTo>
                  <a:lnTo>
                    <a:pt x="0" y="0"/>
                  </a:lnTo>
                  <a:lnTo>
                    <a:pt x="0" y="8077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9" name="object 29"/>
          <p:cNvSpPr txBox="1"/>
          <p:nvPr/>
        </p:nvSpPr>
        <p:spPr>
          <a:xfrm>
            <a:off x="5477568" y="3902697"/>
            <a:ext cx="2097528" cy="235396"/>
          </a:xfrm>
          <a:prstGeom prst="rect">
            <a:avLst/>
          </a:prstGeom>
        </p:spPr>
        <p:txBody>
          <a:bodyPr vert="horz" wrap="square" lIns="0" tIns="12266" rIns="0" bIns="0" rtlCol="0">
            <a:spAutoFit/>
          </a:bodyPr>
          <a:lstStyle/>
          <a:p>
            <a:pPr marL="12266">
              <a:spcBef>
                <a:spcPts val="97"/>
              </a:spcBef>
            </a:pPr>
            <a:r>
              <a:rPr sz="1449" spc="-5" dirty="0">
                <a:solidFill>
                  <a:srgbClr val="FFFFFF"/>
                </a:solidFill>
                <a:latin typeface="+mj-lt"/>
                <a:cs typeface="Arial" panose="020B0604020202020204" pitchFamily="34" charset="0"/>
              </a:rPr>
              <a:t>of</a:t>
            </a:r>
            <a:r>
              <a:rPr sz="1449" spc="-24"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a</a:t>
            </a:r>
            <a:r>
              <a:rPr sz="1449" spc="-2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listed</a:t>
            </a:r>
            <a:r>
              <a:rPr sz="1449" spc="-29"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foreign</a:t>
            </a:r>
            <a:r>
              <a:rPr sz="1449" spc="-1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entity</a:t>
            </a:r>
            <a:endParaRPr sz="1449" dirty="0">
              <a:latin typeface="+mj-lt"/>
              <a:cs typeface="Arial" panose="020B0604020202020204" pitchFamily="34" charset="0"/>
            </a:endParaRPr>
          </a:p>
        </p:txBody>
      </p:sp>
      <p:grpSp>
        <p:nvGrpSpPr>
          <p:cNvPr id="30" name="object 30"/>
          <p:cNvGrpSpPr/>
          <p:nvPr/>
        </p:nvGrpSpPr>
        <p:grpSpPr>
          <a:xfrm>
            <a:off x="2015237" y="4619376"/>
            <a:ext cx="2583134" cy="804622"/>
            <a:chOff x="2086610" y="4525010"/>
            <a:chExt cx="2674620" cy="833119"/>
          </a:xfrm>
        </p:grpSpPr>
        <p:sp>
          <p:nvSpPr>
            <p:cNvPr id="31" name="object 31"/>
            <p:cNvSpPr/>
            <p:nvPr/>
          </p:nvSpPr>
          <p:spPr>
            <a:xfrm>
              <a:off x="2099310" y="4537710"/>
              <a:ext cx="2649220" cy="807720"/>
            </a:xfrm>
            <a:custGeom>
              <a:avLst/>
              <a:gdLst/>
              <a:ahLst/>
              <a:cxnLst/>
              <a:rect l="l" t="t" r="r" b="b"/>
              <a:pathLst>
                <a:path w="2649220" h="807720">
                  <a:moveTo>
                    <a:pt x="2648712" y="0"/>
                  </a:moveTo>
                  <a:lnTo>
                    <a:pt x="0" y="0"/>
                  </a:lnTo>
                  <a:lnTo>
                    <a:pt x="0" y="807720"/>
                  </a:lnTo>
                  <a:lnTo>
                    <a:pt x="2648712" y="807720"/>
                  </a:lnTo>
                  <a:lnTo>
                    <a:pt x="264871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32" name="object 32"/>
            <p:cNvSpPr/>
            <p:nvPr/>
          </p:nvSpPr>
          <p:spPr>
            <a:xfrm>
              <a:off x="2099310" y="4537710"/>
              <a:ext cx="2649220" cy="807720"/>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33" name="object 33"/>
          <p:cNvSpPr txBox="1"/>
          <p:nvPr/>
        </p:nvSpPr>
        <p:spPr>
          <a:xfrm>
            <a:off x="2027503" y="4631642"/>
            <a:ext cx="2558603" cy="696186"/>
          </a:xfrm>
          <a:prstGeom prst="rect">
            <a:avLst/>
          </a:prstGeom>
        </p:spPr>
        <p:txBody>
          <a:bodyPr vert="horz" wrap="square" lIns="0" tIns="79726" rIns="0" bIns="0" rtlCol="0">
            <a:spAutoFit/>
          </a:bodyPr>
          <a:lstStyle/>
          <a:p>
            <a:pPr marL="16559" marR="11652" indent="-1227" algn="ctr">
              <a:lnSpc>
                <a:spcPts val="1583"/>
              </a:lnSpc>
              <a:spcBef>
                <a:spcPts val="628"/>
              </a:spcBef>
            </a:pPr>
            <a:r>
              <a:rPr sz="1449" spc="-5" dirty="0">
                <a:solidFill>
                  <a:srgbClr val="FFFFFF"/>
                </a:solidFill>
                <a:latin typeface="+mj-lt"/>
                <a:cs typeface="Arial" panose="020B0604020202020204" pitchFamily="34" charset="0"/>
              </a:rPr>
              <a:t>or </a:t>
            </a:r>
            <a:r>
              <a:rPr sz="1449" spc="-10" dirty="0">
                <a:solidFill>
                  <a:srgbClr val="FFFFFF"/>
                </a:solidFill>
                <a:latin typeface="+mj-lt"/>
                <a:cs typeface="Arial" panose="020B0604020202020204" pitchFamily="34" charset="0"/>
              </a:rPr>
              <a:t>investment </a:t>
            </a:r>
            <a:r>
              <a:rPr sz="1449" spc="-5" dirty="0">
                <a:solidFill>
                  <a:srgbClr val="FFFFFF"/>
                </a:solidFill>
                <a:latin typeface="+mj-lt"/>
                <a:cs typeface="Arial" panose="020B0604020202020204" pitchFamily="34" charset="0"/>
              </a:rPr>
              <a:t>with </a:t>
            </a:r>
            <a:r>
              <a:rPr sz="1449" spc="-10" dirty="0">
                <a:solidFill>
                  <a:srgbClr val="FFFFFF"/>
                </a:solidFill>
                <a:latin typeface="+mj-lt"/>
                <a:cs typeface="Arial" panose="020B0604020202020204" pitchFamily="34" charset="0"/>
              </a:rPr>
              <a:t>control where </a:t>
            </a:r>
            <a:r>
              <a:rPr sz="1449" spc="-314"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investment </a:t>
            </a:r>
            <a:r>
              <a:rPr sz="1449" dirty="0">
                <a:solidFill>
                  <a:srgbClr val="FFFFFF"/>
                </a:solidFill>
                <a:latin typeface="+mj-lt"/>
                <a:cs typeface="Arial" panose="020B0604020202020204" pitchFamily="34" charset="0"/>
              </a:rPr>
              <a:t>is less than </a:t>
            </a:r>
            <a:r>
              <a:rPr sz="1449" spc="-5" dirty="0">
                <a:solidFill>
                  <a:srgbClr val="FFFFFF"/>
                </a:solidFill>
                <a:latin typeface="+mj-lt"/>
                <a:cs typeface="Arial" panose="020B0604020202020204" pitchFamily="34" charset="0"/>
              </a:rPr>
              <a:t>ten </a:t>
            </a:r>
            <a:r>
              <a:rPr sz="1449" dirty="0">
                <a:solidFill>
                  <a:srgbClr val="FFFFFF"/>
                </a:solidFill>
                <a:latin typeface="+mj-lt"/>
                <a:cs typeface="Arial" panose="020B0604020202020204" pitchFamily="34" charset="0"/>
              </a:rPr>
              <a:t>per </a:t>
            </a:r>
            <a:r>
              <a:rPr sz="1449" spc="5"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cent.</a:t>
            </a:r>
            <a:r>
              <a:rPr sz="1449" spc="-1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of</a:t>
            </a:r>
            <a:r>
              <a:rPr sz="1449" spc="-10"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the</a:t>
            </a:r>
            <a:r>
              <a:rPr sz="1449" spc="-10"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paid-up</a:t>
            </a:r>
            <a:r>
              <a:rPr sz="1449" spc="-29"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equity</a:t>
            </a:r>
            <a:r>
              <a:rPr sz="1449" spc="-2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capital</a:t>
            </a:r>
            <a:endParaRPr sz="1449" dirty="0">
              <a:latin typeface="+mj-lt"/>
              <a:cs typeface="Arial" panose="020B0604020202020204" pitchFamily="34" charset="0"/>
            </a:endParaRPr>
          </a:p>
        </p:txBody>
      </p:sp>
      <p:grpSp>
        <p:nvGrpSpPr>
          <p:cNvPr id="34" name="object 34"/>
          <p:cNvGrpSpPr/>
          <p:nvPr/>
        </p:nvGrpSpPr>
        <p:grpSpPr>
          <a:xfrm>
            <a:off x="5085559" y="4619376"/>
            <a:ext cx="2584361" cy="804622"/>
            <a:chOff x="5265673" y="4525010"/>
            <a:chExt cx="2675890" cy="833119"/>
          </a:xfrm>
        </p:grpSpPr>
        <p:sp>
          <p:nvSpPr>
            <p:cNvPr id="35" name="object 35"/>
            <p:cNvSpPr/>
            <p:nvPr/>
          </p:nvSpPr>
          <p:spPr>
            <a:xfrm>
              <a:off x="5278373" y="4537710"/>
              <a:ext cx="2650490" cy="807720"/>
            </a:xfrm>
            <a:custGeom>
              <a:avLst/>
              <a:gdLst/>
              <a:ahLst/>
              <a:cxnLst/>
              <a:rect l="l" t="t" r="r" b="b"/>
              <a:pathLst>
                <a:path w="2650490" h="807720">
                  <a:moveTo>
                    <a:pt x="2650235" y="0"/>
                  </a:moveTo>
                  <a:lnTo>
                    <a:pt x="0" y="0"/>
                  </a:lnTo>
                  <a:lnTo>
                    <a:pt x="0" y="807720"/>
                  </a:lnTo>
                  <a:lnTo>
                    <a:pt x="2650235" y="807720"/>
                  </a:lnTo>
                  <a:lnTo>
                    <a:pt x="2650235"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36" name="object 36"/>
            <p:cNvSpPr/>
            <p:nvPr/>
          </p:nvSpPr>
          <p:spPr>
            <a:xfrm>
              <a:off x="5278373" y="4537710"/>
              <a:ext cx="2650490" cy="807720"/>
            </a:xfrm>
            <a:custGeom>
              <a:avLst/>
              <a:gdLst/>
              <a:ahLst/>
              <a:cxnLst/>
              <a:rect l="l" t="t" r="r" b="b"/>
              <a:pathLst>
                <a:path w="2650490" h="807720">
                  <a:moveTo>
                    <a:pt x="0" y="807720"/>
                  </a:moveTo>
                  <a:lnTo>
                    <a:pt x="2650235" y="807720"/>
                  </a:lnTo>
                  <a:lnTo>
                    <a:pt x="2650235" y="0"/>
                  </a:lnTo>
                  <a:lnTo>
                    <a:pt x="0" y="0"/>
                  </a:lnTo>
                  <a:lnTo>
                    <a:pt x="0" y="8077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37" name="object 37"/>
          <p:cNvSpPr txBox="1"/>
          <p:nvPr/>
        </p:nvSpPr>
        <p:spPr>
          <a:xfrm>
            <a:off x="5452548" y="4878303"/>
            <a:ext cx="2167574" cy="235396"/>
          </a:xfrm>
          <a:prstGeom prst="rect">
            <a:avLst/>
          </a:prstGeom>
        </p:spPr>
        <p:txBody>
          <a:bodyPr vert="horz" wrap="square" lIns="0" tIns="12266" rIns="0" bIns="0" rtlCol="0">
            <a:spAutoFit/>
          </a:bodyPr>
          <a:lstStyle/>
          <a:p>
            <a:pPr marL="12266">
              <a:spcBef>
                <a:spcPts val="97"/>
              </a:spcBef>
            </a:pPr>
            <a:r>
              <a:rPr sz="1449" spc="-5" dirty="0">
                <a:solidFill>
                  <a:srgbClr val="FFFFFF"/>
                </a:solidFill>
                <a:latin typeface="+mj-lt"/>
                <a:cs typeface="Arial" panose="020B0604020202020204" pitchFamily="34" charset="0"/>
              </a:rPr>
              <a:t>of</a:t>
            </a:r>
            <a:r>
              <a:rPr sz="1449" spc="-24"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a</a:t>
            </a:r>
            <a:r>
              <a:rPr sz="1449" spc="-1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listed</a:t>
            </a:r>
            <a:r>
              <a:rPr sz="1449" spc="-29"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foreign </a:t>
            </a:r>
            <a:r>
              <a:rPr sz="1449" spc="-5" dirty="0">
                <a:solidFill>
                  <a:srgbClr val="FFFFFF"/>
                </a:solidFill>
                <a:latin typeface="+mj-lt"/>
                <a:cs typeface="Arial" panose="020B0604020202020204" pitchFamily="34" charset="0"/>
              </a:rPr>
              <a:t>entity;</a:t>
            </a:r>
            <a:endParaRPr sz="1449" dirty="0">
              <a:latin typeface="+mj-lt"/>
              <a:cs typeface="Arial" panose="020B0604020202020204" pitchFamily="34" charset="0"/>
            </a:endParaRPr>
          </a:p>
        </p:txBody>
      </p:sp>
      <p:sp>
        <p:nvSpPr>
          <p:cNvPr id="38" name="object 38"/>
          <p:cNvSpPr txBox="1"/>
          <p:nvPr/>
        </p:nvSpPr>
        <p:spPr>
          <a:xfrm>
            <a:off x="8996444" y="3340516"/>
            <a:ext cx="2534685" cy="2151946"/>
          </a:xfrm>
          <a:prstGeom prst="rect">
            <a:avLst/>
          </a:prstGeom>
        </p:spPr>
        <p:txBody>
          <a:bodyPr vert="horz" wrap="square" lIns="0" tIns="12266" rIns="0" bIns="0" rtlCol="0">
            <a:spAutoFit/>
          </a:bodyPr>
          <a:lstStyle/>
          <a:p>
            <a:pPr marL="12266">
              <a:spcBef>
                <a:spcPts val="97"/>
              </a:spcBef>
            </a:pPr>
            <a:r>
              <a:rPr sz="1738" b="1" u="heavy" spc="10" dirty="0">
                <a:uFill>
                  <a:solidFill>
                    <a:srgbClr val="000000"/>
                  </a:solidFill>
                </a:uFill>
                <a:latin typeface="+mj-lt"/>
                <a:cs typeface="Arial" panose="020B0604020202020204" pitchFamily="34" charset="0"/>
              </a:rPr>
              <a:t>LISTED</a:t>
            </a:r>
            <a:r>
              <a:rPr sz="1738" b="1" u="heavy" spc="-43" dirty="0">
                <a:uFill>
                  <a:solidFill>
                    <a:srgbClr val="000000"/>
                  </a:solidFill>
                </a:uFill>
                <a:latin typeface="+mj-lt"/>
                <a:cs typeface="Arial" panose="020B0604020202020204" pitchFamily="34" charset="0"/>
              </a:rPr>
              <a:t> </a:t>
            </a:r>
            <a:r>
              <a:rPr sz="1738" b="1" u="heavy" spc="24" dirty="0">
                <a:uFill>
                  <a:solidFill>
                    <a:srgbClr val="000000"/>
                  </a:solidFill>
                </a:uFill>
                <a:latin typeface="+mj-lt"/>
                <a:cs typeface="Arial" panose="020B0604020202020204" pitchFamily="34" charset="0"/>
              </a:rPr>
              <a:t>FOREIGN</a:t>
            </a:r>
            <a:endParaRPr sz="1738" dirty="0">
              <a:latin typeface="+mj-lt"/>
              <a:cs typeface="Arial" panose="020B0604020202020204" pitchFamily="34" charset="0"/>
            </a:endParaRPr>
          </a:p>
          <a:p>
            <a:pPr marL="12266">
              <a:spcBef>
                <a:spcPts val="5"/>
              </a:spcBef>
            </a:pPr>
            <a:r>
              <a:rPr sz="1738" b="1" u="heavy" spc="34" dirty="0">
                <a:uFill>
                  <a:solidFill>
                    <a:srgbClr val="000000"/>
                  </a:solidFill>
                </a:uFill>
                <a:latin typeface="+mj-lt"/>
                <a:cs typeface="Arial" panose="020B0604020202020204" pitchFamily="34" charset="0"/>
              </a:rPr>
              <a:t>ENTITY</a:t>
            </a:r>
            <a:endParaRPr sz="1738" dirty="0">
              <a:latin typeface="+mj-lt"/>
              <a:cs typeface="Arial" panose="020B0604020202020204" pitchFamily="34" charset="0"/>
            </a:endParaRPr>
          </a:p>
          <a:p>
            <a:pPr marL="12266" marR="4906"/>
            <a:r>
              <a:rPr sz="1738" spc="-82" dirty="0">
                <a:latin typeface="+mj-lt"/>
                <a:cs typeface="Arial" panose="020B0604020202020204" pitchFamily="34" charset="0"/>
              </a:rPr>
              <a:t>A</a:t>
            </a:r>
            <a:r>
              <a:rPr sz="1738" spc="-10" dirty="0">
                <a:latin typeface="+mj-lt"/>
                <a:cs typeface="Arial" panose="020B0604020202020204" pitchFamily="34" charset="0"/>
              </a:rPr>
              <a:t> </a:t>
            </a:r>
            <a:r>
              <a:rPr sz="1738" spc="-34" dirty="0">
                <a:latin typeface="+mj-lt"/>
                <a:cs typeface="Arial" panose="020B0604020202020204" pitchFamily="34" charset="0"/>
              </a:rPr>
              <a:t>foreign</a:t>
            </a:r>
            <a:r>
              <a:rPr sz="1738" spc="-29" dirty="0">
                <a:latin typeface="+mj-lt"/>
                <a:cs typeface="Arial" panose="020B0604020202020204" pitchFamily="34" charset="0"/>
              </a:rPr>
              <a:t> </a:t>
            </a:r>
            <a:r>
              <a:rPr sz="1738" spc="-39" dirty="0">
                <a:latin typeface="+mj-lt"/>
                <a:cs typeface="Arial" panose="020B0604020202020204" pitchFamily="34" charset="0"/>
              </a:rPr>
              <a:t>entity</a:t>
            </a:r>
            <a:r>
              <a:rPr sz="1738" spc="-19" dirty="0">
                <a:latin typeface="+mj-lt"/>
                <a:cs typeface="Arial" panose="020B0604020202020204" pitchFamily="34" charset="0"/>
              </a:rPr>
              <a:t> </a:t>
            </a:r>
            <a:r>
              <a:rPr sz="1738" spc="-34" dirty="0">
                <a:latin typeface="+mj-lt"/>
                <a:cs typeface="Arial" panose="020B0604020202020204" pitchFamily="34" charset="0"/>
              </a:rPr>
              <a:t>whose</a:t>
            </a:r>
            <a:r>
              <a:rPr sz="1738" spc="-39" dirty="0">
                <a:latin typeface="+mj-lt"/>
                <a:cs typeface="Arial" panose="020B0604020202020204" pitchFamily="34" charset="0"/>
              </a:rPr>
              <a:t> </a:t>
            </a:r>
            <a:r>
              <a:rPr sz="1738" spc="-53" dirty="0">
                <a:latin typeface="+mj-lt"/>
                <a:cs typeface="Arial" panose="020B0604020202020204" pitchFamily="34" charset="0"/>
              </a:rPr>
              <a:t>equity </a:t>
            </a:r>
            <a:r>
              <a:rPr sz="1738" spc="-419" dirty="0">
                <a:latin typeface="+mj-lt"/>
                <a:cs typeface="Arial" panose="020B0604020202020204" pitchFamily="34" charset="0"/>
              </a:rPr>
              <a:t> </a:t>
            </a:r>
            <a:r>
              <a:rPr sz="1738" spc="-34" dirty="0">
                <a:latin typeface="+mj-lt"/>
                <a:cs typeface="Arial" panose="020B0604020202020204" pitchFamily="34" charset="0"/>
              </a:rPr>
              <a:t>shares</a:t>
            </a:r>
            <a:r>
              <a:rPr sz="1738" spc="-14" dirty="0">
                <a:latin typeface="+mj-lt"/>
                <a:cs typeface="Arial" panose="020B0604020202020204" pitchFamily="34" charset="0"/>
              </a:rPr>
              <a:t> </a:t>
            </a:r>
            <a:r>
              <a:rPr sz="1738" spc="10" dirty="0">
                <a:latin typeface="+mj-lt"/>
                <a:cs typeface="Arial" panose="020B0604020202020204" pitchFamily="34" charset="0"/>
              </a:rPr>
              <a:t>or</a:t>
            </a:r>
            <a:r>
              <a:rPr sz="1738" spc="-24" dirty="0">
                <a:latin typeface="+mj-lt"/>
                <a:cs typeface="Arial" panose="020B0604020202020204" pitchFamily="34" charset="0"/>
              </a:rPr>
              <a:t> </a:t>
            </a:r>
            <a:r>
              <a:rPr sz="1738" spc="-68" dirty="0">
                <a:latin typeface="+mj-lt"/>
                <a:cs typeface="Arial" panose="020B0604020202020204" pitchFamily="34" charset="0"/>
              </a:rPr>
              <a:t>any</a:t>
            </a:r>
            <a:r>
              <a:rPr sz="1738" spc="-10" dirty="0">
                <a:latin typeface="+mj-lt"/>
                <a:cs typeface="Arial" panose="020B0604020202020204" pitchFamily="34" charset="0"/>
              </a:rPr>
              <a:t> </a:t>
            </a:r>
            <a:r>
              <a:rPr sz="1738" dirty="0">
                <a:latin typeface="+mj-lt"/>
                <a:cs typeface="Arial" panose="020B0604020202020204" pitchFamily="34" charset="0"/>
              </a:rPr>
              <a:t>other</a:t>
            </a:r>
            <a:r>
              <a:rPr sz="1738" spc="-29" dirty="0">
                <a:latin typeface="+mj-lt"/>
                <a:cs typeface="Arial" panose="020B0604020202020204" pitchFamily="34" charset="0"/>
              </a:rPr>
              <a:t> </a:t>
            </a:r>
            <a:r>
              <a:rPr sz="1738" spc="-77" dirty="0">
                <a:latin typeface="+mj-lt"/>
                <a:cs typeface="Arial" panose="020B0604020202020204" pitchFamily="34" charset="0"/>
              </a:rPr>
              <a:t>fully</a:t>
            </a:r>
            <a:r>
              <a:rPr sz="1738" dirty="0">
                <a:latin typeface="+mj-lt"/>
                <a:cs typeface="Arial" panose="020B0604020202020204" pitchFamily="34" charset="0"/>
              </a:rPr>
              <a:t> </a:t>
            </a:r>
            <a:r>
              <a:rPr sz="1738" spc="-19" dirty="0">
                <a:latin typeface="+mj-lt"/>
                <a:cs typeface="Arial" panose="020B0604020202020204" pitchFamily="34" charset="0"/>
              </a:rPr>
              <a:t>and </a:t>
            </a:r>
            <a:r>
              <a:rPr sz="1738" spc="-14" dirty="0">
                <a:latin typeface="+mj-lt"/>
                <a:cs typeface="Arial" panose="020B0604020202020204" pitchFamily="34" charset="0"/>
              </a:rPr>
              <a:t> </a:t>
            </a:r>
            <a:r>
              <a:rPr sz="1738" spc="-43" dirty="0">
                <a:latin typeface="+mj-lt"/>
                <a:cs typeface="Arial" panose="020B0604020202020204" pitchFamily="34" charset="0"/>
              </a:rPr>
              <a:t>compulsorily</a:t>
            </a:r>
            <a:r>
              <a:rPr sz="1738" spc="-19" dirty="0">
                <a:latin typeface="+mj-lt"/>
                <a:cs typeface="Arial" panose="020B0604020202020204" pitchFamily="34" charset="0"/>
              </a:rPr>
              <a:t> </a:t>
            </a:r>
            <a:r>
              <a:rPr sz="1738" spc="-29" dirty="0">
                <a:latin typeface="+mj-lt"/>
                <a:cs typeface="Arial" panose="020B0604020202020204" pitchFamily="34" charset="0"/>
              </a:rPr>
              <a:t>convertible </a:t>
            </a:r>
            <a:r>
              <a:rPr sz="1738" spc="-24" dirty="0">
                <a:latin typeface="+mj-lt"/>
                <a:cs typeface="Arial" panose="020B0604020202020204" pitchFamily="34" charset="0"/>
              </a:rPr>
              <a:t> </a:t>
            </a:r>
            <a:r>
              <a:rPr sz="1738" spc="-14" dirty="0">
                <a:latin typeface="+mj-lt"/>
                <a:cs typeface="Arial" panose="020B0604020202020204" pitchFamily="34" charset="0"/>
              </a:rPr>
              <a:t>instrument</a:t>
            </a:r>
            <a:r>
              <a:rPr sz="1738" spc="-5" dirty="0">
                <a:latin typeface="+mj-lt"/>
                <a:cs typeface="Arial" panose="020B0604020202020204" pitchFamily="34" charset="0"/>
              </a:rPr>
              <a:t> </a:t>
            </a:r>
            <a:r>
              <a:rPr sz="1738" spc="-72" dirty="0">
                <a:latin typeface="+mj-lt"/>
                <a:cs typeface="Arial" panose="020B0604020202020204" pitchFamily="34" charset="0"/>
              </a:rPr>
              <a:t>is</a:t>
            </a:r>
            <a:r>
              <a:rPr sz="1738" dirty="0">
                <a:latin typeface="+mj-lt"/>
                <a:cs typeface="Arial" panose="020B0604020202020204" pitchFamily="34" charset="0"/>
              </a:rPr>
              <a:t> </a:t>
            </a:r>
            <a:r>
              <a:rPr sz="1738" spc="-43" dirty="0">
                <a:latin typeface="+mj-lt"/>
                <a:cs typeface="Arial" panose="020B0604020202020204" pitchFamily="34" charset="0"/>
              </a:rPr>
              <a:t>listed</a:t>
            </a:r>
            <a:r>
              <a:rPr sz="1738" spc="10" dirty="0">
                <a:latin typeface="+mj-lt"/>
                <a:cs typeface="Arial" panose="020B0604020202020204" pitchFamily="34" charset="0"/>
              </a:rPr>
              <a:t> </a:t>
            </a:r>
            <a:r>
              <a:rPr sz="1738" spc="14" dirty="0">
                <a:latin typeface="+mj-lt"/>
                <a:cs typeface="Arial" panose="020B0604020202020204" pitchFamily="34" charset="0"/>
              </a:rPr>
              <a:t>on</a:t>
            </a:r>
            <a:r>
              <a:rPr sz="1738" spc="-34" dirty="0">
                <a:latin typeface="+mj-lt"/>
                <a:cs typeface="Arial" panose="020B0604020202020204" pitchFamily="34" charset="0"/>
              </a:rPr>
              <a:t> </a:t>
            </a:r>
            <a:r>
              <a:rPr sz="1738" spc="-68" dirty="0">
                <a:latin typeface="+mj-lt"/>
                <a:cs typeface="Arial" panose="020B0604020202020204" pitchFamily="34" charset="0"/>
              </a:rPr>
              <a:t>a </a:t>
            </a:r>
            <a:r>
              <a:rPr sz="1738" spc="-63" dirty="0">
                <a:latin typeface="+mj-lt"/>
                <a:cs typeface="Arial" panose="020B0604020202020204" pitchFamily="34" charset="0"/>
              </a:rPr>
              <a:t> </a:t>
            </a:r>
            <a:r>
              <a:rPr sz="1738" spc="-39" dirty="0">
                <a:latin typeface="+mj-lt"/>
                <a:cs typeface="Arial" panose="020B0604020202020204" pitchFamily="34" charset="0"/>
              </a:rPr>
              <a:t>recognized</a:t>
            </a:r>
            <a:r>
              <a:rPr sz="1738" spc="-5" dirty="0">
                <a:latin typeface="+mj-lt"/>
                <a:cs typeface="Arial" panose="020B0604020202020204" pitchFamily="34" charset="0"/>
              </a:rPr>
              <a:t> </a:t>
            </a:r>
            <a:r>
              <a:rPr sz="1738" spc="-24" dirty="0">
                <a:latin typeface="+mj-lt"/>
                <a:cs typeface="Arial" panose="020B0604020202020204" pitchFamily="34" charset="0"/>
              </a:rPr>
              <a:t>stock</a:t>
            </a:r>
            <a:r>
              <a:rPr sz="1738" dirty="0">
                <a:latin typeface="+mj-lt"/>
                <a:cs typeface="Arial" panose="020B0604020202020204" pitchFamily="34" charset="0"/>
              </a:rPr>
              <a:t> </a:t>
            </a:r>
            <a:r>
              <a:rPr sz="1738" spc="-48" dirty="0">
                <a:latin typeface="+mj-lt"/>
                <a:cs typeface="Arial" panose="020B0604020202020204" pitchFamily="34" charset="0"/>
              </a:rPr>
              <a:t>exchange </a:t>
            </a:r>
            <a:r>
              <a:rPr sz="1738" spc="-43" dirty="0">
                <a:latin typeface="+mj-lt"/>
                <a:cs typeface="Arial" panose="020B0604020202020204" pitchFamily="34" charset="0"/>
              </a:rPr>
              <a:t> </a:t>
            </a:r>
            <a:r>
              <a:rPr sz="1738" spc="-24" dirty="0">
                <a:latin typeface="+mj-lt"/>
                <a:cs typeface="Arial" panose="020B0604020202020204" pitchFamily="34" charset="0"/>
              </a:rPr>
              <a:t>outside</a:t>
            </a:r>
            <a:r>
              <a:rPr sz="1738" spc="-10" dirty="0">
                <a:latin typeface="+mj-lt"/>
                <a:cs typeface="Arial" panose="020B0604020202020204" pitchFamily="34" charset="0"/>
              </a:rPr>
              <a:t> </a:t>
            </a:r>
            <a:r>
              <a:rPr sz="1738" spc="-29" dirty="0">
                <a:latin typeface="+mj-lt"/>
                <a:cs typeface="Arial" panose="020B0604020202020204" pitchFamily="34" charset="0"/>
              </a:rPr>
              <a:t>India.</a:t>
            </a:r>
            <a:endParaRPr sz="1738" dirty="0">
              <a:latin typeface="+mj-lt"/>
              <a:cs typeface="Arial" panose="020B0604020202020204" pitchFamily="34" charset="0"/>
            </a:endParaRPr>
          </a:p>
        </p:txBody>
      </p:sp>
      <p:grpSp>
        <p:nvGrpSpPr>
          <p:cNvPr id="39" name="object 39"/>
          <p:cNvGrpSpPr/>
          <p:nvPr/>
        </p:nvGrpSpPr>
        <p:grpSpPr>
          <a:xfrm>
            <a:off x="7621348" y="3281200"/>
            <a:ext cx="1183630" cy="2327396"/>
            <a:chOff x="7891271" y="3139440"/>
            <a:chExt cx="1225550" cy="2409825"/>
          </a:xfrm>
        </p:grpSpPr>
        <p:pic>
          <p:nvPicPr>
            <p:cNvPr id="40" name="object 40"/>
            <p:cNvPicPr/>
            <p:nvPr/>
          </p:nvPicPr>
          <p:blipFill>
            <a:blip r:embed="rId2" cstate="print"/>
            <a:stretch>
              <a:fillRect/>
            </a:stretch>
          </p:blipFill>
          <p:spPr>
            <a:xfrm>
              <a:off x="7891271" y="3139440"/>
              <a:ext cx="1225308" cy="2409443"/>
            </a:xfrm>
            <a:prstGeom prst="rect">
              <a:avLst/>
            </a:prstGeom>
          </p:spPr>
        </p:pic>
        <p:sp>
          <p:nvSpPr>
            <p:cNvPr id="41" name="object 41"/>
            <p:cNvSpPr/>
            <p:nvPr/>
          </p:nvSpPr>
          <p:spPr>
            <a:xfrm>
              <a:off x="7930133" y="3169158"/>
              <a:ext cx="1138555" cy="2308860"/>
            </a:xfrm>
            <a:custGeom>
              <a:avLst/>
              <a:gdLst/>
              <a:ahLst/>
              <a:cxnLst/>
              <a:rect l="l" t="t" r="r" b="b"/>
              <a:pathLst>
                <a:path w="1138554" h="2308860">
                  <a:moveTo>
                    <a:pt x="0" y="0"/>
                  </a:moveTo>
                  <a:lnTo>
                    <a:pt x="77229" y="864"/>
                  </a:lnTo>
                  <a:lnTo>
                    <a:pt x="151304" y="3384"/>
                  </a:lnTo>
                  <a:lnTo>
                    <a:pt x="221545" y="7447"/>
                  </a:lnTo>
                  <a:lnTo>
                    <a:pt x="287274" y="12939"/>
                  </a:lnTo>
                  <a:lnTo>
                    <a:pt x="347811" y="19750"/>
                  </a:lnTo>
                  <a:lnTo>
                    <a:pt x="402478" y="27765"/>
                  </a:lnTo>
                  <a:lnTo>
                    <a:pt x="450597" y="36873"/>
                  </a:lnTo>
                  <a:lnTo>
                    <a:pt x="491490" y="46961"/>
                  </a:lnTo>
                  <a:lnTo>
                    <a:pt x="548878" y="69629"/>
                  </a:lnTo>
                  <a:lnTo>
                    <a:pt x="569214" y="94869"/>
                  </a:lnTo>
                  <a:lnTo>
                    <a:pt x="569214" y="1059561"/>
                  </a:lnTo>
                  <a:lnTo>
                    <a:pt x="574411" y="1072445"/>
                  </a:lnTo>
                  <a:lnTo>
                    <a:pt x="613951" y="1096512"/>
                  </a:lnTo>
                  <a:lnTo>
                    <a:pt x="687830" y="1117556"/>
                  </a:lnTo>
                  <a:lnTo>
                    <a:pt x="735949" y="1126664"/>
                  </a:lnTo>
                  <a:lnTo>
                    <a:pt x="790616" y="1134679"/>
                  </a:lnTo>
                  <a:lnTo>
                    <a:pt x="851154" y="1141490"/>
                  </a:lnTo>
                  <a:lnTo>
                    <a:pt x="916882" y="1146982"/>
                  </a:lnTo>
                  <a:lnTo>
                    <a:pt x="987123" y="1151045"/>
                  </a:lnTo>
                  <a:lnTo>
                    <a:pt x="1061198" y="1153565"/>
                  </a:lnTo>
                  <a:lnTo>
                    <a:pt x="1138427" y="1154430"/>
                  </a:lnTo>
                  <a:lnTo>
                    <a:pt x="1061198" y="1155294"/>
                  </a:lnTo>
                  <a:lnTo>
                    <a:pt x="987123" y="1157814"/>
                  </a:lnTo>
                  <a:lnTo>
                    <a:pt x="916882" y="1161877"/>
                  </a:lnTo>
                  <a:lnTo>
                    <a:pt x="851153" y="1167369"/>
                  </a:lnTo>
                  <a:lnTo>
                    <a:pt x="790616" y="1174180"/>
                  </a:lnTo>
                  <a:lnTo>
                    <a:pt x="735949" y="1182195"/>
                  </a:lnTo>
                  <a:lnTo>
                    <a:pt x="687830" y="1191303"/>
                  </a:lnTo>
                  <a:lnTo>
                    <a:pt x="646937" y="1201391"/>
                  </a:lnTo>
                  <a:lnTo>
                    <a:pt x="589549" y="1224059"/>
                  </a:lnTo>
                  <a:lnTo>
                    <a:pt x="569214" y="1249299"/>
                  </a:lnTo>
                  <a:lnTo>
                    <a:pt x="569214" y="2213991"/>
                  </a:lnTo>
                  <a:lnTo>
                    <a:pt x="564016" y="2226865"/>
                  </a:lnTo>
                  <a:lnTo>
                    <a:pt x="524476" y="2250920"/>
                  </a:lnTo>
                  <a:lnTo>
                    <a:pt x="450597" y="2271964"/>
                  </a:lnTo>
                  <a:lnTo>
                    <a:pt x="402478" y="2281075"/>
                  </a:lnTo>
                  <a:lnTo>
                    <a:pt x="347811" y="2289094"/>
                  </a:lnTo>
                  <a:lnTo>
                    <a:pt x="287274" y="2295908"/>
                  </a:lnTo>
                  <a:lnTo>
                    <a:pt x="221545" y="2301405"/>
                  </a:lnTo>
                  <a:lnTo>
                    <a:pt x="151304" y="2305471"/>
                  </a:lnTo>
                  <a:lnTo>
                    <a:pt x="77229" y="2307994"/>
                  </a:lnTo>
                  <a:lnTo>
                    <a:pt x="0" y="2308860"/>
                  </a:lnTo>
                </a:path>
              </a:pathLst>
            </a:custGeom>
            <a:ln w="25400">
              <a:solidFill>
                <a:srgbClr val="000000"/>
              </a:solidFill>
            </a:ln>
          </p:spPr>
          <p:txBody>
            <a:bodyPr wrap="square" lIns="0" tIns="0" rIns="0" bIns="0" rtlCol="0"/>
            <a:lstStyle/>
            <a:p>
              <a:endParaRPr sz="1738">
                <a:latin typeface="+mj-lt"/>
                <a:cs typeface="Arial" panose="020B0604020202020204" pitchFamily="34" charset="0"/>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905245"/>
            <a:ext cx="12187094" cy="4702629"/>
            <a:chOff x="0" y="1714754"/>
            <a:chExt cx="12618720" cy="4869180"/>
          </a:xfrm>
        </p:grpSpPr>
        <p:sp>
          <p:nvSpPr>
            <p:cNvPr id="3" name="object 3"/>
            <p:cNvSpPr/>
            <p:nvPr/>
          </p:nvSpPr>
          <p:spPr>
            <a:xfrm>
              <a:off x="3164586" y="4598670"/>
              <a:ext cx="405130" cy="0"/>
            </a:xfrm>
            <a:custGeom>
              <a:avLst/>
              <a:gdLst/>
              <a:ahLst/>
              <a:cxnLst/>
              <a:rect l="l" t="t" r="r" b="b"/>
              <a:pathLst>
                <a:path w="405129">
                  <a:moveTo>
                    <a:pt x="0" y="0"/>
                  </a:moveTo>
                  <a:lnTo>
                    <a:pt x="404749" y="0"/>
                  </a:lnTo>
                </a:path>
              </a:pathLst>
            </a:custGeom>
            <a:ln w="25400">
              <a:solidFill>
                <a:srgbClr val="4674AB"/>
              </a:solidFill>
            </a:ln>
          </p:spPr>
          <p:txBody>
            <a:bodyPr wrap="square" lIns="0" tIns="0" rIns="0" bIns="0" rtlCol="0"/>
            <a:lstStyle/>
            <a:p>
              <a:endParaRPr sz="1738">
                <a:latin typeface="+mj-lt"/>
                <a:cs typeface="Arial" panose="020B0604020202020204" pitchFamily="34" charset="0"/>
              </a:endParaRPr>
            </a:p>
          </p:txBody>
        </p:sp>
        <p:sp>
          <p:nvSpPr>
            <p:cNvPr id="4" name="object 4"/>
            <p:cNvSpPr/>
            <p:nvPr/>
          </p:nvSpPr>
          <p:spPr>
            <a:xfrm>
              <a:off x="735330" y="2283714"/>
              <a:ext cx="405130" cy="2313940"/>
            </a:xfrm>
            <a:custGeom>
              <a:avLst/>
              <a:gdLst/>
              <a:ahLst/>
              <a:cxnLst/>
              <a:rect l="l" t="t" r="r" b="b"/>
              <a:pathLst>
                <a:path w="405130" h="2313940">
                  <a:moveTo>
                    <a:pt x="0" y="1156715"/>
                  </a:moveTo>
                  <a:lnTo>
                    <a:pt x="202387" y="1156715"/>
                  </a:lnTo>
                  <a:lnTo>
                    <a:pt x="202387" y="2313685"/>
                  </a:lnTo>
                  <a:lnTo>
                    <a:pt x="404761" y="2313685"/>
                  </a:lnTo>
                </a:path>
                <a:path w="405130" h="2313940">
                  <a:moveTo>
                    <a:pt x="0" y="1156715"/>
                  </a:moveTo>
                  <a:lnTo>
                    <a:pt x="202387" y="1156715"/>
                  </a:lnTo>
                  <a:lnTo>
                    <a:pt x="202387" y="1542414"/>
                  </a:lnTo>
                  <a:lnTo>
                    <a:pt x="404761" y="1542414"/>
                  </a:lnTo>
                </a:path>
                <a:path w="405130" h="2313940">
                  <a:moveTo>
                    <a:pt x="0" y="1156842"/>
                  </a:moveTo>
                  <a:lnTo>
                    <a:pt x="202387" y="1156842"/>
                  </a:lnTo>
                  <a:lnTo>
                    <a:pt x="202387" y="771143"/>
                  </a:lnTo>
                  <a:lnTo>
                    <a:pt x="404761" y="771143"/>
                  </a:lnTo>
                </a:path>
                <a:path w="405130" h="2313940">
                  <a:moveTo>
                    <a:pt x="0" y="1156970"/>
                  </a:moveTo>
                  <a:lnTo>
                    <a:pt x="202387" y="1156970"/>
                  </a:lnTo>
                  <a:lnTo>
                    <a:pt x="202387" y="0"/>
                  </a:lnTo>
                  <a:lnTo>
                    <a:pt x="404761" y="0"/>
                  </a:lnTo>
                </a:path>
              </a:pathLst>
            </a:custGeom>
            <a:ln w="25400">
              <a:solidFill>
                <a:srgbClr val="3C6695"/>
              </a:solidFill>
            </a:ln>
          </p:spPr>
          <p:txBody>
            <a:bodyPr wrap="square" lIns="0" tIns="0" rIns="0" bIns="0" rtlCol="0"/>
            <a:lstStyle/>
            <a:p>
              <a:endParaRPr sz="1738">
                <a:latin typeface="+mj-lt"/>
                <a:cs typeface="Arial" panose="020B0604020202020204" pitchFamily="34" charset="0"/>
              </a:endParaRPr>
            </a:p>
          </p:txBody>
        </p:sp>
        <p:sp>
          <p:nvSpPr>
            <p:cNvPr id="5" name="object 5"/>
            <p:cNvSpPr/>
            <p:nvPr/>
          </p:nvSpPr>
          <p:spPr>
            <a:xfrm>
              <a:off x="118109" y="1727454"/>
              <a:ext cx="617220" cy="3427729"/>
            </a:xfrm>
            <a:custGeom>
              <a:avLst/>
              <a:gdLst/>
              <a:ahLst/>
              <a:cxnLst/>
              <a:rect l="l" t="t" r="r" b="b"/>
              <a:pathLst>
                <a:path w="617220" h="3427729">
                  <a:moveTo>
                    <a:pt x="617220" y="0"/>
                  </a:moveTo>
                  <a:lnTo>
                    <a:pt x="0" y="0"/>
                  </a:lnTo>
                  <a:lnTo>
                    <a:pt x="0" y="3427476"/>
                  </a:lnTo>
                  <a:lnTo>
                    <a:pt x="617220" y="3427476"/>
                  </a:lnTo>
                  <a:lnTo>
                    <a:pt x="61722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6" name="object 6"/>
            <p:cNvSpPr/>
            <p:nvPr/>
          </p:nvSpPr>
          <p:spPr>
            <a:xfrm>
              <a:off x="118109" y="1727454"/>
              <a:ext cx="617220" cy="3427729"/>
            </a:xfrm>
            <a:custGeom>
              <a:avLst/>
              <a:gdLst/>
              <a:ahLst/>
              <a:cxnLst/>
              <a:rect l="l" t="t" r="r" b="b"/>
              <a:pathLst>
                <a:path w="617220" h="3427729">
                  <a:moveTo>
                    <a:pt x="0" y="3427476"/>
                  </a:moveTo>
                  <a:lnTo>
                    <a:pt x="617220" y="3427476"/>
                  </a:lnTo>
                  <a:lnTo>
                    <a:pt x="617220" y="0"/>
                  </a:lnTo>
                  <a:lnTo>
                    <a:pt x="0" y="0"/>
                  </a:lnTo>
                  <a:lnTo>
                    <a:pt x="0" y="3427476"/>
                  </a:lnTo>
                  <a:close/>
                </a:path>
              </a:pathLst>
            </a:custGeom>
            <a:ln w="25399">
              <a:solidFill>
                <a:srgbClr val="FFFFFF"/>
              </a:solidFill>
            </a:ln>
          </p:spPr>
          <p:txBody>
            <a:bodyPr wrap="square" lIns="0" tIns="0" rIns="0" bIns="0" rtlCol="0"/>
            <a:lstStyle/>
            <a:p>
              <a:endParaRPr sz="1738">
                <a:latin typeface="+mj-lt"/>
                <a:cs typeface="Arial" panose="020B0604020202020204" pitchFamily="34" charset="0"/>
              </a:endParaRPr>
            </a:p>
          </p:txBody>
        </p:sp>
        <p:sp>
          <p:nvSpPr>
            <p:cNvPr id="7" name="object 7"/>
            <p:cNvSpPr/>
            <p:nvPr/>
          </p:nvSpPr>
          <p:spPr>
            <a:xfrm>
              <a:off x="3164586" y="2283714"/>
              <a:ext cx="405130" cy="1542415"/>
            </a:xfrm>
            <a:custGeom>
              <a:avLst/>
              <a:gdLst/>
              <a:ahLst/>
              <a:cxnLst/>
              <a:rect l="l" t="t" r="r" b="b"/>
              <a:pathLst>
                <a:path w="405129" h="1542414">
                  <a:moveTo>
                    <a:pt x="0" y="0"/>
                  </a:moveTo>
                  <a:lnTo>
                    <a:pt x="404749" y="0"/>
                  </a:lnTo>
                </a:path>
                <a:path w="405129" h="1542414">
                  <a:moveTo>
                    <a:pt x="0" y="1542288"/>
                  </a:moveTo>
                  <a:lnTo>
                    <a:pt x="404749" y="1542288"/>
                  </a:lnTo>
                </a:path>
              </a:pathLst>
            </a:custGeom>
            <a:ln w="25400">
              <a:solidFill>
                <a:srgbClr val="4674AB"/>
              </a:solidFill>
            </a:ln>
          </p:spPr>
          <p:txBody>
            <a:bodyPr wrap="square" lIns="0" tIns="0" rIns="0" bIns="0" rtlCol="0"/>
            <a:lstStyle/>
            <a:p>
              <a:endParaRPr sz="1738">
                <a:latin typeface="+mj-lt"/>
                <a:cs typeface="Arial" panose="020B0604020202020204" pitchFamily="34" charset="0"/>
              </a:endParaRPr>
            </a:p>
          </p:txBody>
        </p:sp>
      </p:grpSp>
      <p:sp>
        <p:nvSpPr>
          <p:cNvPr id="8" name="object 8"/>
          <p:cNvSpPr txBox="1">
            <a:spLocks noGrp="1"/>
          </p:cNvSpPr>
          <p:nvPr>
            <p:ph type="title"/>
          </p:nvPr>
        </p:nvSpPr>
        <p:spPr>
          <a:xfrm>
            <a:off x="3479258" y="553611"/>
            <a:ext cx="5230049"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24" dirty="0"/>
              <a:t> </a:t>
            </a:r>
            <a:r>
              <a:rPr sz="3477" spc="-10" dirty="0"/>
              <a:t>Direct</a:t>
            </a:r>
            <a:r>
              <a:rPr sz="3477" spc="-24" dirty="0"/>
              <a:t> </a:t>
            </a:r>
            <a:r>
              <a:rPr sz="3477" spc="-5" dirty="0"/>
              <a:t>Investment</a:t>
            </a:r>
            <a:endParaRPr sz="3477"/>
          </a:p>
        </p:txBody>
      </p:sp>
      <p:sp>
        <p:nvSpPr>
          <p:cNvPr id="9" name="object 9"/>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cs typeface="Arial" panose="020B0604020202020204" pitchFamily="34" charset="0"/>
            </a:endParaRPr>
          </a:p>
        </p:txBody>
      </p:sp>
      <p:sp>
        <p:nvSpPr>
          <p:cNvPr id="10" name="object 10"/>
          <p:cNvSpPr txBox="1"/>
          <p:nvPr/>
        </p:nvSpPr>
        <p:spPr>
          <a:xfrm>
            <a:off x="184525" y="1943396"/>
            <a:ext cx="341825" cy="2650151"/>
          </a:xfrm>
          <a:prstGeom prst="rect">
            <a:avLst/>
          </a:prstGeom>
        </p:spPr>
        <p:txBody>
          <a:bodyPr vert="vert270" wrap="square" lIns="0" tIns="0" rIns="0" bIns="0" rtlCol="0">
            <a:spAutoFit/>
          </a:bodyPr>
          <a:lstStyle/>
          <a:p>
            <a:pPr marL="12266">
              <a:lnSpc>
                <a:spcPts val="2965"/>
              </a:lnSpc>
            </a:pPr>
            <a:r>
              <a:rPr sz="1500" spc="106" dirty="0">
                <a:solidFill>
                  <a:srgbClr val="FFFFFF"/>
                </a:solidFill>
                <a:latin typeface="+mj-lt"/>
                <a:cs typeface="Arial" panose="020B0604020202020204" pitchFamily="34" charset="0"/>
              </a:rPr>
              <a:t>ODI</a:t>
            </a:r>
            <a:r>
              <a:rPr sz="1500" spc="-39" dirty="0">
                <a:solidFill>
                  <a:srgbClr val="FFFFFF"/>
                </a:solidFill>
                <a:latin typeface="+mj-lt"/>
                <a:cs typeface="Arial" panose="020B0604020202020204" pitchFamily="34" charset="0"/>
              </a:rPr>
              <a:t> </a:t>
            </a:r>
            <a:r>
              <a:rPr sz="1500" spc="-48" dirty="0">
                <a:solidFill>
                  <a:srgbClr val="FFFFFF"/>
                </a:solidFill>
                <a:latin typeface="+mj-lt"/>
                <a:cs typeface="Arial" panose="020B0604020202020204" pitchFamily="34" charset="0"/>
              </a:rPr>
              <a:t>means</a:t>
            </a:r>
            <a:r>
              <a:rPr sz="1500" spc="-19" dirty="0">
                <a:solidFill>
                  <a:srgbClr val="FFFFFF"/>
                </a:solidFill>
                <a:latin typeface="+mj-lt"/>
                <a:cs typeface="Arial" panose="020B0604020202020204" pitchFamily="34" charset="0"/>
              </a:rPr>
              <a:t> </a:t>
            </a:r>
            <a:r>
              <a:rPr sz="1500" spc="-43" dirty="0">
                <a:solidFill>
                  <a:srgbClr val="FFFFFF"/>
                </a:solidFill>
                <a:latin typeface="+mj-lt"/>
                <a:cs typeface="Arial" panose="020B0604020202020204" pitchFamily="34" charset="0"/>
              </a:rPr>
              <a:t>investment</a:t>
            </a:r>
            <a:endParaRPr sz="1500" dirty="0">
              <a:latin typeface="+mj-lt"/>
              <a:cs typeface="Arial" panose="020B0604020202020204" pitchFamily="34" charset="0"/>
            </a:endParaRPr>
          </a:p>
        </p:txBody>
      </p:sp>
      <p:grpSp>
        <p:nvGrpSpPr>
          <p:cNvPr id="11" name="object 11"/>
          <p:cNvGrpSpPr/>
          <p:nvPr/>
        </p:nvGrpSpPr>
        <p:grpSpPr>
          <a:xfrm>
            <a:off x="1089429" y="2145160"/>
            <a:ext cx="1979667" cy="620639"/>
            <a:chOff x="1128013" y="1963166"/>
            <a:chExt cx="2049780" cy="642620"/>
          </a:xfrm>
        </p:grpSpPr>
        <p:sp>
          <p:nvSpPr>
            <p:cNvPr id="12" name="object 12"/>
            <p:cNvSpPr/>
            <p:nvPr/>
          </p:nvSpPr>
          <p:spPr>
            <a:xfrm>
              <a:off x="1140713" y="1975866"/>
              <a:ext cx="2024380" cy="617220"/>
            </a:xfrm>
            <a:custGeom>
              <a:avLst/>
              <a:gdLst/>
              <a:ahLst/>
              <a:cxnLst/>
              <a:rect l="l" t="t" r="r" b="b"/>
              <a:pathLst>
                <a:path w="2024380" h="617219">
                  <a:moveTo>
                    <a:pt x="2023872" y="0"/>
                  </a:moveTo>
                  <a:lnTo>
                    <a:pt x="0" y="0"/>
                  </a:lnTo>
                  <a:lnTo>
                    <a:pt x="0" y="617220"/>
                  </a:lnTo>
                  <a:lnTo>
                    <a:pt x="2023872" y="617220"/>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3" name="object 13"/>
            <p:cNvSpPr/>
            <p:nvPr/>
          </p:nvSpPr>
          <p:spPr>
            <a:xfrm>
              <a:off x="1140713" y="1975866"/>
              <a:ext cx="2024380" cy="617220"/>
            </a:xfrm>
            <a:custGeom>
              <a:avLst/>
              <a:gdLst/>
              <a:ahLst/>
              <a:cxnLst/>
              <a:rect l="l" t="t" r="r" b="b"/>
              <a:pathLst>
                <a:path w="2024380" h="617219">
                  <a:moveTo>
                    <a:pt x="0" y="617220"/>
                  </a:moveTo>
                  <a:lnTo>
                    <a:pt x="2023872" y="617220"/>
                  </a:lnTo>
                  <a:lnTo>
                    <a:pt x="2023872" y="0"/>
                  </a:lnTo>
                  <a:lnTo>
                    <a:pt x="0" y="0"/>
                  </a:lnTo>
                  <a:lnTo>
                    <a:pt x="0" y="6172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4" name="object 14"/>
          <p:cNvSpPr txBox="1"/>
          <p:nvPr/>
        </p:nvSpPr>
        <p:spPr>
          <a:xfrm>
            <a:off x="1101694" y="2157426"/>
            <a:ext cx="1955136" cy="374736"/>
          </a:xfrm>
          <a:prstGeom prst="rect">
            <a:avLst/>
          </a:prstGeom>
        </p:spPr>
        <p:txBody>
          <a:bodyPr vert="horz" wrap="square" lIns="0" tIns="3066" rIns="0" bIns="0" rtlCol="0">
            <a:spAutoFit/>
          </a:bodyPr>
          <a:lstStyle/>
          <a:p>
            <a:pPr>
              <a:spcBef>
                <a:spcPts val="24"/>
              </a:spcBef>
            </a:pPr>
            <a:endParaRPr sz="1256" dirty="0">
              <a:latin typeface="+mj-lt"/>
              <a:cs typeface="Arial" panose="020B0604020202020204" pitchFamily="34" charset="0"/>
            </a:endParaRPr>
          </a:p>
          <a:p>
            <a:pPr marL="288856"/>
            <a:r>
              <a:rPr sz="1159" spc="-5" dirty="0">
                <a:solidFill>
                  <a:srgbClr val="FFFFFF"/>
                </a:solidFill>
                <a:latin typeface="+mj-lt"/>
                <a:cs typeface="Arial" panose="020B0604020202020204" pitchFamily="34" charset="0"/>
              </a:rPr>
              <a:t>b</a:t>
            </a:r>
            <a:r>
              <a:rPr sz="1159" spc="-97" dirty="0">
                <a:solidFill>
                  <a:srgbClr val="FFFFFF"/>
                </a:solidFill>
                <a:latin typeface="+mj-lt"/>
                <a:cs typeface="Arial" panose="020B0604020202020204" pitchFamily="34" charset="0"/>
              </a:rPr>
              <a:t>y</a:t>
            </a:r>
            <a:r>
              <a:rPr sz="1159" spc="-10" dirty="0">
                <a:solidFill>
                  <a:srgbClr val="FFFFFF"/>
                </a:solidFill>
                <a:latin typeface="+mj-lt"/>
                <a:cs typeface="Arial" panose="020B0604020202020204" pitchFamily="34" charset="0"/>
              </a:rPr>
              <a:t> </a:t>
            </a:r>
            <a:r>
              <a:rPr sz="1159" spc="-77" dirty="0">
                <a:solidFill>
                  <a:srgbClr val="FFFFFF"/>
                </a:solidFill>
                <a:latin typeface="+mj-lt"/>
                <a:cs typeface="Arial" panose="020B0604020202020204" pitchFamily="34" charset="0"/>
              </a:rPr>
              <a:t>w</a:t>
            </a:r>
            <a:r>
              <a:rPr sz="1159" spc="-53" dirty="0">
                <a:solidFill>
                  <a:srgbClr val="FFFFFF"/>
                </a:solidFill>
                <a:latin typeface="+mj-lt"/>
                <a:cs typeface="Arial" panose="020B0604020202020204" pitchFamily="34" charset="0"/>
              </a:rPr>
              <a:t>a</a:t>
            </a:r>
            <a:r>
              <a:rPr sz="1159" spc="-97" dirty="0">
                <a:solidFill>
                  <a:srgbClr val="FFFFFF"/>
                </a:solidFill>
                <a:latin typeface="+mj-lt"/>
                <a:cs typeface="Arial" panose="020B0604020202020204" pitchFamily="34" charset="0"/>
              </a:rPr>
              <a:t>y</a:t>
            </a:r>
            <a:r>
              <a:rPr sz="1159" spc="-10"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o</a:t>
            </a:r>
            <a:r>
              <a:rPr sz="1159" dirty="0">
                <a:solidFill>
                  <a:srgbClr val="FFFFFF"/>
                </a:solidFill>
                <a:latin typeface="+mj-lt"/>
                <a:cs typeface="Arial" panose="020B0604020202020204" pitchFamily="34" charset="0"/>
              </a:rPr>
              <a:t>f</a:t>
            </a:r>
            <a:r>
              <a:rPr sz="1159" spc="140" dirty="0">
                <a:solidFill>
                  <a:srgbClr val="FFFFFF"/>
                </a:solidFill>
                <a:latin typeface="+mj-lt"/>
                <a:cs typeface="Arial" panose="020B0604020202020204" pitchFamily="34" charset="0"/>
              </a:rPr>
              <a:t> </a:t>
            </a:r>
            <a:r>
              <a:rPr sz="1159" spc="-43" dirty="0">
                <a:solidFill>
                  <a:srgbClr val="FFFFFF"/>
                </a:solidFill>
                <a:latin typeface="+mj-lt"/>
                <a:cs typeface="Arial" panose="020B0604020202020204" pitchFamily="34" charset="0"/>
              </a:rPr>
              <a:t>a</a:t>
            </a:r>
            <a:r>
              <a:rPr sz="1159" spc="-39" dirty="0">
                <a:solidFill>
                  <a:srgbClr val="FFFFFF"/>
                </a:solidFill>
                <a:latin typeface="+mj-lt"/>
                <a:cs typeface="Arial" panose="020B0604020202020204" pitchFamily="34" charset="0"/>
              </a:rPr>
              <a:t>c</a:t>
            </a:r>
            <a:r>
              <a:rPr sz="1159" spc="-29" dirty="0">
                <a:solidFill>
                  <a:srgbClr val="FFFFFF"/>
                </a:solidFill>
                <a:latin typeface="+mj-lt"/>
                <a:cs typeface="Arial" panose="020B0604020202020204" pitchFamily="34" charset="0"/>
              </a:rPr>
              <a:t>qui</a:t>
            </a:r>
            <a:r>
              <a:rPr sz="1159" spc="-39" dirty="0">
                <a:solidFill>
                  <a:srgbClr val="FFFFFF"/>
                </a:solidFill>
                <a:latin typeface="+mj-lt"/>
                <a:cs typeface="Arial" panose="020B0604020202020204" pitchFamily="34" charset="0"/>
              </a:rPr>
              <a:t>s</a:t>
            </a:r>
            <a:r>
              <a:rPr sz="1159" spc="-14" dirty="0">
                <a:solidFill>
                  <a:srgbClr val="FFFFFF"/>
                </a:solidFill>
                <a:latin typeface="+mj-lt"/>
                <a:cs typeface="Arial" panose="020B0604020202020204" pitchFamily="34" charset="0"/>
              </a:rPr>
              <a:t>ition</a:t>
            </a:r>
            <a:r>
              <a:rPr sz="1159" spc="-5" dirty="0">
                <a:solidFill>
                  <a:srgbClr val="FFFFFF"/>
                </a:solidFill>
                <a:latin typeface="+mj-lt"/>
                <a:cs typeface="Arial" panose="020B0604020202020204" pitchFamily="34" charset="0"/>
              </a:rPr>
              <a:t> of</a:t>
            </a:r>
            <a:endParaRPr sz="1159" dirty="0">
              <a:latin typeface="+mj-lt"/>
              <a:cs typeface="Arial" panose="020B0604020202020204" pitchFamily="34" charset="0"/>
            </a:endParaRPr>
          </a:p>
        </p:txBody>
      </p:sp>
      <p:grpSp>
        <p:nvGrpSpPr>
          <p:cNvPr id="15" name="object 15"/>
          <p:cNvGrpSpPr/>
          <p:nvPr/>
        </p:nvGrpSpPr>
        <p:grpSpPr>
          <a:xfrm>
            <a:off x="3434121" y="2145160"/>
            <a:ext cx="1979667" cy="620639"/>
            <a:chOff x="3555746" y="1963166"/>
            <a:chExt cx="2049780" cy="642620"/>
          </a:xfrm>
        </p:grpSpPr>
        <p:sp>
          <p:nvSpPr>
            <p:cNvPr id="16" name="object 16"/>
            <p:cNvSpPr/>
            <p:nvPr/>
          </p:nvSpPr>
          <p:spPr>
            <a:xfrm>
              <a:off x="3568446" y="1975866"/>
              <a:ext cx="2024380" cy="617220"/>
            </a:xfrm>
            <a:custGeom>
              <a:avLst/>
              <a:gdLst/>
              <a:ahLst/>
              <a:cxnLst/>
              <a:rect l="l" t="t" r="r" b="b"/>
              <a:pathLst>
                <a:path w="2024379" h="617219">
                  <a:moveTo>
                    <a:pt x="2023872" y="0"/>
                  </a:moveTo>
                  <a:lnTo>
                    <a:pt x="0" y="0"/>
                  </a:lnTo>
                  <a:lnTo>
                    <a:pt x="0" y="617220"/>
                  </a:lnTo>
                  <a:lnTo>
                    <a:pt x="2023872" y="617220"/>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7" name="object 17"/>
            <p:cNvSpPr/>
            <p:nvPr/>
          </p:nvSpPr>
          <p:spPr>
            <a:xfrm>
              <a:off x="3568446" y="1975866"/>
              <a:ext cx="2024380" cy="617220"/>
            </a:xfrm>
            <a:custGeom>
              <a:avLst/>
              <a:gdLst/>
              <a:ahLst/>
              <a:cxnLst/>
              <a:rect l="l" t="t" r="r" b="b"/>
              <a:pathLst>
                <a:path w="2024379" h="617219">
                  <a:moveTo>
                    <a:pt x="0" y="617220"/>
                  </a:moveTo>
                  <a:lnTo>
                    <a:pt x="2023872" y="617220"/>
                  </a:lnTo>
                  <a:lnTo>
                    <a:pt x="2023872" y="0"/>
                  </a:lnTo>
                  <a:lnTo>
                    <a:pt x="0" y="0"/>
                  </a:lnTo>
                  <a:lnTo>
                    <a:pt x="0" y="6172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18" name="object 18"/>
          <p:cNvSpPr txBox="1"/>
          <p:nvPr/>
        </p:nvSpPr>
        <p:spPr>
          <a:xfrm>
            <a:off x="3446386" y="2157426"/>
            <a:ext cx="1955136" cy="449589"/>
          </a:xfrm>
          <a:prstGeom prst="rect">
            <a:avLst/>
          </a:prstGeom>
        </p:spPr>
        <p:txBody>
          <a:bodyPr vert="horz" wrap="square" lIns="0" tIns="140441" rIns="0" bIns="0" rtlCol="0">
            <a:spAutoFit/>
          </a:bodyPr>
          <a:lstStyle/>
          <a:p>
            <a:pPr marL="585685" marR="199317" indent="-343438">
              <a:lnSpc>
                <a:spcPts val="1169"/>
              </a:lnSpc>
              <a:spcBef>
                <a:spcPts val="1106"/>
              </a:spcBef>
            </a:pPr>
            <a:r>
              <a:rPr sz="1159" spc="-24" dirty="0">
                <a:solidFill>
                  <a:srgbClr val="FFFFFF"/>
                </a:solidFill>
                <a:latin typeface="+mj-lt"/>
                <a:cs typeface="Arial" panose="020B0604020202020204" pitchFamily="34" charset="0"/>
              </a:rPr>
              <a:t>unlisted</a:t>
            </a:r>
            <a:r>
              <a:rPr sz="1159" spc="-10"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equity</a:t>
            </a:r>
            <a:r>
              <a:rPr sz="1159" spc="-14"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capital</a:t>
            </a:r>
            <a:r>
              <a:rPr sz="1159" spc="-19"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of</a:t>
            </a:r>
            <a:r>
              <a:rPr sz="1159" spc="150" dirty="0">
                <a:solidFill>
                  <a:srgbClr val="FFFFFF"/>
                </a:solidFill>
                <a:latin typeface="+mj-lt"/>
                <a:cs typeface="Arial" panose="020B0604020202020204" pitchFamily="34" charset="0"/>
              </a:rPr>
              <a:t> </a:t>
            </a:r>
            <a:r>
              <a:rPr sz="1159" spc="-48" dirty="0">
                <a:solidFill>
                  <a:srgbClr val="FFFFFF"/>
                </a:solidFill>
                <a:latin typeface="+mj-lt"/>
                <a:cs typeface="Arial" panose="020B0604020202020204" pitchFamily="34" charset="0"/>
              </a:rPr>
              <a:t>a </a:t>
            </a:r>
            <a:r>
              <a:rPr sz="1159" spc="-275"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foreign</a:t>
            </a:r>
            <a:r>
              <a:rPr sz="1159" spc="-5" dirty="0">
                <a:solidFill>
                  <a:srgbClr val="FFFFFF"/>
                </a:solidFill>
                <a:latin typeface="+mj-lt"/>
                <a:cs typeface="Arial" panose="020B0604020202020204" pitchFamily="34" charset="0"/>
              </a:rPr>
              <a:t> </a:t>
            </a:r>
            <a:r>
              <a:rPr sz="1159" spc="-43" dirty="0">
                <a:solidFill>
                  <a:srgbClr val="FFFFFF"/>
                </a:solidFill>
                <a:latin typeface="+mj-lt"/>
                <a:cs typeface="Arial" panose="020B0604020202020204" pitchFamily="34" charset="0"/>
              </a:rPr>
              <a:t>entity,</a:t>
            </a:r>
            <a:endParaRPr sz="1159">
              <a:latin typeface="+mj-lt"/>
              <a:cs typeface="Arial" panose="020B0604020202020204" pitchFamily="34" charset="0"/>
            </a:endParaRPr>
          </a:p>
        </p:txBody>
      </p:sp>
      <p:grpSp>
        <p:nvGrpSpPr>
          <p:cNvPr id="19" name="object 19"/>
          <p:cNvGrpSpPr/>
          <p:nvPr/>
        </p:nvGrpSpPr>
        <p:grpSpPr>
          <a:xfrm>
            <a:off x="1089429" y="2889927"/>
            <a:ext cx="1979667" cy="620639"/>
            <a:chOff x="1128013" y="2734310"/>
            <a:chExt cx="2049780" cy="642620"/>
          </a:xfrm>
        </p:grpSpPr>
        <p:sp>
          <p:nvSpPr>
            <p:cNvPr id="20" name="object 20"/>
            <p:cNvSpPr/>
            <p:nvPr/>
          </p:nvSpPr>
          <p:spPr>
            <a:xfrm>
              <a:off x="1140713" y="2747010"/>
              <a:ext cx="2024380" cy="617220"/>
            </a:xfrm>
            <a:custGeom>
              <a:avLst/>
              <a:gdLst/>
              <a:ahLst/>
              <a:cxnLst/>
              <a:rect l="l" t="t" r="r" b="b"/>
              <a:pathLst>
                <a:path w="2024380" h="617220">
                  <a:moveTo>
                    <a:pt x="2023872" y="0"/>
                  </a:moveTo>
                  <a:lnTo>
                    <a:pt x="0" y="0"/>
                  </a:lnTo>
                  <a:lnTo>
                    <a:pt x="0" y="617220"/>
                  </a:lnTo>
                  <a:lnTo>
                    <a:pt x="2023872" y="617220"/>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1" name="object 21"/>
            <p:cNvSpPr/>
            <p:nvPr/>
          </p:nvSpPr>
          <p:spPr>
            <a:xfrm>
              <a:off x="1140713" y="2747010"/>
              <a:ext cx="2024380" cy="617220"/>
            </a:xfrm>
            <a:custGeom>
              <a:avLst/>
              <a:gdLst/>
              <a:ahLst/>
              <a:cxnLst/>
              <a:rect l="l" t="t" r="r" b="b"/>
              <a:pathLst>
                <a:path w="2024380" h="617220">
                  <a:moveTo>
                    <a:pt x="0" y="617220"/>
                  </a:moveTo>
                  <a:lnTo>
                    <a:pt x="2023872" y="617220"/>
                  </a:lnTo>
                  <a:lnTo>
                    <a:pt x="2023872" y="0"/>
                  </a:lnTo>
                  <a:lnTo>
                    <a:pt x="0" y="0"/>
                  </a:lnTo>
                  <a:lnTo>
                    <a:pt x="0" y="617220"/>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2" name="object 22"/>
          <p:cNvSpPr txBox="1"/>
          <p:nvPr/>
        </p:nvSpPr>
        <p:spPr>
          <a:xfrm>
            <a:off x="1101694" y="2902193"/>
            <a:ext cx="1955136" cy="528546"/>
          </a:xfrm>
          <a:prstGeom prst="rect">
            <a:avLst/>
          </a:prstGeom>
        </p:spPr>
        <p:txBody>
          <a:bodyPr vert="horz" wrap="square" lIns="0" tIns="66234" rIns="0" bIns="0" rtlCol="0">
            <a:spAutoFit/>
          </a:bodyPr>
          <a:lstStyle/>
          <a:p>
            <a:pPr marL="14719" marR="10426" indent="-613" algn="ctr">
              <a:lnSpc>
                <a:spcPts val="1169"/>
              </a:lnSpc>
              <a:spcBef>
                <a:spcPts val="522"/>
              </a:spcBef>
            </a:pPr>
            <a:r>
              <a:rPr sz="1159" dirty="0">
                <a:solidFill>
                  <a:srgbClr val="FFFFFF"/>
                </a:solidFill>
                <a:latin typeface="+mj-lt"/>
                <a:cs typeface="Arial" panose="020B0604020202020204" pitchFamily="34" charset="0"/>
              </a:rPr>
              <a:t>or </a:t>
            </a:r>
            <a:r>
              <a:rPr sz="1159" spc="-14" dirty="0">
                <a:solidFill>
                  <a:srgbClr val="FFFFFF"/>
                </a:solidFill>
                <a:latin typeface="+mj-lt"/>
                <a:cs typeface="Arial" panose="020B0604020202020204" pitchFamily="34" charset="0"/>
              </a:rPr>
              <a:t>subscription </a:t>
            </a:r>
            <a:r>
              <a:rPr sz="1159" spc="-39" dirty="0">
                <a:solidFill>
                  <a:srgbClr val="FFFFFF"/>
                </a:solidFill>
                <a:latin typeface="+mj-lt"/>
                <a:cs typeface="Arial" panose="020B0604020202020204" pitchFamily="34" charset="0"/>
              </a:rPr>
              <a:t>as </a:t>
            </a:r>
            <a:r>
              <a:rPr sz="1159" spc="-48" dirty="0">
                <a:solidFill>
                  <a:srgbClr val="FFFFFF"/>
                </a:solidFill>
                <a:latin typeface="+mj-lt"/>
                <a:cs typeface="Arial" panose="020B0604020202020204" pitchFamily="34" charset="0"/>
              </a:rPr>
              <a:t>a </a:t>
            </a:r>
            <a:r>
              <a:rPr sz="1159" spc="-5" dirty="0">
                <a:solidFill>
                  <a:srgbClr val="FFFFFF"/>
                </a:solidFill>
                <a:latin typeface="+mj-lt"/>
                <a:cs typeface="Arial" panose="020B0604020202020204" pitchFamily="34" charset="0"/>
              </a:rPr>
              <a:t>part of</a:t>
            </a:r>
            <a:r>
              <a:rPr sz="1159"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the </a:t>
            </a:r>
            <a:r>
              <a:rPr sz="1159" dirty="0">
                <a:solidFill>
                  <a:srgbClr val="FFFFFF"/>
                </a:solidFill>
                <a:latin typeface="+mj-lt"/>
                <a:cs typeface="Arial" panose="020B0604020202020204" pitchFamily="34" charset="0"/>
              </a:rPr>
              <a:t> </a:t>
            </a:r>
            <a:r>
              <a:rPr sz="1159" spc="-10" dirty="0">
                <a:solidFill>
                  <a:srgbClr val="FFFFFF"/>
                </a:solidFill>
                <a:latin typeface="+mj-lt"/>
                <a:cs typeface="Arial" panose="020B0604020202020204" pitchFamily="34" charset="0"/>
              </a:rPr>
              <a:t>memorandum</a:t>
            </a:r>
            <a:r>
              <a:rPr sz="1159" spc="-14"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of</a:t>
            </a:r>
            <a:r>
              <a:rPr sz="1159" spc="121"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association</a:t>
            </a:r>
            <a:r>
              <a:rPr sz="1159" spc="-14"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of</a:t>
            </a:r>
            <a:r>
              <a:rPr sz="1159" spc="135" dirty="0">
                <a:solidFill>
                  <a:srgbClr val="FFFFFF"/>
                </a:solidFill>
                <a:latin typeface="+mj-lt"/>
                <a:cs typeface="Arial" panose="020B0604020202020204" pitchFamily="34" charset="0"/>
              </a:rPr>
              <a:t> </a:t>
            </a:r>
            <a:r>
              <a:rPr sz="1159" spc="-48" dirty="0">
                <a:solidFill>
                  <a:srgbClr val="FFFFFF"/>
                </a:solidFill>
                <a:latin typeface="+mj-lt"/>
                <a:cs typeface="Arial" panose="020B0604020202020204" pitchFamily="34" charset="0"/>
              </a:rPr>
              <a:t>a </a:t>
            </a:r>
            <a:r>
              <a:rPr sz="1159" spc="-275"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foreign</a:t>
            </a:r>
            <a:r>
              <a:rPr sz="1159" spc="-5" dirty="0">
                <a:solidFill>
                  <a:srgbClr val="FFFFFF"/>
                </a:solidFill>
                <a:latin typeface="+mj-lt"/>
                <a:cs typeface="Arial" panose="020B0604020202020204" pitchFamily="34" charset="0"/>
              </a:rPr>
              <a:t> </a:t>
            </a:r>
            <a:r>
              <a:rPr sz="1159" spc="-43" dirty="0">
                <a:solidFill>
                  <a:srgbClr val="FFFFFF"/>
                </a:solidFill>
                <a:latin typeface="+mj-lt"/>
                <a:cs typeface="Arial" panose="020B0604020202020204" pitchFamily="34" charset="0"/>
              </a:rPr>
              <a:t>entity,</a:t>
            </a:r>
            <a:endParaRPr sz="1159">
              <a:latin typeface="+mj-lt"/>
              <a:cs typeface="Arial" panose="020B0604020202020204" pitchFamily="34" charset="0"/>
            </a:endParaRPr>
          </a:p>
        </p:txBody>
      </p:sp>
      <p:grpSp>
        <p:nvGrpSpPr>
          <p:cNvPr id="23" name="object 23"/>
          <p:cNvGrpSpPr/>
          <p:nvPr/>
        </p:nvGrpSpPr>
        <p:grpSpPr>
          <a:xfrm>
            <a:off x="1089429" y="3634694"/>
            <a:ext cx="1979667" cy="620639"/>
            <a:chOff x="1128013" y="3505454"/>
            <a:chExt cx="2049780" cy="642620"/>
          </a:xfrm>
        </p:grpSpPr>
        <p:sp>
          <p:nvSpPr>
            <p:cNvPr id="24" name="object 24"/>
            <p:cNvSpPr/>
            <p:nvPr/>
          </p:nvSpPr>
          <p:spPr>
            <a:xfrm>
              <a:off x="1140713" y="3518154"/>
              <a:ext cx="2024380" cy="617220"/>
            </a:xfrm>
            <a:custGeom>
              <a:avLst/>
              <a:gdLst/>
              <a:ahLst/>
              <a:cxnLst/>
              <a:rect l="l" t="t" r="r" b="b"/>
              <a:pathLst>
                <a:path w="2024380" h="617220">
                  <a:moveTo>
                    <a:pt x="2023872" y="0"/>
                  </a:moveTo>
                  <a:lnTo>
                    <a:pt x="0" y="0"/>
                  </a:lnTo>
                  <a:lnTo>
                    <a:pt x="0" y="617219"/>
                  </a:lnTo>
                  <a:lnTo>
                    <a:pt x="2023872" y="617219"/>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5" name="object 25"/>
            <p:cNvSpPr/>
            <p:nvPr/>
          </p:nvSpPr>
          <p:spPr>
            <a:xfrm>
              <a:off x="1140713" y="3518154"/>
              <a:ext cx="2024380" cy="617220"/>
            </a:xfrm>
            <a:custGeom>
              <a:avLst/>
              <a:gdLst/>
              <a:ahLst/>
              <a:cxnLst/>
              <a:rect l="l" t="t" r="r" b="b"/>
              <a:pathLst>
                <a:path w="2024380" h="617220">
                  <a:moveTo>
                    <a:pt x="0" y="617219"/>
                  </a:moveTo>
                  <a:lnTo>
                    <a:pt x="2023872" y="617219"/>
                  </a:lnTo>
                  <a:lnTo>
                    <a:pt x="2023872" y="0"/>
                  </a:lnTo>
                  <a:lnTo>
                    <a:pt x="0" y="0"/>
                  </a:lnTo>
                  <a:lnTo>
                    <a:pt x="0" y="6172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26" name="object 26"/>
          <p:cNvSpPr txBox="1"/>
          <p:nvPr/>
        </p:nvSpPr>
        <p:spPr>
          <a:xfrm>
            <a:off x="1101694" y="3646960"/>
            <a:ext cx="1955136" cy="529165"/>
          </a:xfrm>
          <a:prstGeom prst="rect">
            <a:avLst/>
          </a:prstGeom>
        </p:spPr>
        <p:txBody>
          <a:bodyPr vert="horz" wrap="square" lIns="0" tIns="66847" rIns="0" bIns="0" rtlCol="0">
            <a:spAutoFit/>
          </a:bodyPr>
          <a:lstStyle/>
          <a:p>
            <a:pPr marL="55809" marR="50288" algn="ctr">
              <a:lnSpc>
                <a:spcPts val="1169"/>
              </a:lnSpc>
              <a:spcBef>
                <a:spcPts val="526"/>
              </a:spcBef>
            </a:pPr>
            <a:r>
              <a:rPr sz="1159" dirty="0">
                <a:solidFill>
                  <a:srgbClr val="FFFFFF"/>
                </a:solidFill>
                <a:latin typeface="+mj-lt"/>
                <a:cs typeface="Arial" panose="020B0604020202020204" pitchFamily="34" charset="0"/>
              </a:rPr>
              <a:t>or</a:t>
            </a:r>
            <a:r>
              <a:rPr sz="1159" spc="-14" dirty="0">
                <a:solidFill>
                  <a:srgbClr val="FFFFFF"/>
                </a:solidFill>
                <a:latin typeface="+mj-lt"/>
                <a:cs typeface="Arial" panose="020B0604020202020204" pitchFamily="34" charset="0"/>
              </a:rPr>
              <a:t> </a:t>
            </a:r>
            <a:r>
              <a:rPr sz="1159" spc="-19" dirty="0">
                <a:solidFill>
                  <a:srgbClr val="FFFFFF"/>
                </a:solidFill>
                <a:latin typeface="+mj-lt"/>
                <a:cs typeface="Arial" panose="020B0604020202020204" pitchFamily="34" charset="0"/>
              </a:rPr>
              <a:t>investment</a:t>
            </a:r>
            <a:r>
              <a:rPr sz="1159" spc="-10"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in</a:t>
            </a:r>
            <a:r>
              <a:rPr sz="1159" spc="-10"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ten</a:t>
            </a:r>
            <a:r>
              <a:rPr sz="1159" spc="-10" dirty="0">
                <a:solidFill>
                  <a:srgbClr val="FFFFFF"/>
                </a:solidFill>
                <a:latin typeface="+mj-lt"/>
                <a:cs typeface="Arial" panose="020B0604020202020204" pitchFamily="34" charset="0"/>
              </a:rPr>
              <a:t> per </a:t>
            </a:r>
            <a:r>
              <a:rPr sz="1159" spc="-14" dirty="0">
                <a:solidFill>
                  <a:srgbClr val="FFFFFF"/>
                </a:solidFill>
                <a:latin typeface="+mj-lt"/>
                <a:cs typeface="Arial" panose="020B0604020202020204" pitchFamily="34" charset="0"/>
              </a:rPr>
              <a:t>cent,</a:t>
            </a:r>
            <a:r>
              <a:rPr sz="1159" spc="-10" dirty="0">
                <a:solidFill>
                  <a:srgbClr val="FFFFFF"/>
                </a:solidFill>
                <a:latin typeface="+mj-lt"/>
                <a:cs typeface="Arial" panose="020B0604020202020204" pitchFamily="34" charset="0"/>
              </a:rPr>
              <a:t> </a:t>
            </a:r>
            <a:r>
              <a:rPr sz="1159" dirty="0">
                <a:solidFill>
                  <a:srgbClr val="FFFFFF"/>
                </a:solidFill>
                <a:latin typeface="+mj-lt"/>
                <a:cs typeface="Arial" panose="020B0604020202020204" pitchFamily="34" charset="0"/>
              </a:rPr>
              <a:t>or </a:t>
            </a:r>
            <a:r>
              <a:rPr sz="1159" spc="-275" dirty="0">
                <a:solidFill>
                  <a:srgbClr val="FFFFFF"/>
                </a:solidFill>
                <a:latin typeface="+mj-lt"/>
                <a:cs typeface="Arial" panose="020B0604020202020204" pitchFamily="34" charset="0"/>
              </a:rPr>
              <a:t> </a:t>
            </a:r>
            <a:r>
              <a:rPr sz="1159" spc="-10" dirty="0">
                <a:solidFill>
                  <a:srgbClr val="FFFFFF"/>
                </a:solidFill>
                <a:latin typeface="+mj-lt"/>
                <a:cs typeface="Arial" panose="020B0604020202020204" pitchFamily="34" charset="0"/>
              </a:rPr>
              <a:t>more </a:t>
            </a:r>
            <a:r>
              <a:rPr sz="1159" spc="-5" dirty="0">
                <a:solidFill>
                  <a:srgbClr val="FFFFFF"/>
                </a:solidFill>
                <a:latin typeface="+mj-lt"/>
                <a:cs typeface="Arial" panose="020B0604020202020204" pitchFamily="34" charset="0"/>
              </a:rPr>
              <a:t>of</a:t>
            </a:r>
            <a:r>
              <a:rPr sz="1159"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the </a:t>
            </a:r>
            <a:r>
              <a:rPr sz="1159" spc="-19" dirty="0">
                <a:solidFill>
                  <a:srgbClr val="FFFFFF"/>
                </a:solidFill>
                <a:latin typeface="+mj-lt"/>
                <a:cs typeface="Arial" panose="020B0604020202020204" pitchFamily="34" charset="0"/>
              </a:rPr>
              <a:t>paid-up </a:t>
            </a:r>
            <a:r>
              <a:rPr sz="1159" spc="-34" dirty="0">
                <a:solidFill>
                  <a:srgbClr val="FFFFFF"/>
                </a:solidFill>
                <a:latin typeface="+mj-lt"/>
                <a:cs typeface="Arial" panose="020B0604020202020204" pitchFamily="34" charset="0"/>
              </a:rPr>
              <a:t>equity </a:t>
            </a:r>
            <a:r>
              <a:rPr sz="1159" spc="-29"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capital</a:t>
            </a:r>
            <a:endParaRPr sz="1159">
              <a:latin typeface="+mj-lt"/>
              <a:cs typeface="Arial" panose="020B0604020202020204" pitchFamily="34" charset="0"/>
            </a:endParaRPr>
          </a:p>
        </p:txBody>
      </p:sp>
      <p:grpSp>
        <p:nvGrpSpPr>
          <p:cNvPr id="27" name="object 27"/>
          <p:cNvGrpSpPr/>
          <p:nvPr/>
        </p:nvGrpSpPr>
        <p:grpSpPr>
          <a:xfrm>
            <a:off x="3434121" y="3634694"/>
            <a:ext cx="1979667" cy="620639"/>
            <a:chOff x="3555746" y="3505454"/>
            <a:chExt cx="2049780" cy="642620"/>
          </a:xfrm>
        </p:grpSpPr>
        <p:sp>
          <p:nvSpPr>
            <p:cNvPr id="28" name="object 28"/>
            <p:cNvSpPr/>
            <p:nvPr/>
          </p:nvSpPr>
          <p:spPr>
            <a:xfrm>
              <a:off x="3568446" y="3518154"/>
              <a:ext cx="2024380" cy="617220"/>
            </a:xfrm>
            <a:custGeom>
              <a:avLst/>
              <a:gdLst/>
              <a:ahLst/>
              <a:cxnLst/>
              <a:rect l="l" t="t" r="r" b="b"/>
              <a:pathLst>
                <a:path w="2024379" h="617220">
                  <a:moveTo>
                    <a:pt x="2023872" y="0"/>
                  </a:moveTo>
                  <a:lnTo>
                    <a:pt x="0" y="0"/>
                  </a:lnTo>
                  <a:lnTo>
                    <a:pt x="0" y="617219"/>
                  </a:lnTo>
                  <a:lnTo>
                    <a:pt x="2023872" y="617219"/>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9" name="object 29"/>
            <p:cNvSpPr/>
            <p:nvPr/>
          </p:nvSpPr>
          <p:spPr>
            <a:xfrm>
              <a:off x="3568446" y="3518154"/>
              <a:ext cx="2024380" cy="617220"/>
            </a:xfrm>
            <a:custGeom>
              <a:avLst/>
              <a:gdLst/>
              <a:ahLst/>
              <a:cxnLst/>
              <a:rect l="l" t="t" r="r" b="b"/>
              <a:pathLst>
                <a:path w="2024379" h="617220">
                  <a:moveTo>
                    <a:pt x="0" y="617219"/>
                  </a:moveTo>
                  <a:lnTo>
                    <a:pt x="2023872" y="617219"/>
                  </a:lnTo>
                  <a:lnTo>
                    <a:pt x="2023872" y="0"/>
                  </a:lnTo>
                  <a:lnTo>
                    <a:pt x="0" y="0"/>
                  </a:lnTo>
                  <a:lnTo>
                    <a:pt x="0" y="6172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30" name="object 30"/>
          <p:cNvSpPr txBox="1"/>
          <p:nvPr/>
        </p:nvSpPr>
        <p:spPr>
          <a:xfrm>
            <a:off x="3446386" y="3646960"/>
            <a:ext cx="1955136" cy="375975"/>
          </a:xfrm>
          <a:prstGeom prst="rect">
            <a:avLst/>
          </a:prstGeom>
        </p:spPr>
        <p:txBody>
          <a:bodyPr vert="horz" wrap="square" lIns="0" tIns="4293" rIns="0" bIns="0" rtlCol="0">
            <a:spAutoFit/>
          </a:bodyPr>
          <a:lstStyle/>
          <a:p>
            <a:pPr>
              <a:spcBef>
                <a:spcPts val="34"/>
              </a:spcBef>
            </a:pPr>
            <a:endParaRPr sz="1256">
              <a:latin typeface="+mj-lt"/>
              <a:cs typeface="Arial" panose="020B0604020202020204" pitchFamily="34" charset="0"/>
            </a:endParaRPr>
          </a:p>
          <a:p>
            <a:pPr marL="289470"/>
            <a:r>
              <a:rPr sz="1159" spc="-5" dirty="0">
                <a:solidFill>
                  <a:srgbClr val="FFFFFF"/>
                </a:solidFill>
                <a:latin typeface="+mj-lt"/>
                <a:cs typeface="Arial" panose="020B0604020202020204" pitchFamily="34" charset="0"/>
              </a:rPr>
              <a:t>of</a:t>
            </a:r>
            <a:r>
              <a:rPr sz="1159" spc="135" dirty="0">
                <a:solidFill>
                  <a:srgbClr val="FFFFFF"/>
                </a:solidFill>
                <a:latin typeface="+mj-lt"/>
                <a:cs typeface="Arial" panose="020B0604020202020204" pitchFamily="34" charset="0"/>
              </a:rPr>
              <a:t> </a:t>
            </a:r>
            <a:r>
              <a:rPr sz="1159" spc="-48" dirty="0">
                <a:solidFill>
                  <a:srgbClr val="FFFFFF"/>
                </a:solidFill>
                <a:latin typeface="+mj-lt"/>
                <a:cs typeface="Arial" panose="020B0604020202020204" pitchFamily="34" charset="0"/>
              </a:rPr>
              <a:t>a</a:t>
            </a:r>
            <a:r>
              <a:rPr sz="1159" spc="-10" dirty="0">
                <a:solidFill>
                  <a:srgbClr val="FFFFFF"/>
                </a:solidFill>
                <a:latin typeface="+mj-lt"/>
                <a:cs typeface="Arial" panose="020B0604020202020204" pitchFamily="34" charset="0"/>
              </a:rPr>
              <a:t> </a:t>
            </a:r>
            <a:r>
              <a:rPr sz="1159" spc="-29" dirty="0">
                <a:solidFill>
                  <a:srgbClr val="FFFFFF"/>
                </a:solidFill>
                <a:latin typeface="+mj-lt"/>
                <a:cs typeface="Arial" panose="020B0604020202020204" pitchFamily="34" charset="0"/>
              </a:rPr>
              <a:t>listed</a:t>
            </a:r>
            <a:r>
              <a:rPr sz="1159" spc="-5"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foreign</a:t>
            </a:r>
            <a:r>
              <a:rPr sz="1159" spc="-5" dirty="0">
                <a:solidFill>
                  <a:srgbClr val="FFFFFF"/>
                </a:solidFill>
                <a:latin typeface="+mj-lt"/>
                <a:cs typeface="Arial" panose="020B0604020202020204" pitchFamily="34" charset="0"/>
              </a:rPr>
              <a:t> </a:t>
            </a:r>
            <a:r>
              <a:rPr sz="1159" spc="-29" dirty="0">
                <a:solidFill>
                  <a:srgbClr val="FFFFFF"/>
                </a:solidFill>
                <a:latin typeface="+mj-lt"/>
                <a:cs typeface="Arial" panose="020B0604020202020204" pitchFamily="34" charset="0"/>
              </a:rPr>
              <a:t>entity</a:t>
            </a:r>
            <a:endParaRPr sz="1159">
              <a:latin typeface="+mj-lt"/>
              <a:cs typeface="Arial" panose="020B0604020202020204" pitchFamily="34" charset="0"/>
            </a:endParaRPr>
          </a:p>
        </p:txBody>
      </p:sp>
      <p:grpSp>
        <p:nvGrpSpPr>
          <p:cNvPr id="31" name="object 31"/>
          <p:cNvGrpSpPr/>
          <p:nvPr/>
        </p:nvGrpSpPr>
        <p:grpSpPr>
          <a:xfrm>
            <a:off x="1089430" y="4379461"/>
            <a:ext cx="1962250" cy="837983"/>
            <a:chOff x="1128013" y="4276598"/>
            <a:chExt cx="2049780" cy="642620"/>
          </a:xfrm>
        </p:grpSpPr>
        <p:sp>
          <p:nvSpPr>
            <p:cNvPr id="32" name="object 32"/>
            <p:cNvSpPr/>
            <p:nvPr/>
          </p:nvSpPr>
          <p:spPr>
            <a:xfrm>
              <a:off x="1140713" y="4289298"/>
              <a:ext cx="2024380" cy="617220"/>
            </a:xfrm>
            <a:custGeom>
              <a:avLst/>
              <a:gdLst/>
              <a:ahLst/>
              <a:cxnLst/>
              <a:rect l="l" t="t" r="r" b="b"/>
              <a:pathLst>
                <a:path w="2024380" h="617220">
                  <a:moveTo>
                    <a:pt x="2023872" y="0"/>
                  </a:moveTo>
                  <a:lnTo>
                    <a:pt x="0" y="0"/>
                  </a:lnTo>
                  <a:lnTo>
                    <a:pt x="0" y="617219"/>
                  </a:lnTo>
                  <a:lnTo>
                    <a:pt x="2023872" y="617219"/>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33" name="object 33"/>
            <p:cNvSpPr/>
            <p:nvPr/>
          </p:nvSpPr>
          <p:spPr>
            <a:xfrm>
              <a:off x="1140713" y="4289298"/>
              <a:ext cx="2024380" cy="617220"/>
            </a:xfrm>
            <a:custGeom>
              <a:avLst/>
              <a:gdLst/>
              <a:ahLst/>
              <a:cxnLst/>
              <a:rect l="l" t="t" r="r" b="b"/>
              <a:pathLst>
                <a:path w="2024380" h="617220">
                  <a:moveTo>
                    <a:pt x="0" y="617219"/>
                  </a:moveTo>
                  <a:lnTo>
                    <a:pt x="2023872" y="617219"/>
                  </a:lnTo>
                  <a:lnTo>
                    <a:pt x="2023872" y="0"/>
                  </a:lnTo>
                  <a:lnTo>
                    <a:pt x="0" y="0"/>
                  </a:lnTo>
                  <a:lnTo>
                    <a:pt x="0" y="6172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34" name="object 34"/>
          <p:cNvSpPr txBox="1"/>
          <p:nvPr/>
        </p:nvSpPr>
        <p:spPr>
          <a:xfrm>
            <a:off x="1101693" y="4391728"/>
            <a:ext cx="1937829" cy="531858"/>
          </a:xfrm>
          <a:prstGeom prst="rect">
            <a:avLst/>
          </a:prstGeom>
        </p:spPr>
        <p:txBody>
          <a:bodyPr vert="horz" wrap="square" lIns="0" tIns="66847" rIns="0" bIns="0" rtlCol="0">
            <a:spAutoFit/>
          </a:bodyPr>
          <a:lstStyle/>
          <a:p>
            <a:pPr marL="13492" marR="7973" indent="-2453" algn="ctr">
              <a:lnSpc>
                <a:spcPts val="1169"/>
              </a:lnSpc>
              <a:spcBef>
                <a:spcPts val="526"/>
              </a:spcBef>
            </a:pPr>
            <a:r>
              <a:rPr sz="1159" dirty="0">
                <a:solidFill>
                  <a:srgbClr val="FFFFFF"/>
                </a:solidFill>
                <a:latin typeface="+mj-lt"/>
                <a:cs typeface="Arial" panose="020B0604020202020204" pitchFamily="34" charset="0"/>
              </a:rPr>
              <a:t>or</a:t>
            </a:r>
            <a:r>
              <a:rPr sz="1159" spc="-14" dirty="0">
                <a:solidFill>
                  <a:srgbClr val="FFFFFF"/>
                </a:solidFill>
                <a:latin typeface="+mj-lt"/>
                <a:cs typeface="Arial" panose="020B0604020202020204" pitchFamily="34" charset="0"/>
              </a:rPr>
              <a:t> </a:t>
            </a:r>
            <a:r>
              <a:rPr sz="1159" spc="-19" dirty="0">
                <a:solidFill>
                  <a:srgbClr val="FFFFFF"/>
                </a:solidFill>
                <a:latin typeface="+mj-lt"/>
                <a:cs typeface="Arial" panose="020B0604020202020204" pitchFamily="34" charset="0"/>
              </a:rPr>
              <a:t>investment</a:t>
            </a:r>
            <a:r>
              <a:rPr sz="1159" spc="-10"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with</a:t>
            </a:r>
            <a:r>
              <a:rPr sz="1159" spc="-10" dirty="0">
                <a:solidFill>
                  <a:srgbClr val="FFFFFF"/>
                </a:solidFill>
                <a:latin typeface="+mj-lt"/>
                <a:cs typeface="Arial" panose="020B0604020202020204" pitchFamily="34" charset="0"/>
              </a:rPr>
              <a:t> control </a:t>
            </a:r>
            <a:r>
              <a:rPr sz="1159" spc="-29" dirty="0">
                <a:solidFill>
                  <a:srgbClr val="FFFFFF"/>
                </a:solidFill>
                <a:latin typeface="+mj-lt"/>
                <a:cs typeface="Arial" panose="020B0604020202020204" pitchFamily="34" charset="0"/>
              </a:rPr>
              <a:t>where </a:t>
            </a:r>
            <a:r>
              <a:rPr sz="1159" spc="-24" dirty="0">
                <a:solidFill>
                  <a:srgbClr val="FFFFFF"/>
                </a:solidFill>
                <a:latin typeface="+mj-lt"/>
                <a:cs typeface="Arial" panose="020B0604020202020204" pitchFamily="34" charset="0"/>
              </a:rPr>
              <a:t> </a:t>
            </a:r>
            <a:r>
              <a:rPr sz="1159" spc="-19" dirty="0">
                <a:solidFill>
                  <a:srgbClr val="FFFFFF"/>
                </a:solidFill>
                <a:latin typeface="+mj-lt"/>
                <a:cs typeface="Arial" panose="020B0604020202020204" pitchFamily="34" charset="0"/>
              </a:rPr>
              <a:t>investment</a:t>
            </a:r>
            <a:r>
              <a:rPr sz="1159" spc="-5" dirty="0">
                <a:solidFill>
                  <a:srgbClr val="FFFFFF"/>
                </a:solidFill>
                <a:latin typeface="+mj-lt"/>
                <a:cs typeface="Arial" panose="020B0604020202020204" pitchFamily="34" charset="0"/>
              </a:rPr>
              <a:t> </a:t>
            </a:r>
            <a:r>
              <a:rPr sz="1159" spc="-43" dirty="0">
                <a:solidFill>
                  <a:srgbClr val="FFFFFF"/>
                </a:solidFill>
                <a:latin typeface="+mj-lt"/>
                <a:cs typeface="Arial" panose="020B0604020202020204" pitchFamily="34" charset="0"/>
              </a:rPr>
              <a:t>is</a:t>
            </a:r>
            <a:r>
              <a:rPr sz="1159" spc="-10" dirty="0">
                <a:solidFill>
                  <a:srgbClr val="FFFFFF"/>
                </a:solidFill>
                <a:latin typeface="+mj-lt"/>
                <a:cs typeface="Arial" panose="020B0604020202020204" pitchFamily="34" charset="0"/>
              </a:rPr>
              <a:t> </a:t>
            </a:r>
            <a:r>
              <a:rPr sz="1159" spc="-39" dirty="0">
                <a:solidFill>
                  <a:srgbClr val="FFFFFF"/>
                </a:solidFill>
                <a:latin typeface="+mj-lt"/>
                <a:cs typeface="Arial" panose="020B0604020202020204" pitchFamily="34" charset="0"/>
              </a:rPr>
              <a:t>less</a:t>
            </a:r>
            <a:r>
              <a:rPr sz="1159"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than ten</a:t>
            </a:r>
            <a:r>
              <a:rPr sz="1159" spc="-19" dirty="0">
                <a:solidFill>
                  <a:srgbClr val="FFFFFF"/>
                </a:solidFill>
                <a:latin typeface="+mj-lt"/>
                <a:cs typeface="Arial" panose="020B0604020202020204" pitchFamily="34" charset="0"/>
              </a:rPr>
              <a:t> </a:t>
            </a:r>
            <a:r>
              <a:rPr sz="1159" spc="-14" dirty="0">
                <a:solidFill>
                  <a:srgbClr val="FFFFFF"/>
                </a:solidFill>
                <a:latin typeface="+mj-lt"/>
                <a:cs typeface="Arial" panose="020B0604020202020204" pitchFamily="34" charset="0"/>
              </a:rPr>
              <a:t>per </a:t>
            </a:r>
            <a:r>
              <a:rPr sz="1159" spc="-10" dirty="0">
                <a:solidFill>
                  <a:srgbClr val="FFFFFF"/>
                </a:solidFill>
                <a:latin typeface="+mj-lt"/>
                <a:cs typeface="Arial" panose="020B0604020202020204" pitchFamily="34" charset="0"/>
              </a:rPr>
              <a:t> </a:t>
            </a:r>
            <a:r>
              <a:rPr sz="1159" spc="-19" dirty="0">
                <a:solidFill>
                  <a:srgbClr val="FFFFFF"/>
                </a:solidFill>
                <a:latin typeface="+mj-lt"/>
                <a:cs typeface="Arial" panose="020B0604020202020204" pitchFamily="34" charset="0"/>
              </a:rPr>
              <a:t>cent. </a:t>
            </a:r>
            <a:r>
              <a:rPr sz="1159" spc="-5" dirty="0">
                <a:solidFill>
                  <a:srgbClr val="FFFFFF"/>
                </a:solidFill>
                <a:latin typeface="+mj-lt"/>
                <a:cs typeface="Arial" panose="020B0604020202020204" pitchFamily="34" charset="0"/>
              </a:rPr>
              <a:t>of</a:t>
            </a:r>
            <a:r>
              <a:rPr sz="1159" spc="150" dirty="0">
                <a:solidFill>
                  <a:srgbClr val="FFFFFF"/>
                </a:solidFill>
                <a:latin typeface="+mj-lt"/>
                <a:cs typeface="Arial" panose="020B0604020202020204" pitchFamily="34" charset="0"/>
              </a:rPr>
              <a:t> </a:t>
            </a:r>
            <a:r>
              <a:rPr sz="1159" spc="-5" dirty="0">
                <a:solidFill>
                  <a:srgbClr val="FFFFFF"/>
                </a:solidFill>
                <a:latin typeface="+mj-lt"/>
                <a:cs typeface="Arial" panose="020B0604020202020204" pitchFamily="34" charset="0"/>
              </a:rPr>
              <a:t>the</a:t>
            </a:r>
            <a:r>
              <a:rPr sz="1159" dirty="0">
                <a:solidFill>
                  <a:srgbClr val="FFFFFF"/>
                </a:solidFill>
                <a:latin typeface="+mj-lt"/>
                <a:cs typeface="Arial" panose="020B0604020202020204" pitchFamily="34" charset="0"/>
              </a:rPr>
              <a:t> </a:t>
            </a:r>
            <a:r>
              <a:rPr sz="1159" spc="-19" dirty="0">
                <a:solidFill>
                  <a:srgbClr val="FFFFFF"/>
                </a:solidFill>
                <a:latin typeface="+mj-lt"/>
                <a:cs typeface="Arial" panose="020B0604020202020204" pitchFamily="34" charset="0"/>
              </a:rPr>
              <a:t>paid-up</a:t>
            </a:r>
            <a:r>
              <a:rPr sz="1159"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equity</a:t>
            </a:r>
            <a:r>
              <a:rPr sz="1159" spc="-10"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capital</a:t>
            </a:r>
            <a:endParaRPr sz="1159" dirty="0">
              <a:latin typeface="+mj-lt"/>
              <a:cs typeface="Arial" panose="020B0604020202020204" pitchFamily="34" charset="0"/>
            </a:endParaRPr>
          </a:p>
        </p:txBody>
      </p:sp>
      <p:grpSp>
        <p:nvGrpSpPr>
          <p:cNvPr id="35" name="object 35"/>
          <p:cNvGrpSpPr/>
          <p:nvPr/>
        </p:nvGrpSpPr>
        <p:grpSpPr>
          <a:xfrm>
            <a:off x="3434121" y="4379461"/>
            <a:ext cx="1979667" cy="620639"/>
            <a:chOff x="3555746" y="4276598"/>
            <a:chExt cx="2049780" cy="642620"/>
          </a:xfrm>
        </p:grpSpPr>
        <p:sp>
          <p:nvSpPr>
            <p:cNvPr id="36" name="object 36"/>
            <p:cNvSpPr/>
            <p:nvPr/>
          </p:nvSpPr>
          <p:spPr>
            <a:xfrm>
              <a:off x="3568446" y="4289298"/>
              <a:ext cx="2024380" cy="617220"/>
            </a:xfrm>
            <a:custGeom>
              <a:avLst/>
              <a:gdLst/>
              <a:ahLst/>
              <a:cxnLst/>
              <a:rect l="l" t="t" r="r" b="b"/>
              <a:pathLst>
                <a:path w="2024379" h="617220">
                  <a:moveTo>
                    <a:pt x="2023872" y="0"/>
                  </a:moveTo>
                  <a:lnTo>
                    <a:pt x="0" y="0"/>
                  </a:lnTo>
                  <a:lnTo>
                    <a:pt x="0" y="617219"/>
                  </a:lnTo>
                  <a:lnTo>
                    <a:pt x="2023872" y="617219"/>
                  </a:lnTo>
                  <a:lnTo>
                    <a:pt x="2023872"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37" name="object 37"/>
            <p:cNvSpPr/>
            <p:nvPr/>
          </p:nvSpPr>
          <p:spPr>
            <a:xfrm>
              <a:off x="3568446" y="4289298"/>
              <a:ext cx="2024380" cy="617220"/>
            </a:xfrm>
            <a:custGeom>
              <a:avLst/>
              <a:gdLst/>
              <a:ahLst/>
              <a:cxnLst/>
              <a:rect l="l" t="t" r="r" b="b"/>
              <a:pathLst>
                <a:path w="2024379" h="617220">
                  <a:moveTo>
                    <a:pt x="0" y="617219"/>
                  </a:moveTo>
                  <a:lnTo>
                    <a:pt x="2023872" y="617219"/>
                  </a:lnTo>
                  <a:lnTo>
                    <a:pt x="2023872" y="0"/>
                  </a:lnTo>
                  <a:lnTo>
                    <a:pt x="0" y="0"/>
                  </a:lnTo>
                  <a:lnTo>
                    <a:pt x="0" y="617219"/>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38" name="object 38"/>
          <p:cNvSpPr txBox="1"/>
          <p:nvPr/>
        </p:nvSpPr>
        <p:spPr>
          <a:xfrm>
            <a:off x="3446386" y="4391727"/>
            <a:ext cx="1955136" cy="375975"/>
          </a:xfrm>
          <a:prstGeom prst="rect">
            <a:avLst/>
          </a:prstGeom>
        </p:spPr>
        <p:txBody>
          <a:bodyPr vert="horz" wrap="square" lIns="0" tIns="4293" rIns="0" bIns="0" rtlCol="0">
            <a:spAutoFit/>
          </a:bodyPr>
          <a:lstStyle/>
          <a:p>
            <a:pPr>
              <a:spcBef>
                <a:spcPts val="34"/>
              </a:spcBef>
            </a:pPr>
            <a:endParaRPr sz="1256">
              <a:latin typeface="+mj-lt"/>
              <a:cs typeface="Arial" panose="020B0604020202020204" pitchFamily="34" charset="0"/>
            </a:endParaRPr>
          </a:p>
          <a:p>
            <a:pPr marL="273524"/>
            <a:r>
              <a:rPr sz="1159" spc="-5" dirty="0">
                <a:solidFill>
                  <a:srgbClr val="FFFFFF"/>
                </a:solidFill>
                <a:latin typeface="+mj-lt"/>
                <a:cs typeface="Arial" panose="020B0604020202020204" pitchFamily="34" charset="0"/>
              </a:rPr>
              <a:t>of</a:t>
            </a:r>
            <a:r>
              <a:rPr sz="1159" spc="130" dirty="0">
                <a:solidFill>
                  <a:srgbClr val="FFFFFF"/>
                </a:solidFill>
                <a:latin typeface="+mj-lt"/>
                <a:cs typeface="Arial" panose="020B0604020202020204" pitchFamily="34" charset="0"/>
              </a:rPr>
              <a:t> </a:t>
            </a:r>
            <a:r>
              <a:rPr sz="1159" spc="-48" dirty="0">
                <a:solidFill>
                  <a:srgbClr val="FFFFFF"/>
                </a:solidFill>
                <a:latin typeface="+mj-lt"/>
                <a:cs typeface="Arial" panose="020B0604020202020204" pitchFamily="34" charset="0"/>
              </a:rPr>
              <a:t>a</a:t>
            </a:r>
            <a:r>
              <a:rPr sz="1159" spc="-5" dirty="0">
                <a:solidFill>
                  <a:srgbClr val="FFFFFF"/>
                </a:solidFill>
                <a:latin typeface="+mj-lt"/>
                <a:cs typeface="Arial" panose="020B0604020202020204" pitchFamily="34" charset="0"/>
              </a:rPr>
              <a:t> </a:t>
            </a:r>
            <a:r>
              <a:rPr sz="1159" spc="-29" dirty="0">
                <a:solidFill>
                  <a:srgbClr val="FFFFFF"/>
                </a:solidFill>
                <a:latin typeface="+mj-lt"/>
                <a:cs typeface="Arial" panose="020B0604020202020204" pitchFamily="34" charset="0"/>
              </a:rPr>
              <a:t>listed</a:t>
            </a:r>
            <a:r>
              <a:rPr sz="1159" spc="-5" dirty="0">
                <a:solidFill>
                  <a:srgbClr val="FFFFFF"/>
                </a:solidFill>
                <a:latin typeface="+mj-lt"/>
                <a:cs typeface="Arial" panose="020B0604020202020204" pitchFamily="34" charset="0"/>
              </a:rPr>
              <a:t> </a:t>
            </a:r>
            <a:r>
              <a:rPr sz="1159" spc="-24" dirty="0">
                <a:solidFill>
                  <a:srgbClr val="FFFFFF"/>
                </a:solidFill>
                <a:latin typeface="+mj-lt"/>
                <a:cs typeface="Arial" panose="020B0604020202020204" pitchFamily="34" charset="0"/>
              </a:rPr>
              <a:t>foreign</a:t>
            </a:r>
            <a:r>
              <a:rPr sz="1159" spc="-10" dirty="0">
                <a:solidFill>
                  <a:srgbClr val="FFFFFF"/>
                </a:solidFill>
                <a:latin typeface="+mj-lt"/>
                <a:cs typeface="Arial" panose="020B0604020202020204" pitchFamily="34" charset="0"/>
              </a:rPr>
              <a:t> </a:t>
            </a:r>
            <a:r>
              <a:rPr sz="1159" spc="-34" dirty="0">
                <a:solidFill>
                  <a:srgbClr val="FFFFFF"/>
                </a:solidFill>
                <a:latin typeface="+mj-lt"/>
                <a:cs typeface="Arial" panose="020B0604020202020204" pitchFamily="34" charset="0"/>
              </a:rPr>
              <a:t>entity;</a:t>
            </a:r>
            <a:endParaRPr sz="1159">
              <a:latin typeface="+mj-lt"/>
              <a:cs typeface="Arial" panose="020B0604020202020204" pitchFamily="34" charset="0"/>
            </a:endParaRPr>
          </a:p>
        </p:txBody>
      </p:sp>
      <p:grpSp>
        <p:nvGrpSpPr>
          <p:cNvPr id="39" name="object 39"/>
          <p:cNvGrpSpPr/>
          <p:nvPr/>
        </p:nvGrpSpPr>
        <p:grpSpPr>
          <a:xfrm>
            <a:off x="6711977" y="1915549"/>
            <a:ext cx="1477391" cy="3314163"/>
            <a:chOff x="6949693" y="1725422"/>
            <a:chExt cx="1529715" cy="3431540"/>
          </a:xfrm>
        </p:grpSpPr>
        <p:sp>
          <p:nvSpPr>
            <p:cNvPr id="40" name="object 40"/>
            <p:cNvSpPr/>
            <p:nvPr/>
          </p:nvSpPr>
          <p:spPr>
            <a:xfrm>
              <a:off x="7870697" y="1738122"/>
              <a:ext cx="596265" cy="3406140"/>
            </a:xfrm>
            <a:custGeom>
              <a:avLst/>
              <a:gdLst/>
              <a:ahLst/>
              <a:cxnLst/>
              <a:rect l="l" t="t" r="r" b="b"/>
              <a:pathLst>
                <a:path w="596265" h="3406140">
                  <a:moveTo>
                    <a:pt x="0" y="1702308"/>
                  </a:moveTo>
                  <a:lnTo>
                    <a:pt x="297942" y="1702308"/>
                  </a:lnTo>
                  <a:lnTo>
                    <a:pt x="297942" y="3405886"/>
                  </a:lnTo>
                  <a:lnTo>
                    <a:pt x="596010" y="3405886"/>
                  </a:lnTo>
                </a:path>
                <a:path w="596265" h="3406140">
                  <a:moveTo>
                    <a:pt x="0" y="1702308"/>
                  </a:moveTo>
                  <a:lnTo>
                    <a:pt x="297942" y="1702308"/>
                  </a:lnTo>
                  <a:lnTo>
                    <a:pt x="297942" y="2270125"/>
                  </a:lnTo>
                  <a:lnTo>
                    <a:pt x="596010" y="2270125"/>
                  </a:lnTo>
                </a:path>
                <a:path w="596265" h="3406140">
                  <a:moveTo>
                    <a:pt x="0" y="1703197"/>
                  </a:moveTo>
                  <a:lnTo>
                    <a:pt x="297942" y="1703197"/>
                  </a:lnTo>
                  <a:lnTo>
                    <a:pt x="297942" y="1135380"/>
                  </a:lnTo>
                  <a:lnTo>
                    <a:pt x="596010" y="1135380"/>
                  </a:lnTo>
                </a:path>
                <a:path w="596265" h="3406140">
                  <a:moveTo>
                    <a:pt x="0" y="1703578"/>
                  </a:moveTo>
                  <a:lnTo>
                    <a:pt x="297942" y="1703578"/>
                  </a:lnTo>
                  <a:lnTo>
                    <a:pt x="297942" y="0"/>
                  </a:lnTo>
                  <a:lnTo>
                    <a:pt x="596010" y="0"/>
                  </a:lnTo>
                </a:path>
              </a:pathLst>
            </a:custGeom>
            <a:ln w="25400">
              <a:solidFill>
                <a:srgbClr val="3C6695"/>
              </a:solidFill>
            </a:ln>
          </p:spPr>
          <p:txBody>
            <a:bodyPr wrap="square" lIns="0" tIns="0" rIns="0" bIns="0" rtlCol="0"/>
            <a:lstStyle/>
            <a:p>
              <a:endParaRPr sz="1738">
                <a:latin typeface="+mj-lt"/>
                <a:cs typeface="Arial" panose="020B0604020202020204" pitchFamily="34" charset="0"/>
              </a:endParaRPr>
            </a:p>
          </p:txBody>
        </p:sp>
        <p:sp>
          <p:nvSpPr>
            <p:cNvPr id="41" name="object 41"/>
            <p:cNvSpPr/>
            <p:nvPr/>
          </p:nvSpPr>
          <p:spPr>
            <a:xfrm>
              <a:off x="6962393" y="1826514"/>
              <a:ext cx="908685" cy="3229610"/>
            </a:xfrm>
            <a:custGeom>
              <a:avLst/>
              <a:gdLst/>
              <a:ahLst/>
              <a:cxnLst/>
              <a:rect l="l" t="t" r="r" b="b"/>
              <a:pathLst>
                <a:path w="908684" h="3229610">
                  <a:moveTo>
                    <a:pt x="908303" y="0"/>
                  </a:moveTo>
                  <a:lnTo>
                    <a:pt x="0" y="0"/>
                  </a:lnTo>
                  <a:lnTo>
                    <a:pt x="0" y="3229355"/>
                  </a:lnTo>
                  <a:lnTo>
                    <a:pt x="908303" y="3229355"/>
                  </a:lnTo>
                  <a:lnTo>
                    <a:pt x="908303"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42" name="object 42"/>
            <p:cNvSpPr/>
            <p:nvPr/>
          </p:nvSpPr>
          <p:spPr>
            <a:xfrm>
              <a:off x="6962393" y="1826514"/>
              <a:ext cx="908685" cy="3229610"/>
            </a:xfrm>
            <a:custGeom>
              <a:avLst/>
              <a:gdLst/>
              <a:ahLst/>
              <a:cxnLst/>
              <a:rect l="l" t="t" r="r" b="b"/>
              <a:pathLst>
                <a:path w="908684" h="3229610">
                  <a:moveTo>
                    <a:pt x="0" y="3229355"/>
                  </a:moveTo>
                  <a:lnTo>
                    <a:pt x="908303" y="3229355"/>
                  </a:lnTo>
                  <a:lnTo>
                    <a:pt x="908303" y="0"/>
                  </a:lnTo>
                  <a:lnTo>
                    <a:pt x="0" y="0"/>
                  </a:lnTo>
                  <a:lnTo>
                    <a:pt x="0" y="3229355"/>
                  </a:lnTo>
                  <a:close/>
                </a:path>
              </a:pathLst>
            </a:custGeom>
            <a:ln w="25399">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43" name="object 43"/>
          <p:cNvSpPr txBox="1"/>
          <p:nvPr/>
        </p:nvSpPr>
        <p:spPr>
          <a:xfrm>
            <a:off x="7037172" y="3054699"/>
            <a:ext cx="205313" cy="809467"/>
          </a:xfrm>
          <a:prstGeom prst="rect">
            <a:avLst/>
          </a:prstGeom>
        </p:spPr>
        <p:txBody>
          <a:bodyPr vert="vert270" wrap="square" lIns="0" tIns="0" rIns="0" bIns="0" rtlCol="0">
            <a:spAutoFit/>
          </a:bodyPr>
          <a:lstStyle/>
          <a:p>
            <a:pPr marL="12266">
              <a:lnSpc>
                <a:spcPts val="1637"/>
              </a:lnSpc>
            </a:pPr>
            <a:r>
              <a:rPr sz="1449" spc="-14" dirty="0">
                <a:solidFill>
                  <a:srgbClr val="FFFFFF"/>
                </a:solidFill>
                <a:latin typeface="+mj-lt"/>
                <a:cs typeface="Arial" panose="020B0604020202020204" pitchFamily="34" charset="0"/>
              </a:rPr>
              <a:t>Control</a:t>
            </a:r>
            <a:endParaRPr sz="1449" dirty="0">
              <a:latin typeface="+mj-lt"/>
              <a:cs typeface="Arial" panose="020B0604020202020204" pitchFamily="34" charset="0"/>
            </a:endParaRPr>
          </a:p>
        </p:txBody>
      </p:sp>
      <p:grpSp>
        <p:nvGrpSpPr>
          <p:cNvPr id="44" name="object 44"/>
          <p:cNvGrpSpPr/>
          <p:nvPr/>
        </p:nvGrpSpPr>
        <p:grpSpPr>
          <a:xfrm>
            <a:off x="8164714" y="1475459"/>
            <a:ext cx="2902039" cy="903361"/>
            <a:chOff x="8453881" y="1269746"/>
            <a:chExt cx="3004820" cy="935355"/>
          </a:xfrm>
        </p:grpSpPr>
        <p:sp>
          <p:nvSpPr>
            <p:cNvPr id="45" name="object 45"/>
            <p:cNvSpPr/>
            <p:nvPr/>
          </p:nvSpPr>
          <p:spPr>
            <a:xfrm>
              <a:off x="8466581" y="1282446"/>
              <a:ext cx="2979420" cy="909955"/>
            </a:xfrm>
            <a:custGeom>
              <a:avLst/>
              <a:gdLst/>
              <a:ahLst/>
              <a:cxnLst/>
              <a:rect l="l" t="t" r="r" b="b"/>
              <a:pathLst>
                <a:path w="2979420" h="909955">
                  <a:moveTo>
                    <a:pt x="2979420" y="0"/>
                  </a:moveTo>
                  <a:lnTo>
                    <a:pt x="0" y="0"/>
                  </a:lnTo>
                  <a:lnTo>
                    <a:pt x="0" y="909827"/>
                  </a:lnTo>
                  <a:lnTo>
                    <a:pt x="2979420" y="909827"/>
                  </a:lnTo>
                  <a:lnTo>
                    <a:pt x="297942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46" name="object 46"/>
            <p:cNvSpPr/>
            <p:nvPr/>
          </p:nvSpPr>
          <p:spPr>
            <a:xfrm>
              <a:off x="8466581" y="1282446"/>
              <a:ext cx="2979420" cy="909955"/>
            </a:xfrm>
            <a:custGeom>
              <a:avLst/>
              <a:gdLst/>
              <a:ahLst/>
              <a:cxnLst/>
              <a:rect l="l" t="t" r="r" b="b"/>
              <a:pathLst>
                <a:path w="2979420" h="909955">
                  <a:moveTo>
                    <a:pt x="0" y="909827"/>
                  </a:moveTo>
                  <a:lnTo>
                    <a:pt x="2979420" y="909827"/>
                  </a:lnTo>
                  <a:lnTo>
                    <a:pt x="2979420" y="0"/>
                  </a:lnTo>
                  <a:lnTo>
                    <a:pt x="0" y="0"/>
                  </a:lnTo>
                  <a:lnTo>
                    <a:pt x="0" y="909827"/>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47" name="object 47"/>
          <p:cNvSpPr txBox="1"/>
          <p:nvPr/>
        </p:nvSpPr>
        <p:spPr>
          <a:xfrm>
            <a:off x="8176980" y="1487725"/>
            <a:ext cx="2877508" cy="639896"/>
          </a:xfrm>
          <a:prstGeom prst="rect">
            <a:avLst/>
          </a:prstGeom>
        </p:spPr>
        <p:txBody>
          <a:bodyPr vert="horz" wrap="square" lIns="0" tIns="2453" rIns="0" bIns="0" rtlCol="0">
            <a:spAutoFit/>
          </a:bodyPr>
          <a:lstStyle/>
          <a:p>
            <a:pPr>
              <a:spcBef>
                <a:spcPts val="19"/>
              </a:spcBef>
            </a:pPr>
            <a:endParaRPr sz="1642">
              <a:latin typeface="+mj-lt"/>
              <a:cs typeface="Arial" panose="020B0604020202020204" pitchFamily="34" charset="0"/>
            </a:endParaRPr>
          </a:p>
          <a:p>
            <a:pPr marL="1024796" marR="334239" indent="-708342">
              <a:lnSpc>
                <a:spcPts val="1468"/>
              </a:lnSpc>
            </a:pPr>
            <a:r>
              <a:rPr sz="1449" spc="-10" dirty="0">
                <a:solidFill>
                  <a:srgbClr val="FFFFFF"/>
                </a:solidFill>
                <a:latin typeface="+mj-lt"/>
                <a:cs typeface="Arial" panose="020B0604020202020204" pitchFamily="34" charset="0"/>
              </a:rPr>
              <a:t>the </a:t>
            </a:r>
            <a:r>
              <a:rPr sz="1449" spc="-24" dirty="0">
                <a:solidFill>
                  <a:srgbClr val="FFFFFF"/>
                </a:solidFill>
                <a:latin typeface="+mj-lt"/>
                <a:cs typeface="Arial" panose="020B0604020202020204" pitchFamily="34" charset="0"/>
              </a:rPr>
              <a:t>right </a:t>
            </a:r>
            <a:r>
              <a:rPr sz="1449" spc="10" dirty="0">
                <a:solidFill>
                  <a:srgbClr val="FFFFFF"/>
                </a:solidFill>
                <a:latin typeface="+mj-lt"/>
                <a:cs typeface="Arial" panose="020B0604020202020204" pitchFamily="34" charset="0"/>
              </a:rPr>
              <a:t>to </a:t>
            </a:r>
            <a:r>
              <a:rPr sz="1449" spc="-10" dirty="0">
                <a:solidFill>
                  <a:srgbClr val="FFFFFF"/>
                </a:solidFill>
                <a:latin typeface="+mj-lt"/>
                <a:cs typeface="Arial" panose="020B0604020202020204" pitchFamily="34" charset="0"/>
              </a:rPr>
              <a:t>appoint </a:t>
            </a:r>
            <a:r>
              <a:rPr sz="1449" spc="-39" dirty="0">
                <a:solidFill>
                  <a:srgbClr val="FFFFFF"/>
                </a:solidFill>
                <a:latin typeface="+mj-lt"/>
                <a:cs typeface="Arial" panose="020B0604020202020204" pitchFamily="34" charset="0"/>
              </a:rPr>
              <a:t>majority </a:t>
            </a:r>
            <a:r>
              <a:rPr sz="1449" spc="-5" dirty="0">
                <a:solidFill>
                  <a:srgbClr val="FFFFFF"/>
                </a:solidFill>
                <a:latin typeface="+mj-lt"/>
                <a:cs typeface="Arial" panose="020B0604020202020204" pitchFamily="34" charset="0"/>
              </a:rPr>
              <a:t>of </a:t>
            </a:r>
            <a:r>
              <a:rPr sz="1449" spc="-348" dirty="0">
                <a:solidFill>
                  <a:srgbClr val="FFFFFF"/>
                </a:solidFill>
                <a:latin typeface="+mj-lt"/>
                <a:cs typeface="Arial" panose="020B0604020202020204" pitchFamily="34" charset="0"/>
              </a:rPr>
              <a:t> </a:t>
            </a:r>
            <a:r>
              <a:rPr sz="1449" spc="-19" dirty="0">
                <a:solidFill>
                  <a:srgbClr val="FFFFFF"/>
                </a:solidFill>
                <a:latin typeface="+mj-lt"/>
                <a:cs typeface="Arial" panose="020B0604020202020204" pitchFamily="34" charset="0"/>
              </a:rPr>
              <a:t>directors </a:t>
            </a:r>
            <a:r>
              <a:rPr sz="1449" dirty="0">
                <a:solidFill>
                  <a:srgbClr val="FFFFFF"/>
                </a:solidFill>
                <a:latin typeface="+mj-lt"/>
                <a:cs typeface="Arial" panose="020B0604020202020204" pitchFamily="34" charset="0"/>
              </a:rPr>
              <a:t>or</a:t>
            </a:r>
            <a:endParaRPr sz="1449">
              <a:latin typeface="+mj-lt"/>
              <a:cs typeface="Arial" panose="020B0604020202020204" pitchFamily="34" charset="0"/>
            </a:endParaRPr>
          </a:p>
        </p:txBody>
      </p:sp>
      <p:grpSp>
        <p:nvGrpSpPr>
          <p:cNvPr id="48" name="object 48"/>
          <p:cNvGrpSpPr/>
          <p:nvPr/>
        </p:nvGrpSpPr>
        <p:grpSpPr>
          <a:xfrm>
            <a:off x="8164714" y="2573476"/>
            <a:ext cx="2920193" cy="1067964"/>
            <a:chOff x="8453881" y="2406650"/>
            <a:chExt cx="3004820" cy="934085"/>
          </a:xfrm>
        </p:grpSpPr>
        <p:sp>
          <p:nvSpPr>
            <p:cNvPr id="49" name="object 49"/>
            <p:cNvSpPr/>
            <p:nvPr/>
          </p:nvSpPr>
          <p:spPr>
            <a:xfrm>
              <a:off x="8466581" y="2419350"/>
              <a:ext cx="2979420" cy="908685"/>
            </a:xfrm>
            <a:custGeom>
              <a:avLst/>
              <a:gdLst/>
              <a:ahLst/>
              <a:cxnLst/>
              <a:rect l="l" t="t" r="r" b="b"/>
              <a:pathLst>
                <a:path w="2979420" h="908685">
                  <a:moveTo>
                    <a:pt x="2979420" y="0"/>
                  </a:moveTo>
                  <a:lnTo>
                    <a:pt x="0" y="0"/>
                  </a:lnTo>
                  <a:lnTo>
                    <a:pt x="0" y="908303"/>
                  </a:lnTo>
                  <a:lnTo>
                    <a:pt x="2979420" y="908303"/>
                  </a:lnTo>
                  <a:lnTo>
                    <a:pt x="297942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50" name="object 50"/>
            <p:cNvSpPr/>
            <p:nvPr/>
          </p:nvSpPr>
          <p:spPr>
            <a:xfrm>
              <a:off x="8466581" y="2419350"/>
              <a:ext cx="2979420" cy="908685"/>
            </a:xfrm>
            <a:custGeom>
              <a:avLst/>
              <a:gdLst/>
              <a:ahLst/>
              <a:cxnLst/>
              <a:rect l="l" t="t" r="r" b="b"/>
              <a:pathLst>
                <a:path w="2979420" h="908685">
                  <a:moveTo>
                    <a:pt x="0" y="908303"/>
                  </a:moveTo>
                  <a:lnTo>
                    <a:pt x="2979420" y="908303"/>
                  </a:lnTo>
                  <a:lnTo>
                    <a:pt x="2979420" y="0"/>
                  </a:lnTo>
                  <a:lnTo>
                    <a:pt x="0" y="0"/>
                  </a:lnTo>
                  <a:lnTo>
                    <a:pt x="0" y="908303"/>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1" name="object 51"/>
          <p:cNvSpPr txBox="1"/>
          <p:nvPr/>
        </p:nvSpPr>
        <p:spPr>
          <a:xfrm>
            <a:off x="8176980" y="2585741"/>
            <a:ext cx="2877508" cy="809168"/>
          </a:xfrm>
          <a:prstGeom prst="rect">
            <a:avLst/>
          </a:prstGeom>
        </p:spPr>
        <p:txBody>
          <a:bodyPr vert="horz" wrap="square" lIns="0" tIns="54582" rIns="0" bIns="0" rtlCol="0">
            <a:spAutoFit/>
          </a:bodyPr>
          <a:lstStyle/>
          <a:p>
            <a:pPr marL="170493" marR="164973" indent="613" algn="ctr">
              <a:lnSpc>
                <a:spcPct val="84400"/>
              </a:lnSpc>
              <a:spcBef>
                <a:spcPts val="430"/>
              </a:spcBef>
            </a:pPr>
            <a:r>
              <a:rPr sz="1449" spc="10" dirty="0">
                <a:solidFill>
                  <a:srgbClr val="FFFFFF"/>
                </a:solidFill>
                <a:latin typeface="+mj-lt"/>
                <a:cs typeface="Arial" panose="020B0604020202020204" pitchFamily="34" charset="0"/>
              </a:rPr>
              <a:t>to </a:t>
            </a:r>
            <a:r>
              <a:rPr sz="1449" spc="-10" dirty="0">
                <a:solidFill>
                  <a:srgbClr val="FFFFFF"/>
                </a:solidFill>
                <a:latin typeface="+mj-lt"/>
                <a:cs typeface="Arial" panose="020B0604020202020204" pitchFamily="34" charset="0"/>
              </a:rPr>
              <a:t>control </a:t>
            </a:r>
            <a:r>
              <a:rPr sz="1449" spc="-24" dirty="0">
                <a:solidFill>
                  <a:srgbClr val="FFFFFF"/>
                </a:solidFill>
                <a:latin typeface="+mj-lt"/>
                <a:cs typeface="Arial" panose="020B0604020202020204" pitchFamily="34" charset="0"/>
              </a:rPr>
              <a:t>management </a:t>
            </a:r>
            <a:r>
              <a:rPr sz="1449" spc="5" dirty="0">
                <a:solidFill>
                  <a:srgbClr val="FFFFFF"/>
                </a:solidFill>
                <a:latin typeface="+mj-lt"/>
                <a:cs typeface="Arial" panose="020B0604020202020204" pitchFamily="34" charset="0"/>
              </a:rPr>
              <a:t>or </a:t>
            </a:r>
            <a:r>
              <a:rPr sz="1449" spc="-48" dirty="0">
                <a:solidFill>
                  <a:srgbClr val="FFFFFF"/>
                </a:solidFill>
                <a:latin typeface="+mj-lt"/>
                <a:cs typeface="Arial" panose="020B0604020202020204" pitchFamily="34" charset="0"/>
              </a:rPr>
              <a:t>policy </a:t>
            </a:r>
            <a:r>
              <a:rPr sz="1449" spc="-43" dirty="0">
                <a:solidFill>
                  <a:srgbClr val="FFFFFF"/>
                </a:solidFill>
                <a:latin typeface="+mj-lt"/>
                <a:cs typeface="Arial" panose="020B0604020202020204" pitchFamily="34" charset="0"/>
              </a:rPr>
              <a:t> </a:t>
            </a:r>
            <a:r>
              <a:rPr sz="1449" spc="-34" dirty="0">
                <a:solidFill>
                  <a:srgbClr val="FFFFFF"/>
                </a:solidFill>
                <a:latin typeface="+mj-lt"/>
                <a:cs typeface="Arial" panose="020B0604020202020204" pitchFamily="34" charset="0"/>
              </a:rPr>
              <a:t>decisions</a:t>
            </a:r>
            <a:r>
              <a:rPr sz="1449" spc="-24" dirty="0">
                <a:solidFill>
                  <a:srgbClr val="FFFFFF"/>
                </a:solidFill>
                <a:latin typeface="+mj-lt"/>
                <a:cs typeface="Arial" panose="020B0604020202020204" pitchFamily="34" charset="0"/>
              </a:rPr>
              <a:t> </a:t>
            </a:r>
            <a:r>
              <a:rPr sz="1449" spc="-43" dirty="0">
                <a:solidFill>
                  <a:srgbClr val="FFFFFF"/>
                </a:solidFill>
                <a:latin typeface="+mj-lt"/>
                <a:cs typeface="Arial" panose="020B0604020202020204" pitchFamily="34" charset="0"/>
              </a:rPr>
              <a:t>exercisable</a:t>
            </a:r>
            <a:r>
              <a:rPr sz="1449" spc="-14" dirty="0">
                <a:solidFill>
                  <a:srgbClr val="FFFFFF"/>
                </a:solidFill>
                <a:latin typeface="+mj-lt"/>
                <a:cs typeface="Arial" panose="020B0604020202020204" pitchFamily="34" charset="0"/>
              </a:rPr>
              <a:t> </a:t>
            </a:r>
            <a:r>
              <a:rPr sz="1449" spc="-68" dirty="0">
                <a:solidFill>
                  <a:srgbClr val="FFFFFF"/>
                </a:solidFill>
                <a:latin typeface="+mj-lt"/>
                <a:cs typeface="Arial" panose="020B0604020202020204" pitchFamily="34" charset="0"/>
              </a:rPr>
              <a:t>by</a:t>
            </a:r>
            <a:r>
              <a:rPr sz="1449" spc="-5" dirty="0">
                <a:solidFill>
                  <a:srgbClr val="FFFFFF"/>
                </a:solidFill>
                <a:latin typeface="+mj-lt"/>
                <a:cs typeface="Arial" panose="020B0604020202020204" pitchFamily="34" charset="0"/>
              </a:rPr>
              <a:t> </a:t>
            </a:r>
            <a:r>
              <a:rPr sz="1449" spc="-58" dirty="0">
                <a:solidFill>
                  <a:srgbClr val="FFFFFF"/>
                </a:solidFill>
                <a:latin typeface="+mj-lt"/>
                <a:cs typeface="Arial" panose="020B0604020202020204" pitchFamily="34" charset="0"/>
              </a:rPr>
              <a:t>a</a:t>
            </a:r>
            <a:r>
              <a:rPr sz="1449"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person</a:t>
            </a:r>
            <a:r>
              <a:rPr sz="1449" spc="-14" dirty="0">
                <a:solidFill>
                  <a:srgbClr val="FFFFFF"/>
                </a:solidFill>
                <a:latin typeface="+mj-lt"/>
                <a:cs typeface="Arial" panose="020B0604020202020204" pitchFamily="34" charset="0"/>
              </a:rPr>
              <a:t> </a:t>
            </a:r>
            <a:r>
              <a:rPr sz="1449" dirty="0">
                <a:solidFill>
                  <a:srgbClr val="FFFFFF"/>
                </a:solidFill>
                <a:latin typeface="+mj-lt"/>
                <a:cs typeface="Arial" panose="020B0604020202020204" pitchFamily="34" charset="0"/>
              </a:rPr>
              <a:t>or </a:t>
            </a:r>
            <a:r>
              <a:rPr sz="1449" spc="-348" dirty="0">
                <a:solidFill>
                  <a:srgbClr val="FFFFFF"/>
                </a:solidFill>
                <a:latin typeface="+mj-lt"/>
                <a:cs typeface="Arial" panose="020B0604020202020204" pitchFamily="34" charset="0"/>
              </a:rPr>
              <a:t> </a:t>
            </a:r>
            <a:r>
              <a:rPr sz="1449" spc="-14" dirty="0">
                <a:solidFill>
                  <a:srgbClr val="FFFFFF"/>
                </a:solidFill>
                <a:latin typeface="+mj-lt"/>
                <a:cs typeface="Arial" panose="020B0604020202020204" pitchFamily="34" charset="0"/>
              </a:rPr>
              <a:t>persons </a:t>
            </a:r>
            <a:r>
              <a:rPr sz="1449" spc="-39" dirty="0">
                <a:solidFill>
                  <a:srgbClr val="FFFFFF"/>
                </a:solidFill>
                <a:latin typeface="+mj-lt"/>
                <a:cs typeface="Arial" panose="020B0604020202020204" pitchFamily="34" charset="0"/>
              </a:rPr>
              <a:t>acting</a:t>
            </a:r>
            <a:r>
              <a:rPr sz="1449" spc="-14" dirty="0">
                <a:solidFill>
                  <a:srgbClr val="FFFFFF"/>
                </a:solidFill>
                <a:latin typeface="+mj-lt"/>
                <a:cs typeface="Arial" panose="020B0604020202020204" pitchFamily="34" charset="0"/>
              </a:rPr>
              <a:t> </a:t>
            </a:r>
            <a:r>
              <a:rPr sz="1449" spc="-53" dirty="0">
                <a:solidFill>
                  <a:srgbClr val="FFFFFF"/>
                </a:solidFill>
                <a:latin typeface="+mj-lt"/>
                <a:cs typeface="Arial" panose="020B0604020202020204" pitchFamily="34" charset="0"/>
              </a:rPr>
              <a:t>individually</a:t>
            </a:r>
            <a:r>
              <a:rPr sz="1449" spc="-2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or</a:t>
            </a:r>
            <a:r>
              <a:rPr sz="1449" spc="-14" dirty="0">
                <a:solidFill>
                  <a:srgbClr val="FFFFFF"/>
                </a:solidFill>
                <a:latin typeface="+mj-lt"/>
                <a:cs typeface="Arial" panose="020B0604020202020204" pitchFamily="34" charset="0"/>
              </a:rPr>
              <a:t> </a:t>
            </a:r>
            <a:r>
              <a:rPr sz="1449" spc="-29" dirty="0">
                <a:solidFill>
                  <a:srgbClr val="FFFFFF"/>
                </a:solidFill>
                <a:latin typeface="+mj-lt"/>
                <a:cs typeface="Arial" panose="020B0604020202020204" pitchFamily="34" charset="0"/>
              </a:rPr>
              <a:t>in </a:t>
            </a:r>
            <a:r>
              <a:rPr sz="1449" spc="-24" dirty="0">
                <a:solidFill>
                  <a:srgbClr val="FFFFFF"/>
                </a:solidFill>
                <a:latin typeface="+mj-lt"/>
                <a:cs typeface="Arial" panose="020B0604020202020204" pitchFamily="34" charset="0"/>
              </a:rPr>
              <a:t> </a:t>
            </a:r>
            <a:r>
              <a:rPr sz="1449" spc="-14" dirty="0">
                <a:solidFill>
                  <a:srgbClr val="FFFFFF"/>
                </a:solidFill>
                <a:latin typeface="+mj-lt"/>
                <a:cs typeface="Arial" panose="020B0604020202020204" pitchFamily="34" charset="0"/>
              </a:rPr>
              <a:t>concert,</a:t>
            </a:r>
            <a:r>
              <a:rPr sz="1449" spc="-5" dirty="0">
                <a:solidFill>
                  <a:srgbClr val="FFFFFF"/>
                </a:solidFill>
                <a:latin typeface="+mj-lt"/>
                <a:cs typeface="Arial" panose="020B0604020202020204" pitchFamily="34" charset="0"/>
              </a:rPr>
              <a:t> </a:t>
            </a:r>
            <a:r>
              <a:rPr sz="1449" spc="-43" dirty="0">
                <a:solidFill>
                  <a:srgbClr val="FFFFFF"/>
                </a:solidFill>
                <a:latin typeface="+mj-lt"/>
                <a:cs typeface="Arial" panose="020B0604020202020204" pitchFamily="34" charset="0"/>
              </a:rPr>
              <a:t>directly</a:t>
            </a:r>
            <a:r>
              <a:rPr sz="1449" spc="-14"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or</a:t>
            </a:r>
            <a:r>
              <a:rPr sz="1449" dirty="0">
                <a:solidFill>
                  <a:srgbClr val="FFFFFF"/>
                </a:solidFill>
                <a:latin typeface="+mj-lt"/>
                <a:cs typeface="Arial" panose="020B0604020202020204" pitchFamily="34" charset="0"/>
              </a:rPr>
              <a:t> </a:t>
            </a:r>
            <a:r>
              <a:rPr sz="1449" spc="-53" dirty="0">
                <a:solidFill>
                  <a:srgbClr val="FFFFFF"/>
                </a:solidFill>
                <a:latin typeface="+mj-lt"/>
                <a:cs typeface="Arial" panose="020B0604020202020204" pitchFamily="34" charset="0"/>
              </a:rPr>
              <a:t>indirectly,</a:t>
            </a:r>
            <a:endParaRPr sz="1449" dirty="0">
              <a:latin typeface="+mj-lt"/>
              <a:cs typeface="Arial" panose="020B0604020202020204" pitchFamily="34" charset="0"/>
            </a:endParaRPr>
          </a:p>
        </p:txBody>
      </p:sp>
      <p:grpSp>
        <p:nvGrpSpPr>
          <p:cNvPr id="52" name="object 52"/>
          <p:cNvGrpSpPr/>
          <p:nvPr/>
        </p:nvGrpSpPr>
        <p:grpSpPr>
          <a:xfrm>
            <a:off x="8164714" y="3670020"/>
            <a:ext cx="2902039" cy="902134"/>
            <a:chOff x="8453881" y="3542030"/>
            <a:chExt cx="3004820" cy="934085"/>
          </a:xfrm>
        </p:grpSpPr>
        <p:sp>
          <p:nvSpPr>
            <p:cNvPr id="53" name="object 53"/>
            <p:cNvSpPr/>
            <p:nvPr/>
          </p:nvSpPr>
          <p:spPr>
            <a:xfrm>
              <a:off x="8466581" y="3554730"/>
              <a:ext cx="2979420" cy="908685"/>
            </a:xfrm>
            <a:custGeom>
              <a:avLst/>
              <a:gdLst/>
              <a:ahLst/>
              <a:cxnLst/>
              <a:rect l="l" t="t" r="r" b="b"/>
              <a:pathLst>
                <a:path w="2979420" h="908685">
                  <a:moveTo>
                    <a:pt x="2979420" y="0"/>
                  </a:moveTo>
                  <a:lnTo>
                    <a:pt x="0" y="0"/>
                  </a:lnTo>
                  <a:lnTo>
                    <a:pt x="0" y="908304"/>
                  </a:lnTo>
                  <a:lnTo>
                    <a:pt x="2979420" y="908304"/>
                  </a:lnTo>
                  <a:lnTo>
                    <a:pt x="297942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54" name="object 54"/>
            <p:cNvSpPr/>
            <p:nvPr/>
          </p:nvSpPr>
          <p:spPr>
            <a:xfrm>
              <a:off x="8466581" y="3554730"/>
              <a:ext cx="2979420" cy="908685"/>
            </a:xfrm>
            <a:custGeom>
              <a:avLst/>
              <a:gdLst/>
              <a:ahLst/>
              <a:cxnLst/>
              <a:rect l="l" t="t" r="r" b="b"/>
              <a:pathLst>
                <a:path w="2979420" h="908685">
                  <a:moveTo>
                    <a:pt x="0" y="908304"/>
                  </a:moveTo>
                  <a:lnTo>
                    <a:pt x="2979420" y="908304"/>
                  </a:lnTo>
                  <a:lnTo>
                    <a:pt x="2979420" y="0"/>
                  </a:lnTo>
                  <a:lnTo>
                    <a:pt x="0" y="0"/>
                  </a:lnTo>
                  <a:lnTo>
                    <a:pt x="0" y="908304"/>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5" name="object 55"/>
          <p:cNvSpPr txBox="1"/>
          <p:nvPr/>
        </p:nvSpPr>
        <p:spPr>
          <a:xfrm>
            <a:off x="8176980" y="3682285"/>
            <a:ext cx="2877508" cy="716557"/>
          </a:xfrm>
          <a:prstGeom prst="rect">
            <a:avLst/>
          </a:prstGeom>
        </p:spPr>
        <p:txBody>
          <a:bodyPr vert="horz" wrap="square" lIns="0" tIns="148414" rIns="0" bIns="0" rtlCol="0">
            <a:spAutoFit/>
          </a:bodyPr>
          <a:lstStyle/>
          <a:p>
            <a:pPr marL="76660" marR="72367" indent="1840" algn="ctr">
              <a:lnSpc>
                <a:spcPct val="84400"/>
              </a:lnSpc>
              <a:spcBef>
                <a:spcPts val="1169"/>
              </a:spcBef>
            </a:pPr>
            <a:r>
              <a:rPr sz="1449" spc="-34" dirty="0">
                <a:solidFill>
                  <a:srgbClr val="FFFFFF"/>
                </a:solidFill>
                <a:latin typeface="+mj-lt"/>
                <a:cs typeface="Arial" panose="020B0604020202020204" pitchFamily="34" charset="0"/>
              </a:rPr>
              <a:t>including </a:t>
            </a:r>
            <a:r>
              <a:rPr sz="1449" spc="-68" dirty="0">
                <a:solidFill>
                  <a:srgbClr val="FFFFFF"/>
                </a:solidFill>
                <a:latin typeface="+mj-lt"/>
                <a:cs typeface="Arial" panose="020B0604020202020204" pitchFamily="34" charset="0"/>
              </a:rPr>
              <a:t>by </a:t>
            </a:r>
            <a:r>
              <a:rPr sz="1449" spc="-24" dirty="0">
                <a:solidFill>
                  <a:srgbClr val="FFFFFF"/>
                </a:solidFill>
                <a:latin typeface="+mj-lt"/>
                <a:cs typeface="Arial" panose="020B0604020202020204" pitchFamily="34" charset="0"/>
              </a:rPr>
              <a:t>virtue </a:t>
            </a:r>
            <a:r>
              <a:rPr sz="1449" spc="-5" dirty="0">
                <a:solidFill>
                  <a:srgbClr val="FFFFFF"/>
                </a:solidFill>
                <a:latin typeface="+mj-lt"/>
                <a:cs typeface="Arial" panose="020B0604020202020204" pitchFamily="34" charset="0"/>
              </a:rPr>
              <a:t>of</a:t>
            </a:r>
            <a:r>
              <a:rPr sz="1449" dirty="0">
                <a:solidFill>
                  <a:srgbClr val="FFFFFF"/>
                </a:solidFill>
                <a:latin typeface="+mj-lt"/>
                <a:cs typeface="Arial" panose="020B0604020202020204" pitchFamily="34" charset="0"/>
              </a:rPr>
              <a:t> </a:t>
            </a:r>
            <a:r>
              <a:rPr sz="1449" spc="-24" dirty="0">
                <a:solidFill>
                  <a:srgbClr val="FFFFFF"/>
                </a:solidFill>
                <a:latin typeface="+mj-lt"/>
                <a:cs typeface="Arial" panose="020B0604020202020204" pitchFamily="34" charset="0"/>
              </a:rPr>
              <a:t>their </a:t>
            </a:r>
            <a:r>
              <a:rPr sz="1449" spc="-19" dirty="0">
                <a:solidFill>
                  <a:srgbClr val="FFFFFF"/>
                </a:solidFill>
                <a:latin typeface="+mj-lt"/>
                <a:cs typeface="Arial" panose="020B0604020202020204" pitchFamily="34" charset="0"/>
              </a:rPr>
              <a:t> </a:t>
            </a:r>
            <a:r>
              <a:rPr sz="1449" spc="-24" dirty="0">
                <a:solidFill>
                  <a:srgbClr val="FFFFFF"/>
                </a:solidFill>
                <a:latin typeface="+mj-lt"/>
                <a:cs typeface="Arial" panose="020B0604020202020204" pitchFamily="34" charset="0"/>
              </a:rPr>
              <a:t>shareholding </a:t>
            </a:r>
            <a:r>
              <a:rPr sz="1449" spc="5" dirty="0">
                <a:solidFill>
                  <a:srgbClr val="FFFFFF"/>
                </a:solidFill>
                <a:latin typeface="+mj-lt"/>
                <a:cs typeface="Arial" panose="020B0604020202020204" pitchFamily="34" charset="0"/>
              </a:rPr>
              <a:t>or </a:t>
            </a:r>
            <a:r>
              <a:rPr sz="1449" spc="-24" dirty="0">
                <a:solidFill>
                  <a:srgbClr val="FFFFFF"/>
                </a:solidFill>
                <a:latin typeface="+mj-lt"/>
                <a:cs typeface="Arial" panose="020B0604020202020204" pitchFamily="34" charset="0"/>
              </a:rPr>
              <a:t>management </a:t>
            </a:r>
            <a:r>
              <a:rPr sz="1449" spc="-29" dirty="0">
                <a:solidFill>
                  <a:srgbClr val="FFFFFF"/>
                </a:solidFill>
                <a:latin typeface="+mj-lt"/>
                <a:cs typeface="Arial" panose="020B0604020202020204" pitchFamily="34" charset="0"/>
              </a:rPr>
              <a:t>rights </a:t>
            </a:r>
            <a:r>
              <a:rPr sz="1449" dirty="0">
                <a:solidFill>
                  <a:srgbClr val="FFFFFF"/>
                </a:solidFill>
                <a:latin typeface="+mj-lt"/>
                <a:cs typeface="Arial" panose="020B0604020202020204" pitchFamily="34" charset="0"/>
              </a:rPr>
              <a:t>or </a:t>
            </a:r>
            <a:r>
              <a:rPr sz="1449" spc="-348" dirty="0">
                <a:solidFill>
                  <a:srgbClr val="FFFFFF"/>
                </a:solidFill>
                <a:latin typeface="+mj-lt"/>
                <a:cs typeface="Arial" panose="020B0604020202020204" pitchFamily="34" charset="0"/>
              </a:rPr>
              <a:t> </a:t>
            </a:r>
            <a:r>
              <a:rPr sz="1449" spc="-24" dirty="0">
                <a:solidFill>
                  <a:srgbClr val="FFFFFF"/>
                </a:solidFill>
                <a:latin typeface="+mj-lt"/>
                <a:cs typeface="Arial" panose="020B0604020202020204" pitchFamily="34" charset="0"/>
              </a:rPr>
              <a:t>shareholding</a:t>
            </a:r>
            <a:r>
              <a:rPr sz="1449" spc="-48" dirty="0">
                <a:solidFill>
                  <a:srgbClr val="FFFFFF"/>
                </a:solidFill>
                <a:latin typeface="+mj-lt"/>
                <a:cs typeface="Arial" panose="020B0604020202020204" pitchFamily="34" charset="0"/>
              </a:rPr>
              <a:t> </a:t>
            </a:r>
            <a:r>
              <a:rPr sz="1449" spc="-29" dirty="0">
                <a:solidFill>
                  <a:srgbClr val="FFFFFF"/>
                </a:solidFill>
                <a:latin typeface="+mj-lt"/>
                <a:cs typeface="Arial" panose="020B0604020202020204" pitchFamily="34" charset="0"/>
              </a:rPr>
              <a:t>agreements</a:t>
            </a:r>
            <a:r>
              <a:rPr sz="144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or</a:t>
            </a:r>
            <a:r>
              <a:rPr sz="1449" spc="-19" dirty="0">
                <a:solidFill>
                  <a:srgbClr val="FFFFFF"/>
                </a:solidFill>
                <a:latin typeface="+mj-lt"/>
                <a:cs typeface="Arial" panose="020B0604020202020204" pitchFamily="34" charset="0"/>
              </a:rPr>
              <a:t> </a:t>
            </a:r>
            <a:r>
              <a:rPr sz="1449" spc="-48" dirty="0">
                <a:solidFill>
                  <a:srgbClr val="FFFFFF"/>
                </a:solidFill>
                <a:latin typeface="+mj-lt"/>
                <a:cs typeface="Arial" panose="020B0604020202020204" pitchFamily="34" charset="0"/>
              </a:rPr>
              <a:t>Voting</a:t>
            </a:r>
            <a:endParaRPr sz="1449">
              <a:latin typeface="+mj-lt"/>
              <a:cs typeface="Arial" panose="020B0604020202020204" pitchFamily="34" charset="0"/>
            </a:endParaRPr>
          </a:p>
        </p:txBody>
      </p:sp>
      <p:grpSp>
        <p:nvGrpSpPr>
          <p:cNvPr id="56" name="object 56"/>
          <p:cNvGrpSpPr/>
          <p:nvPr/>
        </p:nvGrpSpPr>
        <p:grpSpPr>
          <a:xfrm>
            <a:off x="8164714" y="4766564"/>
            <a:ext cx="2902039" cy="902134"/>
            <a:chOff x="8453881" y="4677410"/>
            <a:chExt cx="3004820" cy="934085"/>
          </a:xfrm>
        </p:grpSpPr>
        <p:sp>
          <p:nvSpPr>
            <p:cNvPr id="57" name="object 57"/>
            <p:cNvSpPr/>
            <p:nvPr/>
          </p:nvSpPr>
          <p:spPr>
            <a:xfrm>
              <a:off x="8466581" y="4690110"/>
              <a:ext cx="2979420" cy="908685"/>
            </a:xfrm>
            <a:custGeom>
              <a:avLst/>
              <a:gdLst/>
              <a:ahLst/>
              <a:cxnLst/>
              <a:rect l="l" t="t" r="r" b="b"/>
              <a:pathLst>
                <a:path w="2979420" h="908685">
                  <a:moveTo>
                    <a:pt x="2979420" y="0"/>
                  </a:moveTo>
                  <a:lnTo>
                    <a:pt x="0" y="0"/>
                  </a:lnTo>
                  <a:lnTo>
                    <a:pt x="0" y="908304"/>
                  </a:lnTo>
                  <a:lnTo>
                    <a:pt x="2979420" y="908304"/>
                  </a:lnTo>
                  <a:lnTo>
                    <a:pt x="297942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58" name="object 58"/>
            <p:cNvSpPr/>
            <p:nvPr/>
          </p:nvSpPr>
          <p:spPr>
            <a:xfrm>
              <a:off x="8466581" y="4690110"/>
              <a:ext cx="2979420" cy="908685"/>
            </a:xfrm>
            <a:custGeom>
              <a:avLst/>
              <a:gdLst/>
              <a:ahLst/>
              <a:cxnLst/>
              <a:rect l="l" t="t" r="r" b="b"/>
              <a:pathLst>
                <a:path w="2979420" h="908685">
                  <a:moveTo>
                    <a:pt x="0" y="908304"/>
                  </a:moveTo>
                  <a:lnTo>
                    <a:pt x="2979420" y="908304"/>
                  </a:lnTo>
                  <a:lnTo>
                    <a:pt x="2979420" y="0"/>
                  </a:lnTo>
                  <a:lnTo>
                    <a:pt x="0" y="0"/>
                  </a:lnTo>
                  <a:lnTo>
                    <a:pt x="0" y="908304"/>
                  </a:lnTo>
                  <a:close/>
                </a:path>
              </a:pathLst>
            </a:custGeom>
            <a:ln w="25400">
              <a:solidFill>
                <a:srgbClr val="FFFFFF"/>
              </a:solidFill>
            </a:ln>
          </p:spPr>
          <p:txBody>
            <a:bodyPr wrap="square" lIns="0" tIns="0" rIns="0" bIns="0" rtlCol="0"/>
            <a:lstStyle/>
            <a:p>
              <a:endParaRPr sz="1738">
                <a:latin typeface="+mj-lt"/>
                <a:cs typeface="Arial" panose="020B0604020202020204" pitchFamily="34" charset="0"/>
              </a:endParaRPr>
            </a:p>
          </p:txBody>
        </p:sp>
      </p:grpSp>
      <p:sp>
        <p:nvSpPr>
          <p:cNvPr id="59" name="object 59"/>
          <p:cNvSpPr txBox="1"/>
          <p:nvPr/>
        </p:nvSpPr>
        <p:spPr>
          <a:xfrm>
            <a:off x="8176980" y="4778829"/>
            <a:ext cx="2877508" cy="712559"/>
          </a:xfrm>
          <a:prstGeom prst="rect">
            <a:avLst/>
          </a:prstGeom>
        </p:spPr>
        <p:txBody>
          <a:bodyPr vert="horz" wrap="square" lIns="0" tIns="149027" rIns="0" bIns="0" rtlCol="0">
            <a:spAutoFit/>
          </a:bodyPr>
          <a:lstStyle/>
          <a:p>
            <a:pPr marL="38024" marR="31891" indent="-1840" algn="ctr">
              <a:lnSpc>
                <a:spcPct val="84400"/>
              </a:lnSpc>
              <a:spcBef>
                <a:spcPts val="1173"/>
              </a:spcBef>
            </a:pPr>
            <a:r>
              <a:rPr sz="1449" spc="-29" dirty="0">
                <a:solidFill>
                  <a:srgbClr val="FFFFFF"/>
                </a:solidFill>
                <a:latin typeface="+mj-lt"/>
                <a:cs typeface="Arial" panose="020B0604020202020204" pitchFamily="34" charset="0"/>
              </a:rPr>
              <a:t>agreements</a:t>
            </a:r>
            <a:r>
              <a:rPr sz="1449"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that</a:t>
            </a:r>
            <a:r>
              <a:rPr sz="1449" dirty="0">
                <a:solidFill>
                  <a:srgbClr val="FFFFFF"/>
                </a:solidFill>
                <a:latin typeface="+mj-lt"/>
                <a:cs typeface="Arial" panose="020B0604020202020204" pitchFamily="34" charset="0"/>
              </a:rPr>
              <a:t> </a:t>
            </a:r>
            <a:r>
              <a:rPr sz="1449" spc="-29" dirty="0">
                <a:solidFill>
                  <a:srgbClr val="FFFFFF"/>
                </a:solidFill>
                <a:latin typeface="+mj-lt"/>
                <a:cs typeface="Arial" panose="020B0604020202020204" pitchFamily="34" charset="0"/>
              </a:rPr>
              <a:t>entitle</a:t>
            </a:r>
            <a:r>
              <a:rPr sz="1449" spc="-5"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them</a:t>
            </a:r>
            <a:r>
              <a:rPr sz="1449"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to </a:t>
            </a:r>
            <a:r>
              <a:rPr sz="1449" spc="-5" dirty="0">
                <a:solidFill>
                  <a:srgbClr val="FFFFFF"/>
                </a:solidFill>
                <a:latin typeface="+mj-lt"/>
                <a:cs typeface="Arial" panose="020B0604020202020204" pitchFamily="34" charset="0"/>
              </a:rPr>
              <a:t>ten</a:t>
            </a:r>
            <a:r>
              <a:rPr sz="1449" dirty="0">
                <a:solidFill>
                  <a:srgbClr val="FFFFFF"/>
                </a:solidFill>
                <a:latin typeface="+mj-lt"/>
                <a:cs typeface="Arial" panose="020B0604020202020204" pitchFamily="34" charset="0"/>
              </a:rPr>
              <a:t> </a:t>
            </a:r>
            <a:r>
              <a:rPr sz="1449" spc="-14" dirty="0">
                <a:solidFill>
                  <a:srgbClr val="FFFFFF"/>
                </a:solidFill>
                <a:latin typeface="+mj-lt"/>
                <a:cs typeface="Arial" panose="020B0604020202020204" pitchFamily="34" charset="0"/>
              </a:rPr>
              <a:t>per </a:t>
            </a:r>
            <a:r>
              <a:rPr sz="1449" spc="-10" dirty="0">
                <a:solidFill>
                  <a:srgbClr val="FFFFFF"/>
                </a:solidFill>
                <a:latin typeface="+mj-lt"/>
                <a:cs typeface="Arial" panose="020B0604020202020204" pitchFamily="34" charset="0"/>
              </a:rPr>
              <a:t> </a:t>
            </a:r>
            <a:r>
              <a:rPr sz="1449" spc="-24" dirty="0">
                <a:solidFill>
                  <a:srgbClr val="FFFFFF"/>
                </a:solidFill>
                <a:latin typeface="+mj-lt"/>
                <a:cs typeface="Arial" panose="020B0604020202020204" pitchFamily="34" charset="0"/>
              </a:rPr>
              <a:t>cent. </a:t>
            </a:r>
            <a:r>
              <a:rPr sz="1449" spc="5" dirty="0">
                <a:solidFill>
                  <a:srgbClr val="FFFFFF"/>
                </a:solidFill>
                <a:latin typeface="+mj-lt"/>
                <a:cs typeface="Arial" panose="020B0604020202020204" pitchFamily="34" charset="0"/>
              </a:rPr>
              <a:t>or </a:t>
            </a:r>
            <a:r>
              <a:rPr sz="1449" spc="-14" dirty="0">
                <a:solidFill>
                  <a:srgbClr val="FFFFFF"/>
                </a:solidFill>
                <a:latin typeface="+mj-lt"/>
                <a:cs typeface="Arial" panose="020B0604020202020204" pitchFamily="34" charset="0"/>
              </a:rPr>
              <a:t>more </a:t>
            </a:r>
            <a:r>
              <a:rPr sz="1449" spc="-5" dirty="0">
                <a:solidFill>
                  <a:srgbClr val="FFFFFF"/>
                </a:solidFill>
                <a:latin typeface="+mj-lt"/>
                <a:cs typeface="Arial" panose="020B0604020202020204" pitchFamily="34" charset="0"/>
              </a:rPr>
              <a:t>of</a:t>
            </a:r>
            <a:r>
              <a:rPr sz="1449" dirty="0">
                <a:solidFill>
                  <a:srgbClr val="FFFFFF"/>
                </a:solidFill>
                <a:latin typeface="+mj-lt"/>
                <a:cs typeface="Arial" panose="020B0604020202020204" pitchFamily="34" charset="0"/>
              </a:rPr>
              <a:t> </a:t>
            </a:r>
            <a:r>
              <a:rPr sz="1449" spc="-34" dirty="0">
                <a:solidFill>
                  <a:srgbClr val="FFFFFF"/>
                </a:solidFill>
                <a:latin typeface="+mj-lt"/>
                <a:cs typeface="Arial" panose="020B0604020202020204" pitchFamily="34" charset="0"/>
              </a:rPr>
              <a:t>voting </a:t>
            </a:r>
            <a:r>
              <a:rPr sz="1449" spc="-29" dirty="0">
                <a:solidFill>
                  <a:srgbClr val="FFFFFF"/>
                </a:solidFill>
                <a:latin typeface="+mj-lt"/>
                <a:cs typeface="Arial" panose="020B0604020202020204" pitchFamily="34" charset="0"/>
              </a:rPr>
              <a:t>rights </a:t>
            </a:r>
            <a:r>
              <a:rPr sz="1449" spc="5" dirty="0">
                <a:solidFill>
                  <a:srgbClr val="FFFFFF"/>
                </a:solidFill>
                <a:latin typeface="+mj-lt"/>
                <a:cs typeface="Arial" panose="020B0604020202020204" pitchFamily="34" charset="0"/>
              </a:rPr>
              <a:t>or </a:t>
            </a:r>
            <a:r>
              <a:rPr sz="1449" spc="-29" dirty="0">
                <a:solidFill>
                  <a:srgbClr val="FFFFFF"/>
                </a:solidFill>
                <a:latin typeface="+mj-lt"/>
                <a:cs typeface="Arial" panose="020B0604020202020204" pitchFamily="34" charset="0"/>
              </a:rPr>
              <a:t>in </a:t>
            </a:r>
            <a:r>
              <a:rPr sz="1449" spc="-58" dirty="0">
                <a:solidFill>
                  <a:srgbClr val="FFFFFF"/>
                </a:solidFill>
                <a:latin typeface="+mj-lt"/>
                <a:cs typeface="Arial" panose="020B0604020202020204" pitchFamily="34" charset="0"/>
              </a:rPr>
              <a:t>any </a:t>
            </a:r>
            <a:r>
              <a:rPr sz="1449" spc="-348" dirty="0">
                <a:solidFill>
                  <a:srgbClr val="FFFFFF"/>
                </a:solidFill>
                <a:latin typeface="+mj-lt"/>
                <a:cs typeface="Arial" panose="020B0604020202020204" pitchFamily="34" charset="0"/>
              </a:rPr>
              <a:t> </a:t>
            </a:r>
            <a:r>
              <a:rPr sz="1449" spc="-5" dirty="0">
                <a:solidFill>
                  <a:srgbClr val="FFFFFF"/>
                </a:solidFill>
                <a:latin typeface="+mj-lt"/>
                <a:cs typeface="Arial" panose="020B0604020202020204" pitchFamily="34" charset="0"/>
              </a:rPr>
              <a:t>other</a:t>
            </a:r>
            <a:r>
              <a:rPr sz="1449" spc="-10" dirty="0">
                <a:solidFill>
                  <a:srgbClr val="FFFFFF"/>
                </a:solidFill>
                <a:latin typeface="+mj-lt"/>
                <a:cs typeface="Arial" panose="020B0604020202020204" pitchFamily="34" charset="0"/>
              </a:rPr>
              <a:t> </a:t>
            </a:r>
            <a:r>
              <a:rPr sz="1449" spc="-19" dirty="0">
                <a:solidFill>
                  <a:srgbClr val="FFFFFF"/>
                </a:solidFill>
                <a:latin typeface="+mj-lt"/>
                <a:cs typeface="Arial" panose="020B0604020202020204" pitchFamily="34" charset="0"/>
              </a:rPr>
              <a:t>manner</a:t>
            </a:r>
            <a:r>
              <a:rPr sz="1449" dirty="0">
                <a:solidFill>
                  <a:srgbClr val="FFFFFF"/>
                </a:solidFill>
                <a:latin typeface="+mj-lt"/>
                <a:cs typeface="Arial" panose="020B0604020202020204" pitchFamily="34" charset="0"/>
              </a:rPr>
              <a:t> </a:t>
            </a:r>
            <a:r>
              <a:rPr sz="1449" spc="-29" dirty="0">
                <a:solidFill>
                  <a:srgbClr val="FFFFFF"/>
                </a:solidFill>
                <a:latin typeface="+mj-lt"/>
                <a:cs typeface="Arial" panose="020B0604020202020204" pitchFamily="34" charset="0"/>
              </a:rPr>
              <a:t>in</a:t>
            </a:r>
            <a:r>
              <a:rPr sz="1449" spc="-14" dirty="0">
                <a:solidFill>
                  <a:srgbClr val="FFFFFF"/>
                </a:solidFill>
                <a:latin typeface="+mj-lt"/>
                <a:cs typeface="Arial" panose="020B0604020202020204" pitchFamily="34" charset="0"/>
              </a:rPr>
              <a:t> </a:t>
            </a:r>
            <a:r>
              <a:rPr sz="1449" spc="-10" dirty="0">
                <a:solidFill>
                  <a:srgbClr val="FFFFFF"/>
                </a:solidFill>
                <a:latin typeface="+mj-lt"/>
                <a:cs typeface="Arial" panose="020B0604020202020204" pitchFamily="34" charset="0"/>
              </a:rPr>
              <a:t>the</a:t>
            </a:r>
            <a:r>
              <a:rPr sz="1449" spc="5" dirty="0">
                <a:solidFill>
                  <a:srgbClr val="FFFFFF"/>
                </a:solidFill>
                <a:latin typeface="+mj-lt"/>
                <a:cs typeface="Arial" panose="020B0604020202020204" pitchFamily="34" charset="0"/>
              </a:rPr>
              <a:t> </a:t>
            </a:r>
            <a:r>
              <a:rPr sz="1449" spc="-43" dirty="0">
                <a:solidFill>
                  <a:srgbClr val="FFFFFF"/>
                </a:solidFill>
                <a:latin typeface="+mj-lt"/>
                <a:cs typeface="Arial" panose="020B0604020202020204" pitchFamily="34" charset="0"/>
              </a:rPr>
              <a:t>entity;</a:t>
            </a:r>
            <a:endParaRPr sz="1449">
              <a:latin typeface="+mj-lt"/>
              <a:cs typeface="Arial" panose="020B0604020202020204" pitchFamily="34" charset="0"/>
            </a:endParaRPr>
          </a:p>
        </p:txBody>
      </p:sp>
      <p:sp>
        <p:nvSpPr>
          <p:cNvPr id="60" name="object 60"/>
          <p:cNvSpPr/>
          <p:nvPr/>
        </p:nvSpPr>
        <p:spPr>
          <a:xfrm>
            <a:off x="5396616" y="3688908"/>
            <a:ext cx="1295860" cy="981247"/>
          </a:xfrm>
          <a:custGeom>
            <a:avLst/>
            <a:gdLst/>
            <a:ahLst/>
            <a:cxnLst/>
            <a:rect l="l" t="t" r="r" b="b"/>
            <a:pathLst>
              <a:path w="1341754" h="1016000">
                <a:moveTo>
                  <a:pt x="1277136" y="40803"/>
                </a:moveTo>
                <a:lnTo>
                  <a:pt x="0" y="1005586"/>
                </a:lnTo>
                <a:lnTo>
                  <a:pt x="7619" y="1015746"/>
                </a:lnTo>
                <a:lnTo>
                  <a:pt x="1284780" y="50945"/>
                </a:lnTo>
                <a:lnTo>
                  <a:pt x="1277136" y="40803"/>
                </a:lnTo>
                <a:close/>
              </a:path>
              <a:path w="1341754" h="1016000">
                <a:moveTo>
                  <a:pt x="1325319" y="33147"/>
                </a:moveTo>
                <a:lnTo>
                  <a:pt x="1287272" y="33147"/>
                </a:lnTo>
                <a:lnTo>
                  <a:pt x="1294892" y="43307"/>
                </a:lnTo>
                <a:lnTo>
                  <a:pt x="1284780" y="50945"/>
                </a:lnTo>
                <a:lnTo>
                  <a:pt x="1303908" y="76327"/>
                </a:lnTo>
                <a:lnTo>
                  <a:pt x="1325319" y="33147"/>
                </a:lnTo>
                <a:close/>
              </a:path>
              <a:path w="1341754" h="1016000">
                <a:moveTo>
                  <a:pt x="1287272" y="33147"/>
                </a:moveTo>
                <a:lnTo>
                  <a:pt x="1277136" y="40803"/>
                </a:lnTo>
                <a:lnTo>
                  <a:pt x="1284780" y="50945"/>
                </a:lnTo>
                <a:lnTo>
                  <a:pt x="1294892" y="43307"/>
                </a:lnTo>
                <a:lnTo>
                  <a:pt x="1287272" y="33147"/>
                </a:lnTo>
                <a:close/>
              </a:path>
              <a:path w="1341754" h="1016000">
                <a:moveTo>
                  <a:pt x="1341754" y="0"/>
                </a:moveTo>
                <a:lnTo>
                  <a:pt x="1258061" y="15494"/>
                </a:lnTo>
                <a:lnTo>
                  <a:pt x="1277136" y="40803"/>
                </a:lnTo>
                <a:lnTo>
                  <a:pt x="1287272" y="33147"/>
                </a:lnTo>
                <a:lnTo>
                  <a:pt x="1325319" y="33147"/>
                </a:lnTo>
                <a:lnTo>
                  <a:pt x="1341754" y="0"/>
                </a:lnTo>
                <a:close/>
              </a:path>
            </a:pathLst>
          </a:custGeom>
          <a:solidFill>
            <a:srgbClr val="BD4A47"/>
          </a:solidFill>
          <a:ln>
            <a:solidFill>
              <a:schemeClr val="accent1"/>
            </a:solidFill>
          </a:ln>
        </p:spPr>
        <p:txBody>
          <a:bodyPr wrap="square" lIns="0" tIns="0" rIns="0" bIns="0" rtlCol="0"/>
          <a:lstStyle/>
          <a:p>
            <a:endParaRPr sz="1738">
              <a:latin typeface="+mj-lt"/>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2290" y="553611"/>
            <a:ext cx="4343247" cy="547469"/>
          </a:xfrm>
          <a:prstGeom prst="rect">
            <a:avLst/>
          </a:prstGeom>
        </p:spPr>
        <p:txBody>
          <a:bodyPr vert="horz" wrap="square" lIns="0" tIns="12266" rIns="0" bIns="0" rtlCol="0" anchor="ctr">
            <a:spAutoFit/>
          </a:bodyPr>
          <a:lstStyle/>
          <a:p>
            <a:pPr marL="12266">
              <a:lnSpc>
                <a:spcPct val="100000"/>
              </a:lnSpc>
              <a:spcBef>
                <a:spcPts val="97"/>
              </a:spcBef>
            </a:pPr>
            <a:r>
              <a:rPr sz="3477" spc="48" dirty="0"/>
              <a:t>Once</a:t>
            </a:r>
            <a:r>
              <a:rPr sz="3477" spc="-19" dirty="0"/>
              <a:t> </a:t>
            </a:r>
            <a:r>
              <a:rPr sz="3477" spc="82" dirty="0"/>
              <a:t>ODI</a:t>
            </a:r>
            <a:r>
              <a:rPr sz="3477" spc="-19" dirty="0"/>
              <a:t> </a:t>
            </a:r>
            <a:r>
              <a:rPr sz="3477" spc="-48" dirty="0"/>
              <a:t>always</a:t>
            </a:r>
            <a:r>
              <a:rPr sz="3477" spc="-29" dirty="0"/>
              <a:t> </a:t>
            </a:r>
            <a:r>
              <a:rPr sz="3477" spc="87" dirty="0"/>
              <a:t>ODI</a:t>
            </a:r>
            <a:endParaRPr sz="3477"/>
          </a:p>
        </p:txBody>
      </p:sp>
      <p:sp>
        <p:nvSpPr>
          <p:cNvPr id="3" name="object 3"/>
          <p:cNvSpPr/>
          <p:nvPr/>
        </p:nvSpPr>
        <p:spPr>
          <a:xfrm>
            <a:off x="1563127" y="1317724"/>
            <a:ext cx="9521780" cy="1840"/>
          </a:xfrm>
          <a:custGeom>
            <a:avLst/>
            <a:gdLst/>
            <a:ahLst/>
            <a:cxnLst/>
            <a:rect l="l" t="t" r="r" b="b"/>
            <a:pathLst>
              <a:path w="9859010" h="1905">
                <a:moveTo>
                  <a:pt x="0" y="0"/>
                </a:moveTo>
                <a:lnTo>
                  <a:pt x="9858756" y="1523"/>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endParaRPr>
          </a:p>
        </p:txBody>
      </p:sp>
      <p:sp>
        <p:nvSpPr>
          <p:cNvPr id="4" name="object 4"/>
          <p:cNvSpPr/>
          <p:nvPr/>
        </p:nvSpPr>
        <p:spPr>
          <a:xfrm>
            <a:off x="2027503" y="1705562"/>
            <a:ext cx="2558603" cy="781932"/>
          </a:xfrm>
          <a:custGeom>
            <a:avLst/>
            <a:gdLst/>
            <a:ahLst/>
            <a:cxnLst/>
            <a:rect l="l" t="t" r="r" b="b"/>
            <a:pathLst>
              <a:path w="2649220" h="809625">
                <a:moveTo>
                  <a:pt x="0" y="809243"/>
                </a:moveTo>
                <a:lnTo>
                  <a:pt x="2648712" y="809243"/>
                </a:lnTo>
                <a:lnTo>
                  <a:pt x="2648712" y="0"/>
                </a:lnTo>
                <a:lnTo>
                  <a:pt x="0" y="0"/>
                </a:lnTo>
                <a:lnTo>
                  <a:pt x="0" y="809243"/>
                </a:lnTo>
                <a:close/>
              </a:path>
            </a:pathLst>
          </a:custGeom>
          <a:ln w="25400">
            <a:solidFill>
              <a:srgbClr val="FFFFFF"/>
            </a:solidFill>
          </a:ln>
        </p:spPr>
        <p:txBody>
          <a:bodyPr wrap="square" lIns="0" tIns="0" rIns="0" bIns="0" rtlCol="0"/>
          <a:lstStyle/>
          <a:p>
            <a:endParaRPr sz="1738">
              <a:latin typeface="+mj-lt"/>
            </a:endParaRPr>
          </a:p>
        </p:txBody>
      </p:sp>
      <p:sp>
        <p:nvSpPr>
          <p:cNvPr id="5" name="object 5"/>
          <p:cNvSpPr/>
          <p:nvPr/>
        </p:nvSpPr>
        <p:spPr>
          <a:xfrm>
            <a:off x="5097825" y="1705562"/>
            <a:ext cx="2559829" cy="781932"/>
          </a:xfrm>
          <a:custGeom>
            <a:avLst/>
            <a:gdLst/>
            <a:ahLst/>
            <a:cxnLst/>
            <a:rect l="l" t="t" r="r" b="b"/>
            <a:pathLst>
              <a:path w="2650490" h="809625">
                <a:moveTo>
                  <a:pt x="0" y="809243"/>
                </a:moveTo>
                <a:lnTo>
                  <a:pt x="2650235" y="809243"/>
                </a:lnTo>
                <a:lnTo>
                  <a:pt x="2650235" y="0"/>
                </a:lnTo>
                <a:lnTo>
                  <a:pt x="0" y="0"/>
                </a:lnTo>
                <a:lnTo>
                  <a:pt x="0" y="809243"/>
                </a:lnTo>
                <a:close/>
              </a:path>
            </a:pathLst>
          </a:custGeom>
          <a:ln w="25400">
            <a:solidFill>
              <a:srgbClr val="FFFFFF"/>
            </a:solidFill>
          </a:ln>
        </p:spPr>
        <p:txBody>
          <a:bodyPr wrap="square" lIns="0" tIns="0" rIns="0" bIns="0" rtlCol="0"/>
          <a:lstStyle/>
          <a:p>
            <a:endParaRPr sz="1738">
              <a:latin typeface="+mj-lt"/>
            </a:endParaRPr>
          </a:p>
        </p:txBody>
      </p:sp>
      <p:sp>
        <p:nvSpPr>
          <p:cNvPr id="6" name="object 6"/>
          <p:cNvSpPr/>
          <p:nvPr/>
        </p:nvSpPr>
        <p:spPr>
          <a:xfrm>
            <a:off x="2027503" y="2681412"/>
            <a:ext cx="2558603" cy="780092"/>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endParaRPr>
          </a:p>
        </p:txBody>
      </p:sp>
      <p:sp>
        <p:nvSpPr>
          <p:cNvPr id="7" name="object 7"/>
          <p:cNvSpPr/>
          <p:nvPr/>
        </p:nvSpPr>
        <p:spPr>
          <a:xfrm>
            <a:off x="2027503" y="3657263"/>
            <a:ext cx="2558603" cy="780092"/>
          </a:xfrm>
          <a:custGeom>
            <a:avLst/>
            <a:gdLst/>
            <a:ahLst/>
            <a:cxnLst/>
            <a:rect l="l" t="t" r="r" b="b"/>
            <a:pathLst>
              <a:path w="2649220" h="807720">
                <a:moveTo>
                  <a:pt x="0" y="807719"/>
                </a:moveTo>
                <a:lnTo>
                  <a:pt x="2648712" y="807719"/>
                </a:lnTo>
                <a:lnTo>
                  <a:pt x="2648712" y="0"/>
                </a:lnTo>
                <a:lnTo>
                  <a:pt x="0" y="0"/>
                </a:lnTo>
                <a:lnTo>
                  <a:pt x="0" y="807719"/>
                </a:lnTo>
                <a:close/>
              </a:path>
            </a:pathLst>
          </a:custGeom>
          <a:ln w="25400">
            <a:solidFill>
              <a:srgbClr val="FFFFFF"/>
            </a:solidFill>
          </a:ln>
        </p:spPr>
        <p:txBody>
          <a:bodyPr wrap="square" lIns="0" tIns="0" rIns="0" bIns="0" rtlCol="0"/>
          <a:lstStyle/>
          <a:p>
            <a:endParaRPr sz="1738">
              <a:latin typeface="+mj-lt"/>
            </a:endParaRPr>
          </a:p>
        </p:txBody>
      </p:sp>
      <p:sp>
        <p:nvSpPr>
          <p:cNvPr id="8" name="object 8"/>
          <p:cNvSpPr/>
          <p:nvPr/>
        </p:nvSpPr>
        <p:spPr>
          <a:xfrm>
            <a:off x="5097825" y="3657263"/>
            <a:ext cx="2559829" cy="780092"/>
          </a:xfrm>
          <a:custGeom>
            <a:avLst/>
            <a:gdLst/>
            <a:ahLst/>
            <a:cxnLst/>
            <a:rect l="l" t="t" r="r" b="b"/>
            <a:pathLst>
              <a:path w="2650490" h="807720">
                <a:moveTo>
                  <a:pt x="0" y="807719"/>
                </a:moveTo>
                <a:lnTo>
                  <a:pt x="2650235" y="807719"/>
                </a:lnTo>
                <a:lnTo>
                  <a:pt x="2650235" y="0"/>
                </a:lnTo>
                <a:lnTo>
                  <a:pt x="0" y="0"/>
                </a:lnTo>
                <a:lnTo>
                  <a:pt x="0" y="807719"/>
                </a:lnTo>
                <a:close/>
              </a:path>
            </a:pathLst>
          </a:custGeom>
          <a:ln w="25400">
            <a:solidFill>
              <a:srgbClr val="FFFFFF"/>
            </a:solidFill>
          </a:ln>
        </p:spPr>
        <p:txBody>
          <a:bodyPr wrap="square" lIns="0" tIns="0" rIns="0" bIns="0" rtlCol="0"/>
          <a:lstStyle/>
          <a:p>
            <a:endParaRPr sz="1738">
              <a:latin typeface="+mj-lt"/>
            </a:endParaRPr>
          </a:p>
        </p:txBody>
      </p:sp>
      <p:sp>
        <p:nvSpPr>
          <p:cNvPr id="9" name="object 9"/>
          <p:cNvSpPr/>
          <p:nvPr/>
        </p:nvSpPr>
        <p:spPr>
          <a:xfrm>
            <a:off x="2027503" y="4631641"/>
            <a:ext cx="2558603" cy="780092"/>
          </a:xfrm>
          <a:custGeom>
            <a:avLst/>
            <a:gdLst/>
            <a:ahLst/>
            <a:cxnLst/>
            <a:rect l="l" t="t" r="r" b="b"/>
            <a:pathLst>
              <a:path w="2649220" h="807720">
                <a:moveTo>
                  <a:pt x="0" y="807720"/>
                </a:moveTo>
                <a:lnTo>
                  <a:pt x="2648712" y="807720"/>
                </a:lnTo>
                <a:lnTo>
                  <a:pt x="2648712" y="0"/>
                </a:lnTo>
                <a:lnTo>
                  <a:pt x="0" y="0"/>
                </a:lnTo>
                <a:lnTo>
                  <a:pt x="0" y="807720"/>
                </a:lnTo>
                <a:close/>
              </a:path>
            </a:pathLst>
          </a:custGeom>
          <a:ln w="25400">
            <a:solidFill>
              <a:srgbClr val="FFFFFF"/>
            </a:solidFill>
          </a:ln>
        </p:spPr>
        <p:txBody>
          <a:bodyPr wrap="square" lIns="0" tIns="0" rIns="0" bIns="0" rtlCol="0"/>
          <a:lstStyle/>
          <a:p>
            <a:endParaRPr sz="1738">
              <a:latin typeface="+mj-lt"/>
            </a:endParaRPr>
          </a:p>
        </p:txBody>
      </p:sp>
      <p:sp>
        <p:nvSpPr>
          <p:cNvPr id="10" name="object 10"/>
          <p:cNvSpPr/>
          <p:nvPr/>
        </p:nvSpPr>
        <p:spPr>
          <a:xfrm>
            <a:off x="5097825" y="4631641"/>
            <a:ext cx="2559829" cy="780092"/>
          </a:xfrm>
          <a:custGeom>
            <a:avLst/>
            <a:gdLst/>
            <a:ahLst/>
            <a:cxnLst/>
            <a:rect l="l" t="t" r="r" b="b"/>
            <a:pathLst>
              <a:path w="2650490" h="807720">
                <a:moveTo>
                  <a:pt x="0" y="807720"/>
                </a:moveTo>
                <a:lnTo>
                  <a:pt x="2650235" y="807720"/>
                </a:lnTo>
                <a:lnTo>
                  <a:pt x="2650235" y="0"/>
                </a:lnTo>
                <a:lnTo>
                  <a:pt x="0" y="0"/>
                </a:lnTo>
                <a:lnTo>
                  <a:pt x="0" y="807720"/>
                </a:lnTo>
                <a:close/>
              </a:path>
            </a:pathLst>
          </a:custGeom>
          <a:ln w="25400">
            <a:solidFill>
              <a:srgbClr val="FFFFFF"/>
            </a:solidFill>
          </a:ln>
        </p:spPr>
        <p:txBody>
          <a:bodyPr wrap="square" lIns="0" tIns="0" rIns="0" bIns="0" rtlCol="0"/>
          <a:lstStyle/>
          <a:p>
            <a:endParaRPr sz="1738">
              <a:latin typeface="+mj-lt"/>
            </a:endParaRPr>
          </a:p>
        </p:txBody>
      </p:sp>
      <p:graphicFrame>
        <p:nvGraphicFramePr>
          <p:cNvPr id="11" name="object 11"/>
          <p:cNvGraphicFramePr>
            <a:graphicFrameLocks noGrp="1"/>
          </p:cNvGraphicFramePr>
          <p:nvPr>
            <p:extLst>
              <p:ext uri="{D42A27DB-BD31-4B8C-83A1-F6EECF244321}">
                <p14:modId xmlns:p14="http://schemas.microsoft.com/office/powerpoint/2010/main" val="3195044779"/>
              </p:ext>
            </p:extLst>
          </p:nvPr>
        </p:nvGraphicFramePr>
        <p:xfrm>
          <a:off x="735199" y="1505387"/>
          <a:ext cx="6921474" cy="4106515"/>
        </p:xfrm>
        <a:graphic>
          <a:graphicData uri="http://schemas.openxmlformats.org/drawingml/2006/table">
            <a:tbl>
              <a:tblPr firstRow="1" bandRow="1">
                <a:tableStyleId>{2D5ABB26-0587-4C30-8999-92F81FD0307C}</a:tableStyleId>
              </a:tblPr>
              <a:tblGrid>
                <a:gridCol w="780092">
                  <a:extLst>
                    <a:ext uri="{9D8B030D-6E8A-4147-A177-3AD203B41FA5}">
                      <a16:colId xmlns:a16="http://schemas.microsoft.com/office/drawing/2014/main" val="20000"/>
                    </a:ext>
                  </a:extLst>
                </a:gridCol>
                <a:gridCol w="255738">
                  <a:extLst>
                    <a:ext uri="{9D8B030D-6E8A-4147-A177-3AD203B41FA5}">
                      <a16:colId xmlns:a16="http://schemas.microsoft.com/office/drawing/2014/main" val="20001"/>
                    </a:ext>
                  </a:extLst>
                </a:gridCol>
                <a:gridCol w="256350">
                  <a:extLst>
                    <a:ext uri="{9D8B030D-6E8A-4147-A177-3AD203B41FA5}">
                      <a16:colId xmlns:a16="http://schemas.microsoft.com/office/drawing/2014/main" val="20002"/>
                    </a:ext>
                  </a:extLst>
                </a:gridCol>
                <a:gridCol w="2557990">
                  <a:extLst>
                    <a:ext uri="{9D8B030D-6E8A-4147-A177-3AD203B41FA5}">
                      <a16:colId xmlns:a16="http://schemas.microsoft.com/office/drawing/2014/main" val="20003"/>
                    </a:ext>
                  </a:extLst>
                </a:gridCol>
                <a:gridCol w="512089">
                  <a:extLst>
                    <a:ext uri="{9D8B030D-6E8A-4147-A177-3AD203B41FA5}">
                      <a16:colId xmlns:a16="http://schemas.microsoft.com/office/drawing/2014/main" val="20004"/>
                    </a:ext>
                  </a:extLst>
                </a:gridCol>
                <a:gridCol w="2559215">
                  <a:extLst>
                    <a:ext uri="{9D8B030D-6E8A-4147-A177-3AD203B41FA5}">
                      <a16:colId xmlns:a16="http://schemas.microsoft.com/office/drawing/2014/main" val="20005"/>
                    </a:ext>
                  </a:extLst>
                </a:gridCol>
              </a:tblGrid>
              <a:tr h="200174">
                <a:tc rowSpan="14">
                  <a:txBody>
                    <a:bodyPr/>
                    <a:lstStyle/>
                    <a:p>
                      <a:pPr>
                        <a:lnSpc>
                          <a:spcPct val="100000"/>
                        </a:lnSpc>
                        <a:spcBef>
                          <a:spcPts val="35"/>
                        </a:spcBef>
                      </a:pPr>
                      <a:endParaRPr sz="1700" dirty="0">
                        <a:latin typeface="+mj-lt"/>
                        <a:cs typeface="Arial" panose="020B0604020202020204" pitchFamily="34" charset="0"/>
                      </a:endParaRPr>
                    </a:p>
                    <a:p>
                      <a:pPr marL="1256665">
                        <a:lnSpc>
                          <a:spcPct val="100000"/>
                        </a:lnSpc>
                      </a:pPr>
                      <a:r>
                        <a:rPr sz="1400" spc="60" dirty="0">
                          <a:solidFill>
                            <a:srgbClr val="FFFFFF"/>
                          </a:solidFill>
                          <a:latin typeface="+mj-lt"/>
                          <a:cs typeface="Arial" panose="020B0604020202020204" pitchFamily="34" charset="0"/>
                        </a:rPr>
                        <a:t>ODI</a:t>
                      </a:r>
                      <a:r>
                        <a:rPr sz="1400" spc="-20"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means </a:t>
                      </a:r>
                      <a:r>
                        <a:rPr sz="1400" spc="-25" dirty="0">
                          <a:solidFill>
                            <a:srgbClr val="FFFFFF"/>
                          </a:solidFill>
                          <a:latin typeface="+mj-lt"/>
                          <a:cs typeface="Arial" panose="020B0604020202020204" pitchFamily="34" charset="0"/>
                        </a:rPr>
                        <a:t>investment</a:t>
                      </a:r>
                      <a:endParaRPr sz="1400" dirty="0">
                        <a:latin typeface="+mj-lt"/>
                        <a:cs typeface="Arial" panose="020B0604020202020204" pitchFamily="34" charset="0"/>
                      </a:endParaRPr>
                    </a:p>
                  </a:txBody>
                  <a:tcPr marL="0" marR="0" marT="4293" marB="0" vert="vert270">
                    <a:solidFill>
                      <a:srgbClr val="4F81BC"/>
                    </a:solidFill>
                  </a:tcPr>
                </a:tc>
                <a:tc gridSpan="5">
                  <a:txBody>
                    <a:bodyPr/>
                    <a:lstStyle/>
                    <a:p>
                      <a:pPr>
                        <a:lnSpc>
                          <a:spcPct val="100000"/>
                        </a:lnSpc>
                      </a:pPr>
                      <a:endParaRPr sz="1200">
                        <a:latin typeface="Arial" panose="020B0604020202020204" pitchFamily="34" charset="0"/>
                        <a:cs typeface="Arial" panose="020B0604020202020204" pitchFamily="34" charset="0"/>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0045">
                <a:tc vMerge="1">
                  <a:txBody>
                    <a:bodyPr/>
                    <a:lstStyle/>
                    <a:p>
                      <a:endParaRPr/>
                    </a:p>
                  </a:txBody>
                  <a:tcPr marL="0" marR="0" marT="4445" marB="0" vert="vert270">
                    <a:solidFill>
                      <a:srgbClr val="4F81BC"/>
                    </a:solidFill>
                  </a:tcPr>
                </a:tc>
                <a:tc gridSpan="2">
                  <a:txBody>
                    <a:bodyPr/>
                    <a:lstStyle/>
                    <a:p>
                      <a:pPr>
                        <a:lnSpc>
                          <a:spcPct val="100000"/>
                        </a:lnSpc>
                      </a:pPr>
                      <a:endParaRPr sz="1500">
                        <a:latin typeface="Arial" panose="020B0604020202020204" pitchFamily="34" charset="0"/>
                        <a:cs typeface="Arial" panose="020B0604020202020204" pitchFamily="34" charset="0"/>
                      </a:endParaRPr>
                    </a:p>
                  </a:txBody>
                  <a:tcPr marL="0" marR="0" marT="0" marB="0"/>
                </a:tc>
                <a:tc hMerge="1">
                  <a:txBody>
                    <a:bodyPr/>
                    <a:lstStyle/>
                    <a:p>
                      <a:endParaRPr/>
                    </a:p>
                  </a:txBody>
                  <a:tcPr marL="0" marR="0" marT="0" marB="0"/>
                </a:tc>
                <a:tc rowSpan="2">
                  <a:txBody>
                    <a:bodyPr/>
                    <a:lstStyle/>
                    <a:p>
                      <a:pPr>
                        <a:lnSpc>
                          <a:spcPct val="100000"/>
                        </a:lnSpc>
                        <a:spcBef>
                          <a:spcPts val="40"/>
                        </a:spcBef>
                      </a:pPr>
                      <a:endParaRPr sz="1700">
                        <a:latin typeface="+mj-lt"/>
                        <a:cs typeface="Arial" panose="020B0604020202020204" pitchFamily="34" charset="0"/>
                      </a:endParaRPr>
                    </a:p>
                    <a:p>
                      <a:pPr marL="433705">
                        <a:lnSpc>
                          <a:spcPct val="100000"/>
                        </a:lnSpc>
                      </a:pPr>
                      <a:r>
                        <a:rPr sz="1400" spc="-25" dirty="0">
                          <a:solidFill>
                            <a:srgbClr val="FFFFFF"/>
                          </a:solidFill>
                          <a:latin typeface="+mj-lt"/>
                          <a:cs typeface="Arial" panose="020B0604020202020204" pitchFamily="34" charset="0"/>
                        </a:rPr>
                        <a:t>b</a:t>
                      </a:r>
                      <a:r>
                        <a:rPr sz="1400" dirty="0">
                          <a:solidFill>
                            <a:srgbClr val="FFFFFF"/>
                          </a:solidFill>
                          <a:latin typeface="+mj-lt"/>
                          <a:cs typeface="Arial" panose="020B0604020202020204" pitchFamily="34" charset="0"/>
                        </a:rPr>
                        <a:t>y</a:t>
                      </a:r>
                      <a:r>
                        <a:rPr sz="1400" spc="-5"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w</a:t>
                      </a:r>
                      <a:r>
                        <a:rPr sz="1400" spc="-25" dirty="0">
                          <a:solidFill>
                            <a:srgbClr val="FFFFFF"/>
                          </a:solidFill>
                          <a:latin typeface="+mj-lt"/>
                          <a:cs typeface="Arial" panose="020B0604020202020204" pitchFamily="34" charset="0"/>
                        </a:rPr>
                        <a:t>a</a:t>
                      </a:r>
                      <a:r>
                        <a:rPr sz="1400" dirty="0">
                          <a:solidFill>
                            <a:srgbClr val="FFFFFF"/>
                          </a:solidFill>
                          <a:latin typeface="+mj-lt"/>
                          <a:cs typeface="Arial" panose="020B0604020202020204" pitchFamily="34" charset="0"/>
                        </a:rPr>
                        <a:t>y</a:t>
                      </a:r>
                      <a:r>
                        <a:rPr sz="1400" spc="1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a:t>
                      </a:r>
                      <a:r>
                        <a:rPr sz="1400" dirty="0">
                          <a:solidFill>
                            <a:srgbClr val="FFFFFF"/>
                          </a:solidFill>
                          <a:latin typeface="+mj-lt"/>
                          <a:cs typeface="Arial" panose="020B0604020202020204" pitchFamily="34" charset="0"/>
                        </a:rPr>
                        <a:t>f </a:t>
                      </a:r>
                      <a:r>
                        <a:rPr sz="1400" spc="-19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acq</a:t>
                      </a:r>
                      <a:r>
                        <a:rPr sz="1400" spc="-10" dirty="0">
                          <a:solidFill>
                            <a:srgbClr val="FFFFFF"/>
                          </a:solidFill>
                          <a:latin typeface="+mj-lt"/>
                          <a:cs typeface="Arial" panose="020B0604020202020204" pitchFamily="34" charset="0"/>
                        </a:rPr>
                        <a:t>u</a:t>
                      </a:r>
                      <a:r>
                        <a:rPr sz="1400" dirty="0">
                          <a:solidFill>
                            <a:srgbClr val="FFFFFF"/>
                          </a:solidFill>
                          <a:latin typeface="+mj-lt"/>
                          <a:cs typeface="Arial" panose="020B0604020202020204" pitchFamily="34" charset="0"/>
                        </a:rPr>
                        <a:t>is</a:t>
                      </a:r>
                      <a:r>
                        <a:rPr sz="1400" spc="5" dirty="0">
                          <a:solidFill>
                            <a:srgbClr val="FFFFFF"/>
                          </a:solidFill>
                          <a:latin typeface="+mj-lt"/>
                          <a:cs typeface="Arial" panose="020B0604020202020204" pitchFamily="34" charset="0"/>
                        </a:rPr>
                        <a:t>i</a:t>
                      </a:r>
                      <a:r>
                        <a:rPr sz="1400" spc="-10" dirty="0">
                          <a:solidFill>
                            <a:srgbClr val="FFFFFF"/>
                          </a:solidFill>
                          <a:latin typeface="+mj-lt"/>
                          <a:cs typeface="Arial" panose="020B0604020202020204" pitchFamily="34" charset="0"/>
                        </a:rPr>
                        <a:t>t</a:t>
                      </a:r>
                      <a:r>
                        <a:rPr sz="1400" dirty="0">
                          <a:solidFill>
                            <a:srgbClr val="FFFFFF"/>
                          </a:solidFill>
                          <a:latin typeface="+mj-lt"/>
                          <a:cs typeface="Arial" panose="020B0604020202020204" pitchFamily="34" charset="0"/>
                        </a:rPr>
                        <a:t>i</a:t>
                      </a:r>
                      <a:r>
                        <a:rPr sz="1400" spc="-5" dirty="0">
                          <a:solidFill>
                            <a:srgbClr val="FFFFFF"/>
                          </a:solidFill>
                          <a:latin typeface="+mj-lt"/>
                          <a:cs typeface="Arial" panose="020B0604020202020204" pitchFamily="34" charset="0"/>
                        </a:rPr>
                        <a:t>o</a:t>
                      </a:r>
                      <a:r>
                        <a:rPr sz="1400" dirty="0">
                          <a:solidFill>
                            <a:srgbClr val="FFFFFF"/>
                          </a:solidFill>
                          <a:latin typeface="+mj-lt"/>
                          <a:cs typeface="Arial" panose="020B0604020202020204" pitchFamily="34" charset="0"/>
                        </a:rPr>
                        <a:t>n</a:t>
                      </a:r>
                      <a:r>
                        <a:rPr sz="1400" spc="-1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endParaRPr sz="1400">
                        <a:latin typeface="+mj-lt"/>
                        <a:cs typeface="Arial" panose="020B0604020202020204" pitchFamily="34" charset="0"/>
                      </a:endParaRPr>
                    </a:p>
                  </a:txBody>
                  <a:tcPr marL="0" marR="0" marT="4906" marB="0">
                    <a:solidFill>
                      <a:srgbClr val="4F81BC"/>
                    </a:solidFill>
                  </a:tcPr>
                </a:tc>
                <a:tc>
                  <a:txBody>
                    <a:bodyPr/>
                    <a:lstStyle/>
                    <a:p>
                      <a:pPr>
                        <a:lnSpc>
                          <a:spcPct val="100000"/>
                        </a:lnSpc>
                      </a:pPr>
                      <a:endParaRPr sz="1500">
                        <a:latin typeface="Arial" panose="020B0604020202020204" pitchFamily="34" charset="0"/>
                        <a:cs typeface="Arial" panose="020B0604020202020204" pitchFamily="34" charset="0"/>
                      </a:endParaRPr>
                    </a:p>
                  </a:txBody>
                  <a:tcPr marL="0" marR="0" marT="0" marB="0">
                    <a:lnB w="28575">
                      <a:solidFill>
                        <a:srgbClr val="4674AB"/>
                      </a:solidFill>
                      <a:prstDash val="solid"/>
                    </a:lnB>
                  </a:tcPr>
                </a:tc>
                <a:tc rowSpan="2">
                  <a:txBody>
                    <a:bodyPr/>
                    <a:lstStyle/>
                    <a:p>
                      <a:pPr>
                        <a:lnSpc>
                          <a:spcPct val="100000"/>
                        </a:lnSpc>
                        <a:spcBef>
                          <a:spcPts val="25"/>
                        </a:spcBef>
                      </a:pPr>
                      <a:endParaRPr sz="1300">
                        <a:latin typeface="+mj-lt"/>
                        <a:cs typeface="Arial" panose="020B0604020202020204" pitchFamily="34" charset="0"/>
                      </a:endParaRPr>
                    </a:p>
                    <a:p>
                      <a:pPr marL="1106805" marR="32384" indent="-1021080">
                        <a:lnSpc>
                          <a:spcPts val="1520"/>
                        </a:lnSpc>
                      </a:pPr>
                      <a:r>
                        <a:rPr sz="1400" spc="-30" dirty="0">
                          <a:solidFill>
                            <a:srgbClr val="FFFFFF"/>
                          </a:solidFill>
                          <a:latin typeface="+mj-lt"/>
                          <a:cs typeface="Arial" panose="020B0604020202020204" pitchFamily="34" charset="0"/>
                        </a:rPr>
                        <a:t>unlisted </a:t>
                      </a:r>
                      <a:r>
                        <a:rPr sz="1400" spc="-45" dirty="0">
                          <a:solidFill>
                            <a:srgbClr val="FFFFFF"/>
                          </a:solidFill>
                          <a:latin typeface="+mj-lt"/>
                          <a:cs typeface="Arial" panose="020B0604020202020204" pitchFamily="34" charset="0"/>
                        </a:rPr>
                        <a:t>equity </a:t>
                      </a:r>
                      <a:r>
                        <a:rPr sz="1400" spc="-40" dirty="0">
                          <a:solidFill>
                            <a:srgbClr val="FFFFFF"/>
                          </a:solidFill>
                          <a:latin typeface="+mj-lt"/>
                          <a:cs typeface="Arial" panose="020B0604020202020204" pitchFamily="34" charset="0"/>
                        </a:rPr>
                        <a:t>capital </a:t>
                      </a:r>
                      <a:r>
                        <a:rPr sz="1400" spc="-5" dirty="0">
                          <a:solidFill>
                            <a:srgbClr val="FFFFFF"/>
                          </a:solidFill>
                          <a:latin typeface="+mj-lt"/>
                          <a:cs typeface="Arial" panose="020B0604020202020204" pitchFamily="34" charset="0"/>
                        </a:rPr>
                        <a:t>of</a:t>
                      </a:r>
                      <a:r>
                        <a:rPr sz="1400" dirty="0">
                          <a:solidFill>
                            <a:srgbClr val="FFFFFF"/>
                          </a:solidFill>
                          <a:latin typeface="+mj-lt"/>
                          <a:cs typeface="Arial" panose="020B0604020202020204" pitchFamily="34" charset="0"/>
                        </a:rPr>
                        <a:t> </a:t>
                      </a:r>
                      <a:r>
                        <a:rPr sz="1400" spc="-60" dirty="0">
                          <a:solidFill>
                            <a:srgbClr val="FFFFFF"/>
                          </a:solidFill>
                          <a:latin typeface="+mj-lt"/>
                          <a:cs typeface="Arial" panose="020B0604020202020204" pitchFamily="34" charset="0"/>
                        </a:rPr>
                        <a:t>a </a:t>
                      </a:r>
                      <a:r>
                        <a:rPr sz="1400" spc="-30" dirty="0">
                          <a:solidFill>
                            <a:srgbClr val="FFFFFF"/>
                          </a:solidFill>
                          <a:latin typeface="+mj-lt"/>
                          <a:cs typeface="Arial" panose="020B0604020202020204" pitchFamily="34" charset="0"/>
                        </a:rPr>
                        <a:t>foreign </a:t>
                      </a:r>
                      <a:r>
                        <a:rPr sz="1400" spc="-360" dirty="0">
                          <a:solidFill>
                            <a:srgbClr val="FFFFFF"/>
                          </a:solidFill>
                          <a:latin typeface="+mj-lt"/>
                          <a:cs typeface="Arial" panose="020B0604020202020204" pitchFamily="34" charset="0"/>
                        </a:rPr>
                        <a:t> </a:t>
                      </a:r>
                      <a:r>
                        <a:rPr sz="1400" spc="-55" dirty="0">
                          <a:solidFill>
                            <a:srgbClr val="FFFFFF"/>
                          </a:solidFill>
                          <a:latin typeface="+mj-lt"/>
                          <a:cs typeface="Arial" panose="020B0604020202020204" pitchFamily="34" charset="0"/>
                        </a:rPr>
                        <a:t>entity,</a:t>
                      </a:r>
                      <a:endParaRPr sz="1400">
                        <a:latin typeface="+mj-lt"/>
                        <a:cs typeface="Arial" panose="020B0604020202020204" pitchFamily="34" charset="0"/>
                      </a:endParaRPr>
                    </a:p>
                  </a:txBody>
                  <a:tcPr marL="0" marR="0" marT="3066" marB="0">
                    <a:solidFill>
                      <a:srgbClr val="4F81BC"/>
                    </a:solidFill>
                  </a:tcPr>
                </a:tc>
                <a:extLst>
                  <a:ext uri="{0D108BD9-81ED-4DB2-BD59-A6C34878D82A}">
                    <a16:rowId xmlns:a16="http://schemas.microsoft.com/office/drawing/2014/main" val="10001"/>
                  </a:ext>
                </a:extLst>
              </a:tr>
              <a:tr h="391518">
                <a:tc vMerge="1">
                  <a:txBody>
                    <a:bodyPr/>
                    <a:lstStyle/>
                    <a:p>
                      <a:endParaRPr/>
                    </a:p>
                  </a:txBody>
                  <a:tcPr marL="0" marR="0" marT="4445" marB="0" vert="vert270">
                    <a:solidFill>
                      <a:srgbClr val="4F81BC"/>
                    </a:solidFill>
                  </a:tcPr>
                </a:tc>
                <a:tc rowSpan="5">
                  <a:txBody>
                    <a:bodyPr/>
                    <a:lstStyle/>
                    <a:p>
                      <a:pPr>
                        <a:lnSpc>
                          <a:spcPct val="100000"/>
                        </a:lnSpc>
                      </a:pPr>
                      <a:endParaRPr sz="1500" dirty="0">
                        <a:latin typeface="+mj-lt"/>
                        <a:cs typeface="Arial" panose="020B0604020202020204" pitchFamily="34" charset="0"/>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500" dirty="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5080" marB="0">
                    <a:solidFill>
                      <a:srgbClr val="4F81BC"/>
                    </a:solidFill>
                  </a:tcPr>
                </a:tc>
                <a:tc>
                  <a:txBody>
                    <a:bodyPr/>
                    <a:lstStyle/>
                    <a:p>
                      <a:pPr>
                        <a:lnSpc>
                          <a:spcPct val="100000"/>
                        </a:lnSpc>
                      </a:pPr>
                      <a:endParaRPr sz="1500" dirty="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3175" marB="0">
                    <a:solidFill>
                      <a:srgbClr val="4F81BC"/>
                    </a:solidFill>
                  </a:tcPr>
                </a:tc>
                <a:extLst>
                  <a:ext uri="{0D108BD9-81ED-4DB2-BD59-A6C34878D82A}">
                    <a16:rowId xmlns:a16="http://schemas.microsoft.com/office/drawing/2014/main" val="10002"/>
                  </a:ext>
                </a:extLst>
              </a:tr>
              <a:tr h="194286">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90046">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5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80010" marR="75565" indent="-1270" algn="ctr">
                        <a:lnSpc>
                          <a:spcPct val="84300"/>
                        </a:lnSpc>
                        <a:spcBef>
                          <a:spcPts val="815"/>
                        </a:spcBef>
                      </a:pPr>
                      <a:r>
                        <a:rPr sz="1400" spc="5" dirty="0">
                          <a:solidFill>
                            <a:srgbClr val="FFFFFF"/>
                          </a:solidFill>
                          <a:latin typeface="+mj-lt"/>
                          <a:cs typeface="Arial" panose="020B0604020202020204" pitchFamily="34" charset="0"/>
                        </a:rPr>
                        <a:t>or </a:t>
                      </a:r>
                      <a:r>
                        <a:rPr sz="1400" spc="-20" dirty="0">
                          <a:solidFill>
                            <a:srgbClr val="FFFFFF"/>
                          </a:solidFill>
                          <a:latin typeface="+mj-lt"/>
                          <a:cs typeface="Arial" panose="020B0604020202020204" pitchFamily="34" charset="0"/>
                        </a:rPr>
                        <a:t>subscription </a:t>
                      </a:r>
                      <a:r>
                        <a:rPr sz="1400" spc="-50" dirty="0">
                          <a:solidFill>
                            <a:srgbClr val="FFFFFF"/>
                          </a:solidFill>
                          <a:latin typeface="+mj-lt"/>
                          <a:cs typeface="Arial" panose="020B0604020202020204" pitchFamily="34" charset="0"/>
                        </a:rPr>
                        <a:t>as </a:t>
                      </a:r>
                      <a:r>
                        <a:rPr sz="1400" spc="-60" dirty="0">
                          <a:solidFill>
                            <a:srgbClr val="FFFFFF"/>
                          </a:solidFill>
                          <a:latin typeface="+mj-lt"/>
                          <a:cs typeface="Arial" panose="020B0604020202020204" pitchFamily="34" charset="0"/>
                        </a:rPr>
                        <a:t>a </a:t>
                      </a:r>
                      <a:r>
                        <a:rPr sz="1400" spc="-5" dirty="0">
                          <a:solidFill>
                            <a:srgbClr val="FFFFFF"/>
                          </a:solidFill>
                          <a:latin typeface="+mj-lt"/>
                          <a:cs typeface="Arial" panose="020B0604020202020204" pitchFamily="34" charset="0"/>
                        </a:rPr>
                        <a:t>part of</a:t>
                      </a:r>
                      <a:r>
                        <a:rPr sz="1400"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the </a:t>
                      </a:r>
                      <a:r>
                        <a:rPr sz="1400" spc="-5" dirty="0">
                          <a:solidFill>
                            <a:srgbClr val="FFFFFF"/>
                          </a:solidFill>
                          <a:latin typeface="+mj-lt"/>
                          <a:cs typeface="Arial" panose="020B0604020202020204" pitchFamily="34" charset="0"/>
                        </a:rPr>
                        <a:t> </a:t>
                      </a:r>
                      <a:r>
                        <a:rPr sz="1400" spc="-15" dirty="0">
                          <a:solidFill>
                            <a:srgbClr val="FFFFFF"/>
                          </a:solidFill>
                          <a:latin typeface="+mj-lt"/>
                          <a:cs typeface="Arial" panose="020B0604020202020204" pitchFamily="34" charset="0"/>
                        </a:rPr>
                        <a:t>memorandum</a:t>
                      </a:r>
                      <a:r>
                        <a:rPr sz="1400" spc="-2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75"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association</a:t>
                      </a:r>
                      <a:r>
                        <a:rPr sz="1400" spc="-3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80" dirty="0">
                          <a:solidFill>
                            <a:srgbClr val="FFFFFF"/>
                          </a:solidFill>
                          <a:latin typeface="+mj-lt"/>
                          <a:cs typeface="Arial" panose="020B0604020202020204" pitchFamily="34" charset="0"/>
                        </a:rPr>
                        <a:t> </a:t>
                      </a:r>
                      <a:r>
                        <a:rPr sz="1400" spc="-60" dirty="0">
                          <a:solidFill>
                            <a:srgbClr val="FFFFFF"/>
                          </a:solidFill>
                          <a:latin typeface="+mj-lt"/>
                          <a:cs typeface="Arial" panose="020B0604020202020204" pitchFamily="34" charset="0"/>
                        </a:rPr>
                        <a:t>a </a:t>
                      </a:r>
                      <a:r>
                        <a:rPr sz="1400" spc="-360"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foreign</a:t>
                      </a:r>
                      <a:r>
                        <a:rPr sz="1400" spc="-20" dirty="0">
                          <a:solidFill>
                            <a:srgbClr val="FFFFFF"/>
                          </a:solidFill>
                          <a:latin typeface="+mj-lt"/>
                          <a:cs typeface="Arial" panose="020B0604020202020204" pitchFamily="34" charset="0"/>
                        </a:rPr>
                        <a:t> </a:t>
                      </a:r>
                      <a:r>
                        <a:rPr sz="1400" spc="-55" dirty="0">
                          <a:solidFill>
                            <a:srgbClr val="FFFFFF"/>
                          </a:solidFill>
                          <a:latin typeface="+mj-lt"/>
                          <a:cs typeface="Arial" panose="020B0604020202020204" pitchFamily="34" charset="0"/>
                        </a:rPr>
                        <a:t>entity,</a:t>
                      </a:r>
                      <a:endParaRPr sz="1400">
                        <a:latin typeface="+mj-lt"/>
                        <a:cs typeface="Arial" panose="020B0604020202020204" pitchFamily="34" charset="0"/>
                      </a:endParaRPr>
                    </a:p>
                  </a:txBody>
                  <a:tcPr marL="0" marR="0" marT="99965" marB="0">
                    <a:solidFill>
                      <a:srgbClr val="4F81BC"/>
                    </a:solidFill>
                  </a:tcPr>
                </a:tc>
                <a:tc rowSpan="2" gridSpan="2">
                  <a:txBody>
                    <a:bodyPr/>
                    <a:lstStyle/>
                    <a:p>
                      <a:pPr>
                        <a:lnSpc>
                          <a:spcPct val="100000"/>
                        </a:lnSpc>
                      </a:pPr>
                      <a:endParaRPr sz="1500" dirty="0">
                        <a:latin typeface="+mj-lt"/>
                        <a:cs typeface="Arial" panose="020B0604020202020204" pitchFamily="34" charset="0"/>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4"/>
                  </a:ext>
                </a:extLst>
              </a:tr>
              <a:tr h="390046">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a:txBody>
                    <a:bodyPr/>
                    <a:lstStyle/>
                    <a:p>
                      <a:pPr>
                        <a:lnSpc>
                          <a:spcPct val="100000"/>
                        </a:lnSpc>
                      </a:pPr>
                      <a:endParaRPr sz="150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103505" marB="0">
                    <a:solidFill>
                      <a:srgbClr val="4F81BC"/>
                    </a:solidFill>
                  </a:tcPr>
                </a:tc>
                <a:tc gridSpan="2"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97327">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B w="28575">
                      <a:solidFill>
                        <a:srgbClr val="3C6695"/>
                      </a:solidFill>
                      <a:prstDash val="solid"/>
                    </a:lnB>
                  </a:tcPr>
                </a:tc>
                <a:tc rowSpan="2"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6"/>
                  </a:ext>
                </a:extLst>
              </a:tr>
              <a:tr h="98431">
                <a:tc vMerge="1">
                  <a:txBody>
                    <a:bodyPr/>
                    <a:lstStyle/>
                    <a:p>
                      <a:endParaRPr/>
                    </a:p>
                  </a:txBody>
                  <a:tcPr marL="0" marR="0" marT="4445" marB="0" vert="vert270">
                    <a:solidFill>
                      <a:srgbClr val="4F81BC"/>
                    </a:solidFill>
                  </a:tcPr>
                </a:tc>
                <a:tc rowSpan="5">
                  <a:txBody>
                    <a:bodyPr/>
                    <a:lstStyle/>
                    <a:p>
                      <a:pPr>
                        <a:lnSpc>
                          <a:spcPct val="100000"/>
                        </a:lnSpc>
                      </a:pPr>
                      <a:endParaRPr sz="1500">
                        <a:latin typeface="+mj-lt"/>
                        <a:cs typeface="Arial" panose="020B0604020202020204" pitchFamily="34" charset="0"/>
                      </a:endParaRPr>
                    </a:p>
                  </a:txBody>
                  <a:tcPr marL="0" marR="0" marT="0" marB="0">
                    <a:lnR w="28575">
                      <a:solidFill>
                        <a:srgbClr val="3C6695"/>
                      </a:solidFill>
                      <a:prstDash val="solid"/>
                    </a:lnR>
                    <a:lnT w="28575">
                      <a:solidFill>
                        <a:srgbClr val="3C6695"/>
                      </a:solidFill>
                      <a:prstDash val="solid"/>
                    </a:lnT>
                  </a:tcPr>
                </a:tc>
                <a:tc gridSpan="4" vMerge="1">
                  <a:txBody>
                    <a:bodyPr/>
                    <a:lstStyle/>
                    <a:p>
                      <a:endParaRPr/>
                    </a:p>
                  </a:txBody>
                  <a:tcPr marL="0" marR="0" marT="0" marB="0">
                    <a:lnL w="28575">
                      <a:solidFill>
                        <a:srgbClr val="3C6695"/>
                      </a:solidFill>
                      <a:prstDash val="solid"/>
                    </a:ln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7"/>
                  </a:ext>
                </a:extLst>
              </a:tr>
              <a:tr h="389555">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5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131445">
                        <a:lnSpc>
                          <a:spcPts val="1660"/>
                        </a:lnSpc>
                        <a:spcBef>
                          <a:spcPts val="1290"/>
                        </a:spcBef>
                      </a:pPr>
                      <a:r>
                        <a:rPr sz="1400" spc="5" dirty="0">
                          <a:solidFill>
                            <a:srgbClr val="FFFFFF"/>
                          </a:solidFill>
                          <a:latin typeface="+mj-lt"/>
                          <a:cs typeface="Arial" panose="020B0604020202020204" pitchFamily="34" charset="0"/>
                        </a:rPr>
                        <a:t>or</a:t>
                      </a:r>
                      <a:r>
                        <a:rPr sz="1400" dirty="0">
                          <a:solidFill>
                            <a:srgbClr val="FFFFFF"/>
                          </a:solidFill>
                          <a:latin typeface="+mj-lt"/>
                          <a:cs typeface="Arial" panose="020B0604020202020204" pitchFamily="34" charset="0"/>
                        </a:rPr>
                        <a:t> </a:t>
                      </a:r>
                      <a:r>
                        <a:rPr sz="1400" spc="-25" dirty="0">
                          <a:solidFill>
                            <a:srgbClr val="FFFFFF"/>
                          </a:solidFill>
                          <a:latin typeface="+mj-lt"/>
                          <a:cs typeface="Arial" panose="020B0604020202020204" pitchFamily="34" charset="0"/>
                        </a:rPr>
                        <a:t>investment</a:t>
                      </a:r>
                      <a:r>
                        <a:rPr sz="1400" spc="-10"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in</a:t>
                      </a:r>
                      <a:r>
                        <a:rPr sz="1400" spc="-2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ten</a:t>
                      </a:r>
                      <a:r>
                        <a:rPr sz="1400" spc="5" dirty="0">
                          <a:solidFill>
                            <a:srgbClr val="FFFFFF"/>
                          </a:solidFill>
                          <a:latin typeface="+mj-lt"/>
                          <a:cs typeface="Arial" panose="020B0604020202020204" pitchFamily="34" charset="0"/>
                        </a:rPr>
                        <a:t> </a:t>
                      </a:r>
                      <a:r>
                        <a:rPr sz="1400" spc="-15" dirty="0">
                          <a:solidFill>
                            <a:srgbClr val="FFFFFF"/>
                          </a:solidFill>
                          <a:latin typeface="+mj-lt"/>
                          <a:cs typeface="Arial" panose="020B0604020202020204" pitchFamily="34" charset="0"/>
                        </a:rPr>
                        <a:t>per</a:t>
                      </a:r>
                      <a:r>
                        <a:rPr sz="1400" spc="-5" dirty="0">
                          <a:solidFill>
                            <a:srgbClr val="FFFFFF"/>
                          </a:solidFill>
                          <a:latin typeface="+mj-lt"/>
                          <a:cs typeface="Arial" panose="020B0604020202020204" pitchFamily="34" charset="0"/>
                        </a:rPr>
                        <a:t> </a:t>
                      </a:r>
                      <a:r>
                        <a:rPr sz="1400" spc="-25" dirty="0">
                          <a:solidFill>
                            <a:srgbClr val="FFFFFF"/>
                          </a:solidFill>
                          <a:latin typeface="+mj-lt"/>
                          <a:cs typeface="Arial" panose="020B0604020202020204" pitchFamily="34" charset="0"/>
                        </a:rPr>
                        <a:t>cent,</a:t>
                      </a:r>
                      <a:r>
                        <a:rPr sz="1400" spc="-5" dirty="0">
                          <a:solidFill>
                            <a:srgbClr val="FFFFFF"/>
                          </a:solidFill>
                          <a:latin typeface="+mj-lt"/>
                          <a:cs typeface="Arial" panose="020B0604020202020204" pitchFamily="34" charset="0"/>
                        </a:rPr>
                        <a:t> </a:t>
                      </a:r>
                      <a:r>
                        <a:rPr sz="1400" dirty="0">
                          <a:solidFill>
                            <a:srgbClr val="FFFFFF"/>
                          </a:solidFill>
                          <a:latin typeface="+mj-lt"/>
                          <a:cs typeface="Arial" panose="020B0604020202020204" pitchFamily="34" charset="0"/>
                        </a:rPr>
                        <a:t>or</a:t>
                      </a:r>
                      <a:endParaRPr sz="1400" dirty="0">
                        <a:latin typeface="+mj-lt"/>
                        <a:cs typeface="Arial" panose="020B0604020202020204" pitchFamily="34" charset="0"/>
                      </a:endParaRPr>
                    </a:p>
                    <a:p>
                      <a:pPr marL="61594">
                        <a:lnSpc>
                          <a:spcPts val="1660"/>
                        </a:lnSpc>
                      </a:pPr>
                      <a:r>
                        <a:rPr sz="1400" spc="-15" dirty="0">
                          <a:solidFill>
                            <a:srgbClr val="FFFFFF"/>
                          </a:solidFill>
                          <a:latin typeface="+mj-lt"/>
                          <a:cs typeface="Arial" panose="020B0604020202020204" pitchFamily="34" charset="0"/>
                        </a:rPr>
                        <a:t>more</a:t>
                      </a:r>
                      <a:r>
                        <a:rPr sz="1400" spc="-1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80"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the </a:t>
                      </a:r>
                      <a:r>
                        <a:rPr sz="1400" spc="-25" dirty="0">
                          <a:solidFill>
                            <a:srgbClr val="FFFFFF"/>
                          </a:solidFill>
                          <a:latin typeface="+mj-lt"/>
                          <a:cs typeface="Arial" panose="020B0604020202020204" pitchFamily="34" charset="0"/>
                        </a:rPr>
                        <a:t>paid-up</a:t>
                      </a:r>
                      <a:r>
                        <a:rPr sz="1400" spc="-10" dirty="0">
                          <a:solidFill>
                            <a:srgbClr val="FFFFFF"/>
                          </a:solidFill>
                          <a:latin typeface="+mj-lt"/>
                          <a:cs typeface="Arial" panose="020B0604020202020204" pitchFamily="34" charset="0"/>
                        </a:rPr>
                        <a:t> </a:t>
                      </a:r>
                      <a:r>
                        <a:rPr sz="1400" spc="-45" dirty="0">
                          <a:solidFill>
                            <a:srgbClr val="FFFFFF"/>
                          </a:solidFill>
                          <a:latin typeface="+mj-lt"/>
                          <a:cs typeface="Arial" panose="020B0604020202020204" pitchFamily="34" charset="0"/>
                        </a:rPr>
                        <a:t>equity</a:t>
                      </a:r>
                      <a:r>
                        <a:rPr sz="1400" spc="-5" dirty="0">
                          <a:solidFill>
                            <a:srgbClr val="FFFFFF"/>
                          </a:solidFill>
                          <a:latin typeface="+mj-lt"/>
                          <a:cs typeface="Arial" panose="020B0604020202020204" pitchFamily="34" charset="0"/>
                        </a:rPr>
                        <a:t> </a:t>
                      </a:r>
                      <a:r>
                        <a:rPr sz="1400" spc="-40" dirty="0">
                          <a:solidFill>
                            <a:srgbClr val="FFFFFF"/>
                          </a:solidFill>
                          <a:latin typeface="+mj-lt"/>
                          <a:cs typeface="Arial" panose="020B0604020202020204" pitchFamily="34" charset="0"/>
                        </a:rPr>
                        <a:t>capital</a:t>
                      </a:r>
                      <a:endParaRPr sz="1400" dirty="0">
                        <a:latin typeface="+mj-lt"/>
                        <a:cs typeface="Arial" panose="020B0604020202020204" pitchFamily="34" charset="0"/>
                      </a:endParaRPr>
                    </a:p>
                  </a:txBody>
                  <a:tcPr marL="0" marR="0" marT="158226" marB="0">
                    <a:solidFill>
                      <a:srgbClr val="4F81BC"/>
                    </a:solidFill>
                  </a:tcPr>
                </a:tc>
                <a:tc>
                  <a:txBody>
                    <a:bodyPr/>
                    <a:lstStyle/>
                    <a:p>
                      <a:pPr>
                        <a:lnSpc>
                          <a:spcPct val="100000"/>
                        </a:lnSpc>
                      </a:pPr>
                      <a:endParaRPr sz="1500">
                        <a:latin typeface="+mj-lt"/>
                        <a:cs typeface="Arial" panose="020B0604020202020204" pitchFamily="34" charset="0"/>
                      </a:endParaRPr>
                    </a:p>
                  </a:txBody>
                  <a:tcPr marL="0" marR="0" marT="0" marB="0">
                    <a:lnB w="28575">
                      <a:solidFill>
                        <a:srgbClr val="4674AB"/>
                      </a:solidFill>
                      <a:prstDash val="solid"/>
                    </a:lnB>
                  </a:tcPr>
                </a:tc>
                <a:tc rowSpan="2">
                  <a:txBody>
                    <a:bodyPr/>
                    <a:lstStyle/>
                    <a:p>
                      <a:pPr>
                        <a:lnSpc>
                          <a:spcPct val="100000"/>
                        </a:lnSpc>
                        <a:spcBef>
                          <a:spcPts val="35"/>
                        </a:spcBef>
                      </a:pPr>
                      <a:endParaRPr sz="1700" dirty="0">
                        <a:latin typeface="+mj-lt"/>
                        <a:cs typeface="Arial" panose="020B0604020202020204" pitchFamily="34" charset="0"/>
                      </a:endParaRPr>
                    </a:p>
                    <a:p>
                      <a:pPr marL="436245">
                        <a:lnSpc>
                          <a:spcPct val="100000"/>
                        </a:lnSpc>
                      </a:pPr>
                      <a:r>
                        <a:rPr sz="1400" spc="-5" dirty="0">
                          <a:solidFill>
                            <a:srgbClr val="FFFFFF"/>
                          </a:solidFill>
                          <a:latin typeface="+mj-lt"/>
                          <a:cs typeface="Arial" panose="020B0604020202020204" pitchFamily="34" charset="0"/>
                        </a:rPr>
                        <a:t>of</a:t>
                      </a:r>
                      <a:r>
                        <a:rPr sz="1400" spc="180" dirty="0">
                          <a:solidFill>
                            <a:srgbClr val="FFFFFF"/>
                          </a:solidFill>
                          <a:latin typeface="+mj-lt"/>
                          <a:cs typeface="Arial" panose="020B0604020202020204" pitchFamily="34" charset="0"/>
                        </a:rPr>
                        <a:t> </a:t>
                      </a:r>
                      <a:r>
                        <a:rPr sz="1400" spc="-60" dirty="0">
                          <a:solidFill>
                            <a:srgbClr val="FFFFFF"/>
                          </a:solidFill>
                          <a:latin typeface="+mj-lt"/>
                          <a:cs typeface="Arial" panose="020B0604020202020204" pitchFamily="34" charset="0"/>
                        </a:rPr>
                        <a:t>a</a:t>
                      </a:r>
                      <a:r>
                        <a:rPr sz="1400" spc="-10" dirty="0">
                          <a:solidFill>
                            <a:srgbClr val="FFFFFF"/>
                          </a:solidFill>
                          <a:latin typeface="+mj-lt"/>
                          <a:cs typeface="Arial" panose="020B0604020202020204" pitchFamily="34" charset="0"/>
                        </a:rPr>
                        <a:t> </a:t>
                      </a:r>
                      <a:r>
                        <a:rPr sz="1400" spc="-35" dirty="0">
                          <a:solidFill>
                            <a:srgbClr val="FFFFFF"/>
                          </a:solidFill>
                          <a:latin typeface="+mj-lt"/>
                          <a:cs typeface="Arial" panose="020B0604020202020204" pitchFamily="34" charset="0"/>
                        </a:rPr>
                        <a:t>listed</a:t>
                      </a:r>
                      <a:r>
                        <a:rPr sz="1400" spc="-20"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foreign</a:t>
                      </a:r>
                      <a:r>
                        <a:rPr sz="1400" spc="-25" dirty="0">
                          <a:solidFill>
                            <a:srgbClr val="FFFFFF"/>
                          </a:solidFill>
                          <a:latin typeface="+mj-lt"/>
                          <a:cs typeface="Arial" panose="020B0604020202020204" pitchFamily="34" charset="0"/>
                        </a:rPr>
                        <a:t> </a:t>
                      </a:r>
                      <a:r>
                        <a:rPr sz="1400" spc="-35" dirty="0">
                          <a:solidFill>
                            <a:srgbClr val="FFFFFF"/>
                          </a:solidFill>
                          <a:latin typeface="+mj-lt"/>
                          <a:cs typeface="Arial" panose="020B0604020202020204" pitchFamily="34" charset="0"/>
                        </a:rPr>
                        <a:t>entity</a:t>
                      </a:r>
                      <a:endParaRPr sz="1400" dirty="0">
                        <a:latin typeface="+mj-lt"/>
                        <a:cs typeface="Arial" panose="020B0604020202020204" pitchFamily="34" charset="0"/>
                      </a:endParaRPr>
                    </a:p>
                  </a:txBody>
                  <a:tcPr marL="0" marR="0" marT="4293" marB="0">
                    <a:solidFill>
                      <a:srgbClr val="4F81BC"/>
                    </a:solidFill>
                  </a:tcPr>
                </a:tc>
                <a:extLst>
                  <a:ext uri="{0D108BD9-81ED-4DB2-BD59-A6C34878D82A}">
                    <a16:rowId xmlns:a16="http://schemas.microsoft.com/office/drawing/2014/main" val="10008"/>
                  </a:ext>
                </a:extLst>
              </a:tr>
              <a:tr h="390536">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500">
                        <a:latin typeface="+mj-lt"/>
                        <a:cs typeface="Arial" panose="020B0604020202020204" pitchFamily="34" charset="0"/>
                      </a:endParaRPr>
                    </a:p>
                  </a:txBody>
                  <a:tcPr marL="0" marR="0" marT="0" marB="0">
                    <a:lnL w="28575">
                      <a:solidFill>
                        <a:srgbClr val="3C6695"/>
                      </a:solidFill>
                      <a:prstDash val="solid"/>
                    </a:lnL>
                    <a:lnT w="28575">
                      <a:solidFill>
                        <a:srgbClr val="3C6695"/>
                      </a:solidFill>
                      <a:prstDash val="solid"/>
                    </a:lnT>
                  </a:tcPr>
                </a:tc>
                <a:tc vMerge="1">
                  <a:txBody>
                    <a:bodyPr/>
                    <a:lstStyle/>
                    <a:p>
                      <a:endParaRPr/>
                    </a:p>
                  </a:txBody>
                  <a:tcPr marL="0" marR="0" marT="163830" marB="0">
                    <a:solidFill>
                      <a:srgbClr val="4F81BC"/>
                    </a:solidFill>
                  </a:tcPr>
                </a:tc>
                <a:tc>
                  <a:txBody>
                    <a:bodyPr/>
                    <a:lstStyle/>
                    <a:p>
                      <a:pPr>
                        <a:lnSpc>
                          <a:spcPct val="100000"/>
                        </a:lnSpc>
                      </a:pPr>
                      <a:endParaRPr sz="150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4445" marB="0">
                    <a:solidFill>
                      <a:srgbClr val="4F81BC"/>
                    </a:solidFill>
                  </a:tcPr>
                </a:tc>
                <a:extLst>
                  <a:ext uri="{0D108BD9-81ED-4DB2-BD59-A6C34878D82A}">
                    <a16:rowId xmlns:a16="http://schemas.microsoft.com/office/drawing/2014/main" val="10009"/>
                  </a:ext>
                </a:extLst>
              </a:tr>
              <a:tr h="194286">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gridSpan="4">
                  <a:txBody>
                    <a:bodyPr/>
                    <a:lstStyle/>
                    <a:p>
                      <a:pPr>
                        <a:lnSpc>
                          <a:spcPct val="100000"/>
                        </a:lnSpc>
                      </a:pPr>
                      <a:endParaRPr sz="1200" dirty="0">
                        <a:latin typeface="+mj-lt"/>
                        <a:cs typeface="Arial" panose="020B0604020202020204" pitchFamily="34" charset="0"/>
                      </a:endParaRPr>
                    </a:p>
                  </a:txBody>
                  <a:tcPr marL="0" marR="0" marT="0" marB="0">
                    <a:lnL w="28575">
                      <a:solidFill>
                        <a:srgbClr val="3C6695"/>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389984">
                <a:tc vMerge="1">
                  <a:txBody>
                    <a:bodyPr/>
                    <a:lstStyle/>
                    <a:p>
                      <a:endParaRPr/>
                    </a:p>
                  </a:txBody>
                  <a:tcPr marL="0" marR="0" marT="4445" marB="0" vert="vert270">
                    <a:solidFill>
                      <a:srgbClr val="4F81BC"/>
                    </a:solidFill>
                  </a:tcPr>
                </a:tc>
                <a:tc vMerge="1">
                  <a:txBody>
                    <a:bodyPr/>
                    <a:lstStyle/>
                    <a:p>
                      <a:endParaRPr/>
                    </a:p>
                  </a:txBody>
                  <a:tcPr marL="0" marR="0" marT="0" marB="0">
                    <a:lnR w="28575">
                      <a:solidFill>
                        <a:srgbClr val="3C6695"/>
                      </a:solidFill>
                      <a:prstDash val="solid"/>
                    </a:lnR>
                    <a:lnT w="28575">
                      <a:solidFill>
                        <a:srgbClr val="3C6695"/>
                      </a:solidFill>
                      <a:prstDash val="solid"/>
                    </a:lnT>
                  </a:tcPr>
                </a:tc>
                <a:tc>
                  <a:txBody>
                    <a:bodyPr/>
                    <a:lstStyle/>
                    <a:p>
                      <a:pPr>
                        <a:lnSpc>
                          <a:spcPct val="100000"/>
                        </a:lnSpc>
                      </a:pPr>
                      <a:endParaRPr sz="1500">
                        <a:latin typeface="+mj-lt"/>
                        <a:cs typeface="Arial" panose="020B0604020202020204" pitchFamily="34" charset="0"/>
                      </a:endParaRPr>
                    </a:p>
                  </a:txBody>
                  <a:tcPr marL="0" marR="0" marT="0" marB="0">
                    <a:lnL w="28575">
                      <a:solidFill>
                        <a:srgbClr val="3C6695"/>
                      </a:solidFill>
                      <a:prstDash val="solid"/>
                    </a:lnL>
                    <a:lnB w="28575">
                      <a:solidFill>
                        <a:srgbClr val="3C6695"/>
                      </a:solidFill>
                      <a:prstDash val="solid"/>
                    </a:lnB>
                  </a:tcPr>
                </a:tc>
                <a:tc rowSpan="2">
                  <a:txBody>
                    <a:bodyPr/>
                    <a:lstStyle/>
                    <a:p>
                      <a:pPr marL="12700" marR="7620" indent="635" algn="ctr">
                        <a:lnSpc>
                          <a:spcPct val="84300"/>
                        </a:lnSpc>
                        <a:spcBef>
                          <a:spcPts val="819"/>
                        </a:spcBef>
                      </a:pPr>
                      <a:r>
                        <a:rPr sz="1400" spc="5" dirty="0">
                          <a:solidFill>
                            <a:srgbClr val="FFFFFF"/>
                          </a:solidFill>
                          <a:latin typeface="+mj-lt"/>
                          <a:cs typeface="Arial" panose="020B0604020202020204" pitchFamily="34" charset="0"/>
                        </a:rPr>
                        <a:t>or</a:t>
                      </a:r>
                      <a:r>
                        <a:rPr sz="1400" spc="-5" dirty="0">
                          <a:solidFill>
                            <a:srgbClr val="FFFFFF"/>
                          </a:solidFill>
                          <a:latin typeface="+mj-lt"/>
                          <a:cs typeface="Arial" panose="020B0604020202020204" pitchFamily="34" charset="0"/>
                        </a:rPr>
                        <a:t> </a:t>
                      </a:r>
                      <a:r>
                        <a:rPr sz="1400" spc="-25" dirty="0">
                          <a:solidFill>
                            <a:srgbClr val="FFFFFF"/>
                          </a:solidFill>
                          <a:latin typeface="+mj-lt"/>
                          <a:cs typeface="Arial" panose="020B0604020202020204" pitchFamily="34" charset="0"/>
                        </a:rPr>
                        <a:t>investment</a:t>
                      </a:r>
                      <a:r>
                        <a:rPr sz="1400" spc="-10" dirty="0">
                          <a:solidFill>
                            <a:srgbClr val="FFFFFF"/>
                          </a:solidFill>
                          <a:latin typeface="+mj-lt"/>
                          <a:cs typeface="Arial" panose="020B0604020202020204" pitchFamily="34" charset="0"/>
                        </a:rPr>
                        <a:t> </a:t>
                      </a:r>
                      <a:r>
                        <a:rPr sz="1400" spc="-40" dirty="0">
                          <a:solidFill>
                            <a:srgbClr val="FFFFFF"/>
                          </a:solidFill>
                          <a:latin typeface="+mj-lt"/>
                          <a:cs typeface="Arial" panose="020B0604020202020204" pitchFamily="34" charset="0"/>
                        </a:rPr>
                        <a:t>with</a:t>
                      </a:r>
                      <a:r>
                        <a:rPr sz="1400" spc="-10" dirty="0">
                          <a:solidFill>
                            <a:srgbClr val="FFFFFF"/>
                          </a:solidFill>
                          <a:latin typeface="+mj-lt"/>
                          <a:cs typeface="Arial" panose="020B0604020202020204" pitchFamily="34" charset="0"/>
                        </a:rPr>
                        <a:t> control</a:t>
                      </a:r>
                      <a:r>
                        <a:rPr sz="1400" spc="-5" dirty="0">
                          <a:solidFill>
                            <a:srgbClr val="FFFFFF"/>
                          </a:solidFill>
                          <a:latin typeface="+mj-lt"/>
                          <a:cs typeface="Arial" panose="020B0604020202020204" pitchFamily="34" charset="0"/>
                        </a:rPr>
                        <a:t> </a:t>
                      </a:r>
                      <a:r>
                        <a:rPr sz="1400" spc="-35" dirty="0">
                          <a:solidFill>
                            <a:srgbClr val="FFFFFF"/>
                          </a:solidFill>
                          <a:latin typeface="+mj-lt"/>
                          <a:cs typeface="Arial" panose="020B0604020202020204" pitchFamily="34" charset="0"/>
                        </a:rPr>
                        <a:t>where </a:t>
                      </a:r>
                      <a:r>
                        <a:rPr sz="1400" spc="-30" dirty="0">
                          <a:solidFill>
                            <a:srgbClr val="FFFFFF"/>
                          </a:solidFill>
                          <a:latin typeface="+mj-lt"/>
                          <a:cs typeface="Arial" panose="020B0604020202020204" pitchFamily="34" charset="0"/>
                        </a:rPr>
                        <a:t> </a:t>
                      </a:r>
                      <a:r>
                        <a:rPr sz="1400" spc="-25" dirty="0">
                          <a:solidFill>
                            <a:srgbClr val="FFFFFF"/>
                          </a:solidFill>
                          <a:latin typeface="+mj-lt"/>
                          <a:cs typeface="Arial" panose="020B0604020202020204" pitchFamily="34" charset="0"/>
                        </a:rPr>
                        <a:t>investment</a:t>
                      </a:r>
                      <a:r>
                        <a:rPr sz="1400" spc="-15" dirty="0">
                          <a:solidFill>
                            <a:srgbClr val="FFFFFF"/>
                          </a:solidFill>
                          <a:latin typeface="+mj-lt"/>
                          <a:cs typeface="Arial" panose="020B0604020202020204" pitchFamily="34" charset="0"/>
                        </a:rPr>
                        <a:t> </a:t>
                      </a:r>
                      <a:r>
                        <a:rPr sz="1400" spc="-55" dirty="0">
                          <a:solidFill>
                            <a:srgbClr val="FFFFFF"/>
                          </a:solidFill>
                          <a:latin typeface="+mj-lt"/>
                          <a:cs typeface="Arial" panose="020B0604020202020204" pitchFamily="34" charset="0"/>
                        </a:rPr>
                        <a:t>is</a:t>
                      </a:r>
                      <a:r>
                        <a:rPr sz="1400" spc="-25" dirty="0">
                          <a:solidFill>
                            <a:srgbClr val="FFFFFF"/>
                          </a:solidFill>
                          <a:latin typeface="+mj-lt"/>
                          <a:cs typeface="Arial" panose="020B0604020202020204" pitchFamily="34" charset="0"/>
                        </a:rPr>
                        <a:t> </a:t>
                      </a:r>
                      <a:r>
                        <a:rPr sz="1400" spc="-50" dirty="0">
                          <a:solidFill>
                            <a:srgbClr val="FFFFFF"/>
                          </a:solidFill>
                          <a:latin typeface="+mj-lt"/>
                          <a:cs typeface="Arial" panose="020B0604020202020204" pitchFamily="34" charset="0"/>
                        </a:rPr>
                        <a:t>less</a:t>
                      </a:r>
                      <a:r>
                        <a:rPr sz="1400" spc="-5" dirty="0">
                          <a:solidFill>
                            <a:srgbClr val="FFFFFF"/>
                          </a:solidFill>
                          <a:latin typeface="+mj-lt"/>
                          <a:cs typeface="Arial" panose="020B0604020202020204" pitchFamily="34" charset="0"/>
                        </a:rPr>
                        <a:t> than</a:t>
                      </a:r>
                      <a:r>
                        <a:rPr sz="1400" spc="-15"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ten</a:t>
                      </a:r>
                      <a:r>
                        <a:rPr sz="1400" spc="-10" dirty="0">
                          <a:solidFill>
                            <a:srgbClr val="FFFFFF"/>
                          </a:solidFill>
                          <a:latin typeface="+mj-lt"/>
                          <a:cs typeface="Arial" panose="020B0604020202020204" pitchFamily="34" charset="0"/>
                        </a:rPr>
                        <a:t> </a:t>
                      </a:r>
                      <a:r>
                        <a:rPr sz="1400" spc="-15" dirty="0">
                          <a:solidFill>
                            <a:srgbClr val="FFFFFF"/>
                          </a:solidFill>
                          <a:latin typeface="+mj-lt"/>
                          <a:cs typeface="Arial" panose="020B0604020202020204" pitchFamily="34" charset="0"/>
                        </a:rPr>
                        <a:t>per </a:t>
                      </a:r>
                      <a:r>
                        <a:rPr sz="1400" spc="-20" dirty="0">
                          <a:solidFill>
                            <a:srgbClr val="FFFFFF"/>
                          </a:solidFill>
                          <a:latin typeface="+mj-lt"/>
                          <a:cs typeface="Arial" panose="020B0604020202020204" pitchFamily="34" charset="0"/>
                        </a:rPr>
                        <a:t>cent. </a:t>
                      </a:r>
                      <a:r>
                        <a:rPr sz="1400" spc="-360" dirty="0">
                          <a:solidFill>
                            <a:srgbClr val="FFFFFF"/>
                          </a:solidFill>
                          <a:latin typeface="+mj-lt"/>
                          <a:cs typeface="Arial" panose="020B0604020202020204" pitchFamily="34" charset="0"/>
                        </a:rPr>
                        <a:t> </a:t>
                      </a:r>
                      <a:r>
                        <a:rPr sz="1400" spc="-5" dirty="0">
                          <a:solidFill>
                            <a:srgbClr val="FFFFFF"/>
                          </a:solidFill>
                          <a:latin typeface="+mj-lt"/>
                          <a:cs typeface="Arial" panose="020B0604020202020204" pitchFamily="34" charset="0"/>
                        </a:rPr>
                        <a:t>of</a:t>
                      </a:r>
                      <a:r>
                        <a:rPr sz="1400" spc="190" dirty="0">
                          <a:solidFill>
                            <a:srgbClr val="FFFFFF"/>
                          </a:solidFill>
                          <a:latin typeface="+mj-lt"/>
                          <a:cs typeface="Arial" panose="020B0604020202020204" pitchFamily="34" charset="0"/>
                        </a:rPr>
                        <a:t> </a:t>
                      </a:r>
                      <a:r>
                        <a:rPr sz="1400" spc="-10" dirty="0">
                          <a:solidFill>
                            <a:srgbClr val="FFFFFF"/>
                          </a:solidFill>
                          <a:latin typeface="+mj-lt"/>
                          <a:cs typeface="Arial" panose="020B0604020202020204" pitchFamily="34" charset="0"/>
                        </a:rPr>
                        <a:t>the</a:t>
                      </a:r>
                      <a:r>
                        <a:rPr sz="1400" spc="-5" dirty="0">
                          <a:solidFill>
                            <a:srgbClr val="FFFFFF"/>
                          </a:solidFill>
                          <a:latin typeface="+mj-lt"/>
                          <a:cs typeface="Arial" panose="020B0604020202020204" pitchFamily="34" charset="0"/>
                        </a:rPr>
                        <a:t> </a:t>
                      </a:r>
                      <a:r>
                        <a:rPr sz="1400" spc="-25" dirty="0">
                          <a:solidFill>
                            <a:srgbClr val="FFFFFF"/>
                          </a:solidFill>
                          <a:latin typeface="+mj-lt"/>
                          <a:cs typeface="Arial" panose="020B0604020202020204" pitchFamily="34" charset="0"/>
                        </a:rPr>
                        <a:t>paid-up</a:t>
                      </a:r>
                      <a:r>
                        <a:rPr sz="1400" spc="-15" dirty="0">
                          <a:solidFill>
                            <a:srgbClr val="FFFFFF"/>
                          </a:solidFill>
                          <a:latin typeface="+mj-lt"/>
                          <a:cs typeface="Arial" panose="020B0604020202020204" pitchFamily="34" charset="0"/>
                        </a:rPr>
                        <a:t> </a:t>
                      </a:r>
                      <a:r>
                        <a:rPr sz="1400" spc="-45" dirty="0">
                          <a:solidFill>
                            <a:srgbClr val="FFFFFF"/>
                          </a:solidFill>
                          <a:latin typeface="+mj-lt"/>
                          <a:cs typeface="Arial" panose="020B0604020202020204" pitchFamily="34" charset="0"/>
                        </a:rPr>
                        <a:t>equity</a:t>
                      </a:r>
                      <a:r>
                        <a:rPr sz="1400" dirty="0">
                          <a:solidFill>
                            <a:srgbClr val="FFFFFF"/>
                          </a:solidFill>
                          <a:latin typeface="+mj-lt"/>
                          <a:cs typeface="Arial" panose="020B0604020202020204" pitchFamily="34" charset="0"/>
                        </a:rPr>
                        <a:t> </a:t>
                      </a:r>
                      <a:r>
                        <a:rPr sz="1400" spc="-45" dirty="0">
                          <a:solidFill>
                            <a:srgbClr val="FFFFFF"/>
                          </a:solidFill>
                          <a:latin typeface="+mj-lt"/>
                          <a:cs typeface="Arial" panose="020B0604020202020204" pitchFamily="34" charset="0"/>
                        </a:rPr>
                        <a:t>capital</a:t>
                      </a:r>
                      <a:endParaRPr sz="1400">
                        <a:latin typeface="+mj-lt"/>
                        <a:cs typeface="Arial" panose="020B0604020202020204" pitchFamily="34" charset="0"/>
                      </a:endParaRPr>
                    </a:p>
                  </a:txBody>
                  <a:tcPr marL="0" marR="0" marT="100577" marB="0">
                    <a:solidFill>
                      <a:srgbClr val="4F81BC"/>
                    </a:solidFill>
                  </a:tcPr>
                </a:tc>
                <a:tc>
                  <a:txBody>
                    <a:bodyPr/>
                    <a:lstStyle/>
                    <a:p>
                      <a:pPr>
                        <a:lnSpc>
                          <a:spcPct val="100000"/>
                        </a:lnSpc>
                      </a:pPr>
                      <a:endParaRPr sz="1500">
                        <a:latin typeface="+mj-lt"/>
                        <a:cs typeface="Arial" panose="020B0604020202020204" pitchFamily="34" charset="0"/>
                      </a:endParaRPr>
                    </a:p>
                  </a:txBody>
                  <a:tcPr marL="0" marR="0" marT="0" marB="0">
                    <a:lnB w="28575">
                      <a:solidFill>
                        <a:srgbClr val="4674AB"/>
                      </a:solidFill>
                      <a:prstDash val="solid"/>
                    </a:lnB>
                  </a:tcPr>
                </a:tc>
                <a:tc rowSpan="2">
                  <a:txBody>
                    <a:bodyPr/>
                    <a:lstStyle/>
                    <a:p>
                      <a:pPr>
                        <a:lnSpc>
                          <a:spcPct val="100000"/>
                        </a:lnSpc>
                        <a:spcBef>
                          <a:spcPts val="45"/>
                        </a:spcBef>
                      </a:pPr>
                      <a:endParaRPr sz="1700" dirty="0">
                        <a:latin typeface="+mj-lt"/>
                        <a:cs typeface="Arial" panose="020B0604020202020204" pitchFamily="34" charset="0"/>
                      </a:endParaRPr>
                    </a:p>
                    <a:p>
                      <a:pPr marL="415925">
                        <a:lnSpc>
                          <a:spcPct val="100000"/>
                        </a:lnSpc>
                      </a:pPr>
                      <a:r>
                        <a:rPr sz="1400" spc="-5" dirty="0">
                          <a:solidFill>
                            <a:srgbClr val="FFFFFF"/>
                          </a:solidFill>
                          <a:latin typeface="+mj-lt"/>
                          <a:cs typeface="Arial" panose="020B0604020202020204" pitchFamily="34" charset="0"/>
                        </a:rPr>
                        <a:t>of</a:t>
                      </a:r>
                      <a:r>
                        <a:rPr sz="1400" spc="185" dirty="0">
                          <a:solidFill>
                            <a:srgbClr val="FFFFFF"/>
                          </a:solidFill>
                          <a:latin typeface="+mj-lt"/>
                          <a:cs typeface="Arial" panose="020B0604020202020204" pitchFamily="34" charset="0"/>
                        </a:rPr>
                        <a:t> </a:t>
                      </a:r>
                      <a:r>
                        <a:rPr sz="1400" spc="-60" dirty="0">
                          <a:solidFill>
                            <a:srgbClr val="FFFFFF"/>
                          </a:solidFill>
                          <a:latin typeface="+mj-lt"/>
                          <a:cs typeface="Arial" panose="020B0604020202020204" pitchFamily="34" charset="0"/>
                        </a:rPr>
                        <a:t>a</a:t>
                      </a:r>
                      <a:r>
                        <a:rPr sz="1400" spc="-10" dirty="0">
                          <a:solidFill>
                            <a:srgbClr val="FFFFFF"/>
                          </a:solidFill>
                          <a:latin typeface="+mj-lt"/>
                          <a:cs typeface="Arial" panose="020B0604020202020204" pitchFamily="34" charset="0"/>
                        </a:rPr>
                        <a:t> </a:t>
                      </a:r>
                      <a:r>
                        <a:rPr sz="1400" spc="-35" dirty="0">
                          <a:solidFill>
                            <a:srgbClr val="FFFFFF"/>
                          </a:solidFill>
                          <a:latin typeface="+mj-lt"/>
                          <a:cs typeface="Arial" panose="020B0604020202020204" pitchFamily="34" charset="0"/>
                        </a:rPr>
                        <a:t>listed</a:t>
                      </a:r>
                      <a:r>
                        <a:rPr sz="1400" spc="-15" dirty="0">
                          <a:solidFill>
                            <a:srgbClr val="FFFFFF"/>
                          </a:solidFill>
                          <a:latin typeface="+mj-lt"/>
                          <a:cs typeface="Arial" panose="020B0604020202020204" pitchFamily="34" charset="0"/>
                        </a:rPr>
                        <a:t> </a:t>
                      </a:r>
                      <a:r>
                        <a:rPr sz="1400" spc="-30" dirty="0">
                          <a:solidFill>
                            <a:srgbClr val="FFFFFF"/>
                          </a:solidFill>
                          <a:latin typeface="+mj-lt"/>
                          <a:cs typeface="Arial" panose="020B0604020202020204" pitchFamily="34" charset="0"/>
                        </a:rPr>
                        <a:t>foreign</a:t>
                      </a:r>
                      <a:r>
                        <a:rPr sz="1400" spc="-20" dirty="0">
                          <a:solidFill>
                            <a:srgbClr val="FFFFFF"/>
                          </a:solidFill>
                          <a:latin typeface="+mj-lt"/>
                          <a:cs typeface="Arial" panose="020B0604020202020204" pitchFamily="34" charset="0"/>
                        </a:rPr>
                        <a:t> </a:t>
                      </a:r>
                      <a:r>
                        <a:rPr sz="1400" spc="-45" dirty="0">
                          <a:solidFill>
                            <a:srgbClr val="FFFFFF"/>
                          </a:solidFill>
                          <a:latin typeface="+mj-lt"/>
                          <a:cs typeface="Arial" panose="020B0604020202020204" pitchFamily="34" charset="0"/>
                        </a:rPr>
                        <a:t>entity;</a:t>
                      </a:r>
                      <a:endParaRPr sz="1400" dirty="0">
                        <a:latin typeface="+mj-lt"/>
                        <a:cs typeface="Arial" panose="020B0604020202020204" pitchFamily="34" charset="0"/>
                      </a:endParaRPr>
                    </a:p>
                  </a:txBody>
                  <a:tcPr marL="0" marR="0" marT="5520" marB="0">
                    <a:solidFill>
                      <a:srgbClr val="4F81BC"/>
                    </a:solidFill>
                  </a:tcPr>
                </a:tc>
                <a:extLst>
                  <a:ext uri="{0D108BD9-81ED-4DB2-BD59-A6C34878D82A}">
                    <a16:rowId xmlns:a16="http://schemas.microsoft.com/office/drawing/2014/main" val="10011"/>
                  </a:ext>
                </a:extLst>
              </a:tr>
              <a:tr h="390107">
                <a:tc vMerge="1">
                  <a:txBody>
                    <a:bodyPr/>
                    <a:lstStyle/>
                    <a:p>
                      <a:endParaRPr/>
                    </a:p>
                  </a:txBody>
                  <a:tcPr marL="0" marR="0" marT="4445" marB="0" vert="vert270">
                    <a:solidFill>
                      <a:srgbClr val="4F81BC"/>
                    </a:solidFill>
                  </a:tcPr>
                </a:tc>
                <a:tc gridSpan="2">
                  <a:txBody>
                    <a:bodyPr/>
                    <a:lstStyle/>
                    <a:p>
                      <a:pPr>
                        <a:lnSpc>
                          <a:spcPct val="100000"/>
                        </a:lnSpc>
                      </a:pPr>
                      <a:endParaRPr sz="1500">
                        <a:latin typeface="+mj-lt"/>
                        <a:cs typeface="Arial" panose="020B0604020202020204" pitchFamily="34" charset="0"/>
                      </a:endParaRPr>
                    </a:p>
                  </a:txBody>
                  <a:tcPr marL="0" marR="0" marT="0" marB="0"/>
                </a:tc>
                <a:tc hMerge="1">
                  <a:txBody>
                    <a:bodyPr/>
                    <a:lstStyle/>
                    <a:p>
                      <a:endParaRPr/>
                    </a:p>
                  </a:txBody>
                  <a:tcPr marL="0" marR="0" marT="0" marB="0"/>
                </a:tc>
                <a:tc vMerge="1">
                  <a:txBody>
                    <a:bodyPr/>
                    <a:lstStyle/>
                    <a:p>
                      <a:endParaRPr/>
                    </a:p>
                  </a:txBody>
                  <a:tcPr marL="0" marR="0" marT="104139" marB="0">
                    <a:solidFill>
                      <a:srgbClr val="4F81BC"/>
                    </a:solidFill>
                  </a:tcPr>
                </a:tc>
                <a:tc>
                  <a:txBody>
                    <a:bodyPr/>
                    <a:lstStyle/>
                    <a:p>
                      <a:pPr>
                        <a:lnSpc>
                          <a:spcPct val="100000"/>
                        </a:lnSpc>
                      </a:pPr>
                      <a:endParaRPr sz="1500">
                        <a:latin typeface="+mj-lt"/>
                        <a:cs typeface="Arial" panose="020B0604020202020204" pitchFamily="34" charset="0"/>
                      </a:endParaRPr>
                    </a:p>
                  </a:txBody>
                  <a:tcPr marL="0" marR="0" marT="0" marB="0">
                    <a:lnT w="28575">
                      <a:solidFill>
                        <a:srgbClr val="4674AB"/>
                      </a:solidFill>
                      <a:prstDash val="solid"/>
                    </a:lnT>
                  </a:tcPr>
                </a:tc>
                <a:tc vMerge="1">
                  <a:txBody>
                    <a:bodyPr/>
                    <a:lstStyle/>
                    <a:p>
                      <a:endParaRPr/>
                    </a:p>
                  </a:txBody>
                  <a:tcPr marL="0" marR="0" marT="5715" marB="0">
                    <a:solidFill>
                      <a:srgbClr val="4F81BC"/>
                    </a:solidFill>
                  </a:tcPr>
                </a:tc>
                <a:extLst>
                  <a:ext uri="{0D108BD9-81ED-4DB2-BD59-A6C34878D82A}">
                    <a16:rowId xmlns:a16="http://schemas.microsoft.com/office/drawing/2014/main" val="10012"/>
                  </a:ext>
                </a:extLst>
              </a:tr>
              <a:tr h="200174">
                <a:tc vMerge="1">
                  <a:txBody>
                    <a:bodyPr/>
                    <a:lstStyle/>
                    <a:p>
                      <a:endParaRPr/>
                    </a:p>
                  </a:txBody>
                  <a:tcPr marL="0" marR="0" marT="4445" marB="0" vert="vert270">
                    <a:solidFill>
                      <a:srgbClr val="4F81BC"/>
                    </a:solidFill>
                  </a:tcPr>
                </a:tc>
                <a:tc gridSpan="5">
                  <a:txBody>
                    <a:bodyPr/>
                    <a:lstStyle/>
                    <a:p>
                      <a:pPr>
                        <a:lnSpc>
                          <a:spcPct val="100000"/>
                        </a:lnSpc>
                      </a:pPr>
                      <a:endParaRPr sz="1200" dirty="0">
                        <a:latin typeface="+mj-lt"/>
                        <a:cs typeface="Arial" panose="020B0604020202020204" pitchFamily="34" charset="0"/>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bl>
          </a:graphicData>
        </a:graphic>
      </p:graphicFrame>
      <p:sp>
        <p:nvSpPr>
          <p:cNvPr id="12" name="object 12"/>
          <p:cNvSpPr/>
          <p:nvPr/>
        </p:nvSpPr>
        <p:spPr>
          <a:xfrm>
            <a:off x="735199" y="1505387"/>
            <a:ext cx="780092" cy="4106521"/>
          </a:xfrm>
          <a:custGeom>
            <a:avLst/>
            <a:gdLst/>
            <a:ahLst/>
            <a:cxnLst/>
            <a:rect l="l" t="t" r="r" b="b"/>
            <a:pathLst>
              <a:path w="807719" h="4251960">
                <a:moveTo>
                  <a:pt x="0" y="4251960"/>
                </a:moveTo>
                <a:lnTo>
                  <a:pt x="807719" y="4251960"/>
                </a:lnTo>
                <a:lnTo>
                  <a:pt x="807719" y="0"/>
                </a:lnTo>
                <a:lnTo>
                  <a:pt x="0" y="0"/>
                </a:lnTo>
                <a:lnTo>
                  <a:pt x="0" y="4251960"/>
                </a:lnTo>
                <a:close/>
              </a:path>
            </a:pathLst>
          </a:custGeom>
          <a:ln w="25400">
            <a:solidFill>
              <a:srgbClr val="FFFFFF"/>
            </a:solidFill>
          </a:ln>
        </p:spPr>
        <p:txBody>
          <a:bodyPr wrap="square" lIns="0" tIns="0" rIns="0" bIns="0" rtlCol="0"/>
          <a:lstStyle/>
          <a:p>
            <a:endParaRPr sz="1738">
              <a:latin typeface="+mj-lt"/>
            </a:endParaRPr>
          </a:p>
        </p:txBody>
      </p:sp>
      <p:sp>
        <p:nvSpPr>
          <p:cNvPr id="13" name="object 13"/>
          <p:cNvSpPr/>
          <p:nvPr/>
        </p:nvSpPr>
        <p:spPr>
          <a:xfrm>
            <a:off x="8021698" y="1778419"/>
            <a:ext cx="2973180" cy="3834225"/>
          </a:xfrm>
          <a:custGeom>
            <a:avLst/>
            <a:gdLst/>
            <a:ahLst/>
            <a:cxnLst/>
            <a:rect l="l" t="t" r="r" b="b"/>
            <a:pathLst>
              <a:path w="3078479" h="3970020">
                <a:moveTo>
                  <a:pt x="3078479" y="0"/>
                </a:moveTo>
                <a:lnTo>
                  <a:pt x="0" y="0"/>
                </a:lnTo>
                <a:lnTo>
                  <a:pt x="0" y="3970020"/>
                </a:lnTo>
                <a:lnTo>
                  <a:pt x="3078479" y="3970020"/>
                </a:lnTo>
                <a:lnTo>
                  <a:pt x="3078479" y="0"/>
                </a:lnTo>
                <a:close/>
              </a:path>
            </a:pathLst>
          </a:custGeom>
          <a:solidFill>
            <a:srgbClr val="F1F1F1"/>
          </a:solidFill>
        </p:spPr>
        <p:txBody>
          <a:bodyPr wrap="square" lIns="0" tIns="0" rIns="0" bIns="0" rtlCol="0"/>
          <a:lstStyle/>
          <a:p>
            <a:endParaRPr sz="1738">
              <a:latin typeface="+mj-lt"/>
            </a:endParaRPr>
          </a:p>
        </p:txBody>
      </p:sp>
      <p:sp>
        <p:nvSpPr>
          <p:cNvPr id="14" name="object 14"/>
          <p:cNvSpPr txBox="1"/>
          <p:nvPr/>
        </p:nvSpPr>
        <p:spPr>
          <a:xfrm>
            <a:off x="8110870" y="1792647"/>
            <a:ext cx="2811887" cy="3496738"/>
          </a:xfrm>
          <a:prstGeom prst="rect">
            <a:avLst/>
          </a:prstGeom>
        </p:spPr>
        <p:txBody>
          <a:bodyPr vert="horz" wrap="square" lIns="0" tIns="12266" rIns="0" bIns="0" rtlCol="0">
            <a:spAutoFit/>
          </a:bodyPr>
          <a:lstStyle/>
          <a:p>
            <a:pPr marR="4906" algn="just">
              <a:spcBef>
                <a:spcPts val="97"/>
              </a:spcBef>
            </a:pPr>
            <a:r>
              <a:rPr sz="1738" spc="-39" dirty="0">
                <a:latin typeface="+mj-lt"/>
                <a:cs typeface="Arial" panose="020B0604020202020204" pitchFamily="34" charset="0"/>
              </a:rPr>
              <a:t>where</a:t>
            </a:r>
            <a:r>
              <a:rPr sz="1738" spc="-34" dirty="0">
                <a:latin typeface="+mj-lt"/>
                <a:cs typeface="Arial" panose="020B0604020202020204" pitchFamily="34" charset="0"/>
              </a:rPr>
              <a:t> </a:t>
            </a:r>
            <a:r>
              <a:rPr sz="1738" spc="-24" dirty="0">
                <a:latin typeface="+mj-lt"/>
                <a:cs typeface="Arial" panose="020B0604020202020204" pitchFamily="34" charset="0"/>
              </a:rPr>
              <a:t>an</a:t>
            </a:r>
            <a:r>
              <a:rPr sz="1738" spc="-19" dirty="0">
                <a:latin typeface="+mj-lt"/>
                <a:cs typeface="Arial" panose="020B0604020202020204" pitchFamily="34" charset="0"/>
              </a:rPr>
              <a:t> </a:t>
            </a:r>
            <a:r>
              <a:rPr sz="1738" spc="-24" dirty="0">
                <a:latin typeface="+mj-lt"/>
                <a:cs typeface="Arial" panose="020B0604020202020204" pitchFamily="34" charset="0"/>
              </a:rPr>
              <a:t>investment</a:t>
            </a:r>
            <a:r>
              <a:rPr sz="1738" spc="391" dirty="0">
                <a:latin typeface="+mj-lt"/>
                <a:cs typeface="Arial" panose="020B0604020202020204" pitchFamily="34" charset="0"/>
              </a:rPr>
              <a:t> </a:t>
            </a:r>
            <a:r>
              <a:rPr sz="1738" spc="-63" dirty="0">
                <a:latin typeface="+mj-lt"/>
                <a:cs typeface="Arial" panose="020B0604020202020204" pitchFamily="34" charset="0"/>
              </a:rPr>
              <a:t>by</a:t>
            </a:r>
            <a:r>
              <a:rPr sz="1738" spc="314" dirty="0">
                <a:latin typeface="+mj-lt"/>
                <a:cs typeface="Arial" panose="020B0604020202020204" pitchFamily="34" charset="0"/>
              </a:rPr>
              <a:t> </a:t>
            </a:r>
            <a:r>
              <a:rPr sz="1738" spc="-68" dirty="0">
                <a:latin typeface="+mj-lt"/>
                <a:cs typeface="Arial" panose="020B0604020202020204" pitchFamily="34" charset="0"/>
              </a:rPr>
              <a:t>a </a:t>
            </a:r>
            <a:r>
              <a:rPr sz="1738" spc="-419" dirty="0">
                <a:latin typeface="+mj-lt"/>
                <a:cs typeface="Arial" panose="020B0604020202020204" pitchFamily="34" charset="0"/>
              </a:rPr>
              <a:t> </a:t>
            </a:r>
            <a:r>
              <a:rPr sz="1738" spc="-14" dirty="0">
                <a:latin typeface="+mj-lt"/>
                <a:cs typeface="Arial" panose="020B0604020202020204" pitchFamily="34" charset="0"/>
              </a:rPr>
              <a:t>person </a:t>
            </a:r>
            <a:r>
              <a:rPr sz="1738" spc="-29" dirty="0">
                <a:latin typeface="+mj-lt"/>
                <a:cs typeface="Arial" panose="020B0604020202020204" pitchFamily="34" charset="0"/>
              </a:rPr>
              <a:t>resident</a:t>
            </a:r>
            <a:r>
              <a:rPr sz="1738" spc="-24" dirty="0">
                <a:latin typeface="+mj-lt"/>
                <a:cs typeface="Arial" panose="020B0604020202020204" pitchFamily="34" charset="0"/>
              </a:rPr>
              <a:t> </a:t>
            </a:r>
            <a:r>
              <a:rPr sz="1738" spc="-39" dirty="0">
                <a:latin typeface="+mj-lt"/>
                <a:cs typeface="Arial" panose="020B0604020202020204" pitchFamily="34" charset="0"/>
              </a:rPr>
              <a:t>in</a:t>
            </a:r>
            <a:r>
              <a:rPr sz="1738" spc="-34" dirty="0">
                <a:latin typeface="+mj-lt"/>
                <a:cs typeface="Arial" panose="020B0604020202020204" pitchFamily="34" charset="0"/>
              </a:rPr>
              <a:t> </a:t>
            </a:r>
            <a:r>
              <a:rPr sz="1738" spc="-24" dirty="0">
                <a:latin typeface="+mj-lt"/>
                <a:cs typeface="Arial" panose="020B0604020202020204" pitchFamily="34" charset="0"/>
              </a:rPr>
              <a:t>India</a:t>
            </a:r>
            <a:r>
              <a:rPr sz="1738" spc="-19" dirty="0">
                <a:latin typeface="+mj-lt"/>
                <a:cs typeface="Arial" panose="020B0604020202020204" pitchFamily="34" charset="0"/>
              </a:rPr>
              <a:t> </a:t>
            </a:r>
            <a:r>
              <a:rPr sz="1738" spc="-43" dirty="0">
                <a:latin typeface="+mj-lt"/>
                <a:cs typeface="Arial" panose="020B0604020202020204" pitchFamily="34" charset="0"/>
              </a:rPr>
              <a:t>in</a:t>
            </a:r>
            <a:r>
              <a:rPr sz="1738" spc="-39" dirty="0">
                <a:latin typeface="+mj-lt"/>
                <a:cs typeface="Arial" panose="020B0604020202020204" pitchFamily="34" charset="0"/>
              </a:rPr>
              <a:t> </a:t>
            </a:r>
            <a:r>
              <a:rPr sz="1738" spc="-10" dirty="0">
                <a:latin typeface="+mj-lt"/>
                <a:cs typeface="Arial" panose="020B0604020202020204" pitchFamily="34" charset="0"/>
              </a:rPr>
              <a:t>the </a:t>
            </a:r>
            <a:r>
              <a:rPr sz="1738" spc="-5" dirty="0">
                <a:latin typeface="+mj-lt"/>
                <a:cs typeface="Arial" panose="020B0604020202020204" pitchFamily="34" charset="0"/>
              </a:rPr>
              <a:t> </a:t>
            </a:r>
            <a:r>
              <a:rPr sz="1738" spc="-48" dirty="0">
                <a:latin typeface="+mj-lt"/>
                <a:cs typeface="Arial" panose="020B0604020202020204" pitchFamily="34" charset="0"/>
              </a:rPr>
              <a:t>equity </a:t>
            </a:r>
            <a:r>
              <a:rPr sz="1738" spc="-43" dirty="0">
                <a:latin typeface="+mj-lt"/>
                <a:cs typeface="Arial" panose="020B0604020202020204" pitchFamily="34" charset="0"/>
              </a:rPr>
              <a:t>capital </a:t>
            </a:r>
            <a:r>
              <a:rPr sz="1738" dirty="0">
                <a:latin typeface="+mj-lt"/>
                <a:cs typeface="Arial" panose="020B0604020202020204" pitchFamily="34" charset="0"/>
              </a:rPr>
              <a:t>of </a:t>
            </a:r>
            <a:r>
              <a:rPr sz="1738" spc="-68" dirty="0">
                <a:latin typeface="+mj-lt"/>
                <a:cs typeface="Arial" panose="020B0604020202020204" pitchFamily="34" charset="0"/>
              </a:rPr>
              <a:t>a</a:t>
            </a:r>
            <a:r>
              <a:rPr sz="1738" spc="-63" dirty="0">
                <a:latin typeface="+mj-lt"/>
                <a:cs typeface="Arial" panose="020B0604020202020204" pitchFamily="34" charset="0"/>
              </a:rPr>
              <a:t> </a:t>
            </a:r>
            <a:r>
              <a:rPr sz="1738" spc="-34" dirty="0">
                <a:latin typeface="+mj-lt"/>
                <a:cs typeface="Arial" panose="020B0604020202020204" pitchFamily="34" charset="0"/>
              </a:rPr>
              <a:t>foreign </a:t>
            </a:r>
            <a:r>
              <a:rPr sz="1738" spc="-39" dirty="0">
                <a:latin typeface="+mj-lt"/>
                <a:cs typeface="Arial" panose="020B0604020202020204" pitchFamily="34" charset="0"/>
              </a:rPr>
              <a:t>entity </a:t>
            </a:r>
            <a:r>
              <a:rPr sz="1738" spc="-34" dirty="0">
                <a:latin typeface="+mj-lt"/>
                <a:cs typeface="Arial" panose="020B0604020202020204" pitchFamily="34" charset="0"/>
              </a:rPr>
              <a:t> </a:t>
            </a:r>
            <a:r>
              <a:rPr sz="1738" spc="-68" dirty="0">
                <a:latin typeface="+mj-lt"/>
                <a:cs typeface="Arial" panose="020B0604020202020204" pitchFamily="34" charset="0"/>
              </a:rPr>
              <a:t>is</a:t>
            </a:r>
            <a:r>
              <a:rPr sz="1738" spc="-63" dirty="0">
                <a:latin typeface="+mj-lt"/>
                <a:cs typeface="Arial" panose="020B0604020202020204" pitchFamily="34" charset="0"/>
              </a:rPr>
              <a:t> </a:t>
            </a:r>
            <a:r>
              <a:rPr sz="1738" spc="-58" dirty="0">
                <a:latin typeface="+mj-lt"/>
                <a:cs typeface="Arial" panose="020B0604020202020204" pitchFamily="34" charset="0"/>
              </a:rPr>
              <a:t>classified</a:t>
            </a:r>
            <a:r>
              <a:rPr sz="1738" spc="-53" dirty="0">
                <a:latin typeface="+mj-lt"/>
                <a:cs typeface="Arial" panose="020B0604020202020204" pitchFamily="34" charset="0"/>
              </a:rPr>
              <a:t> </a:t>
            </a:r>
            <a:r>
              <a:rPr sz="1738" spc="-48" dirty="0">
                <a:latin typeface="+mj-lt"/>
                <a:cs typeface="Arial" panose="020B0604020202020204" pitchFamily="34" charset="0"/>
              </a:rPr>
              <a:t>as</a:t>
            </a:r>
            <a:r>
              <a:rPr sz="1738" spc="-43" dirty="0">
                <a:latin typeface="+mj-lt"/>
                <a:cs typeface="Arial" panose="020B0604020202020204" pitchFamily="34" charset="0"/>
              </a:rPr>
              <a:t> </a:t>
            </a:r>
            <a:r>
              <a:rPr sz="1738" spc="39" dirty="0">
                <a:latin typeface="+mj-lt"/>
                <a:cs typeface="Arial" panose="020B0604020202020204" pitchFamily="34" charset="0"/>
              </a:rPr>
              <a:t>ODI,</a:t>
            </a:r>
            <a:r>
              <a:rPr sz="1738" spc="43" dirty="0">
                <a:latin typeface="+mj-lt"/>
                <a:cs typeface="Arial" panose="020B0604020202020204" pitchFamily="34" charset="0"/>
              </a:rPr>
              <a:t> </a:t>
            </a:r>
            <a:r>
              <a:rPr sz="1738" b="1" spc="19" dirty="0">
                <a:latin typeface="+mj-lt"/>
                <a:cs typeface="Arial" panose="020B0604020202020204" pitchFamily="34" charset="0"/>
              </a:rPr>
              <a:t>such </a:t>
            </a:r>
            <a:r>
              <a:rPr sz="1738" b="1" spc="24" dirty="0">
                <a:latin typeface="+mj-lt"/>
                <a:cs typeface="Arial" panose="020B0604020202020204" pitchFamily="34" charset="0"/>
              </a:rPr>
              <a:t> </a:t>
            </a:r>
            <a:r>
              <a:rPr sz="1738" b="1" dirty="0">
                <a:latin typeface="+mj-lt"/>
                <a:cs typeface="Arial" panose="020B0604020202020204" pitchFamily="34" charset="0"/>
              </a:rPr>
              <a:t>investment </a:t>
            </a:r>
            <a:r>
              <a:rPr sz="1738" b="1" spc="-14" dirty="0">
                <a:latin typeface="+mj-lt"/>
                <a:cs typeface="Arial" panose="020B0604020202020204" pitchFamily="34" charset="0"/>
              </a:rPr>
              <a:t>shall</a:t>
            </a:r>
            <a:r>
              <a:rPr sz="1738" b="1" spc="-10" dirty="0">
                <a:latin typeface="+mj-lt"/>
                <a:cs typeface="Arial" panose="020B0604020202020204" pitchFamily="34" charset="0"/>
              </a:rPr>
              <a:t> </a:t>
            </a:r>
            <a:r>
              <a:rPr sz="1738" b="1" spc="5" dirty="0">
                <a:latin typeface="+mj-lt"/>
                <a:cs typeface="Arial" panose="020B0604020202020204" pitchFamily="34" charset="0"/>
              </a:rPr>
              <a:t>continue </a:t>
            </a:r>
            <a:r>
              <a:rPr sz="1738" b="1" dirty="0">
                <a:latin typeface="+mj-lt"/>
                <a:cs typeface="Arial" panose="020B0604020202020204" pitchFamily="34" charset="0"/>
              </a:rPr>
              <a:t>to </a:t>
            </a:r>
            <a:r>
              <a:rPr sz="1738" b="1" spc="5" dirty="0">
                <a:latin typeface="+mj-lt"/>
                <a:cs typeface="Arial" panose="020B0604020202020204" pitchFamily="34" charset="0"/>
              </a:rPr>
              <a:t> </a:t>
            </a:r>
            <a:r>
              <a:rPr sz="1738" b="1" spc="14" dirty="0">
                <a:latin typeface="+mj-lt"/>
                <a:cs typeface="Arial" panose="020B0604020202020204" pitchFamily="34" charset="0"/>
              </a:rPr>
              <a:t>be </a:t>
            </a:r>
            <a:r>
              <a:rPr sz="1738" b="1" spc="-29" dirty="0">
                <a:latin typeface="+mj-lt"/>
                <a:cs typeface="Arial" panose="020B0604020202020204" pitchFamily="34" charset="0"/>
              </a:rPr>
              <a:t>treated </a:t>
            </a:r>
            <a:r>
              <a:rPr sz="1738" b="1" spc="5" dirty="0">
                <a:latin typeface="+mj-lt"/>
                <a:cs typeface="Arial" panose="020B0604020202020204" pitchFamily="34" charset="0"/>
              </a:rPr>
              <a:t>as </a:t>
            </a:r>
            <a:r>
              <a:rPr sz="1738" b="1" spc="43" dirty="0">
                <a:latin typeface="+mj-lt"/>
                <a:cs typeface="Arial" panose="020B0604020202020204" pitchFamily="34" charset="0"/>
              </a:rPr>
              <a:t>ODI </a:t>
            </a:r>
            <a:r>
              <a:rPr sz="1738" b="1" dirty="0">
                <a:latin typeface="+mj-lt"/>
                <a:cs typeface="Arial" panose="020B0604020202020204" pitchFamily="34" charset="0"/>
              </a:rPr>
              <a:t>even </a:t>
            </a:r>
            <a:r>
              <a:rPr sz="1738" b="1" spc="-24" dirty="0">
                <a:latin typeface="+mj-lt"/>
                <a:cs typeface="Arial" panose="020B0604020202020204" pitchFamily="34" charset="0"/>
              </a:rPr>
              <a:t>if </a:t>
            </a:r>
            <a:r>
              <a:rPr sz="1738" b="1" dirty="0">
                <a:latin typeface="+mj-lt"/>
                <a:cs typeface="Arial" panose="020B0604020202020204" pitchFamily="34" charset="0"/>
              </a:rPr>
              <a:t>the </a:t>
            </a:r>
            <a:r>
              <a:rPr sz="1738" b="1" spc="5" dirty="0">
                <a:latin typeface="+mj-lt"/>
                <a:cs typeface="Arial" panose="020B0604020202020204" pitchFamily="34" charset="0"/>
              </a:rPr>
              <a:t> </a:t>
            </a:r>
            <a:r>
              <a:rPr sz="1738" b="1" dirty="0">
                <a:latin typeface="+mj-lt"/>
                <a:cs typeface="Arial" panose="020B0604020202020204" pitchFamily="34" charset="0"/>
              </a:rPr>
              <a:t>investment</a:t>
            </a:r>
            <a:r>
              <a:rPr sz="1738" b="1" spc="5" dirty="0">
                <a:latin typeface="+mj-lt"/>
                <a:cs typeface="Arial" panose="020B0604020202020204" pitchFamily="34" charset="0"/>
              </a:rPr>
              <a:t> </a:t>
            </a:r>
            <a:r>
              <a:rPr sz="1738" b="1" spc="-29" dirty="0">
                <a:latin typeface="+mj-lt"/>
                <a:cs typeface="Arial" panose="020B0604020202020204" pitchFamily="34" charset="0"/>
              </a:rPr>
              <a:t>falls</a:t>
            </a:r>
            <a:r>
              <a:rPr sz="1738" b="1" spc="-24" dirty="0">
                <a:latin typeface="+mj-lt"/>
                <a:cs typeface="Arial" panose="020B0604020202020204" pitchFamily="34" charset="0"/>
              </a:rPr>
              <a:t> </a:t>
            </a:r>
            <a:r>
              <a:rPr sz="1738" b="1" dirty="0">
                <a:latin typeface="+mj-lt"/>
                <a:cs typeface="Arial" panose="020B0604020202020204" pitchFamily="34" charset="0"/>
              </a:rPr>
              <a:t>to</a:t>
            </a:r>
            <a:r>
              <a:rPr sz="1738" b="1" spc="5" dirty="0">
                <a:latin typeface="+mj-lt"/>
                <a:cs typeface="Arial" panose="020B0604020202020204" pitchFamily="34" charset="0"/>
              </a:rPr>
              <a:t> </a:t>
            </a:r>
            <a:r>
              <a:rPr sz="1738" b="1" spc="-39" dirty="0">
                <a:latin typeface="+mj-lt"/>
                <a:cs typeface="Arial" panose="020B0604020202020204" pitchFamily="34" charset="0"/>
              </a:rPr>
              <a:t>a</a:t>
            </a:r>
            <a:r>
              <a:rPr sz="1738" b="1" spc="-34" dirty="0">
                <a:latin typeface="+mj-lt"/>
                <a:cs typeface="Arial" panose="020B0604020202020204" pitchFamily="34" charset="0"/>
              </a:rPr>
              <a:t> </a:t>
            </a:r>
            <a:r>
              <a:rPr sz="1738" b="1" spc="-14" dirty="0">
                <a:latin typeface="+mj-lt"/>
                <a:cs typeface="Arial" panose="020B0604020202020204" pitchFamily="34" charset="0"/>
              </a:rPr>
              <a:t>level </a:t>
            </a:r>
            <a:r>
              <a:rPr sz="1738" b="1" spc="-419" dirty="0">
                <a:latin typeface="+mj-lt"/>
                <a:cs typeface="Arial" panose="020B0604020202020204" pitchFamily="34" charset="0"/>
              </a:rPr>
              <a:t> </a:t>
            </a:r>
            <a:r>
              <a:rPr sz="1738" b="1" dirty="0">
                <a:latin typeface="+mj-lt"/>
                <a:cs typeface="Arial" panose="020B0604020202020204" pitchFamily="34" charset="0"/>
              </a:rPr>
              <a:t>below</a:t>
            </a:r>
            <a:r>
              <a:rPr sz="1738" b="1" spc="5" dirty="0">
                <a:latin typeface="+mj-lt"/>
                <a:cs typeface="Arial" panose="020B0604020202020204" pitchFamily="34" charset="0"/>
              </a:rPr>
              <a:t> </a:t>
            </a:r>
            <a:r>
              <a:rPr sz="1738" b="1" dirty="0">
                <a:latin typeface="+mj-lt"/>
                <a:cs typeface="Arial" panose="020B0604020202020204" pitchFamily="34" charset="0"/>
              </a:rPr>
              <a:t>ten</a:t>
            </a:r>
            <a:r>
              <a:rPr sz="1738" b="1" spc="5" dirty="0">
                <a:latin typeface="+mj-lt"/>
                <a:cs typeface="Arial" panose="020B0604020202020204" pitchFamily="34" charset="0"/>
              </a:rPr>
              <a:t> </a:t>
            </a:r>
            <a:r>
              <a:rPr sz="1738" b="1" spc="-43" dirty="0">
                <a:latin typeface="+mj-lt"/>
                <a:cs typeface="Arial" panose="020B0604020202020204" pitchFamily="34" charset="0"/>
              </a:rPr>
              <a:t>per</a:t>
            </a:r>
            <a:r>
              <a:rPr sz="1738" b="1" spc="-39" dirty="0">
                <a:latin typeface="+mj-lt"/>
                <a:cs typeface="Arial" panose="020B0604020202020204" pitchFamily="34" charset="0"/>
              </a:rPr>
              <a:t> </a:t>
            </a:r>
            <a:r>
              <a:rPr sz="1738" b="1" spc="10" dirty="0">
                <a:latin typeface="+mj-lt"/>
                <a:cs typeface="Arial" panose="020B0604020202020204" pitchFamily="34" charset="0"/>
              </a:rPr>
              <a:t>cent.</a:t>
            </a:r>
            <a:r>
              <a:rPr sz="1738" b="1" spc="14" dirty="0">
                <a:latin typeface="+mj-lt"/>
                <a:cs typeface="Arial" panose="020B0604020202020204" pitchFamily="34" charset="0"/>
              </a:rPr>
              <a:t> </a:t>
            </a:r>
            <a:r>
              <a:rPr sz="1738" dirty="0">
                <a:latin typeface="+mj-lt"/>
                <a:cs typeface="Arial" panose="020B0604020202020204" pitchFamily="34" charset="0"/>
              </a:rPr>
              <a:t>of</a:t>
            </a:r>
            <a:r>
              <a:rPr sz="1738" spc="5" dirty="0">
                <a:latin typeface="+mj-lt"/>
                <a:cs typeface="Arial" panose="020B0604020202020204" pitchFamily="34" charset="0"/>
              </a:rPr>
              <a:t> </a:t>
            </a:r>
            <a:r>
              <a:rPr sz="1738" dirty="0">
                <a:latin typeface="+mj-lt"/>
                <a:cs typeface="Arial" panose="020B0604020202020204" pitchFamily="34" charset="0"/>
              </a:rPr>
              <a:t>the </a:t>
            </a:r>
            <a:r>
              <a:rPr sz="1738" spc="5" dirty="0">
                <a:latin typeface="+mj-lt"/>
                <a:cs typeface="Arial" panose="020B0604020202020204" pitchFamily="34" charset="0"/>
              </a:rPr>
              <a:t> </a:t>
            </a:r>
            <a:r>
              <a:rPr sz="1738" spc="-29" dirty="0">
                <a:latin typeface="+mj-lt"/>
                <a:cs typeface="Arial" panose="020B0604020202020204" pitchFamily="34" charset="0"/>
              </a:rPr>
              <a:t>paid-up</a:t>
            </a:r>
            <a:r>
              <a:rPr sz="1738" spc="-24" dirty="0">
                <a:latin typeface="+mj-lt"/>
                <a:cs typeface="Arial" panose="020B0604020202020204" pitchFamily="34" charset="0"/>
              </a:rPr>
              <a:t> </a:t>
            </a:r>
            <a:r>
              <a:rPr sz="1738" spc="-53" dirty="0">
                <a:latin typeface="+mj-lt"/>
                <a:cs typeface="Arial" panose="020B0604020202020204" pitchFamily="34" charset="0"/>
              </a:rPr>
              <a:t>equity</a:t>
            </a:r>
            <a:r>
              <a:rPr sz="1738" spc="-48" dirty="0">
                <a:latin typeface="+mj-lt"/>
                <a:cs typeface="Arial" panose="020B0604020202020204" pitchFamily="34" charset="0"/>
              </a:rPr>
              <a:t> capital</a:t>
            </a:r>
            <a:r>
              <a:rPr sz="1738" spc="-43" dirty="0">
                <a:latin typeface="+mj-lt"/>
                <a:cs typeface="Arial" panose="020B0604020202020204" pitchFamily="34" charset="0"/>
              </a:rPr>
              <a:t> </a:t>
            </a:r>
            <a:r>
              <a:rPr sz="1738" spc="10" dirty="0">
                <a:latin typeface="+mj-lt"/>
                <a:cs typeface="Arial" panose="020B0604020202020204" pitchFamily="34" charset="0"/>
              </a:rPr>
              <a:t>or</a:t>
            </a:r>
            <a:r>
              <a:rPr sz="1738" spc="14" dirty="0">
                <a:latin typeface="+mj-lt"/>
                <a:cs typeface="Arial" panose="020B0604020202020204" pitchFamily="34" charset="0"/>
              </a:rPr>
              <a:t> </a:t>
            </a:r>
            <a:r>
              <a:rPr sz="1738" spc="-29" dirty="0">
                <a:latin typeface="+mj-lt"/>
                <a:cs typeface="Arial" panose="020B0604020202020204" pitchFamily="34" charset="0"/>
              </a:rPr>
              <a:t>such </a:t>
            </a:r>
            <a:r>
              <a:rPr sz="1738" spc="-24" dirty="0">
                <a:latin typeface="+mj-lt"/>
                <a:cs typeface="Arial" panose="020B0604020202020204" pitchFamily="34" charset="0"/>
              </a:rPr>
              <a:t> </a:t>
            </a:r>
            <a:r>
              <a:rPr sz="1738" spc="-14" dirty="0">
                <a:latin typeface="+mj-lt"/>
                <a:cs typeface="Arial" panose="020B0604020202020204" pitchFamily="34" charset="0"/>
              </a:rPr>
              <a:t>person</a:t>
            </a:r>
            <a:r>
              <a:rPr sz="1738" spc="-10" dirty="0">
                <a:latin typeface="+mj-lt"/>
                <a:cs typeface="Arial" panose="020B0604020202020204" pitchFamily="34" charset="0"/>
              </a:rPr>
              <a:t> </a:t>
            </a:r>
            <a:r>
              <a:rPr sz="1738" spc="-43" dirty="0">
                <a:latin typeface="+mj-lt"/>
                <a:cs typeface="Arial" panose="020B0604020202020204" pitchFamily="34" charset="0"/>
              </a:rPr>
              <a:t>loses</a:t>
            </a:r>
            <a:r>
              <a:rPr sz="1738" spc="-39" dirty="0">
                <a:latin typeface="+mj-lt"/>
                <a:cs typeface="Arial" panose="020B0604020202020204" pitchFamily="34" charset="0"/>
              </a:rPr>
              <a:t> </a:t>
            </a:r>
            <a:r>
              <a:rPr sz="1738" spc="-14" dirty="0">
                <a:latin typeface="+mj-lt"/>
                <a:cs typeface="Arial" panose="020B0604020202020204" pitchFamily="34" charset="0"/>
              </a:rPr>
              <a:t>control</a:t>
            </a:r>
            <a:r>
              <a:rPr sz="1738" spc="-10" dirty="0">
                <a:latin typeface="+mj-lt"/>
                <a:cs typeface="Arial" panose="020B0604020202020204" pitchFamily="34" charset="0"/>
              </a:rPr>
              <a:t> </a:t>
            </a:r>
            <a:r>
              <a:rPr sz="1738" spc="-43" dirty="0">
                <a:latin typeface="+mj-lt"/>
                <a:cs typeface="Arial" panose="020B0604020202020204" pitchFamily="34" charset="0"/>
              </a:rPr>
              <a:t>in</a:t>
            </a:r>
            <a:r>
              <a:rPr sz="1738" spc="-39" dirty="0">
                <a:latin typeface="+mj-lt"/>
                <a:cs typeface="Arial" panose="020B0604020202020204" pitchFamily="34" charset="0"/>
              </a:rPr>
              <a:t> </a:t>
            </a:r>
            <a:r>
              <a:rPr sz="1738" spc="-10" dirty="0">
                <a:latin typeface="+mj-lt"/>
                <a:cs typeface="Arial" panose="020B0604020202020204" pitchFamily="34" charset="0"/>
              </a:rPr>
              <a:t>the </a:t>
            </a:r>
            <a:r>
              <a:rPr sz="1738" spc="-5" dirty="0">
                <a:latin typeface="+mj-lt"/>
                <a:cs typeface="Arial" panose="020B0604020202020204" pitchFamily="34" charset="0"/>
              </a:rPr>
              <a:t> </a:t>
            </a:r>
            <a:r>
              <a:rPr sz="1738" spc="-34" dirty="0">
                <a:latin typeface="+mj-lt"/>
                <a:cs typeface="Arial" panose="020B0604020202020204" pitchFamily="34" charset="0"/>
              </a:rPr>
              <a:t>foreign</a:t>
            </a:r>
            <a:r>
              <a:rPr sz="1738" spc="-14" dirty="0">
                <a:latin typeface="+mj-lt"/>
                <a:cs typeface="Arial" panose="020B0604020202020204" pitchFamily="34" charset="0"/>
              </a:rPr>
              <a:t> </a:t>
            </a:r>
            <a:r>
              <a:rPr sz="1738" spc="-39" dirty="0">
                <a:latin typeface="+mj-lt"/>
                <a:cs typeface="Arial" panose="020B0604020202020204" pitchFamily="34" charset="0"/>
              </a:rPr>
              <a:t>entity</a:t>
            </a:r>
            <a:endParaRPr sz="1738" dirty="0">
              <a:latin typeface="+mj-lt"/>
              <a:cs typeface="Arial" panose="020B0604020202020204" pitchFamily="34" charset="0"/>
            </a:endParaRPr>
          </a:p>
          <a:p>
            <a:pPr>
              <a:spcBef>
                <a:spcPts val="34"/>
              </a:spcBef>
            </a:pPr>
            <a:endParaRPr sz="1787" dirty="0">
              <a:latin typeface="+mj-lt"/>
              <a:cs typeface="Arial" panose="020B0604020202020204" pitchFamily="34" charset="0"/>
            </a:endParaRPr>
          </a:p>
          <a:p>
            <a:pPr marL="276591" indent="-277204">
              <a:spcBef>
                <a:spcPts val="5"/>
              </a:spcBef>
              <a:buClr>
                <a:srgbClr val="C00000"/>
              </a:buClr>
              <a:buFont typeface="Wingdings"/>
              <a:buChar char=""/>
              <a:tabLst>
                <a:tab pos="277204" algn="l"/>
              </a:tabLst>
            </a:pPr>
            <a:r>
              <a:rPr sz="1738" dirty="0">
                <a:latin typeface="+mj-lt"/>
                <a:cs typeface="Arial" panose="020B0604020202020204" pitchFamily="34" charset="0"/>
              </a:rPr>
              <a:t>Form</a:t>
            </a:r>
            <a:r>
              <a:rPr sz="1738" spc="-39" dirty="0">
                <a:latin typeface="+mj-lt"/>
                <a:cs typeface="Arial" panose="020B0604020202020204" pitchFamily="34" charset="0"/>
              </a:rPr>
              <a:t> </a:t>
            </a:r>
            <a:r>
              <a:rPr sz="1738" spc="-68" dirty="0">
                <a:latin typeface="+mj-lt"/>
                <a:cs typeface="Arial" panose="020B0604020202020204" pitchFamily="34" charset="0"/>
              </a:rPr>
              <a:t>FC?</a:t>
            </a:r>
            <a:endParaRPr sz="1738" dirty="0">
              <a:latin typeface="+mj-lt"/>
              <a:cs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9704" y="1633216"/>
            <a:ext cx="4221817" cy="547276"/>
          </a:xfrm>
          <a:prstGeom prst="rect">
            <a:avLst/>
          </a:prstGeom>
        </p:spPr>
        <p:txBody>
          <a:bodyPr vert="horz" wrap="square" lIns="0" tIns="12266" rIns="0" bIns="0" rtlCol="0">
            <a:spAutoFit/>
          </a:bodyPr>
          <a:lstStyle/>
          <a:p>
            <a:pPr marL="12266">
              <a:spcBef>
                <a:spcPts val="97"/>
              </a:spcBef>
            </a:pPr>
            <a:r>
              <a:rPr sz="1738" spc="-34" dirty="0">
                <a:latin typeface="+mj-lt"/>
                <a:cs typeface="Arial" panose="020B0604020202020204" pitchFamily="34" charset="0"/>
              </a:rPr>
              <a:t>Overseas</a:t>
            </a:r>
            <a:r>
              <a:rPr sz="1738" spc="43" dirty="0">
                <a:latin typeface="+mj-lt"/>
                <a:cs typeface="Arial" panose="020B0604020202020204" pitchFamily="34" charset="0"/>
              </a:rPr>
              <a:t> </a:t>
            </a:r>
            <a:r>
              <a:rPr sz="1738" spc="-14" dirty="0">
                <a:latin typeface="+mj-lt"/>
                <a:cs typeface="Arial" panose="020B0604020202020204" pitchFamily="34" charset="0"/>
              </a:rPr>
              <a:t>portfolio</a:t>
            </a:r>
            <a:r>
              <a:rPr sz="1738" spc="-29" dirty="0">
                <a:latin typeface="+mj-lt"/>
                <a:cs typeface="Arial" panose="020B0604020202020204" pitchFamily="34" charset="0"/>
              </a:rPr>
              <a:t> </a:t>
            </a:r>
            <a:r>
              <a:rPr sz="1738" spc="-24" dirty="0">
                <a:latin typeface="+mj-lt"/>
                <a:cs typeface="Arial" panose="020B0604020202020204" pitchFamily="34" charset="0"/>
              </a:rPr>
              <a:t>investment</a:t>
            </a:r>
            <a:r>
              <a:rPr sz="1738" spc="5" dirty="0">
                <a:latin typeface="+mj-lt"/>
                <a:cs typeface="Arial" panose="020B0604020202020204" pitchFamily="34" charset="0"/>
              </a:rPr>
              <a:t> </a:t>
            </a:r>
            <a:r>
              <a:rPr sz="1738" spc="-34" dirty="0">
                <a:latin typeface="+mj-lt"/>
                <a:cs typeface="Arial" panose="020B0604020202020204" pitchFamily="34" charset="0"/>
              </a:rPr>
              <a:t>means</a:t>
            </a:r>
            <a:r>
              <a:rPr sz="1738" dirty="0">
                <a:latin typeface="+mj-lt"/>
                <a:cs typeface="Arial" panose="020B0604020202020204" pitchFamily="34" charset="0"/>
              </a:rPr>
              <a:t> </a:t>
            </a:r>
            <a:r>
              <a:rPr sz="1738" spc="-24" dirty="0">
                <a:latin typeface="+mj-lt"/>
                <a:cs typeface="Arial" panose="020B0604020202020204" pitchFamily="34" charset="0"/>
              </a:rPr>
              <a:t>investment</a:t>
            </a:r>
            <a:endParaRPr sz="1738" dirty="0">
              <a:latin typeface="+mj-lt"/>
              <a:cs typeface="Arial" panose="020B0604020202020204" pitchFamily="34" charset="0"/>
            </a:endParaRPr>
          </a:p>
        </p:txBody>
      </p:sp>
      <p:sp>
        <p:nvSpPr>
          <p:cNvPr id="3" name="object 3"/>
          <p:cNvSpPr txBox="1">
            <a:spLocks noGrp="1"/>
          </p:cNvSpPr>
          <p:nvPr>
            <p:ph type="title"/>
          </p:nvPr>
        </p:nvSpPr>
        <p:spPr>
          <a:xfrm>
            <a:off x="3248787" y="561473"/>
            <a:ext cx="5683876"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43" dirty="0"/>
              <a:t> </a:t>
            </a:r>
            <a:r>
              <a:rPr sz="3477" spc="-39" dirty="0"/>
              <a:t>Portfolio</a:t>
            </a:r>
            <a:r>
              <a:rPr sz="3477" spc="-34" dirty="0"/>
              <a:t> </a:t>
            </a:r>
            <a:r>
              <a:rPr sz="3477" dirty="0"/>
              <a:t>Investment</a:t>
            </a:r>
            <a:endParaRPr sz="3477"/>
          </a:p>
        </p:txBody>
      </p:sp>
      <p:sp>
        <p:nvSpPr>
          <p:cNvPr id="4" name="object 4"/>
          <p:cNvSpPr/>
          <p:nvPr/>
        </p:nvSpPr>
        <p:spPr>
          <a:xfrm>
            <a:off x="1726504" y="1347161"/>
            <a:ext cx="8734329" cy="1840"/>
          </a:xfrm>
          <a:custGeom>
            <a:avLst/>
            <a:gdLst/>
            <a:ahLst/>
            <a:cxnLst/>
            <a:rect l="l" t="t" r="r" b="b"/>
            <a:pathLst>
              <a:path w="9043670" h="1905">
                <a:moveTo>
                  <a:pt x="0" y="0"/>
                </a:moveTo>
                <a:lnTo>
                  <a:pt x="9043416" y="1524"/>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cs typeface="Arial" panose="020B0604020202020204" pitchFamily="34" charset="0"/>
            </a:endParaRPr>
          </a:p>
        </p:txBody>
      </p:sp>
      <p:grpSp>
        <p:nvGrpSpPr>
          <p:cNvPr id="5" name="object 5"/>
          <p:cNvGrpSpPr/>
          <p:nvPr/>
        </p:nvGrpSpPr>
        <p:grpSpPr>
          <a:xfrm>
            <a:off x="1160080" y="3402138"/>
            <a:ext cx="2749333" cy="1661374"/>
            <a:chOff x="1201166" y="3264662"/>
            <a:chExt cx="2846705" cy="1720214"/>
          </a:xfrm>
        </p:grpSpPr>
        <p:sp>
          <p:nvSpPr>
            <p:cNvPr id="6" name="object 6"/>
            <p:cNvSpPr/>
            <p:nvPr/>
          </p:nvSpPr>
          <p:spPr>
            <a:xfrm>
              <a:off x="1213866" y="3277870"/>
              <a:ext cx="2821305" cy="1694180"/>
            </a:xfrm>
            <a:custGeom>
              <a:avLst/>
              <a:gdLst/>
              <a:ahLst/>
              <a:cxnLst/>
              <a:rect l="l" t="t" r="r" b="b"/>
              <a:pathLst>
                <a:path w="2821304" h="1694179">
                  <a:moveTo>
                    <a:pt x="2820924" y="0"/>
                  </a:moveTo>
                  <a:lnTo>
                    <a:pt x="0" y="0"/>
                  </a:lnTo>
                  <a:lnTo>
                    <a:pt x="0" y="273050"/>
                  </a:lnTo>
                  <a:lnTo>
                    <a:pt x="0" y="1694180"/>
                  </a:lnTo>
                  <a:lnTo>
                    <a:pt x="273177" y="1694180"/>
                  </a:lnTo>
                  <a:lnTo>
                    <a:pt x="273177" y="273050"/>
                  </a:lnTo>
                  <a:lnTo>
                    <a:pt x="2820924" y="273050"/>
                  </a:lnTo>
                  <a:lnTo>
                    <a:pt x="2820924"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7" name="object 7"/>
            <p:cNvSpPr/>
            <p:nvPr/>
          </p:nvSpPr>
          <p:spPr>
            <a:xfrm>
              <a:off x="1213866" y="3277362"/>
              <a:ext cx="2821305" cy="1694814"/>
            </a:xfrm>
            <a:custGeom>
              <a:avLst/>
              <a:gdLst/>
              <a:ahLst/>
              <a:cxnLst/>
              <a:rect l="l" t="t" r="r" b="b"/>
              <a:pathLst>
                <a:path w="2821304" h="1694814">
                  <a:moveTo>
                    <a:pt x="2820924" y="0"/>
                  </a:moveTo>
                  <a:lnTo>
                    <a:pt x="2820924" y="273049"/>
                  </a:lnTo>
                  <a:lnTo>
                    <a:pt x="273177" y="273049"/>
                  </a:lnTo>
                  <a:lnTo>
                    <a:pt x="273177" y="1694687"/>
                  </a:lnTo>
                  <a:lnTo>
                    <a:pt x="0" y="1694687"/>
                  </a:lnTo>
                  <a:lnTo>
                    <a:pt x="0" y="0"/>
                  </a:lnTo>
                  <a:lnTo>
                    <a:pt x="2820924"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8" name="object 8"/>
          <p:cNvSpPr txBox="1"/>
          <p:nvPr/>
        </p:nvSpPr>
        <p:spPr>
          <a:xfrm>
            <a:off x="1489043" y="3674642"/>
            <a:ext cx="1313032" cy="261424"/>
          </a:xfrm>
          <a:prstGeom prst="rect">
            <a:avLst/>
          </a:prstGeom>
        </p:spPr>
        <p:txBody>
          <a:bodyPr vert="horz" wrap="square" lIns="0" tIns="15945" rIns="0" bIns="0" rtlCol="0">
            <a:spAutoFit/>
          </a:bodyPr>
          <a:lstStyle/>
          <a:p>
            <a:pPr marL="12266">
              <a:spcBef>
                <a:spcPts val="126"/>
              </a:spcBef>
            </a:pPr>
            <a:r>
              <a:rPr sz="1594" b="1" i="1" spc="-19" dirty="0">
                <a:solidFill>
                  <a:schemeClr val="accent3"/>
                </a:solidFill>
                <a:latin typeface="+mj-lt"/>
                <a:cs typeface="Arial" panose="020B0604020202020204" pitchFamily="34" charset="0"/>
              </a:rPr>
              <a:t>other</a:t>
            </a:r>
            <a:r>
              <a:rPr sz="1594" b="1" i="1" spc="-34" dirty="0">
                <a:solidFill>
                  <a:schemeClr val="accent3"/>
                </a:solidFill>
                <a:latin typeface="+mj-lt"/>
                <a:cs typeface="Arial" panose="020B0604020202020204" pitchFamily="34" charset="0"/>
              </a:rPr>
              <a:t> </a:t>
            </a:r>
            <a:r>
              <a:rPr sz="1594" b="1" i="1" spc="-24" dirty="0">
                <a:solidFill>
                  <a:schemeClr val="accent3"/>
                </a:solidFill>
                <a:latin typeface="+mj-lt"/>
                <a:cs typeface="Arial" panose="020B0604020202020204" pitchFamily="34" charset="0"/>
              </a:rPr>
              <a:t>than</a:t>
            </a:r>
            <a:r>
              <a:rPr sz="1594" b="1" i="1" spc="-19" dirty="0">
                <a:solidFill>
                  <a:schemeClr val="accent3"/>
                </a:solidFill>
                <a:latin typeface="+mj-lt"/>
                <a:cs typeface="Arial" panose="020B0604020202020204" pitchFamily="34" charset="0"/>
              </a:rPr>
              <a:t> </a:t>
            </a:r>
            <a:r>
              <a:rPr sz="1594" b="1" i="1" spc="34" dirty="0">
                <a:solidFill>
                  <a:schemeClr val="accent3"/>
                </a:solidFill>
                <a:latin typeface="+mj-lt"/>
                <a:cs typeface="Arial" panose="020B0604020202020204" pitchFamily="34" charset="0"/>
              </a:rPr>
              <a:t>ODI</a:t>
            </a:r>
            <a:endParaRPr sz="1594" dirty="0">
              <a:solidFill>
                <a:schemeClr val="accent3"/>
              </a:solidFill>
              <a:latin typeface="+mj-lt"/>
              <a:cs typeface="Arial" panose="020B0604020202020204" pitchFamily="34" charset="0"/>
            </a:endParaRPr>
          </a:p>
        </p:txBody>
      </p:sp>
      <p:grpSp>
        <p:nvGrpSpPr>
          <p:cNvPr id="9" name="object 9"/>
          <p:cNvGrpSpPr/>
          <p:nvPr/>
        </p:nvGrpSpPr>
        <p:grpSpPr>
          <a:xfrm>
            <a:off x="3425290" y="2658844"/>
            <a:ext cx="488170" cy="488170"/>
            <a:chOff x="3546602" y="2495042"/>
            <a:chExt cx="505459" cy="505459"/>
          </a:xfrm>
        </p:grpSpPr>
        <p:sp>
          <p:nvSpPr>
            <p:cNvPr id="10" name="object 10"/>
            <p:cNvSpPr/>
            <p:nvPr/>
          </p:nvSpPr>
          <p:spPr>
            <a:xfrm>
              <a:off x="3559302" y="2507742"/>
              <a:ext cx="480059" cy="480059"/>
            </a:xfrm>
            <a:custGeom>
              <a:avLst/>
              <a:gdLst/>
              <a:ahLst/>
              <a:cxnLst/>
              <a:rect l="l" t="t" r="r" b="b"/>
              <a:pathLst>
                <a:path w="480060" h="480060">
                  <a:moveTo>
                    <a:pt x="480060" y="0"/>
                  </a:moveTo>
                  <a:lnTo>
                    <a:pt x="0" y="480060"/>
                  </a:lnTo>
                  <a:lnTo>
                    <a:pt x="480060" y="480060"/>
                  </a:lnTo>
                  <a:lnTo>
                    <a:pt x="48006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1" name="object 11"/>
            <p:cNvSpPr/>
            <p:nvPr/>
          </p:nvSpPr>
          <p:spPr>
            <a:xfrm>
              <a:off x="3559302" y="2507742"/>
              <a:ext cx="480059" cy="480059"/>
            </a:xfrm>
            <a:custGeom>
              <a:avLst/>
              <a:gdLst/>
              <a:ahLst/>
              <a:cxnLst/>
              <a:rect l="l" t="t" r="r" b="b"/>
              <a:pathLst>
                <a:path w="480060" h="480060">
                  <a:moveTo>
                    <a:pt x="0" y="480060"/>
                  </a:moveTo>
                  <a:lnTo>
                    <a:pt x="480060" y="0"/>
                  </a:lnTo>
                  <a:lnTo>
                    <a:pt x="480060" y="480060"/>
                  </a:lnTo>
                  <a:lnTo>
                    <a:pt x="0" y="48006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grpSp>
        <p:nvGrpSpPr>
          <p:cNvPr id="12" name="object 12"/>
          <p:cNvGrpSpPr/>
          <p:nvPr/>
        </p:nvGrpSpPr>
        <p:grpSpPr>
          <a:xfrm>
            <a:off x="4170057" y="2657371"/>
            <a:ext cx="2749333" cy="1661374"/>
            <a:chOff x="4317746" y="2493518"/>
            <a:chExt cx="2846705" cy="1720214"/>
          </a:xfrm>
        </p:grpSpPr>
        <p:sp>
          <p:nvSpPr>
            <p:cNvPr id="13" name="object 13"/>
            <p:cNvSpPr/>
            <p:nvPr/>
          </p:nvSpPr>
          <p:spPr>
            <a:xfrm>
              <a:off x="4330446" y="2505710"/>
              <a:ext cx="2821305" cy="1695450"/>
            </a:xfrm>
            <a:custGeom>
              <a:avLst/>
              <a:gdLst/>
              <a:ahLst/>
              <a:cxnLst/>
              <a:rect l="l" t="t" r="r" b="b"/>
              <a:pathLst>
                <a:path w="2821304" h="1695450">
                  <a:moveTo>
                    <a:pt x="2820924" y="0"/>
                  </a:moveTo>
                  <a:lnTo>
                    <a:pt x="0" y="0"/>
                  </a:lnTo>
                  <a:lnTo>
                    <a:pt x="0" y="273050"/>
                  </a:lnTo>
                  <a:lnTo>
                    <a:pt x="0" y="1695450"/>
                  </a:lnTo>
                  <a:lnTo>
                    <a:pt x="273177" y="1695450"/>
                  </a:lnTo>
                  <a:lnTo>
                    <a:pt x="273177" y="273050"/>
                  </a:lnTo>
                  <a:lnTo>
                    <a:pt x="2820924" y="273050"/>
                  </a:lnTo>
                  <a:lnTo>
                    <a:pt x="2820924"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4" name="object 14"/>
            <p:cNvSpPr/>
            <p:nvPr/>
          </p:nvSpPr>
          <p:spPr>
            <a:xfrm>
              <a:off x="4330446" y="2506218"/>
              <a:ext cx="2821305" cy="1694814"/>
            </a:xfrm>
            <a:custGeom>
              <a:avLst/>
              <a:gdLst/>
              <a:ahLst/>
              <a:cxnLst/>
              <a:rect l="l" t="t" r="r" b="b"/>
              <a:pathLst>
                <a:path w="2821304" h="1694814">
                  <a:moveTo>
                    <a:pt x="2820924" y="0"/>
                  </a:moveTo>
                  <a:lnTo>
                    <a:pt x="2820924" y="273050"/>
                  </a:lnTo>
                  <a:lnTo>
                    <a:pt x="273176" y="273050"/>
                  </a:lnTo>
                  <a:lnTo>
                    <a:pt x="273176" y="1694688"/>
                  </a:lnTo>
                  <a:lnTo>
                    <a:pt x="0" y="1694688"/>
                  </a:lnTo>
                  <a:lnTo>
                    <a:pt x="0" y="0"/>
                  </a:lnTo>
                  <a:lnTo>
                    <a:pt x="2820924"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15" name="object 15"/>
          <p:cNvSpPr txBox="1"/>
          <p:nvPr/>
        </p:nvSpPr>
        <p:spPr>
          <a:xfrm>
            <a:off x="4499265" y="2929507"/>
            <a:ext cx="1663214" cy="261424"/>
          </a:xfrm>
          <a:prstGeom prst="rect">
            <a:avLst/>
          </a:prstGeom>
        </p:spPr>
        <p:txBody>
          <a:bodyPr vert="horz" wrap="square" lIns="0" tIns="15945" rIns="0" bIns="0" rtlCol="0">
            <a:spAutoFit/>
          </a:bodyPr>
          <a:lstStyle/>
          <a:p>
            <a:pPr marL="12266">
              <a:spcBef>
                <a:spcPts val="126"/>
              </a:spcBef>
            </a:pPr>
            <a:r>
              <a:rPr sz="1594" b="1" i="1" spc="-29" dirty="0">
                <a:solidFill>
                  <a:schemeClr val="accent3"/>
                </a:solidFill>
                <a:latin typeface="+mj-lt"/>
                <a:cs typeface="Arial" panose="020B0604020202020204" pitchFamily="34" charset="0"/>
              </a:rPr>
              <a:t>in</a:t>
            </a:r>
            <a:r>
              <a:rPr sz="1594" b="1" i="1" spc="-24" dirty="0">
                <a:solidFill>
                  <a:schemeClr val="accent3"/>
                </a:solidFill>
                <a:latin typeface="+mj-lt"/>
                <a:cs typeface="Arial" panose="020B0604020202020204" pitchFamily="34" charset="0"/>
              </a:rPr>
              <a:t> foreign</a:t>
            </a:r>
            <a:r>
              <a:rPr sz="1594" b="1" i="1" spc="14" dirty="0">
                <a:solidFill>
                  <a:schemeClr val="accent3"/>
                </a:solidFill>
                <a:latin typeface="+mj-lt"/>
                <a:cs typeface="Arial" panose="020B0604020202020204" pitchFamily="34" charset="0"/>
              </a:rPr>
              <a:t> </a:t>
            </a:r>
            <a:r>
              <a:rPr sz="1594" b="1" i="1" spc="-10" dirty="0">
                <a:solidFill>
                  <a:schemeClr val="accent3"/>
                </a:solidFill>
                <a:latin typeface="+mj-lt"/>
                <a:cs typeface="Arial" panose="020B0604020202020204" pitchFamily="34" charset="0"/>
              </a:rPr>
              <a:t>securities</a:t>
            </a:r>
            <a:endParaRPr sz="1594" dirty="0">
              <a:solidFill>
                <a:schemeClr val="accent3"/>
              </a:solidFill>
              <a:latin typeface="+mj-lt"/>
              <a:cs typeface="Arial" panose="020B0604020202020204" pitchFamily="34" charset="0"/>
            </a:endParaRPr>
          </a:p>
        </p:txBody>
      </p:sp>
      <p:grpSp>
        <p:nvGrpSpPr>
          <p:cNvPr id="16" name="object 16"/>
          <p:cNvGrpSpPr/>
          <p:nvPr/>
        </p:nvGrpSpPr>
        <p:grpSpPr>
          <a:xfrm>
            <a:off x="6435266" y="1914077"/>
            <a:ext cx="488170" cy="488170"/>
            <a:chOff x="6663181" y="1723898"/>
            <a:chExt cx="505459" cy="505459"/>
          </a:xfrm>
        </p:grpSpPr>
        <p:sp>
          <p:nvSpPr>
            <p:cNvPr id="17" name="object 17"/>
            <p:cNvSpPr/>
            <p:nvPr/>
          </p:nvSpPr>
          <p:spPr>
            <a:xfrm>
              <a:off x="6675881" y="1736598"/>
              <a:ext cx="480059" cy="480059"/>
            </a:xfrm>
            <a:custGeom>
              <a:avLst/>
              <a:gdLst/>
              <a:ahLst/>
              <a:cxnLst/>
              <a:rect l="l" t="t" r="r" b="b"/>
              <a:pathLst>
                <a:path w="480059" h="480060">
                  <a:moveTo>
                    <a:pt x="480060" y="0"/>
                  </a:moveTo>
                  <a:lnTo>
                    <a:pt x="0" y="480060"/>
                  </a:lnTo>
                  <a:lnTo>
                    <a:pt x="480060" y="480060"/>
                  </a:lnTo>
                  <a:lnTo>
                    <a:pt x="480060"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8" name="object 18"/>
            <p:cNvSpPr/>
            <p:nvPr/>
          </p:nvSpPr>
          <p:spPr>
            <a:xfrm>
              <a:off x="6675881" y="1736598"/>
              <a:ext cx="480059" cy="480059"/>
            </a:xfrm>
            <a:custGeom>
              <a:avLst/>
              <a:gdLst/>
              <a:ahLst/>
              <a:cxnLst/>
              <a:rect l="l" t="t" r="r" b="b"/>
              <a:pathLst>
                <a:path w="480059" h="480060">
                  <a:moveTo>
                    <a:pt x="0" y="480060"/>
                  </a:moveTo>
                  <a:lnTo>
                    <a:pt x="480060" y="0"/>
                  </a:lnTo>
                  <a:lnTo>
                    <a:pt x="480060" y="480060"/>
                  </a:lnTo>
                  <a:lnTo>
                    <a:pt x="0" y="48006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grpSp>
        <p:nvGrpSpPr>
          <p:cNvPr id="19" name="object 19"/>
          <p:cNvGrpSpPr/>
          <p:nvPr/>
        </p:nvGrpSpPr>
        <p:grpSpPr>
          <a:xfrm>
            <a:off x="7180034" y="1912605"/>
            <a:ext cx="2749333" cy="1661374"/>
            <a:chOff x="7434326" y="1722374"/>
            <a:chExt cx="2846705" cy="1720214"/>
          </a:xfrm>
        </p:grpSpPr>
        <p:sp>
          <p:nvSpPr>
            <p:cNvPr id="20" name="object 20"/>
            <p:cNvSpPr/>
            <p:nvPr/>
          </p:nvSpPr>
          <p:spPr>
            <a:xfrm>
              <a:off x="7447026" y="1734820"/>
              <a:ext cx="2821305" cy="1695450"/>
            </a:xfrm>
            <a:custGeom>
              <a:avLst/>
              <a:gdLst/>
              <a:ahLst/>
              <a:cxnLst/>
              <a:rect l="l" t="t" r="r" b="b"/>
              <a:pathLst>
                <a:path w="2821304" h="1695450">
                  <a:moveTo>
                    <a:pt x="2820924" y="0"/>
                  </a:moveTo>
                  <a:lnTo>
                    <a:pt x="0" y="0"/>
                  </a:lnTo>
                  <a:lnTo>
                    <a:pt x="0" y="273050"/>
                  </a:lnTo>
                  <a:lnTo>
                    <a:pt x="0" y="1695450"/>
                  </a:lnTo>
                  <a:lnTo>
                    <a:pt x="273177" y="1695450"/>
                  </a:lnTo>
                  <a:lnTo>
                    <a:pt x="273177" y="273050"/>
                  </a:lnTo>
                  <a:lnTo>
                    <a:pt x="2820924" y="273050"/>
                  </a:lnTo>
                  <a:lnTo>
                    <a:pt x="2820924"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1" name="object 21"/>
            <p:cNvSpPr/>
            <p:nvPr/>
          </p:nvSpPr>
          <p:spPr>
            <a:xfrm>
              <a:off x="7447026" y="1735074"/>
              <a:ext cx="2821305" cy="1694814"/>
            </a:xfrm>
            <a:custGeom>
              <a:avLst/>
              <a:gdLst/>
              <a:ahLst/>
              <a:cxnLst/>
              <a:rect l="l" t="t" r="r" b="b"/>
              <a:pathLst>
                <a:path w="2821304" h="1694814">
                  <a:moveTo>
                    <a:pt x="2820924" y="0"/>
                  </a:moveTo>
                  <a:lnTo>
                    <a:pt x="2820924" y="273050"/>
                  </a:lnTo>
                  <a:lnTo>
                    <a:pt x="273176" y="273050"/>
                  </a:lnTo>
                  <a:lnTo>
                    <a:pt x="273176" y="1694687"/>
                  </a:lnTo>
                  <a:lnTo>
                    <a:pt x="0" y="1694687"/>
                  </a:lnTo>
                  <a:lnTo>
                    <a:pt x="0" y="0"/>
                  </a:lnTo>
                  <a:lnTo>
                    <a:pt x="2820924"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22" name="object 22"/>
          <p:cNvSpPr txBox="1"/>
          <p:nvPr/>
        </p:nvSpPr>
        <p:spPr>
          <a:xfrm>
            <a:off x="7509855" y="2184495"/>
            <a:ext cx="2303478" cy="1072760"/>
          </a:xfrm>
          <a:prstGeom prst="rect">
            <a:avLst/>
          </a:prstGeom>
        </p:spPr>
        <p:txBody>
          <a:bodyPr vert="horz" wrap="square" lIns="0" tIns="60101" rIns="0" bIns="0" rtlCol="0">
            <a:spAutoFit/>
          </a:bodyPr>
          <a:lstStyle/>
          <a:p>
            <a:pPr marL="12266" marR="4906">
              <a:lnSpc>
                <a:spcPct val="81800"/>
              </a:lnSpc>
              <a:spcBef>
                <a:spcPts val="473"/>
              </a:spcBef>
            </a:pPr>
            <a:r>
              <a:rPr sz="1594" b="1" i="1" spc="10" dirty="0">
                <a:solidFill>
                  <a:schemeClr val="accent3"/>
                </a:solidFill>
                <a:latin typeface="+mj-lt"/>
                <a:cs typeface="Arial" panose="020B0604020202020204" pitchFamily="34" charset="0"/>
              </a:rPr>
              <a:t>but </a:t>
            </a:r>
            <a:r>
              <a:rPr sz="1594" b="1" i="1" dirty="0">
                <a:solidFill>
                  <a:schemeClr val="accent3"/>
                </a:solidFill>
                <a:latin typeface="+mj-lt"/>
                <a:cs typeface="Arial" panose="020B0604020202020204" pitchFamily="34" charset="0"/>
              </a:rPr>
              <a:t>not </a:t>
            </a:r>
            <a:r>
              <a:rPr sz="1594" b="1" i="1" spc="-29" dirty="0">
                <a:solidFill>
                  <a:schemeClr val="accent3"/>
                </a:solidFill>
                <a:latin typeface="+mj-lt"/>
                <a:cs typeface="Arial" panose="020B0604020202020204" pitchFamily="34" charset="0"/>
              </a:rPr>
              <a:t>in </a:t>
            </a:r>
            <a:r>
              <a:rPr sz="1594" b="1" i="1" spc="-39" dirty="0">
                <a:solidFill>
                  <a:schemeClr val="accent3"/>
                </a:solidFill>
                <a:latin typeface="+mj-lt"/>
                <a:cs typeface="Arial" panose="020B0604020202020204" pitchFamily="34" charset="0"/>
              </a:rPr>
              <a:t>any </a:t>
            </a:r>
            <a:r>
              <a:rPr sz="1594" b="1" i="1" spc="-5" dirty="0">
                <a:solidFill>
                  <a:schemeClr val="accent3"/>
                </a:solidFill>
                <a:latin typeface="+mj-lt"/>
                <a:cs typeface="Arial" panose="020B0604020202020204" pitchFamily="34" charset="0"/>
              </a:rPr>
              <a:t>unlisted </a:t>
            </a:r>
            <a:r>
              <a:rPr sz="1594" b="1" i="1" spc="24" dirty="0">
                <a:solidFill>
                  <a:schemeClr val="accent3"/>
                </a:solidFill>
                <a:latin typeface="+mj-lt"/>
                <a:cs typeface="Arial" panose="020B0604020202020204" pitchFamily="34" charset="0"/>
              </a:rPr>
              <a:t>debt </a:t>
            </a:r>
            <a:r>
              <a:rPr sz="1594" b="1" i="1" spc="-386" dirty="0">
                <a:solidFill>
                  <a:schemeClr val="accent3"/>
                </a:solidFill>
                <a:latin typeface="+mj-lt"/>
                <a:cs typeface="Arial" panose="020B0604020202020204" pitchFamily="34" charset="0"/>
              </a:rPr>
              <a:t> </a:t>
            </a:r>
            <a:r>
              <a:rPr sz="1594" b="1" i="1" spc="-5" dirty="0">
                <a:solidFill>
                  <a:schemeClr val="accent3"/>
                </a:solidFill>
                <a:latin typeface="+mj-lt"/>
                <a:cs typeface="Arial" panose="020B0604020202020204" pitchFamily="34" charset="0"/>
              </a:rPr>
              <a:t>instruments</a:t>
            </a:r>
            <a:r>
              <a:rPr sz="1594" b="1" i="1" spc="29" dirty="0">
                <a:solidFill>
                  <a:schemeClr val="accent3"/>
                </a:solidFill>
                <a:latin typeface="+mj-lt"/>
                <a:cs typeface="Arial" panose="020B0604020202020204" pitchFamily="34" charset="0"/>
              </a:rPr>
              <a:t> </a:t>
            </a:r>
            <a:r>
              <a:rPr sz="1594" b="1" i="1" spc="-43" dirty="0">
                <a:solidFill>
                  <a:schemeClr val="accent3"/>
                </a:solidFill>
                <a:latin typeface="+mj-lt"/>
                <a:cs typeface="Arial" panose="020B0604020202020204" pitchFamily="34" charset="0"/>
              </a:rPr>
              <a:t>or</a:t>
            </a:r>
            <a:r>
              <a:rPr sz="1594" b="1" i="1" spc="-10" dirty="0">
                <a:solidFill>
                  <a:schemeClr val="accent3"/>
                </a:solidFill>
                <a:latin typeface="+mj-lt"/>
                <a:cs typeface="Arial" panose="020B0604020202020204" pitchFamily="34" charset="0"/>
              </a:rPr>
              <a:t> </a:t>
            </a:r>
            <a:r>
              <a:rPr sz="1594" b="1" i="1" spc="-39" dirty="0">
                <a:solidFill>
                  <a:schemeClr val="accent3"/>
                </a:solidFill>
                <a:latin typeface="+mj-lt"/>
                <a:cs typeface="Arial" panose="020B0604020202020204" pitchFamily="34" charset="0"/>
              </a:rPr>
              <a:t>any</a:t>
            </a:r>
            <a:r>
              <a:rPr sz="1594" b="1" i="1" spc="-14" dirty="0">
                <a:solidFill>
                  <a:schemeClr val="accent3"/>
                </a:solidFill>
                <a:latin typeface="+mj-lt"/>
                <a:cs typeface="Arial" panose="020B0604020202020204" pitchFamily="34" charset="0"/>
              </a:rPr>
              <a:t> </a:t>
            </a:r>
            <a:r>
              <a:rPr sz="1594" b="1" i="1" spc="-10" dirty="0">
                <a:solidFill>
                  <a:schemeClr val="accent3"/>
                </a:solidFill>
                <a:latin typeface="+mj-lt"/>
                <a:cs typeface="Arial" panose="020B0604020202020204" pitchFamily="34" charset="0"/>
              </a:rPr>
              <a:t>security </a:t>
            </a:r>
            <a:r>
              <a:rPr sz="1594" b="1" i="1" spc="-386" dirty="0">
                <a:solidFill>
                  <a:schemeClr val="accent3"/>
                </a:solidFill>
                <a:latin typeface="+mj-lt"/>
                <a:cs typeface="Arial" panose="020B0604020202020204" pitchFamily="34" charset="0"/>
              </a:rPr>
              <a:t> </a:t>
            </a:r>
            <a:r>
              <a:rPr sz="1594" b="1" i="1" dirty="0">
                <a:solidFill>
                  <a:schemeClr val="accent3"/>
                </a:solidFill>
                <a:latin typeface="+mj-lt"/>
                <a:cs typeface="Arial" panose="020B0604020202020204" pitchFamily="34" charset="0"/>
              </a:rPr>
              <a:t>issued</a:t>
            </a:r>
            <a:r>
              <a:rPr sz="1594" b="1" i="1" spc="10" dirty="0">
                <a:solidFill>
                  <a:schemeClr val="accent3"/>
                </a:solidFill>
                <a:latin typeface="+mj-lt"/>
                <a:cs typeface="Arial" panose="020B0604020202020204" pitchFamily="34" charset="0"/>
              </a:rPr>
              <a:t> </a:t>
            </a:r>
            <a:r>
              <a:rPr sz="1594" b="1" i="1" spc="29" dirty="0">
                <a:solidFill>
                  <a:schemeClr val="accent3"/>
                </a:solidFill>
                <a:latin typeface="+mj-lt"/>
                <a:cs typeface="Arial" panose="020B0604020202020204" pitchFamily="34" charset="0"/>
              </a:rPr>
              <a:t>by</a:t>
            </a:r>
            <a:r>
              <a:rPr sz="1594" b="1" i="1" spc="-19" dirty="0">
                <a:solidFill>
                  <a:schemeClr val="accent3"/>
                </a:solidFill>
                <a:latin typeface="+mj-lt"/>
                <a:cs typeface="Arial" panose="020B0604020202020204" pitchFamily="34" charset="0"/>
              </a:rPr>
              <a:t> </a:t>
            </a:r>
            <a:r>
              <a:rPr sz="1594" b="1" i="1" spc="-58" dirty="0">
                <a:solidFill>
                  <a:schemeClr val="accent3"/>
                </a:solidFill>
                <a:latin typeface="+mj-lt"/>
                <a:cs typeface="Arial" panose="020B0604020202020204" pitchFamily="34" charset="0"/>
              </a:rPr>
              <a:t>a</a:t>
            </a:r>
            <a:r>
              <a:rPr sz="1594" b="1" i="1" spc="-19" dirty="0">
                <a:solidFill>
                  <a:schemeClr val="accent3"/>
                </a:solidFill>
                <a:latin typeface="+mj-lt"/>
                <a:cs typeface="Arial" panose="020B0604020202020204" pitchFamily="34" charset="0"/>
              </a:rPr>
              <a:t> </a:t>
            </a:r>
            <a:r>
              <a:rPr sz="1594" b="1" i="1" spc="-10" dirty="0">
                <a:solidFill>
                  <a:schemeClr val="accent3"/>
                </a:solidFill>
                <a:latin typeface="+mj-lt"/>
                <a:cs typeface="Arial" panose="020B0604020202020204" pitchFamily="34" charset="0"/>
              </a:rPr>
              <a:t>person</a:t>
            </a:r>
            <a:r>
              <a:rPr sz="1594" b="1" i="1" spc="10" dirty="0">
                <a:solidFill>
                  <a:schemeClr val="accent3"/>
                </a:solidFill>
                <a:latin typeface="+mj-lt"/>
                <a:cs typeface="Arial" panose="020B0604020202020204" pitchFamily="34" charset="0"/>
              </a:rPr>
              <a:t> </a:t>
            </a:r>
            <a:r>
              <a:rPr sz="1594" b="1" i="1" spc="-5" dirty="0">
                <a:solidFill>
                  <a:schemeClr val="accent3"/>
                </a:solidFill>
                <a:latin typeface="+mj-lt"/>
                <a:cs typeface="Arial" panose="020B0604020202020204" pitchFamily="34" charset="0"/>
              </a:rPr>
              <a:t>resident </a:t>
            </a:r>
            <a:r>
              <a:rPr sz="1594" b="1" i="1" spc="-386" dirty="0">
                <a:solidFill>
                  <a:schemeClr val="accent3"/>
                </a:solidFill>
                <a:latin typeface="+mj-lt"/>
                <a:cs typeface="Arial" panose="020B0604020202020204" pitchFamily="34" charset="0"/>
              </a:rPr>
              <a:t> </a:t>
            </a:r>
            <a:r>
              <a:rPr sz="1594" b="1" i="1" spc="-29" dirty="0">
                <a:solidFill>
                  <a:schemeClr val="accent3"/>
                </a:solidFill>
                <a:latin typeface="+mj-lt"/>
                <a:cs typeface="Arial" panose="020B0604020202020204" pitchFamily="34" charset="0"/>
              </a:rPr>
              <a:t>in </a:t>
            </a:r>
            <a:r>
              <a:rPr sz="1594" b="1" i="1" spc="-14" dirty="0">
                <a:solidFill>
                  <a:schemeClr val="accent3"/>
                </a:solidFill>
                <a:latin typeface="+mj-lt"/>
                <a:cs typeface="Arial" panose="020B0604020202020204" pitchFamily="34" charset="0"/>
              </a:rPr>
              <a:t>India </a:t>
            </a:r>
            <a:r>
              <a:rPr sz="1594" b="1" i="1" spc="-5" dirty="0">
                <a:solidFill>
                  <a:schemeClr val="accent3"/>
                </a:solidFill>
                <a:latin typeface="+mj-lt"/>
                <a:cs typeface="Arial" panose="020B0604020202020204" pitchFamily="34" charset="0"/>
              </a:rPr>
              <a:t>who </a:t>
            </a:r>
            <a:r>
              <a:rPr sz="1594" b="1" i="1" dirty="0">
                <a:solidFill>
                  <a:schemeClr val="accent3"/>
                </a:solidFill>
                <a:latin typeface="+mj-lt"/>
                <a:cs typeface="Arial" panose="020B0604020202020204" pitchFamily="34" charset="0"/>
              </a:rPr>
              <a:t>is not </a:t>
            </a:r>
            <a:r>
              <a:rPr sz="1594" b="1" i="1" spc="-29" dirty="0">
                <a:solidFill>
                  <a:schemeClr val="accent3"/>
                </a:solidFill>
                <a:latin typeface="+mj-lt"/>
                <a:cs typeface="Arial" panose="020B0604020202020204" pitchFamily="34" charset="0"/>
              </a:rPr>
              <a:t>in </a:t>
            </a:r>
            <a:r>
              <a:rPr sz="1594" b="1" i="1" spc="-48" dirty="0">
                <a:solidFill>
                  <a:schemeClr val="accent3"/>
                </a:solidFill>
                <a:latin typeface="+mj-lt"/>
                <a:cs typeface="Arial" panose="020B0604020202020204" pitchFamily="34" charset="0"/>
              </a:rPr>
              <a:t>an </a:t>
            </a:r>
            <a:r>
              <a:rPr sz="1594" b="1" i="1" spc="-43" dirty="0">
                <a:solidFill>
                  <a:schemeClr val="accent3"/>
                </a:solidFill>
                <a:latin typeface="+mj-lt"/>
                <a:cs typeface="Arial" panose="020B0604020202020204" pitchFamily="34" charset="0"/>
              </a:rPr>
              <a:t> </a:t>
            </a:r>
            <a:r>
              <a:rPr sz="1594" b="1" i="1" spc="-68" dirty="0">
                <a:solidFill>
                  <a:schemeClr val="accent3"/>
                </a:solidFill>
                <a:latin typeface="+mj-lt"/>
                <a:cs typeface="Arial" panose="020B0604020202020204" pitchFamily="34" charset="0"/>
              </a:rPr>
              <a:t>IFSC</a:t>
            </a:r>
            <a:endParaRPr sz="1594" dirty="0">
              <a:solidFill>
                <a:schemeClr val="accent3"/>
              </a:solidFill>
              <a:latin typeface="+mj-lt"/>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48787" y="561473"/>
            <a:ext cx="5683876" cy="547469"/>
          </a:xfrm>
          <a:prstGeom prst="rect">
            <a:avLst/>
          </a:prstGeom>
        </p:spPr>
        <p:txBody>
          <a:bodyPr vert="horz" wrap="square" lIns="0" tIns="12266" rIns="0" bIns="0" rtlCol="0" anchor="ctr">
            <a:spAutoFit/>
          </a:bodyPr>
          <a:lstStyle/>
          <a:p>
            <a:pPr marL="12266">
              <a:lnSpc>
                <a:spcPct val="100000"/>
              </a:lnSpc>
              <a:spcBef>
                <a:spcPts val="97"/>
              </a:spcBef>
            </a:pPr>
            <a:r>
              <a:rPr sz="3477" spc="-19" dirty="0"/>
              <a:t>Overseas</a:t>
            </a:r>
            <a:r>
              <a:rPr sz="3477" spc="-43" dirty="0"/>
              <a:t> </a:t>
            </a:r>
            <a:r>
              <a:rPr sz="3477" spc="-39" dirty="0"/>
              <a:t>Portfolio</a:t>
            </a:r>
            <a:r>
              <a:rPr sz="3477" spc="-34" dirty="0"/>
              <a:t> </a:t>
            </a:r>
            <a:r>
              <a:rPr sz="3477" dirty="0"/>
              <a:t>Investment</a:t>
            </a:r>
            <a:endParaRPr sz="3477"/>
          </a:p>
        </p:txBody>
      </p:sp>
      <p:sp>
        <p:nvSpPr>
          <p:cNvPr id="4" name="object 4"/>
          <p:cNvSpPr/>
          <p:nvPr/>
        </p:nvSpPr>
        <p:spPr>
          <a:xfrm>
            <a:off x="1726504" y="1347161"/>
            <a:ext cx="8734329" cy="1840"/>
          </a:xfrm>
          <a:custGeom>
            <a:avLst/>
            <a:gdLst/>
            <a:ahLst/>
            <a:cxnLst/>
            <a:rect l="l" t="t" r="r" b="b"/>
            <a:pathLst>
              <a:path w="9043670" h="1905">
                <a:moveTo>
                  <a:pt x="0" y="0"/>
                </a:moveTo>
                <a:lnTo>
                  <a:pt x="9043416" y="1524"/>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cs typeface="Arial" panose="020B0604020202020204" pitchFamily="34" charset="0"/>
            </a:endParaRPr>
          </a:p>
        </p:txBody>
      </p:sp>
      <p:grpSp>
        <p:nvGrpSpPr>
          <p:cNvPr id="5" name="object 5"/>
          <p:cNvGrpSpPr/>
          <p:nvPr/>
        </p:nvGrpSpPr>
        <p:grpSpPr>
          <a:xfrm>
            <a:off x="1068823" y="3203436"/>
            <a:ext cx="2500341" cy="1511121"/>
            <a:chOff x="1106677" y="3058922"/>
            <a:chExt cx="2588895" cy="1564640"/>
          </a:xfrm>
        </p:grpSpPr>
        <p:sp>
          <p:nvSpPr>
            <p:cNvPr id="6" name="object 6"/>
            <p:cNvSpPr/>
            <p:nvPr/>
          </p:nvSpPr>
          <p:spPr>
            <a:xfrm>
              <a:off x="1119378" y="3072130"/>
              <a:ext cx="2563495" cy="1539240"/>
            </a:xfrm>
            <a:custGeom>
              <a:avLst/>
              <a:gdLst/>
              <a:ahLst/>
              <a:cxnLst/>
              <a:rect l="l" t="t" r="r" b="b"/>
              <a:pathLst>
                <a:path w="2563495" h="1539239">
                  <a:moveTo>
                    <a:pt x="2563368" y="0"/>
                  </a:moveTo>
                  <a:lnTo>
                    <a:pt x="0" y="0"/>
                  </a:lnTo>
                  <a:lnTo>
                    <a:pt x="0" y="247650"/>
                  </a:lnTo>
                  <a:lnTo>
                    <a:pt x="0" y="1539240"/>
                  </a:lnTo>
                  <a:lnTo>
                    <a:pt x="248158" y="1539240"/>
                  </a:lnTo>
                  <a:lnTo>
                    <a:pt x="248158" y="247650"/>
                  </a:lnTo>
                  <a:lnTo>
                    <a:pt x="2563368" y="247650"/>
                  </a:lnTo>
                  <a:lnTo>
                    <a:pt x="2563368"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7" name="object 7"/>
            <p:cNvSpPr/>
            <p:nvPr/>
          </p:nvSpPr>
          <p:spPr>
            <a:xfrm>
              <a:off x="1119377" y="3071622"/>
              <a:ext cx="2563495" cy="1539240"/>
            </a:xfrm>
            <a:custGeom>
              <a:avLst/>
              <a:gdLst/>
              <a:ahLst/>
              <a:cxnLst/>
              <a:rect l="l" t="t" r="r" b="b"/>
              <a:pathLst>
                <a:path w="2563495" h="1539239">
                  <a:moveTo>
                    <a:pt x="2563368" y="0"/>
                  </a:moveTo>
                  <a:lnTo>
                    <a:pt x="2563368" y="248031"/>
                  </a:lnTo>
                  <a:lnTo>
                    <a:pt x="248158" y="248031"/>
                  </a:lnTo>
                  <a:lnTo>
                    <a:pt x="248158" y="1539240"/>
                  </a:lnTo>
                  <a:lnTo>
                    <a:pt x="0" y="1539240"/>
                  </a:lnTo>
                  <a:lnTo>
                    <a:pt x="0" y="0"/>
                  </a:lnTo>
                  <a:lnTo>
                    <a:pt x="2563368"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8" name="object 8"/>
          <p:cNvSpPr txBox="1"/>
          <p:nvPr/>
        </p:nvSpPr>
        <p:spPr>
          <a:xfrm>
            <a:off x="1373011" y="3408478"/>
            <a:ext cx="1959429" cy="1025271"/>
          </a:xfrm>
          <a:prstGeom prst="rect">
            <a:avLst/>
          </a:prstGeom>
        </p:spPr>
        <p:txBody>
          <a:bodyPr vert="horz" wrap="square" lIns="0" tIns="57648" rIns="0" bIns="0" rtlCol="0">
            <a:spAutoFit/>
          </a:bodyPr>
          <a:lstStyle/>
          <a:p>
            <a:pPr marL="12266">
              <a:spcBef>
                <a:spcPts val="454"/>
              </a:spcBef>
            </a:pPr>
            <a:r>
              <a:rPr sz="1594" b="1" i="1" spc="-19" dirty="0">
                <a:solidFill>
                  <a:schemeClr val="accent3"/>
                </a:solidFill>
                <a:latin typeface="+mj-lt"/>
                <a:cs typeface="Arial" panose="020B0604020202020204" pitchFamily="34" charset="0"/>
              </a:rPr>
              <a:t>other</a:t>
            </a:r>
            <a:r>
              <a:rPr sz="1594" b="1" i="1" spc="-24" dirty="0">
                <a:solidFill>
                  <a:schemeClr val="accent3"/>
                </a:solidFill>
                <a:latin typeface="+mj-lt"/>
                <a:cs typeface="Arial" panose="020B0604020202020204" pitchFamily="34" charset="0"/>
              </a:rPr>
              <a:t> than</a:t>
            </a:r>
            <a:r>
              <a:rPr sz="1594" b="1" i="1" spc="-10" dirty="0">
                <a:solidFill>
                  <a:schemeClr val="accent3"/>
                </a:solidFill>
                <a:latin typeface="+mj-lt"/>
                <a:cs typeface="Arial" panose="020B0604020202020204" pitchFamily="34" charset="0"/>
              </a:rPr>
              <a:t> </a:t>
            </a:r>
            <a:r>
              <a:rPr sz="1594" b="1" i="1" spc="34" dirty="0">
                <a:solidFill>
                  <a:schemeClr val="accent3"/>
                </a:solidFill>
                <a:latin typeface="+mj-lt"/>
                <a:cs typeface="Arial" panose="020B0604020202020204" pitchFamily="34" charset="0"/>
              </a:rPr>
              <a:t>ODI</a:t>
            </a:r>
            <a:endParaRPr sz="1594" dirty="0">
              <a:solidFill>
                <a:schemeClr val="accent3"/>
              </a:solidFill>
              <a:latin typeface="+mj-lt"/>
              <a:cs typeface="Arial" panose="020B0604020202020204" pitchFamily="34" charset="0"/>
            </a:endParaRPr>
          </a:p>
          <a:p>
            <a:pPr marL="178465" indent="-166813">
              <a:lnSpc>
                <a:spcPts val="1840"/>
              </a:lnSpc>
              <a:spcBef>
                <a:spcPts val="314"/>
              </a:spcBef>
              <a:buChar char="•"/>
              <a:tabLst>
                <a:tab pos="179079" algn="l"/>
              </a:tabLst>
            </a:pPr>
            <a:r>
              <a:rPr sz="1545" spc="-48" dirty="0">
                <a:latin typeface="+mj-lt"/>
                <a:cs typeface="Arial" panose="020B0604020202020204" pitchFamily="34" charset="0"/>
              </a:rPr>
              <a:t>Means</a:t>
            </a:r>
            <a:r>
              <a:rPr sz="1545" spc="-5" dirty="0">
                <a:latin typeface="+mj-lt"/>
                <a:cs typeface="Arial" panose="020B0604020202020204" pitchFamily="34" charset="0"/>
              </a:rPr>
              <a:t> </a:t>
            </a:r>
            <a:r>
              <a:rPr sz="1545" spc="-58" dirty="0">
                <a:latin typeface="+mj-lt"/>
                <a:cs typeface="Arial" panose="020B0604020202020204" pitchFamily="34" charset="0"/>
              </a:rPr>
              <a:t>less</a:t>
            </a:r>
            <a:r>
              <a:rPr sz="1545" spc="-10" dirty="0">
                <a:latin typeface="+mj-lt"/>
                <a:cs typeface="Arial" panose="020B0604020202020204" pitchFamily="34" charset="0"/>
              </a:rPr>
              <a:t> </a:t>
            </a:r>
            <a:r>
              <a:rPr sz="1545" spc="-5" dirty="0">
                <a:latin typeface="+mj-lt"/>
                <a:cs typeface="Arial" panose="020B0604020202020204" pitchFamily="34" charset="0"/>
              </a:rPr>
              <a:t>than </a:t>
            </a:r>
            <a:r>
              <a:rPr sz="1545" spc="-48" dirty="0">
                <a:latin typeface="+mj-lt"/>
                <a:cs typeface="Arial" panose="020B0604020202020204" pitchFamily="34" charset="0"/>
              </a:rPr>
              <a:t>10%</a:t>
            </a:r>
            <a:endParaRPr sz="1545" dirty="0">
              <a:latin typeface="+mj-lt"/>
              <a:cs typeface="Arial" panose="020B0604020202020204" pitchFamily="34" charset="0"/>
            </a:endParaRPr>
          </a:p>
          <a:p>
            <a:pPr marL="178465" marR="4906" indent="-166813">
              <a:lnSpc>
                <a:spcPts val="1565"/>
              </a:lnSpc>
              <a:spcBef>
                <a:spcPts val="275"/>
              </a:spcBef>
              <a:buChar char="•"/>
              <a:tabLst>
                <a:tab pos="179079" algn="l"/>
              </a:tabLst>
            </a:pPr>
            <a:r>
              <a:rPr sz="1545" spc="34" dirty="0">
                <a:latin typeface="+mj-lt"/>
                <a:cs typeface="Arial" panose="020B0604020202020204" pitchFamily="34" charset="0"/>
              </a:rPr>
              <a:t>Not </a:t>
            </a:r>
            <a:r>
              <a:rPr sz="1545" spc="-58" dirty="0">
                <a:latin typeface="+mj-lt"/>
                <a:cs typeface="Arial" panose="020B0604020202020204" pitchFamily="34" charset="0"/>
              </a:rPr>
              <a:t>allowed </a:t>
            </a:r>
            <a:r>
              <a:rPr sz="1545" spc="-34" dirty="0">
                <a:latin typeface="+mj-lt"/>
                <a:cs typeface="Arial" panose="020B0604020202020204" pitchFamily="34" charset="0"/>
              </a:rPr>
              <a:t>in </a:t>
            </a:r>
            <a:r>
              <a:rPr sz="1545" spc="-29" dirty="0">
                <a:latin typeface="+mj-lt"/>
                <a:cs typeface="Arial" panose="020B0604020202020204" pitchFamily="34" charset="0"/>
              </a:rPr>
              <a:t>unlisted </a:t>
            </a:r>
            <a:r>
              <a:rPr sz="1545" spc="-372" dirty="0">
                <a:latin typeface="+mj-lt"/>
                <a:cs typeface="Arial" panose="020B0604020202020204" pitchFamily="34" charset="0"/>
              </a:rPr>
              <a:t> </a:t>
            </a:r>
            <a:r>
              <a:rPr sz="1545" spc="-34" dirty="0">
                <a:latin typeface="+mj-lt"/>
                <a:cs typeface="Arial" panose="020B0604020202020204" pitchFamily="34" charset="0"/>
              </a:rPr>
              <a:t>entities</a:t>
            </a:r>
            <a:endParaRPr sz="1545" dirty="0">
              <a:latin typeface="+mj-lt"/>
              <a:cs typeface="Arial" panose="020B0604020202020204" pitchFamily="34" charset="0"/>
            </a:endParaRPr>
          </a:p>
        </p:txBody>
      </p:sp>
      <p:grpSp>
        <p:nvGrpSpPr>
          <p:cNvPr id="9" name="object 9"/>
          <p:cNvGrpSpPr/>
          <p:nvPr/>
        </p:nvGrpSpPr>
        <p:grpSpPr>
          <a:xfrm>
            <a:off x="3127972" y="2526375"/>
            <a:ext cx="445854" cy="447081"/>
            <a:chOff x="3238754" y="2357882"/>
            <a:chExt cx="461645" cy="462915"/>
          </a:xfrm>
        </p:grpSpPr>
        <p:sp>
          <p:nvSpPr>
            <p:cNvPr id="10" name="object 10"/>
            <p:cNvSpPr/>
            <p:nvPr/>
          </p:nvSpPr>
          <p:spPr>
            <a:xfrm>
              <a:off x="3251454" y="2370582"/>
              <a:ext cx="436245" cy="437515"/>
            </a:xfrm>
            <a:custGeom>
              <a:avLst/>
              <a:gdLst/>
              <a:ahLst/>
              <a:cxnLst/>
              <a:rect l="l" t="t" r="r" b="b"/>
              <a:pathLst>
                <a:path w="436245" h="437514">
                  <a:moveTo>
                    <a:pt x="435863" y="0"/>
                  </a:moveTo>
                  <a:lnTo>
                    <a:pt x="0" y="437388"/>
                  </a:lnTo>
                  <a:lnTo>
                    <a:pt x="435863" y="437388"/>
                  </a:lnTo>
                  <a:lnTo>
                    <a:pt x="435863"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1" name="object 11"/>
            <p:cNvSpPr/>
            <p:nvPr/>
          </p:nvSpPr>
          <p:spPr>
            <a:xfrm>
              <a:off x="3251454" y="2370582"/>
              <a:ext cx="436245" cy="437515"/>
            </a:xfrm>
            <a:custGeom>
              <a:avLst/>
              <a:gdLst/>
              <a:ahLst/>
              <a:cxnLst/>
              <a:rect l="l" t="t" r="r" b="b"/>
              <a:pathLst>
                <a:path w="436245" h="437514">
                  <a:moveTo>
                    <a:pt x="0" y="437388"/>
                  </a:moveTo>
                  <a:lnTo>
                    <a:pt x="435863" y="0"/>
                  </a:lnTo>
                  <a:lnTo>
                    <a:pt x="435863" y="437388"/>
                  </a:lnTo>
                  <a:lnTo>
                    <a:pt x="0" y="437388"/>
                  </a:lnTo>
                  <a:close/>
                </a:path>
              </a:pathLst>
            </a:custGeom>
            <a:ln w="25399">
              <a:solidFill>
                <a:srgbClr val="4F81BC"/>
              </a:solidFill>
            </a:ln>
          </p:spPr>
          <p:txBody>
            <a:bodyPr wrap="square" lIns="0" tIns="0" rIns="0" bIns="0" rtlCol="0"/>
            <a:lstStyle/>
            <a:p>
              <a:endParaRPr sz="1738">
                <a:latin typeface="+mj-lt"/>
                <a:cs typeface="Arial" panose="020B0604020202020204" pitchFamily="34" charset="0"/>
              </a:endParaRPr>
            </a:p>
          </p:txBody>
        </p:sp>
      </p:grpSp>
      <p:grpSp>
        <p:nvGrpSpPr>
          <p:cNvPr id="12" name="object 12"/>
          <p:cNvGrpSpPr/>
          <p:nvPr/>
        </p:nvGrpSpPr>
        <p:grpSpPr>
          <a:xfrm>
            <a:off x="3805033" y="2526375"/>
            <a:ext cx="2499115" cy="1511121"/>
            <a:chOff x="3939794" y="2357882"/>
            <a:chExt cx="2587625" cy="1564640"/>
          </a:xfrm>
        </p:grpSpPr>
        <p:sp>
          <p:nvSpPr>
            <p:cNvPr id="13" name="object 13"/>
            <p:cNvSpPr/>
            <p:nvPr/>
          </p:nvSpPr>
          <p:spPr>
            <a:xfrm>
              <a:off x="3952494" y="2371090"/>
              <a:ext cx="2562225" cy="1539240"/>
            </a:xfrm>
            <a:custGeom>
              <a:avLst/>
              <a:gdLst/>
              <a:ahLst/>
              <a:cxnLst/>
              <a:rect l="l" t="t" r="r" b="b"/>
              <a:pathLst>
                <a:path w="2562225" h="1539239">
                  <a:moveTo>
                    <a:pt x="2561844" y="0"/>
                  </a:moveTo>
                  <a:lnTo>
                    <a:pt x="0" y="0"/>
                  </a:lnTo>
                  <a:lnTo>
                    <a:pt x="0" y="247650"/>
                  </a:lnTo>
                  <a:lnTo>
                    <a:pt x="0" y="1539240"/>
                  </a:lnTo>
                  <a:lnTo>
                    <a:pt x="248158" y="1539240"/>
                  </a:lnTo>
                  <a:lnTo>
                    <a:pt x="248158" y="247650"/>
                  </a:lnTo>
                  <a:lnTo>
                    <a:pt x="2561844" y="247650"/>
                  </a:lnTo>
                  <a:lnTo>
                    <a:pt x="2561844"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4" name="object 14"/>
            <p:cNvSpPr/>
            <p:nvPr/>
          </p:nvSpPr>
          <p:spPr>
            <a:xfrm>
              <a:off x="3952494" y="2370582"/>
              <a:ext cx="2562225" cy="1539240"/>
            </a:xfrm>
            <a:custGeom>
              <a:avLst/>
              <a:gdLst/>
              <a:ahLst/>
              <a:cxnLst/>
              <a:rect l="l" t="t" r="r" b="b"/>
              <a:pathLst>
                <a:path w="2562225" h="1539239">
                  <a:moveTo>
                    <a:pt x="2561844" y="0"/>
                  </a:moveTo>
                  <a:lnTo>
                    <a:pt x="2561844" y="248031"/>
                  </a:lnTo>
                  <a:lnTo>
                    <a:pt x="248157" y="248031"/>
                  </a:lnTo>
                  <a:lnTo>
                    <a:pt x="248157" y="1539240"/>
                  </a:lnTo>
                  <a:lnTo>
                    <a:pt x="0" y="1539240"/>
                  </a:lnTo>
                  <a:lnTo>
                    <a:pt x="0" y="0"/>
                  </a:lnTo>
                  <a:lnTo>
                    <a:pt x="2561844"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15" name="object 15"/>
          <p:cNvSpPr txBox="1"/>
          <p:nvPr/>
        </p:nvSpPr>
        <p:spPr>
          <a:xfrm>
            <a:off x="4108974" y="2731417"/>
            <a:ext cx="1901780" cy="1768551"/>
          </a:xfrm>
          <a:prstGeom prst="rect">
            <a:avLst/>
          </a:prstGeom>
        </p:spPr>
        <p:txBody>
          <a:bodyPr vert="horz" wrap="square" lIns="0" tIns="57648" rIns="0" bIns="0" rtlCol="0">
            <a:spAutoFit/>
          </a:bodyPr>
          <a:lstStyle/>
          <a:p>
            <a:pPr marL="12266">
              <a:spcBef>
                <a:spcPts val="454"/>
              </a:spcBef>
            </a:pPr>
            <a:r>
              <a:rPr sz="1594" b="1" i="1" spc="-29" dirty="0">
                <a:solidFill>
                  <a:schemeClr val="accent3"/>
                </a:solidFill>
                <a:latin typeface="+mj-lt"/>
                <a:cs typeface="Arial" panose="020B0604020202020204" pitchFamily="34" charset="0"/>
              </a:rPr>
              <a:t>in</a:t>
            </a:r>
            <a:r>
              <a:rPr sz="1594" b="1" i="1" spc="-24" dirty="0">
                <a:solidFill>
                  <a:schemeClr val="accent3"/>
                </a:solidFill>
                <a:latin typeface="+mj-lt"/>
                <a:cs typeface="Arial" panose="020B0604020202020204" pitchFamily="34" charset="0"/>
              </a:rPr>
              <a:t> foreign</a:t>
            </a:r>
            <a:r>
              <a:rPr sz="1594" b="1" i="1" spc="14" dirty="0">
                <a:solidFill>
                  <a:schemeClr val="accent3"/>
                </a:solidFill>
                <a:latin typeface="+mj-lt"/>
                <a:cs typeface="Arial" panose="020B0604020202020204" pitchFamily="34" charset="0"/>
              </a:rPr>
              <a:t> </a:t>
            </a:r>
            <a:r>
              <a:rPr sz="1594" b="1" i="1" spc="-10" dirty="0">
                <a:solidFill>
                  <a:schemeClr val="accent3"/>
                </a:solidFill>
                <a:latin typeface="+mj-lt"/>
                <a:cs typeface="Arial" panose="020B0604020202020204" pitchFamily="34" charset="0"/>
              </a:rPr>
              <a:t>securities</a:t>
            </a:r>
            <a:endParaRPr sz="1594" dirty="0">
              <a:solidFill>
                <a:schemeClr val="accent3"/>
              </a:solidFill>
              <a:latin typeface="+mj-lt"/>
              <a:cs typeface="Arial" panose="020B0604020202020204" pitchFamily="34" charset="0"/>
            </a:endParaRPr>
          </a:p>
          <a:p>
            <a:pPr marL="178465" indent="-166813">
              <a:spcBef>
                <a:spcPts val="314"/>
              </a:spcBef>
              <a:buFontTx/>
              <a:buChar char="•"/>
              <a:tabLst>
                <a:tab pos="179079" algn="l"/>
              </a:tabLst>
            </a:pPr>
            <a:r>
              <a:rPr sz="1545" spc="-19" dirty="0">
                <a:latin typeface="+mj-lt"/>
                <a:cs typeface="Arial" panose="020B0604020202020204" pitchFamily="34" charset="0"/>
              </a:rPr>
              <a:t>Defined</a:t>
            </a:r>
            <a:r>
              <a:rPr sz="1545" spc="-10" dirty="0">
                <a:latin typeface="+mj-lt"/>
                <a:cs typeface="Arial" panose="020B0604020202020204" pitchFamily="34" charset="0"/>
              </a:rPr>
              <a:t> </a:t>
            </a:r>
            <a:r>
              <a:rPr sz="1545" spc="-39" dirty="0">
                <a:latin typeface="+mj-lt"/>
                <a:cs typeface="Arial" panose="020B0604020202020204" pitchFamily="34" charset="0"/>
              </a:rPr>
              <a:t>in</a:t>
            </a:r>
            <a:r>
              <a:rPr sz="1545" spc="-5" dirty="0">
                <a:latin typeface="+mj-lt"/>
                <a:cs typeface="Arial" panose="020B0604020202020204" pitchFamily="34" charset="0"/>
              </a:rPr>
              <a:t> the</a:t>
            </a:r>
            <a:r>
              <a:rPr sz="1545" spc="-14" dirty="0">
                <a:latin typeface="+mj-lt"/>
                <a:cs typeface="Arial" panose="020B0604020202020204" pitchFamily="34" charset="0"/>
              </a:rPr>
              <a:t> </a:t>
            </a:r>
            <a:r>
              <a:rPr sz="1545" spc="-39" dirty="0">
                <a:latin typeface="+mj-lt"/>
                <a:cs typeface="Arial" panose="020B0604020202020204" pitchFamily="34" charset="0"/>
              </a:rPr>
              <a:t>Section</a:t>
            </a:r>
            <a:r>
              <a:rPr lang="en-IN" sz="1545" spc="-39" dirty="0">
                <a:latin typeface="+mj-lt"/>
                <a:cs typeface="Arial" panose="020B0604020202020204" pitchFamily="34" charset="0"/>
              </a:rPr>
              <a:t> </a:t>
            </a:r>
            <a:r>
              <a:rPr lang="en-US" sz="1545" spc="-43" dirty="0">
                <a:latin typeface="+mj-lt"/>
                <a:cs typeface="Arial" panose="020B0604020202020204" pitchFamily="34" charset="0"/>
              </a:rPr>
              <a:t>2(o)</a:t>
            </a:r>
            <a:r>
              <a:rPr lang="en-US" sz="1545" spc="-19" dirty="0">
                <a:latin typeface="+mj-lt"/>
                <a:cs typeface="Arial" panose="020B0604020202020204" pitchFamily="34" charset="0"/>
              </a:rPr>
              <a:t> </a:t>
            </a:r>
            <a:r>
              <a:rPr lang="en-US" sz="1545" spc="-5" dirty="0">
                <a:latin typeface="+mj-lt"/>
                <a:cs typeface="Arial" panose="020B0604020202020204" pitchFamily="34" charset="0"/>
              </a:rPr>
              <a:t>of</a:t>
            </a:r>
            <a:r>
              <a:rPr lang="en-US" sz="1545" spc="164" dirty="0">
                <a:latin typeface="+mj-lt"/>
                <a:cs typeface="Arial" panose="020B0604020202020204" pitchFamily="34" charset="0"/>
              </a:rPr>
              <a:t> </a:t>
            </a:r>
            <a:r>
              <a:rPr lang="en-US" sz="1545" spc="-29" dirty="0">
                <a:latin typeface="+mj-lt"/>
                <a:cs typeface="Arial" panose="020B0604020202020204" pitchFamily="34" charset="0"/>
              </a:rPr>
              <a:t>FEMA,</a:t>
            </a:r>
            <a:r>
              <a:rPr lang="en-US" sz="1545" spc="-5" dirty="0">
                <a:latin typeface="+mj-lt"/>
                <a:cs typeface="Arial" panose="020B0604020202020204" pitchFamily="34" charset="0"/>
              </a:rPr>
              <a:t> </a:t>
            </a:r>
            <a:r>
              <a:rPr lang="en-US" sz="1545" spc="-53" dirty="0">
                <a:latin typeface="+mj-lt"/>
                <a:cs typeface="Arial" panose="020B0604020202020204" pitchFamily="34" charset="0"/>
              </a:rPr>
              <a:t>1999 </a:t>
            </a:r>
            <a:r>
              <a:rPr lang="en-US" sz="1545" spc="-14" dirty="0">
                <a:latin typeface="+mj-lt"/>
                <a:cs typeface="Arial" panose="020B0604020202020204" pitchFamily="34" charset="0"/>
              </a:rPr>
              <a:t>instrument</a:t>
            </a:r>
            <a:r>
              <a:rPr lang="en-US" sz="1545" spc="-5" dirty="0">
                <a:latin typeface="+mj-lt"/>
                <a:cs typeface="Arial" panose="020B0604020202020204" pitchFamily="34" charset="0"/>
              </a:rPr>
              <a:t> </a:t>
            </a:r>
            <a:r>
              <a:rPr lang="en-US" sz="1545" spc="-39" dirty="0">
                <a:latin typeface="+mj-lt"/>
                <a:cs typeface="Arial" panose="020B0604020202020204" pitchFamily="34" charset="0"/>
              </a:rPr>
              <a:t>which</a:t>
            </a:r>
            <a:r>
              <a:rPr lang="en-US" sz="1545" spc="-24" dirty="0">
                <a:latin typeface="+mj-lt"/>
                <a:cs typeface="Arial" panose="020B0604020202020204" pitchFamily="34" charset="0"/>
              </a:rPr>
              <a:t> </a:t>
            </a:r>
            <a:r>
              <a:rPr lang="en-US" sz="1545" spc="-63" dirty="0">
                <a:latin typeface="+mj-lt"/>
                <a:cs typeface="Arial" panose="020B0604020202020204" pitchFamily="34" charset="0"/>
              </a:rPr>
              <a:t>is </a:t>
            </a:r>
            <a:r>
              <a:rPr lang="en-US" sz="1545" spc="-58" dirty="0">
                <a:latin typeface="+mj-lt"/>
                <a:cs typeface="Arial" panose="020B0604020202020204" pitchFamily="34" charset="0"/>
              </a:rPr>
              <a:t> </a:t>
            </a:r>
            <a:r>
              <a:rPr lang="en-US" sz="1545" spc="-39" dirty="0">
                <a:latin typeface="+mj-lt"/>
                <a:cs typeface="Arial" panose="020B0604020202020204" pitchFamily="34" charset="0"/>
              </a:rPr>
              <a:t>redeemable</a:t>
            </a:r>
            <a:r>
              <a:rPr lang="en-US" sz="1545" dirty="0">
                <a:latin typeface="+mj-lt"/>
                <a:cs typeface="Arial" panose="020B0604020202020204" pitchFamily="34" charset="0"/>
              </a:rPr>
              <a:t> or</a:t>
            </a:r>
            <a:r>
              <a:rPr lang="en-US" sz="1545" spc="-5" dirty="0">
                <a:latin typeface="+mj-lt"/>
                <a:cs typeface="Arial" panose="020B0604020202020204" pitchFamily="34" charset="0"/>
              </a:rPr>
              <a:t> </a:t>
            </a:r>
            <a:r>
              <a:rPr lang="en-US" sz="1545" dirty="0">
                <a:latin typeface="+mj-lt"/>
                <a:cs typeface="Arial" panose="020B0604020202020204" pitchFamily="34" charset="0"/>
              </a:rPr>
              <a:t>non- </a:t>
            </a:r>
            <a:r>
              <a:rPr lang="en-US" sz="1545" spc="5" dirty="0">
                <a:latin typeface="+mj-lt"/>
                <a:cs typeface="Arial" panose="020B0604020202020204" pitchFamily="34" charset="0"/>
              </a:rPr>
              <a:t> </a:t>
            </a:r>
            <a:r>
              <a:rPr lang="en-US" sz="1545" spc="-34" dirty="0">
                <a:latin typeface="+mj-lt"/>
                <a:cs typeface="Arial" panose="020B0604020202020204" pitchFamily="34" charset="0"/>
              </a:rPr>
              <a:t>convertible</a:t>
            </a:r>
            <a:r>
              <a:rPr lang="en-US" sz="1545" spc="-5" dirty="0">
                <a:latin typeface="+mj-lt"/>
                <a:cs typeface="Arial" panose="020B0604020202020204" pitchFamily="34" charset="0"/>
              </a:rPr>
              <a:t> </a:t>
            </a:r>
            <a:r>
              <a:rPr lang="en-US" sz="1545" dirty="0">
                <a:latin typeface="+mj-lt"/>
                <a:cs typeface="Arial" panose="020B0604020202020204" pitchFamily="34" charset="0"/>
              </a:rPr>
              <a:t>or</a:t>
            </a:r>
            <a:r>
              <a:rPr lang="en-US" sz="1545" spc="-5" dirty="0">
                <a:latin typeface="+mj-lt"/>
                <a:cs typeface="Arial" panose="020B0604020202020204" pitchFamily="34" charset="0"/>
              </a:rPr>
              <a:t> </a:t>
            </a:r>
            <a:r>
              <a:rPr lang="en-US" sz="1545" spc="-43" dirty="0">
                <a:latin typeface="+mj-lt"/>
                <a:cs typeface="Arial" panose="020B0604020202020204" pitchFamily="34" charset="0"/>
              </a:rPr>
              <a:t>optionally </a:t>
            </a:r>
            <a:r>
              <a:rPr lang="en-US" sz="1545" spc="-372" dirty="0">
                <a:latin typeface="+mj-lt"/>
                <a:cs typeface="Arial" panose="020B0604020202020204" pitchFamily="34" charset="0"/>
              </a:rPr>
              <a:t> </a:t>
            </a:r>
            <a:r>
              <a:rPr lang="en-US" sz="1545" spc="-34" dirty="0">
                <a:latin typeface="+mj-lt"/>
                <a:cs typeface="Arial" panose="020B0604020202020204" pitchFamily="34" charset="0"/>
              </a:rPr>
              <a:t>convertible</a:t>
            </a:r>
            <a:endParaRPr lang="en-US" sz="1545" dirty="0">
              <a:latin typeface="+mj-lt"/>
              <a:cs typeface="Arial" panose="020B0604020202020204" pitchFamily="34" charset="0"/>
            </a:endParaRPr>
          </a:p>
        </p:txBody>
      </p:sp>
      <p:grpSp>
        <p:nvGrpSpPr>
          <p:cNvPr id="17" name="object 17"/>
          <p:cNvGrpSpPr/>
          <p:nvPr/>
        </p:nvGrpSpPr>
        <p:grpSpPr>
          <a:xfrm>
            <a:off x="5862709" y="1850787"/>
            <a:ext cx="447081" cy="445854"/>
            <a:chOff x="6070346" y="1658366"/>
            <a:chExt cx="462915" cy="461645"/>
          </a:xfrm>
        </p:grpSpPr>
        <p:sp>
          <p:nvSpPr>
            <p:cNvPr id="18" name="object 18"/>
            <p:cNvSpPr/>
            <p:nvPr/>
          </p:nvSpPr>
          <p:spPr>
            <a:xfrm>
              <a:off x="6083046" y="1671066"/>
              <a:ext cx="437515" cy="436245"/>
            </a:xfrm>
            <a:custGeom>
              <a:avLst/>
              <a:gdLst/>
              <a:ahLst/>
              <a:cxnLst/>
              <a:rect l="l" t="t" r="r" b="b"/>
              <a:pathLst>
                <a:path w="437515" h="436244">
                  <a:moveTo>
                    <a:pt x="437387" y="0"/>
                  </a:moveTo>
                  <a:lnTo>
                    <a:pt x="0" y="435863"/>
                  </a:lnTo>
                  <a:lnTo>
                    <a:pt x="437387" y="435863"/>
                  </a:lnTo>
                  <a:lnTo>
                    <a:pt x="437387"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19" name="object 19"/>
            <p:cNvSpPr/>
            <p:nvPr/>
          </p:nvSpPr>
          <p:spPr>
            <a:xfrm>
              <a:off x="6083046" y="1671066"/>
              <a:ext cx="437515" cy="436245"/>
            </a:xfrm>
            <a:custGeom>
              <a:avLst/>
              <a:gdLst/>
              <a:ahLst/>
              <a:cxnLst/>
              <a:rect l="l" t="t" r="r" b="b"/>
              <a:pathLst>
                <a:path w="437515" h="436244">
                  <a:moveTo>
                    <a:pt x="0" y="435863"/>
                  </a:moveTo>
                  <a:lnTo>
                    <a:pt x="437387" y="0"/>
                  </a:lnTo>
                  <a:lnTo>
                    <a:pt x="437387" y="435863"/>
                  </a:lnTo>
                  <a:lnTo>
                    <a:pt x="0" y="435863"/>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grpSp>
        <p:nvGrpSpPr>
          <p:cNvPr id="20" name="object 20"/>
          <p:cNvGrpSpPr/>
          <p:nvPr/>
        </p:nvGrpSpPr>
        <p:grpSpPr>
          <a:xfrm>
            <a:off x="6539769" y="1822821"/>
            <a:ext cx="2500341" cy="1512961"/>
            <a:chOff x="6771385" y="1629410"/>
            <a:chExt cx="2588895" cy="1566545"/>
          </a:xfrm>
        </p:grpSpPr>
        <p:sp>
          <p:nvSpPr>
            <p:cNvPr id="21" name="object 21"/>
            <p:cNvSpPr/>
            <p:nvPr/>
          </p:nvSpPr>
          <p:spPr>
            <a:xfrm>
              <a:off x="6784086" y="1642109"/>
              <a:ext cx="2563495" cy="1540510"/>
            </a:xfrm>
            <a:custGeom>
              <a:avLst/>
              <a:gdLst/>
              <a:ahLst/>
              <a:cxnLst/>
              <a:rect l="l" t="t" r="r" b="b"/>
              <a:pathLst>
                <a:path w="2563495" h="1540510">
                  <a:moveTo>
                    <a:pt x="2563368" y="0"/>
                  </a:moveTo>
                  <a:lnTo>
                    <a:pt x="0" y="0"/>
                  </a:lnTo>
                  <a:lnTo>
                    <a:pt x="0" y="248920"/>
                  </a:lnTo>
                  <a:lnTo>
                    <a:pt x="0" y="1540510"/>
                  </a:lnTo>
                  <a:lnTo>
                    <a:pt x="248412" y="1540510"/>
                  </a:lnTo>
                  <a:lnTo>
                    <a:pt x="248412" y="248920"/>
                  </a:lnTo>
                  <a:lnTo>
                    <a:pt x="2563368" y="248920"/>
                  </a:lnTo>
                  <a:lnTo>
                    <a:pt x="2563368" y="0"/>
                  </a:lnTo>
                  <a:close/>
                </a:path>
              </a:pathLst>
            </a:custGeom>
            <a:solidFill>
              <a:srgbClr val="4F81BC"/>
            </a:solidFill>
          </p:spPr>
          <p:txBody>
            <a:bodyPr wrap="square" lIns="0" tIns="0" rIns="0" bIns="0" rtlCol="0"/>
            <a:lstStyle/>
            <a:p>
              <a:endParaRPr sz="1738">
                <a:latin typeface="+mj-lt"/>
                <a:cs typeface="Arial" panose="020B0604020202020204" pitchFamily="34" charset="0"/>
              </a:endParaRPr>
            </a:p>
          </p:txBody>
        </p:sp>
        <p:sp>
          <p:nvSpPr>
            <p:cNvPr id="22" name="object 22"/>
            <p:cNvSpPr/>
            <p:nvPr/>
          </p:nvSpPr>
          <p:spPr>
            <a:xfrm>
              <a:off x="6784085" y="1642110"/>
              <a:ext cx="2563495" cy="1541145"/>
            </a:xfrm>
            <a:custGeom>
              <a:avLst/>
              <a:gdLst/>
              <a:ahLst/>
              <a:cxnLst/>
              <a:rect l="l" t="t" r="r" b="b"/>
              <a:pathLst>
                <a:path w="2563495" h="1541145">
                  <a:moveTo>
                    <a:pt x="2563368" y="0"/>
                  </a:moveTo>
                  <a:lnTo>
                    <a:pt x="2563368" y="248285"/>
                  </a:lnTo>
                  <a:lnTo>
                    <a:pt x="248412" y="248285"/>
                  </a:lnTo>
                  <a:lnTo>
                    <a:pt x="248412" y="1540764"/>
                  </a:lnTo>
                  <a:lnTo>
                    <a:pt x="0" y="1540764"/>
                  </a:lnTo>
                  <a:lnTo>
                    <a:pt x="0" y="0"/>
                  </a:lnTo>
                  <a:lnTo>
                    <a:pt x="2563368" y="0"/>
                  </a:lnTo>
                  <a:close/>
                </a:path>
              </a:pathLst>
            </a:custGeom>
            <a:ln w="25400">
              <a:solidFill>
                <a:srgbClr val="4F81BC"/>
              </a:solidFill>
            </a:ln>
          </p:spPr>
          <p:txBody>
            <a:bodyPr wrap="square" lIns="0" tIns="0" rIns="0" bIns="0" rtlCol="0"/>
            <a:lstStyle/>
            <a:p>
              <a:endParaRPr sz="1738">
                <a:latin typeface="+mj-lt"/>
                <a:cs typeface="Arial" panose="020B0604020202020204" pitchFamily="34" charset="0"/>
              </a:endParaRPr>
            </a:p>
          </p:txBody>
        </p:sp>
      </p:grpSp>
      <p:sp>
        <p:nvSpPr>
          <p:cNvPr id="23" name="object 23"/>
          <p:cNvSpPr txBox="1"/>
          <p:nvPr/>
        </p:nvSpPr>
        <p:spPr>
          <a:xfrm>
            <a:off x="6933984" y="2206921"/>
            <a:ext cx="1996225" cy="1296497"/>
          </a:xfrm>
          <a:prstGeom prst="rect">
            <a:avLst/>
          </a:prstGeom>
        </p:spPr>
        <p:txBody>
          <a:bodyPr vert="horz" wrap="square" lIns="0" tIns="59487" rIns="0" bIns="0" rtlCol="0">
            <a:spAutoFit/>
          </a:bodyPr>
          <a:lstStyle/>
          <a:p>
            <a:pPr marL="12266" marR="4906">
              <a:lnSpc>
                <a:spcPts val="1565"/>
              </a:lnSpc>
              <a:spcBef>
                <a:spcPts val="467"/>
              </a:spcBef>
            </a:pPr>
            <a:r>
              <a:rPr sz="1594" b="1" i="1" spc="10" dirty="0">
                <a:solidFill>
                  <a:schemeClr val="accent3"/>
                </a:solidFill>
                <a:latin typeface="+mj-lt"/>
                <a:cs typeface="Arial" panose="020B0604020202020204" pitchFamily="34" charset="0"/>
              </a:rPr>
              <a:t>but </a:t>
            </a:r>
            <a:r>
              <a:rPr sz="1594" b="1" i="1" dirty="0">
                <a:solidFill>
                  <a:schemeClr val="accent3"/>
                </a:solidFill>
                <a:latin typeface="+mj-lt"/>
                <a:cs typeface="Arial" panose="020B0604020202020204" pitchFamily="34" charset="0"/>
              </a:rPr>
              <a:t>not </a:t>
            </a:r>
            <a:r>
              <a:rPr sz="1594" b="1" i="1" spc="-29" dirty="0">
                <a:solidFill>
                  <a:schemeClr val="accent3"/>
                </a:solidFill>
                <a:latin typeface="+mj-lt"/>
                <a:cs typeface="Arial" panose="020B0604020202020204" pitchFamily="34" charset="0"/>
              </a:rPr>
              <a:t>in </a:t>
            </a:r>
            <a:r>
              <a:rPr sz="1594" b="1" i="1" spc="-39" dirty="0">
                <a:solidFill>
                  <a:schemeClr val="accent3"/>
                </a:solidFill>
                <a:latin typeface="+mj-lt"/>
                <a:cs typeface="Arial" panose="020B0604020202020204" pitchFamily="34" charset="0"/>
              </a:rPr>
              <a:t>any </a:t>
            </a:r>
            <a:r>
              <a:rPr sz="1594" b="1" i="1" spc="-5" dirty="0">
                <a:solidFill>
                  <a:schemeClr val="accent3"/>
                </a:solidFill>
                <a:latin typeface="+mj-lt"/>
                <a:cs typeface="Arial" panose="020B0604020202020204" pitchFamily="34" charset="0"/>
              </a:rPr>
              <a:t>unlisted </a:t>
            </a:r>
            <a:r>
              <a:rPr sz="1594" b="1" i="1" dirty="0">
                <a:solidFill>
                  <a:schemeClr val="accent3"/>
                </a:solidFill>
                <a:latin typeface="+mj-lt"/>
                <a:cs typeface="Arial" panose="020B0604020202020204" pitchFamily="34" charset="0"/>
              </a:rPr>
              <a:t> </a:t>
            </a:r>
            <a:r>
              <a:rPr sz="1594" b="1" i="1" spc="24" dirty="0">
                <a:solidFill>
                  <a:schemeClr val="accent3"/>
                </a:solidFill>
                <a:latin typeface="+mj-lt"/>
                <a:cs typeface="Arial" panose="020B0604020202020204" pitchFamily="34" charset="0"/>
              </a:rPr>
              <a:t>debt</a:t>
            </a:r>
            <a:r>
              <a:rPr sz="1594" b="1" i="1" dirty="0">
                <a:solidFill>
                  <a:schemeClr val="accent3"/>
                </a:solidFill>
                <a:latin typeface="+mj-lt"/>
                <a:cs typeface="Arial" panose="020B0604020202020204" pitchFamily="34" charset="0"/>
              </a:rPr>
              <a:t> </a:t>
            </a:r>
            <a:r>
              <a:rPr sz="1594" b="1" i="1" spc="-5" dirty="0">
                <a:solidFill>
                  <a:schemeClr val="accent3"/>
                </a:solidFill>
                <a:latin typeface="+mj-lt"/>
                <a:cs typeface="Arial" panose="020B0604020202020204" pitchFamily="34" charset="0"/>
              </a:rPr>
              <a:t>instruments</a:t>
            </a:r>
            <a:r>
              <a:rPr sz="1594" b="1" i="1" spc="19" dirty="0">
                <a:solidFill>
                  <a:schemeClr val="accent3"/>
                </a:solidFill>
                <a:latin typeface="+mj-lt"/>
                <a:cs typeface="Arial" panose="020B0604020202020204" pitchFamily="34" charset="0"/>
              </a:rPr>
              <a:t> </a:t>
            </a:r>
            <a:r>
              <a:rPr sz="1594" b="1" i="1" spc="-43" dirty="0">
                <a:solidFill>
                  <a:schemeClr val="accent3"/>
                </a:solidFill>
                <a:latin typeface="+mj-lt"/>
                <a:cs typeface="Arial" panose="020B0604020202020204" pitchFamily="34" charset="0"/>
              </a:rPr>
              <a:t>or</a:t>
            </a:r>
            <a:r>
              <a:rPr sz="1594" b="1" i="1" spc="-14" dirty="0">
                <a:solidFill>
                  <a:schemeClr val="accent3"/>
                </a:solidFill>
                <a:latin typeface="+mj-lt"/>
                <a:cs typeface="Arial" panose="020B0604020202020204" pitchFamily="34" charset="0"/>
              </a:rPr>
              <a:t> </a:t>
            </a:r>
            <a:r>
              <a:rPr sz="1594" b="1" i="1" spc="-39" dirty="0">
                <a:solidFill>
                  <a:schemeClr val="accent3"/>
                </a:solidFill>
                <a:latin typeface="+mj-lt"/>
                <a:cs typeface="Arial" panose="020B0604020202020204" pitchFamily="34" charset="0"/>
              </a:rPr>
              <a:t>any</a:t>
            </a:r>
            <a:r>
              <a:rPr lang="en-IN" sz="1594" b="1" i="1" spc="-39" dirty="0">
                <a:solidFill>
                  <a:schemeClr val="accent3"/>
                </a:solidFill>
                <a:latin typeface="+mj-lt"/>
                <a:cs typeface="Arial" panose="020B0604020202020204" pitchFamily="34" charset="0"/>
              </a:rPr>
              <a:t> </a:t>
            </a:r>
            <a:r>
              <a:rPr lang="en-IN" sz="1594" b="1" i="1" spc="-10" dirty="0">
                <a:solidFill>
                  <a:schemeClr val="accent3"/>
                </a:solidFill>
                <a:latin typeface="+mj-lt"/>
                <a:cs typeface="Arial" panose="020B0604020202020204" pitchFamily="34" charset="0"/>
              </a:rPr>
              <a:t>security</a:t>
            </a:r>
            <a:r>
              <a:rPr lang="en-IN" sz="1594" b="1" i="1" spc="-5" dirty="0">
                <a:solidFill>
                  <a:schemeClr val="accent3"/>
                </a:solidFill>
                <a:latin typeface="+mj-lt"/>
                <a:cs typeface="Arial" panose="020B0604020202020204" pitchFamily="34" charset="0"/>
              </a:rPr>
              <a:t> </a:t>
            </a:r>
            <a:r>
              <a:rPr lang="en-IN" sz="1594" b="1" i="1" spc="5" dirty="0">
                <a:solidFill>
                  <a:schemeClr val="accent3"/>
                </a:solidFill>
                <a:latin typeface="+mj-lt"/>
                <a:cs typeface="Arial" panose="020B0604020202020204" pitchFamily="34" charset="0"/>
              </a:rPr>
              <a:t>issued </a:t>
            </a:r>
            <a:r>
              <a:rPr lang="en-IN" sz="1594" b="1" i="1" spc="29" dirty="0">
                <a:solidFill>
                  <a:schemeClr val="accent3"/>
                </a:solidFill>
                <a:latin typeface="+mj-lt"/>
                <a:cs typeface="Arial" panose="020B0604020202020204" pitchFamily="34" charset="0"/>
              </a:rPr>
              <a:t>by</a:t>
            </a:r>
            <a:r>
              <a:rPr lang="en-IN" sz="1594" b="1" i="1" spc="-34" dirty="0">
                <a:solidFill>
                  <a:schemeClr val="accent3"/>
                </a:solidFill>
                <a:latin typeface="+mj-lt"/>
                <a:cs typeface="Arial" panose="020B0604020202020204" pitchFamily="34" charset="0"/>
              </a:rPr>
              <a:t> </a:t>
            </a:r>
            <a:r>
              <a:rPr lang="en-IN" sz="1594" b="1" i="1" spc="-63" dirty="0">
                <a:solidFill>
                  <a:schemeClr val="accent3"/>
                </a:solidFill>
                <a:latin typeface="+mj-lt"/>
                <a:cs typeface="Arial" panose="020B0604020202020204" pitchFamily="34" charset="0"/>
              </a:rPr>
              <a:t>a </a:t>
            </a:r>
            <a:r>
              <a:rPr lang="en-IN" sz="1594" b="1" i="1" u="heavy" spc="-14" dirty="0">
                <a:solidFill>
                  <a:schemeClr val="accent3"/>
                </a:solidFill>
                <a:uFill>
                  <a:solidFill>
                    <a:srgbClr val="4F81BC"/>
                  </a:solidFill>
                </a:uFill>
                <a:latin typeface="+mj-lt"/>
                <a:cs typeface="Arial" panose="020B0604020202020204" pitchFamily="34" charset="0"/>
              </a:rPr>
              <a:t> </a:t>
            </a:r>
            <a:r>
              <a:rPr lang="en-IN" sz="1594" b="1" i="1" spc="-5" dirty="0">
                <a:solidFill>
                  <a:schemeClr val="accent3"/>
                </a:solidFill>
                <a:latin typeface="+mj-lt"/>
                <a:cs typeface="Arial" panose="020B0604020202020204" pitchFamily="34" charset="0"/>
              </a:rPr>
              <a:t>person resident</a:t>
            </a:r>
            <a:r>
              <a:rPr lang="en-IN" sz="1594" b="1" i="1" spc="24" dirty="0">
                <a:solidFill>
                  <a:schemeClr val="accent3"/>
                </a:solidFill>
                <a:latin typeface="+mj-lt"/>
                <a:cs typeface="Arial" panose="020B0604020202020204" pitchFamily="34" charset="0"/>
              </a:rPr>
              <a:t> </a:t>
            </a:r>
            <a:r>
              <a:rPr lang="en-IN" sz="1594" b="1" i="1" spc="-29" dirty="0">
                <a:solidFill>
                  <a:schemeClr val="accent3"/>
                </a:solidFill>
                <a:latin typeface="+mj-lt"/>
                <a:cs typeface="Arial" panose="020B0604020202020204" pitchFamily="34" charset="0"/>
              </a:rPr>
              <a:t>in </a:t>
            </a:r>
            <a:r>
              <a:rPr lang="en-IN" sz="1594" b="1" i="1" spc="-19" dirty="0">
                <a:solidFill>
                  <a:schemeClr val="accent3"/>
                </a:solidFill>
                <a:latin typeface="+mj-lt"/>
                <a:cs typeface="Arial" panose="020B0604020202020204" pitchFamily="34" charset="0"/>
              </a:rPr>
              <a:t>India </a:t>
            </a:r>
            <a:r>
              <a:rPr lang="en-US" sz="1594" b="1" i="1" spc="-5" dirty="0">
                <a:solidFill>
                  <a:schemeClr val="accent3"/>
                </a:solidFill>
                <a:latin typeface="+mj-lt"/>
                <a:cs typeface="Arial" panose="020B0604020202020204" pitchFamily="34" charset="0"/>
              </a:rPr>
              <a:t>who</a:t>
            </a:r>
            <a:r>
              <a:rPr lang="en-US" sz="1594" b="1" i="1" spc="-14" dirty="0">
                <a:solidFill>
                  <a:schemeClr val="accent3"/>
                </a:solidFill>
                <a:latin typeface="+mj-lt"/>
                <a:cs typeface="Arial" panose="020B0604020202020204" pitchFamily="34" charset="0"/>
              </a:rPr>
              <a:t> </a:t>
            </a:r>
            <a:r>
              <a:rPr lang="en-US" sz="1594" b="1" i="1" dirty="0">
                <a:solidFill>
                  <a:schemeClr val="accent3"/>
                </a:solidFill>
                <a:latin typeface="+mj-lt"/>
                <a:cs typeface="Arial" panose="020B0604020202020204" pitchFamily="34" charset="0"/>
              </a:rPr>
              <a:t>is</a:t>
            </a:r>
            <a:r>
              <a:rPr lang="en-US" sz="1594" b="1" i="1" spc="-29" dirty="0">
                <a:solidFill>
                  <a:schemeClr val="accent3"/>
                </a:solidFill>
                <a:latin typeface="+mj-lt"/>
                <a:cs typeface="Arial" panose="020B0604020202020204" pitchFamily="34" charset="0"/>
              </a:rPr>
              <a:t> </a:t>
            </a:r>
            <a:r>
              <a:rPr lang="en-US" sz="1594" b="1" i="1" dirty="0">
                <a:solidFill>
                  <a:schemeClr val="accent3"/>
                </a:solidFill>
                <a:latin typeface="+mj-lt"/>
                <a:cs typeface="Arial" panose="020B0604020202020204" pitchFamily="34" charset="0"/>
              </a:rPr>
              <a:t>not</a:t>
            </a:r>
            <a:r>
              <a:rPr lang="en-US" sz="1594" b="1" i="1" spc="-19" dirty="0">
                <a:solidFill>
                  <a:schemeClr val="accent3"/>
                </a:solidFill>
                <a:latin typeface="+mj-lt"/>
                <a:cs typeface="Arial" panose="020B0604020202020204" pitchFamily="34" charset="0"/>
              </a:rPr>
              <a:t> </a:t>
            </a:r>
            <a:r>
              <a:rPr lang="en-US" sz="1594" b="1" i="1" spc="-29" dirty="0">
                <a:solidFill>
                  <a:schemeClr val="accent3"/>
                </a:solidFill>
                <a:latin typeface="+mj-lt"/>
                <a:cs typeface="Arial" panose="020B0604020202020204" pitchFamily="34" charset="0"/>
              </a:rPr>
              <a:t>in</a:t>
            </a:r>
            <a:r>
              <a:rPr lang="en-US" sz="1594" b="1" i="1" spc="-19" dirty="0">
                <a:solidFill>
                  <a:schemeClr val="accent3"/>
                </a:solidFill>
                <a:latin typeface="+mj-lt"/>
                <a:cs typeface="Arial" panose="020B0604020202020204" pitchFamily="34" charset="0"/>
              </a:rPr>
              <a:t> </a:t>
            </a:r>
            <a:r>
              <a:rPr lang="en-US" sz="1594" b="1" i="1" spc="-48" dirty="0">
                <a:solidFill>
                  <a:schemeClr val="accent3"/>
                </a:solidFill>
                <a:latin typeface="+mj-lt"/>
                <a:cs typeface="Arial" panose="020B0604020202020204" pitchFamily="34" charset="0"/>
              </a:rPr>
              <a:t>an</a:t>
            </a:r>
            <a:r>
              <a:rPr lang="en-US" sz="1594" b="1" i="1" spc="-19" dirty="0">
                <a:solidFill>
                  <a:schemeClr val="accent3"/>
                </a:solidFill>
                <a:latin typeface="+mj-lt"/>
                <a:cs typeface="Arial" panose="020B0604020202020204" pitchFamily="34" charset="0"/>
              </a:rPr>
              <a:t> </a:t>
            </a:r>
            <a:r>
              <a:rPr lang="en-US" sz="1594" b="1" i="1" spc="-68" dirty="0">
                <a:solidFill>
                  <a:schemeClr val="accent3"/>
                </a:solidFill>
                <a:latin typeface="+mj-lt"/>
                <a:cs typeface="Arial" panose="020B0604020202020204" pitchFamily="34" charset="0"/>
              </a:rPr>
              <a:t>IFSC</a:t>
            </a:r>
            <a:endParaRPr sz="1594" dirty="0">
              <a:solidFill>
                <a:schemeClr val="accent3"/>
              </a:solidFill>
              <a:latin typeface="+mj-lt"/>
              <a:cs typeface="Arial" panose="020B0604020202020204" pitchFamily="34" charset="0"/>
            </a:endParaRPr>
          </a:p>
        </p:txBody>
      </p:sp>
      <p:sp>
        <p:nvSpPr>
          <p:cNvPr id="27" name="object 27"/>
          <p:cNvSpPr/>
          <p:nvPr/>
        </p:nvSpPr>
        <p:spPr>
          <a:xfrm>
            <a:off x="9662834" y="1832878"/>
            <a:ext cx="2354994" cy="3070718"/>
          </a:xfrm>
          <a:custGeom>
            <a:avLst/>
            <a:gdLst/>
            <a:ahLst/>
            <a:cxnLst/>
            <a:rect l="l" t="t" r="r" b="b"/>
            <a:pathLst>
              <a:path w="2438400" h="2862579">
                <a:moveTo>
                  <a:pt x="2438400" y="0"/>
                </a:moveTo>
                <a:lnTo>
                  <a:pt x="0" y="0"/>
                </a:lnTo>
                <a:lnTo>
                  <a:pt x="0" y="2862072"/>
                </a:lnTo>
                <a:lnTo>
                  <a:pt x="2438400" y="2862072"/>
                </a:lnTo>
                <a:lnTo>
                  <a:pt x="2438400" y="0"/>
                </a:lnTo>
                <a:close/>
              </a:path>
            </a:pathLst>
          </a:custGeom>
          <a:solidFill>
            <a:srgbClr val="F1F1F1"/>
          </a:solidFill>
        </p:spPr>
        <p:txBody>
          <a:bodyPr wrap="square" lIns="0" tIns="0" rIns="0" bIns="0" rtlCol="0"/>
          <a:lstStyle/>
          <a:p>
            <a:endParaRPr sz="1738">
              <a:latin typeface="+mj-lt"/>
              <a:cs typeface="Arial" panose="020B0604020202020204" pitchFamily="34" charset="0"/>
            </a:endParaRPr>
          </a:p>
        </p:txBody>
      </p:sp>
      <p:sp>
        <p:nvSpPr>
          <p:cNvPr id="28" name="object 28"/>
          <p:cNvSpPr txBox="1"/>
          <p:nvPr/>
        </p:nvSpPr>
        <p:spPr>
          <a:xfrm>
            <a:off x="9752373" y="1843869"/>
            <a:ext cx="2191248" cy="2688930"/>
          </a:xfrm>
          <a:prstGeom prst="rect">
            <a:avLst/>
          </a:prstGeom>
        </p:spPr>
        <p:txBody>
          <a:bodyPr vert="horz" wrap="square" lIns="0" tIns="12879" rIns="0" bIns="0" rtlCol="0">
            <a:spAutoFit/>
          </a:bodyPr>
          <a:lstStyle/>
          <a:p>
            <a:pPr marR="4906" algn="just">
              <a:spcBef>
                <a:spcPts val="101"/>
              </a:spcBef>
            </a:pPr>
            <a:r>
              <a:rPr sz="1932" spc="53" dirty="0">
                <a:latin typeface="+mj-lt"/>
                <a:cs typeface="Arial" panose="020B0604020202020204" pitchFamily="34" charset="0"/>
              </a:rPr>
              <a:t>OPI</a:t>
            </a:r>
            <a:r>
              <a:rPr sz="1932" spc="58" dirty="0">
                <a:latin typeface="+mj-lt"/>
                <a:cs typeface="Arial" panose="020B0604020202020204" pitchFamily="34" charset="0"/>
              </a:rPr>
              <a:t> </a:t>
            </a:r>
            <a:r>
              <a:rPr sz="1932" spc="-72" dirty="0">
                <a:latin typeface="+mj-lt"/>
                <a:cs typeface="Arial" panose="020B0604020202020204" pitchFamily="34" charset="0"/>
              </a:rPr>
              <a:t>by</a:t>
            </a:r>
            <a:r>
              <a:rPr sz="1932" spc="-68" dirty="0">
                <a:latin typeface="+mj-lt"/>
                <a:cs typeface="Arial" panose="020B0604020202020204" pitchFamily="34" charset="0"/>
              </a:rPr>
              <a:t> </a:t>
            </a:r>
            <a:r>
              <a:rPr sz="1932" spc="-72" dirty="0">
                <a:latin typeface="+mj-lt"/>
                <a:cs typeface="Arial" panose="020B0604020202020204" pitchFamily="34" charset="0"/>
              </a:rPr>
              <a:t>a</a:t>
            </a:r>
            <a:r>
              <a:rPr sz="1932" spc="-68" dirty="0">
                <a:latin typeface="+mj-lt"/>
                <a:cs typeface="Arial" panose="020B0604020202020204" pitchFamily="34" charset="0"/>
              </a:rPr>
              <a:t> </a:t>
            </a:r>
            <a:r>
              <a:rPr sz="1932" spc="-10" dirty="0">
                <a:latin typeface="+mj-lt"/>
                <a:cs typeface="Arial" panose="020B0604020202020204" pitchFamily="34" charset="0"/>
              </a:rPr>
              <a:t>person </a:t>
            </a:r>
            <a:r>
              <a:rPr sz="1932" spc="-5" dirty="0">
                <a:latin typeface="+mj-lt"/>
                <a:cs typeface="Arial" panose="020B0604020202020204" pitchFamily="34" charset="0"/>
              </a:rPr>
              <a:t> </a:t>
            </a:r>
            <a:r>
              <a:rPr sz="1932" spc="-29" dirty="0">
                <a:latin typeface="+mj-lt"/>
                <a:cs typeface="Arial" panose="020B0604020202020204" pitchFamily="34" charset="0"/>
              </a:rPr>
              <a:t>resident </a:t>
            </a:r>
            <a:r>
              <a:rPr sz="1932" spc="-39" dirty="0">
                <a:latin typeface="+mj-lt"/>
                <a:cs typeface="Arial" panose="020B0604020202020204" pitchFamily="34" charset="0"/>
              </a:rPr>
              <a:t>in </a:t>
            </a:r>
            <a:r>
              <a:rPr sz="1932" spc="-24" dirty="0">
                <a:latin typeface="+mj-lt"/>
                <a:cs typeface="Arial" panose="020B0604020202020204" pitchFamily="34" charset="0"/>
              </a:rPr>
              <a:t>India </a:t>
            </a:r>
            <a:r>
              <a:rPr sz="1932" spc="-39" dirty="0">
                <a:latin typeface="+mj-lt"/>
                <a:cs typeface="Arial" panose="020B0604020202020204" pitchFamily="34" charset="0"/>
              </a:rPr>
              <a:t>in </a:t>
            </a:r>
            <a:r>
              <a:rPr sz="1932" spc="-5" dirty="0">
                <a:latin typeface="+mj-lt"/>
                <a:cs typeface="Arial" panose="020B0604020202020204" pitchFamily="34" charset="0"/>
              </a:rPr>
              <a:t>the </a:t>
            </a:r>
            <a:r>
              <a:rPr sz="1932" spc="-467" dirty="0">
                <a:latin typeface="+mj-lt"/>
                <a:cs typeface="Arial" panose="020B0604020202020204" pitchFamily="34" charset="0"/>
              </a:rPr>
              <a:t> </a:t>
            </a:r>
            <a:r>
              <a:rPr sz="1932" spc="-53" dirty="0">
                <a:latin typeface="+mj-lt"/>
                <a:cs typeface="Arial" panose="020B0604020202020204" pitchFamily="34" charset="0"/>
              </a:rPr>
              <a:t>equity</a:t>
            </a:r>
            <a:r>
              <a:rPr sz="1932" spc="-48" dirty="0">
                <a:latin typeface="+mj-lt"/>
                <a:cs typeface="Arial" panose="020B0604020202020204" pitchFamily="34" charset="0"/>
              </a:rPr>
              <a:t> </a:t>
            </a:r>
            <a:r>
              <a:rPr sz="1932" spc="-53" dirty="0">
                <a:latin typeface="+mj-lt"/>
                <a:cs typeface="Arial" panose="020B0604020202020204" pitchFamily="34" charset="0"/>
              </a:rPr>
              <a:t>capital</a:t>
            </a:r>
            <a:r>
              <a:rPr sz="1932" spc="-48" dirty="0">
                <a:latin typeface="+mj-lt"/>
                <a:cs typeface="Arial" panose="020B0604020202020204" pitchFamily="34" charset="0"/>
              </a:rPr>
              <a:t> </a:t>
            </a:r>
            <a:r>
              <a:rPr sz="1932" spc="-5" dirty="0">
                <a:latin typeface="+mj-lt"/>
                <a:cs typeface="Arial" panose="020B0604020202020204" pitchFamily="34" charset="0"/>
              </a:rPr>
              <a:t>of</a:t>
            </a:r>
            <a:r>
              <a:rPr sz="1932" spc="478" dirty="0">
                <a:latin typeface="+mj-lt"/>
                <a:cs typeface="Arial" panose="020B0604020202020204" pitchFamily="34" charset="0"/>
              </a:rPr>
              <a:t> </a:t>
            </a:r>
            <a:r>
              <a:rPr sz="1932" spc="-72" dirty="0">
                <a:latin typeface="+mj-lt"/>
                <a:cs typeface="Arial" panose="020B0604020202020204" pitchFamily="34" charset="0"/>
              </a:rPr>
              <a:t>a </a:t>
            </a:r>
            <a:r>
              <a:rPr sz="1932" spc="-68" dirty="0">
                <a:latin typeface="+mj-lt"/>
                <a:cs typeface="Arial" panose="020B0604020202020204" pitchFamily="34" charset="0"/>
              </a:rPr>
              <a:t> </a:t>
            </a:r>
            <a:r>
              <a:rPr sz="1932" spc="-43" dirty="0">
                <a:latin typeface="+mj-lt"/>
                <a:cs typeface="Arial" panose="020B0604020202020204" pitchFamily="34" charset="0"/>
              </a:rPr>
              <a:t>listed entity, </a:t>
            </a:r>
            <a:r>
              <a:rPr sz="1932" spc="-39" dirty="0">
                <a:latin typeface="+mj-lt"/>
                <a:cs typeface="Arial" panose="020B0604020202020204" pitchFamily="34" charset="0"/>
              </a:rPr>
              <a:t>even </a:t>
            </a:r>
            <a:r>
              <a:rPr sz="1932" spc="-29" dirty="0">
                <a:latin typeface="+mj-lt"/>
                <a:cs typeface="Arial" panose="020B0604020202020204" pitchFamily="34" charset="0"/>
              </a:rPr>
              <a:t>after </a:t>
            </a:r>
            <a:r>
              <a:rPr sz="1932" spc="-467" dirty="0">
                <a:latin typeface="+mj-lt"/>
                <a:cs typeface="Arial" panose="020B0604020202020204" pitchFamily="34" charset="0"/>
              </a:rPr>
              <a:t> </a:t>
            </a:r>
            <a:r>
              <a:rPr sz="1932" spc="-39" dirty="0">
                <a:latin typeface="+mj-lt"/>
                <a:cs typeface="Arial" panose="020B0604020202020204" pitchFamily="34" charset="0"/>
              </a:rPr>
              <a:t>its</a:t>
            </a:r>
            <a:r>
              <a:rPr sz="1932" spc="-34" dirty="0">
                <a:latin typeface="+mj-lt"/>
                <a:cs typeface="Arial" panose="020B0604020202020204" pitchFamily="34" charset="0"/>
              </a:rPr>
              <a:t> </a:t>
            </a:r>
            <a:r>
              <a:rPr sz="1932" spc="-48" dirty="0">
                <a:latin typeface="+mj-lt"/>
                <a:cs typeface="Arial" panose="020B0604020202020204" pitchFamily="34" charset="0"/>
              </a:rPr>
              <a:t>delisting</a:t>
            </a:r>
            <a:r>
              <a:rPr sz="1932" spc="-43" dirty="0">
                <a:latin typeface="+mj-lt"/>
                <a:cs typeface="Arial" panose="020B0604020202020204" pitchFamily="34" charset="0"/>
              </a:rPr>
              <a:t> </a:t>
            </a:r>
            <a:r>
              <a:rPr sz="1932" spc="-58" dirty="0">
                <a:latin typeface="+mj-lt"/>
                <a:cs typeface="Arial" panose="020B0604020202020204" pitchFamily="34" charset="0"/>
              </a:rPr>
              <a:t>shall </a:t>
            </a:r>
            <a:r>
              <a:rPr sz="1932" spc="-53" dirty="0">
                <a:latin typeface="+mj-lt"/>
                <a:cs typeface="Arial" panose="020B0604020202020204" pitchFamily="34" charset="0"/>
              </a:rPr>
              <a:t> </a:t>
            </a:r>
            <a:r>
              <a:rPr sz="1932" spc="-19" dirty="0">
                <a:latin typeface="+mj-lt"/>
                <a:cs typeface="Arial" panose="020B0604020202020204" pitchFamily="34" charset="0"/>
              </a:rPr>
              <a:t>continue </a:t>
            </a:r>
            <a:r>
              <a:rPr sz="1932" spc="24" dirty="0">
                <a:latin typeface="+mj-lt"/>
                <a:cs typeface="Arial" panose="020B0604020202020204" pitchFamily="34" charset="0"/>
              </a:rPr>
              <a:t>to </a:t>
            </a:r>
            <a:r>
              <a:rPr sz="1932" spc="-19" dirty="0">
                <a:latin typeface="+mj-lt"/>
                <a:cs typeface="Arial" panose="020B0604020202020204" pitchFamily="34" charset="0"/>
              </a:rPr>
              <a:t>be treated </a:t>
            </a:r>
            <a:r>
              <a:rPr sz="1932" spc="-14" dirty="0">
                <a:latin typeface="+mj-lt"/>
                <a:cs typeface="Arial" panose="020B0604020202020204" pitchFamily="34" charset="0"/>
              </a:rPr>
              <a:t> </a:t>
            </a:r>
            <a:r>
              <a:rPr sz="1932" spc="-63" dirty="0">
                <a:latin typeface="+mj-lt"/>
                <a:cs typeface="Arial" panose="020B0604020202020204" pitchFamily="34" charset="0"/>
              </a:rPr>
              <a:t>as</a:t>
            </a:r>
            <a:r>
              <a:rPr sz="1932" spc="-58" dirty="0">
                <a:latin typeface="+mj-lt"/>
                <a:cs typeface="Arial" panose="020B0604020202020204" pitchFamily="34" charset="0"/>
              </a:rPr>
              <a:t> </a:t>
            </a:r>
            <a:r>
              <a:rPr sz="1932" spc="53" dirty="0">
                <a:latin typeface="+mj-lt"/>
                <a:cs typeface="Arial" panose="020B0604020202020204" pitchFamily="34" charset="0"/>
              </a:rPr>
              <a:t>OPI</a:t>
            </a:r>
            <a:r>
              <a:rPr sz="1932" spc="58" dirty="0">
                <a:latin typeface="+mj-lt"/>
                <a:cs typeface="Arial" panose="020B0604020202020204" pitchFamily="34" charset="0"/>
              </a:rPr>
              <a:t> </a:t>
            </a:r>
            <a:r>
              <a:rPr sz="1932" spc="-34" dirty="0">
                <a:latin typeface="+mj-lt"/>
                <a:cs typeface="Arial" panose="020B0604020202020204" pitchFamily="34" charset="0"/>
              </a:rPr>
              <a:t>until</a:t>
            </a:r>
            <a:r>
              <a:rPr sz="1932" spc="-29" dirty="0">
                <a:latin typeface="+mj-lt"/>
                <a:cs typeface="Arial" panose="020B0604020202020204" pitchFamily="34" charset="0"/>
              </a:rPr>
              <a:t> </a:t>
            </a:r>
            <a:r>
              <a:rPr sz="1932" spc="-77" dirty="0">
                <a:latin typeface="+mj-lt"/>
                <a:cs typeface="Arial" panose="020B0604020202020204" pitchFamily="34" charset="0"/>
              </a:rPr>
              <a:t>any </a:t>
            </a:r>
            <a:r>
              <a:rPr sz="1932" spc="-72" dirty="0">
                <a:latin typeface="+mj-lt"/>
                <a:cs typeface="Arial" panose="020B0604020202020204" pitchFamily="34" charset="0"/>
              </a:rPr>
              <a:t> </a:t>
            </a:r>
            <a:r>
              <a:rPr sz="1932" spc="-5" dirty="0">
                <a:latin typeface="+mj-lt"/>
                <a:cs typeface="Arial" panose="020B0604020202020204" pitchFamily="34" charset="0"/>
              </a:rPr>
              <a:t>further</a:t>
            </a:r>
            <a:r>
              <a:rPr sz="1932" dirty="0">
                <a:latin typeface="+mj-lt"/>
                <a:cs typeface="Arial" panose="020B0604020202020204" pitchFamily="34" charset="0"/>
              </a:rPr>
              <a:t> </a:t>
            </a:r>
            <a:r>
              <a:rPr sz="1932" spc="-24" dirty="0">
                <a:latin typeface="+mj-lt"/>
                <a:cs typeface="Arial" panose="020B0604020202020204" pitchFamily="34" charset="0"/>
              </a:rPr>
              <a:t>investment</a:t>
            </a:r>
            <a:r>
              <a:rPr sz="1932" spc="-19" dirty="0">
                <a:latin typeface="+mj-lt"/>
                <a:cs typeface="Arial" panose="020B0604020202020204" pitchFamily="34" charset="0"/>
              </a:rPr>
              <a:t> </a:t>
            </a:r>
            <a:r>
              <a:rPr sz="1932" spc="-87" dirty="0">
                <a:latin typeface="+mj-lt"/>
                <a:cs typeface="Arial" panose="020B0604020202020204" pitchFamily="34" charset="0"/>
              </a:rPr>
              <a:t>is </a:t>
            </a:r>
            <a:r>
              <a:rPr sz="1932" spc="-82" dirty="0">
                <a:latin typeface="+mj-lt"/>
                <a:cs typeface="Arial" panose="020B0604020202020204" pitchFamily="34" charset="0"/>
              </a:rPr>
              <a:t> </a:t>
            </a:r>
            <a:r>
              <a:rPr sz="1932" spc="-34" dirty="0">
                <a:latin typeface="+mj-lt"/>
                <a:cs typeface="Arial" panose="020B0604020202020204" pitchFamily="34" charset="0"/>
              </a:rPr>
              <a:t>made</a:t>
            </a:r>
            <a:r>
              <a:rPr sz="1932" spc="-19" dirty="0">
                <a:latin typeface="+mj-lt"/>
                <a:cs typeface="Arial" panose="020B0604020202020204" pitchFamily="34" charset="0"/>
              </a:rPr>
              <a:t> </a:t>
            </a:r>
            <a:r>
              <a:rPr sz="1932" spc="-39" dirty="0">
                <a:latin typeface="+mj-lt"/>
                <a:cs typeface="Arial" panose="020B0604020202020204" pitchFamily="34" charset="0"/>
              </a:rPr>
              <a:t>in</a:t>
            </a:r>
            <a:r>
              <a:rPr sz="1932" spc="-5" dirty="0">
                <a:latin typeface="+mj-lt"/>
                <a:cs typeface="Arial" panose="020B0604020202020204" pitchFamily="34" charset="0"/>
              </a:rPr>
              <a:t> the</a:t>
            </a:r>
            <a:r>
              <a:rPr sz="1932" dirty="0">
                <a:latin typeface="+mj-lt"/>
                <a:cs typeface="Arial" panose="020B0604020202020204" pitchFamily="34" charset="0"/>
              </a:rPr>
              <a:t> </a:t>
            </a:r>
            <a:r>
              <a:rPr sz="1932" spc="-43" dirty="0">
                <a:latin typeface="+mj-lt"/>
                <a:cs typeface="Arial" panose="020B0604020202020204" pitchFamily="34" charset="0"/>
              </a:rPr>
              <a:t>entity.</a:t>
            </a:r>
            <a:endParaRPr sz="1932">
              <a:latin typeface="+mj-lt"/>
              <a:cs typeface="Arial" panose="020B0604020202020204" pitchFamily="34" charset="0"/>
            </a:endParaRPr>
          </a:p>
        </p:txBody>
      </p:sp>
      <p:sp>
        <p:nvSpPr>
          <p:cNvPr id="30" name="object 2">
            <a:extLst>
              <a:ext uri="{FF2B5EF4-FFF2-40B4-BE49-F238E27FC236}">
                <a16:creationId xmlns:a16="http://schemas.microsoft.com/office/drawing/2014/main" id="{47086E4F-1DEB-2B8E-D1F6-B7B88CCBCDF1}"/>
              </a:ext>
            </a:extLst>
          </p:cNvPr>
          <p:cNvSpPr txBox="1"/>
          <p:nvPr/>
        </p:nvSpPr>
        <p:spPr>
          <a:xfrm>
            <a:off x="989704" y="1623168"/>
            <a:ext cx="4221817" cy="547276"/>
          </a:xfrm>
          <a:prstGeom prst="rect">
            <a:avLst/>
          </a:prstGeom>
        </p:spPr>
        <p:txBody>
          <a:bodyPr vert="horz" wrap="square" lIns="0" tIns="12266" rIns="0" bIns="0" rtlCol="0">
            <a:spAutoFit/>
          </a:bodyPr>
          <a:lstStyle/>
          <a:p>
            <a:pPr marL="12266">
              <a:spcBef>
                <a:spcPts val="97"/>
              </a:spcBef>
            </a:pPr>
            <a:r>
              <a:rPr sz="1738" spc="-34" dirty="0">
                <a:latin typeface="+mj-lt"/>
                <a:cs typeface="Arial" panose="020B0604020202020204" pitchFamily="34" charset="0"/>
              </a:rPr>
              <a:t>Overseas</a:t>
            </a:r>
            <a:r>
              <a:rPr sz="1738" spc="43" dirty="0">
                <a:latin typeface="+mj-lt"/>
                <a:cs typeface="Arial" panose="020B0604020202020204" pitchFamily="34" charset="0"/>
              </a:rPr>
              <a:t> </a:t>
            </a:r>
            <a:r>
              <a:rPr sz="1738" spc="-14" dirty="0">
                <a:latin typeface="+mj-lt"/>
                <a:cs typeface="Arial" panose="020B0604020202020204" pitchFamily="34" charset="0"/>
              </a:rPr>
              <a:t>portfolio</a:t>
            </a:r>
            <a:r>
              <a:rPr sz="1738" spc="-29" dirty="0">
                <a:latin typeface="+mj-lt"/>
                <a:cs typeface="Arial" panose="020B0604020202020204" pitchFamily="34" charset="0"/>
              </a:rPr>
              <a:t> </a:t>
            </a:r>
            <a:r>
              <a:rPr sz="1738" spc="-24" dirty="0">
                <a:latin typeface="+mj-lt"/>
                <a:cs typeface="Arial" panose="020B0604020202020204" pitchFamily="34" charset="0"/>
              </a:rPr>
              <a:t>investment</a:t>
            </a:r>
            <a:r>
              <a:rPr sz="1738" spc="5" dirty="0">
                <a:latin typeface="+mj-lt"/>
                <a:cs typeface="Arial" panose="020B0604020202020204" pitchFamily="34" charset="0"/>
              </a:rPr>
              <a:t> </a:t>
            </a:r>
            <a:r>
              <a:rPr sz="1738" spc="-34" dirty="0">
                <a:latin typeface="+mj-lt"/>
                <a:cs typeface="Arial" panose="020B0604020202020204" pitchFamily="34" charset="0"/>
              </a:rPr>
              <a:t>means</a:t>
            </a:r>
            <a:r>
              <a:rPr sz="1738" dirty="0">
                <a:latin typeface="+mj-lt"/>
                <a:cs typeface="Arial" panose="020B0604020202020204" pitchFamily="34" charset="0"/>
              </a:rPr>
              <a:t> </a:t>
            </a:r>
            <a:r>
              <a:rPr sz="1738" spc="-24" dirty="0">
                <a:latin typeface="+mj-lt"/>
                <a:cs typeface="Arial" panose="020B0604020202020204" pitchFamily="34" charset="0"/>
              </a:rPr>
              <a:t>investment</a:t>
            </a:r>
            <a:endParaRPr sz="1738" dirty="0">
              <a:latin typeface="+mj-lt"/>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3166"/>
            <a:ext cx="5391150" cy="1367041"/>
          </a:xfrm>
          <a:prstGeom prst="rect">
            <a:avLst/>
          </a:prstGeom>
        </p:spPr>
        <p:txBody>
          <a:bodyPr vert="horz" wrap="square" lIns="0" tIns="12700" rIns="0" bIns="0" rtlCol="0">
            <a:spAutoFit/>
          </a:bodyPr>
          <a:lstStyle/>
          <a:p>
            <a:pPr marL="12700">
              <a:lnSpc>
                <a:spcPct val="100000"/>
              </a:lnSpc>
              <a:spcBef>
                <a:spcPts val="100"/>
              </a:spcBef>
            </a:pPr>
            <a:r>
              <a:rPr dirty="0">
                <a:solidFill>
                  <a:srgbClr val="00AFEF"/>
                </a:solidFill>
              </a:rPr>
              <a:t>Regulations</a:t>
            </a:r>
            <a:r>
              <a:rPr spc="-40" dirty="0">
                <a:solidFill>
                  <a:srgbClr val="00AFEF"/>
                </a:solidFill>
              </a:rPr>
              <a:t> </a:t>
            </a:r>
            <a:r>
              <a:rPr dirty="0"/>
              <a:t>&amp;</a:t>
            </a:r>
            <a:r>
              <a:rPr lang="en-IN" spc="-35" dirty="0"/>
              <a:t> </a:t>
            </a:r>
            <a:r>
              <a:rPr spc="20" dirty="0" err="1"/>
              <a:t>Administ</a:t>
            </a:r>
            <a:r>
              <a:rPr lang="en-IN" spc="20" dirty="0"/>
              <a:t>r</a:t>
            </a:r>
            <a:r>
              <a:rPr spc="20" dirty="0" err="1"/>
              <a:t>ation</a:t>
            </a:r>
            <a:endParaRPr spc="20" dirty="0"/>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9440" y="1388186"/>
            <a:ext cx="8108315" cy="382156"/>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mj-lt"/>
                <a:cs typeface="Roboto"/>
              </a:rPr>
              <a:t>Seve</a:t>
            </a:r>
            <a:r>
              <a:rPr lang="en-IN" sz="2400" b="1" spc="35" dirty="0">
                <a:latin typeface="+mj-lt"/>
                <a:cs typeface="Roboto"/>
              </a:rPr>
              <a:t>r</a:t>
            </a:r>
            <a:r>
              <a:rPr sz="2400" b="1" spc="35" dirty="0">
                <a:latin typeface="+mj-lt"/>
                <a:cs typeface="Roboto"/>
              </a:rPr>
              <a:t>al</a:t>
            </a:r>
            <a:r>
              <a:rPr sz="2400" b="1" spc="10" dirty="0">
                <a:latin typeface="+mj-lt"/>
                <a:cs typeface="Roboto"/>
              </a:rPr>
              <a:t> </a:t>
            </a:r>
            <a:r>
              <a:rPr sz="2400" b="1" spc="35" dirty="0" err="1">
                <a:latin typeface="+mj-lt"/>
                <a:cs typeface="Roboto"/>
              </a:rPr>
              <a:t>Playe</a:t>
            </a:r>
            <a:r>
              <a:rPr lang="en-IN" sz="2400" b="1" spc="35" dirty="0">
                <a:latin typeface="+mj-lt"/>
                <a:cs typeface="Roboto"/>
              </a:rPr>
              <a:t>r</a:t>
            </a:r>
            <a:r>
              <a:rPr sz="2400" b="1" spc="35" dirty="0">
                <a:latin typeface="+mj-lt"/>
                <a:cs typeface="Roboto"/>
              </a:rPr>
              <a:t>s</a:t>
            </a:r>
            <a:r>
              <a:rPr sz="2400" b="1" spc="20" dirty="0">
                <a:latin typeface="+mj-lt"/>
                <a:cs typeface="Roboto"/>
              </a:rPr>
              <a:t> </a:t>
            </a:r>
            <a:r>
              <a:rPr sz="2400" b="1" spc="-15" dirty="0">
                <a:latin typeface="+mj-lt"/>
                <a:cs typeface="Roboto"/>
              </a:rPr>
              <a:t>to</a:t>
            </a:r>
            <a:r>
              <a:rPr sz="2400" b="1" dirty="0">
                <a:latin typeface="+mj-lt"/>
                <a:cs typeface="Roboto"/>
              </a:rPr>
              <a:t> </a:t>
            </a:r>
            <a:r>
              <a:rPr sz="2400" b="1" spc="-5" dirty="0">
                <a:latin typeface="+mj-lt"/>
                <a:cs typeface="Roboto"/>
              </a:rPr>
              <a:t>Regulate,</a:t>
            </a:r>
            <a:r>
              <a:rPr sz="2400" b="1" spc="30" dirty="0">
                <a:latin typeface="+mj-lt"/>
                <a:cs typeface="Roboto"/>
              </a:rPr>
              <a:t> </a:t>
            </a:r>
            <a:r>
              <a:rPr sz="2400" b="1" spc="15" dirty="0" err="1">
                <a:latin typeface="+mj-lt"/>
                <a:cs typeface="Roboto"/>
              </a:rPr>
              <a:t>Administ</a:t>
            </a:r>
            <a:r>
              <a:rPr lang="en-IN" sz="2400" b="1" spc="15" dirty="0">
                <a:latin typeface="+mj-lt"/>
                <a:cs typeface="Roboto"/>
              </a:rPr>
              <a:t>r</a:t>
            </a:r>
            <a:r>
              <a:rPr sz="2400" b="1" spc="15" dirty="0">
                <a:latin typeface="+mj-lt"/>
                <a:cs typeface="Roboto"/>
              </a:rPr>
              <a:t>ate, </a:t>
            </a:r>
            <a:r>
              <a:rPr sz="2400" b="1" dirty="0">
                <a:latin typeface="+mj-lt"/>
                <a:cs typeface="Roboto"/>
              </a:rPr>
              <a:t>&amp; </a:t>
            </a:r>
            <a:r>
              <a:rPr sz="2400" b="1" spc="40" dirty="0" err="1">
                <a:latin typeface="+mj-lt"/>
                <a:cs typeface="Roboto"/>
              </a:rPr>
              <a:t>Enfo</a:t>
            </a:r>
            <a:r>
              <a:rPr lang="en-IN" sz="2400" b="1" spc="40" dirty="0">
                <a:latin typeface="+mj-lt"/>
                <a:cs typeface="Roboto"/>
              </a:rPr>
              <a:t>r</a:t>
            </a:r>
            <a:r>
              <a:rPr sz="2400" b="1" spc="40" dirty="0" err="1">
                <a:latin typeface="+mj-lt"/>
                <a:cs typeface="Roboto"/>
              </a:rPr>
              <a:t>ce</a:t>
            </a:r>
            <a:r>
              <a:rPr sz="2400" b="1" dirty="0">
                <a:latin typeface="+mj-lt"/>
                <a:cs typeface="Roboto"/>
              </a:rPr>
              <a:t> </a:t>
            </a:r>
            <a:r>
              <a:rPr lang="en-IN" sz="2400" b="1" spc="180" dirty="0">
                <a:latin typeface="+mj-lt"/>
                <a:cs typeface="Roboto"/>
              </a:rPr>
              <a:t>F</a:t>
            </a:r>
            <a:r>
              <a:rPr sz="2400" b="1" spc="180" dirty="0">
                <a:latin typeface="+mj-lt"/>
                <a:cs typeface="Roboto"/>
              </a:rPr>
              <a:t>EMA</a:t>
            </a:r>
            <a:endParaRPr sz="2400" dirty="0">
              <a:latin typeface="+mj-lt"/>
              <a:cs typeface="Roboto"/>
            </a:endParaRPr>
          </a:p>
        </p:txBody>
      </p:sp>
      <p:sp>
        <p:nvSpPr>
          <p:cNvPr id="6" name="object 6"/>
          <p:cNvSpPr/>
          <p:nvPr/>
        </p:nvSpPr>
        <p:spPr>
          <a:xfrm>
            <a:off x="218693" y="2312670"/>
            <a:ext cx="1746885" cy="561340"/>
          </a:xfrm>
          <a:custGeom>
            <a:avLst/>
            <a:gdLst/>
            <a:ahLst/>
            <a:cxnLst/>
            <a:rect l="l" t="t" r="r" b="b"/>
            <a:pathLst>
              <a:path w="1746885" h="561339">
                <a:moveTo>
                  <a:pt x="0" y="93471"/>
                </a:moveTo>
                <a:lnTo>
                  <a:pt x="7345" y="57114"/>
                </a:lnTo>
                <a:lnTo>
                  <a:pt x="27376" y="27400"/>
                </a:lnTo>
                <a:lnTo>
                  <a:pt x="57087" y="7354"/>
                </a:lnTo>
                <a:lnTo>
                  <a:pt x="93472" y="0"/>
                </a:lnTo>
                <a:lnTo>
                  <a:pt x="1653032" y="0"/>
                </a:lnTo>
                <a:lnTo>
                  <a:pt x="1689389" y="7354"/>
                </a:lnTo>
                <a:lnTo>
                  <a:pt x="1719103" y="27400"/>
                </a:lnTo>
                <a:lnTo>
                  <a:pt x="1739149" y="57114"/>
                </a:lnTo>
                <a:lnTo>
                  <a:pt x="1746504" y="93471"/>
                </a:lnTo>
                <a:lnTo>
                  <a:pt x="1746504" y="467359"/>
                </a:lnTo>
                <a:lnTo>
                  <a:pt x="1739149" y="503717"/>
                </a:lnTo>
                <a:lnTo>
                  <a:pt x="1719103" y="533431"/>
                </a:lnTo>
                <a:lnTo>
                  <a:pt x="1689389" y="553477"/>
                </a:lnTo>
                <a:lnTo>
                  <a:pt x="1653032" y="560831"/>
                </a:lnTo>
                <a:lnTo>
                  <a:pt x="93472" y="560831"/>
                </a:lnTo>
                <a:lnTo>
                  <a:pt x="57087" y="553477"/>
                </a:lnTo>
                <a:lnTo>
                  <a:pt x="27376" y="533431"/>
                </a:lnTo>
                <a:lnTo>
                  <a:pt x="7345" y="503717"/>
                </a:lnTo>
                <a:lnTo>
                  <a:pt x="0" y="467359"/>
                </a:lnTo>
                <a:lnTo>
                  <a:pt x="0" y="93471"/>
                </a:lnTo>
                <a:close/>
              </a:path>
            </a:pathLst>
          </a:custGeom>
          <a:ln w="28575">
            <a:solidFill>
              <a:srgbClr val="000000"/>
            </a:solidFill>
          </a:ln>
        </p:spPr>
        <p:txBody>
          <a:bodyPr wrap="square" lIns="0" tIns="0" rIns="0" bIns="0" rtlCol="0"/>
          <a:lstStyle/>
          <a:p>
            <a:endParaRPr>
              <a:latin typeface="+mj-lt"/>
            </a:endParaRPr>
          </a:p>
        </p:txBody>
      </p:sp>
      <p:sp>
        <p:nvSpPr>
          <p:cNvPr id="7" name="object 7"/>
          <p:cNvSpPr txBox="1"/>
          <p:nvPr/>
        </p:nvSpPr>
        <p:spPr>
          <a:xfrm>
            <a:off x="318321" y="2451689"/>
            <a:ext cx="1691199" cy="258404"/>
          </a:xfrm>
          <a:prstGeom prst="rect">
            <a:avLst/>
          </a:prstGeom>
        </p:spPr>
        <p:txBody>
          <a:bodyPr vert="horz" wrap="square" lIns="0" tIns="12065" rIns="0" bIns="0" rtlCol="0">
            <a:spAutoFit/>
          </a:bodyPr>
          <a:lstStyle/>
          <a:p>
            <a:pPr marL="12700">
              <a:lnSpc>
                <a:spcPct val="100000"/>
              </a:lnSpc>
              <a:spcBef>
                <a:spcPts val="95"/>
              </a:spcBef>
            </a:pPr>
            <a:r>
              <a:rPr lang="en-IN" sz="1600" b="1" spc="55" dirty="0">
                <a:solidFill>
                  <a:schemeClr val="accent4"/>
                </a:solidFill>
                <a:latin typeface="+mj-lt"/>
                <a:cs typeface="Roboto"/>
              </a:rPr>
              <a:t>F</a:t>
            </a:r>
            <a:r>
              <a:rPr sz="1600" b="1" spc="55" dirty="0" err="1">
                <a:solidFill>
                  <a:schemeClr val="accent4"/>
                </a:solidFill>
                <a:latin typeface="+mj-lt"/>
                <a:cs typeface="Roboto"/>
              </a:rPr>
              <a:t>inance</a:t>
            </a:r>
            <a:r>
              <a:rPr sz="1600" b="1" spc="-40" dirty="0">
                <a:solidFill>
                  <a:schemeClr val="accent4"/>
                </a:solidFill>
                <a:latin typeface="+mj-lt"/>
                <a:cs typeface="Roboto"/>
              </a:rPr>
              <a:t> </a:t>
            </a:r>
            <a:r>
              <a:rPr sz="1600" b="1" spc="10" dirty="0" err="1">
                <a:solidFill>
                  <a:schemeClr val="accent4"/>
                </a:solidFill>
                <a:latin typeface="+mj-lt"/>
                <a:cs typeface="Roboto"/>
              </a:rPr>
              <a:t>Minist</a:t>
            </a:r>
            <a:r>
              <a:rPr lang="en-IN" sz="1600" b="1" spc="10" dirty="0">
                <a:solidFill>
                  <a:schemeClr val="accent4"/>
                </a:solidFill>
                <a:latin typeface="+mj-lt"/>
                <a:cs typeface="Roboto"/>
              </a:rPr>
              <a:t>r</a:t>
            </a:r>
            <a:r>
              <a:rPr sz="1600" b="1" spc="10" dirty="0">
                <a:solidFill>
                  <a:schemeClr val="accent4"/>
                </a:solidFill>
                <a:latin typeface="+mj-lt"/>
                <a:cs typeface="Roboto"/>
              </a:rPr>
              <a:t>y</a:t>
            </a:r>
            <a:endParaRPr sz="1600" dirty="0">
              <a:solidFill>
                <a:schemeClr val="accent4"/>
              </a:solidFill>
              <a:latin typeface="+mj-lt"/>
              <a:cs typeface="Roboto"/>
            </a:endParaRPr>
          </a:p>
        </p:txBody>
      </p:sp>
      <p:sp>
        <p:nvSpPr>
          <p:cNvPr id="8" name="object 8"/>
          <p:cNvSpPr/>
          <p:nvPr/>
        </p:nvSpPr>
        <p:spPr>
          <a:xfrm>
            <a:off x="1049083" y="2873501"/>
            <a:ext cx="85725" cy="904240"/>
          </a:xfrm>
          <a:custGeom>
            <a:avLst/>
            <a:gdLst/>
            <a:ahLst/>
            <a:cxnLst/>
            <a:rect l="l" t="t" r="r" b="b"/>
            <a:pathLst>
              <a:path w="85725" h="904239">
                <a:moveTo>
                  <a:pt x="28575" y="818515"/>
                </a:moveTo>
                <a:lnTo>
                  <a:pt x="0" y="818515"/>
                </a:lnTo>
                <a:lnTo>
                  <a:pt x="42862" y="904240"/>
                </a:lnTo>
                <a:lnTo>
                  <a:pt x="78549" y="832866"/>
                </a:lnTo>
                <a:lnTo>
                  <a:pt x="28575" y="832866"/>
                </a:lnTo>
                <a:lnTo>
                  <a:pt x="28575" y="818515"/>
                </a:lnTo>
                <a:close/>
              </a:path>
              <a:path w="85725" h="904239">
                <a:moveTo>
                  <a:pt x="57150" y="0"/>
                </a:moveTo>
                <a:lnTo>
                  <a:pt x="28575" y="0"/>
                </a:lnTo>
                <a:lnTo>
                  <a:pt x="28575" y="832866"/>
                </a:lnTo>
                <a:lnTo>
                  <a:pt x="57150" y="832866"/>
                </a:lnTo>
                <a:lnTo>
                  <a:pt x="57150" y="0"/>
                </a:lnTo>
                <a:close/>
              </a:path>
              <a:path w="85725" h="904239">
                <a:moveTo>
                  <a:pt x="85725" y="818515"/>
                </a:moveTo>
                <a:lnTo>
                  <a:pt x="57150" y="818515"/>
                </a:lnTo>
                <a:lnTo>
                  <a:pt x="57150" y="832866"/>
                </a:lnTo>
                <a:lnTo>
                  <a:pt x="78549" y="832866"/>
                </a:lnTo>
                <a:lnTo>
                  <a:pt x="85725" y="818515"/>
                </a:lnTo>
                <a:close/>
              </a:path>
            </a:pathLst>
          </a:custGeom>
          <a:solidFill>
            <a:srgbClr val="000000"/>
          </a:solidFill>
        </p:spPr>
        <p:txBody>
          <a:bodyPr wrap="square" lIns="0" tIns="0" rIns="0" bIns="0" rtlCol="0"/>
          <a:lstStyle/>
          <a:p>
            <a:endParaRPr>
              <a:latin typeface="+mj-lt"/>
            </a:endParaRPr>
          </a:p>
        </p:txBody>
      </p:sp>
      <p:sp>
        <p:nvSpPr>
          <p:cNvPr id="9" name="object 9"/>
          <p:cNvSpPr txBox="1"/>
          <p:nvPr/>
        </p:nvSpPr>
        <p:spPr>
          <a:xfrm>
            <a:off x="550570" y="4135628"/>
            <a:ext cx="1080135" cy="513080"/>
          </a:xfrm>
          <a:prstGeom prst="rect">
            <a:avLst/>
          </a:prstGeom>
        </p:spPr>
        <p:txBody>
          <a:bodyPr vert="horz" wrap="square" lIns="0" tIns="12065" rIns="0" bIns="0" rtlCol="0">
            <a:spAutoFit/>
          </a:bodyPr>
          <a:lstStyle/>
          <a:p>
            <a:pPr marL="12700" marR="5080" indent="231140">
              <a:lnSpc>
                <a:spcPct val="100000"/>
              </a:lnSpc>
              <a:spcBef>
                <a:spcPts val="95"/>
              </a:spcBef>
            </a:pPr>
            <a:r>
              <a:rPr sz="1600" spc="-20" dirty="0">
                <a:latin typeface="+mj-lt"/>
                <a:cs typeface="Roboto"/>
              </a:rPr>
              <a:t>Issues </a:t>
            </a:r>
            <a:r>
              <a:rPr sz="1600" spc="-15" dirty="0">
                <a:latin typeface="+mj-lt"/>
                <a:cs typeface="Roboto"/>
              </a:rPr>
              <a:t> </a:t>
            </a:r>
            <a:r>
              <a:rPr sz="1600" spc="-10" dirty="0">
                <a:latin typeface="+mj-lt"/>
                <a:cs typeface="Roboto"/>
              </a:rPr>
              <a:t>No</a:t>
            </a:r>
            <a:r>
              <a:rPr sz="1600" dirty="0">
                <a:latin typeface="+mj-lt"/>
                <a:cs typeface="Roboto"/>
              </a:rPr>
              <a:t>ti</a:t>
            </a:r>
            <a:r>
              <a:rPr sz="1600" spc="-5" dirty="0">
                <a:latin typeface="+mj-lt"/>
                <a:cs typeface="Roboto"/>
              </a:rPr>
              <a:t>f</a:t>
            </a:r>
            <a:r>
              <a:rPr sz="1600" spc="-20" dirty="0">
                <a:latin typeface="+mj-lt"/>
                <a:cs typeface="Roboto"/>
              </a:rPr>
              <a:t>ication</a:t>
            </a:r>
            <a:endParaRPr sz="1600">
              <a:latin typeface="+mj-lt"/>
              <a:cs typeface="Roboto"/>
            </a:endParaRPr>
          </a:p>
        </p:txBody>
      </p:sp>
      <p:sp>
        <p:nvSpPr>
          <p:cNvPr id="10" name="object 10"/>
          <p:cNvSpPr/>
          <p:nvPr/>
        </p:nvSpPr>
        <p:spPr>
          <a:xfrm>
            <a:off x="2250185" y="2300477"/>
            <a:ext cx="1746885" cy="561340"/>
          </a:xfrm>
          <a:custGeom>
            <a:avLst/>
            <a:gdLst/>
            <a:ahLst/>
            <a:cxnLst/>
            <a:rect l="l" t="t" r="r" b="b"/>
            <a:pathLst>
              <a:path w="1746885" h="561339">
                <a:moveTo>
                  <a:pt x="0" y="93472"/>
                </a:moveTo>
                <a:lnTo>
                  <a:pt x="7354" y="57114"/>
                </a:lnTo>
                <a:lnTo>
                  <a:pt x="27400" y="27400"/>
                </a:lnTo>
                <a:lnTo>
                  <a:pt x="57114" y="7354"/>
                </a:lnTo>
                <a:lnTo>
                  <a:pt x="93471" y="0"/>
                </a:lnTo>
                <a:lnTo>
                  <a:pt x="1653031" y="0"/>
                </a:lnTo>
                <a:lnTo>
                  <a:pt x="1689389" y="7354"/>
                </a:lnTo>
                <a:lnTo>
                  <a:pt x="1719103" y="27400"/>
                </a:lnTo>
                <a:lnTo>
                  <a:pt x="1739149" y="57114"/>
                </a:lnTo>
                <a:lnTo>
                  <a:pt x="1746503" y="93472"/>
                </a:lnTo>
                <a:lnTo>
                  <a:pt x="1746503" y="467360"/>
                </a:lnTo>
                <a:lnTo>
                  <a:pt x="1739149" y="503717"/>
                </a:lnTo>
                <a:lnTo>
                  <a:pt x="1719103" y="533431"/>
                </a:lnTo>
                <a:lnTo>
                  <a:pt x="1689389" y="553477"/>
                </a:lnTo>
                <a:lnTo>
                  <a:pt x="1653031" y="560832"/>
                </a:lnTo>
                <a:lnTo>
                  <a:pt x="93471" y="560832"/>
                </a:lnTo>
                <a:lnTo>
                  <a:pt x="57114" y="553477"/>
                </a:lnTo>
                <a:lnTo>
                  <a:pt x="27400" y="533431"/>
                </a:lnTo>
                <a:lnTo>
                  <a:pt x="7354" y="503717"/>
                </a:lnTo>
                <a:lnTo>
                  <a:pt x="0" y="467360"/>
                </a:lnTo>
                <a:lnTo>
                  <a:pt x="0" y="93472"/>
                </a:lnTo>
                <a:close/>
              </a:path>
            </a:pathLst>
          </a:custGeom>
          <a:ln w="28575">
            <a:solidFill>
              <a:srgbClr val="000000"/>
            </a:solidFill>
          </a:ln>
        </p:spPr>
        <p:txBody>
          <a:bodyPr wrap="square" lIns="0" tIns="0" rIns="0" bIns="0" rtlCol="0"/>
          <a:lstStyle/>
          <a:p>
            <a:endParaRPr>
              <a:latin typeface="+mj-lt"/>
            </a:endParaRPr>
          </a:p>
        </p:txBody>
      </p:sp>
      <p:sp>
        <p:nvSpPr>
          <p:cNvPr id="11" name="object 11"/>
          <p:cNvSpPr txBox="1"/>
          <p:nvPr/>
        </p:nvSpPr>
        <p:spPr>
          <a:xfrm>
            <a:off x="2950844" y="2429636"/>
            <a:ext cx="37752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chemeClr val="accent4"/>
                </a:solidFill>
                <a:latin typeface="+mj-lt"/>
                <a:cs typeface="Roboto"/>
              </a:rPr>
              <a:t>RBI</a:t>
            </a:r>
            <a:endParaRPr sz="1600">
              <a:solidFill>
                <a:schemeClr val="accent4"/>
              </a:solidFill>
              <a:latin typeface="+mj-lt"/>
              <a:cs typeface="Roboto"/>
            </a:endParaRPr>
          </a:p>
        </p:txBody>
      </p:sp>
      <p:sp>
        <p:nvSpPr>
          <p:cNvPr id="12" name="object 12"/>
          <p:cNvSpPr/>
          <p:nvPr/>
        </p:nvSpPr>
        <p:spPr>
          <a:xfrm>
            <a:off x="3080639" y="2861310"/>
            <a:ext cx="85725" cy="904240"/>
          </a:xfrm>
          <a:custGeom>
            <a:avLst/>
            <a:gdLst/>
            <a:ahLst/>
            <a:cxnLst/>
            <a:rect l="l" t="t" r="r" b="b"/>
            <a:pathLst>
              <a:path w="85725" h="904239">
                <a:moveTo>
                  <a:pt x="28575" y="818514"/>
                </a:moveTo>
                <a:lnTo>
                  <a:pt x="0" y="818514"/>
                </a:lnTo>
                <a:lnTo>
                  <a:pt x="42799" y="904239"/>
                </a:lnTo>
                <a:lnTo>
                  <a:pt x="78538" y="832865"/>
                </a:lnTo>
                <a:lnTo>
                  <a:pt x="28575" y="832865"/>
                </a:lnTo>
                <a:lnTo>
                  <a:pt x="28575" y="818514"/>
                </a:lnTo>
                <a:close/>
              </a:path>
              <a:path w="85725" h="904239">
                <a:moveTo>
                  <a:pt x="57150" y="0"/>
                </a:moveTo>
                <a:lnTo>
                  <a:pt x="28575" y="0"/>
                </a:lnTo>
                <a:lnTo>
                  <a:pt x="28575" y="832865"/>
                </a:lnTo>
                <a:lnTo>
                  <a:pt x="57150" y="832865"/>
                </a:lnTo>
                <a:lnTo>
                  <a:pt x="57150" y="0"/>
                </a:lnTo>
                <a:close/>
              </a:path>
              <a:path w="85725" h="904239">
                <a:moveTo>
                  <a:pt x="85725" y="818514"/>
                </a:moveTo>
                <a:lnTo>
                  <a:pt x="57150" y="818514"/>
                </a:lnTo>
                <a:lnTo>
                  <a:pt x="57150" y="832865"/>
                </a:lnTo>
                <a:lnTo>
                  <a:pt x="78538" y="832865"/>
                </a:lnTo>
                <a:lnTo>
                  <a:pt x="85725" y="818514"/>
                </a:lnTo>
                <a:close/>
              </a:path>
            </a:pathLst>
          </a:custGeom>
          <a:solidFill>
            <a:srgbClr val="000000"/>
          </a:solidFill>
        </p:spPr>
        <p:txBody>
          <a:bodyPr wrap="square" lIns="0" tIns="0" rIns="0" bIns="0" rtlCol="0"/>
          <a:lstStyle/>
          <a:p>
            <a:endParaRPr>
              <a:latin typeface="+mj-lt"/>
            </a:endParaRPr>
          </a:p>
        </p:txBody>
      </p:sp>
      <p:sp>
        <p:nvSpPr>
          <p:cNvPr id="13" name="object 13"/>
          <p:cNvSpPr txBox="1"/>
          <p:nvPr/>
        </p:nvSpPr>
        <p:spPr>
          <a:xfrm>
            <a:off x="2289810" y="4134739"/>
            <a:ext cx="1666239" cy="1000760"/>
          </a:xfrm>
          <a:prstGeom prst="rect">
            <a:avLst/>
          </a:prstGeom>
        </p:spPr>
        <p:txBody>
          <a:bodyPr vert="horz" wrap="square" lIns="0" tIns="12065" rIns="0" bIns="0" rtlCol="0">
            <a:spAutoFit/>
          </a:bodyPr>
          <a:lstStyle/>
          <a:p>
            <a:pPr marL="12700" marR="5080" algn="ctr">
              <a:lnSpc>
                <a:spcPct val="100000"/>
              </a:lnSpc>
              <a:spcBef>
                <a:spcPts val="95"/>
              </a:spcBef>
            </a:pPr>
            <a:r>
              <a:rPr sz="1600" spc="-5" dirty="0" err="1">
                <a:latin typeface="+mj-lt"/>
                <a:cs typeface="Roboto"/>
              </a:rPr>
              <a:t>Administ</a:t>
            </a:r>
            <a:r>
              <a:rPr lang="en-IN" sz="1600" spc="-5" dirty="0">
                <a:latin typeface="+mj-lt"/>
                <a:cs typeface="Roboto"/>
              </a:rPr>
              <a:t>r</a:t>
            </a:r>
            <a:r>
              <a:rPr sz="1600" spc="-5" dirty="0" err="1">
                <a:latin typeface="+mj-lt"/>
                <a:cs typeface="Roboto"/>
              </a:rPr>
              <a:t>ation</a:t>
            </a:r>
            <a:r>
              <a:rPr sz="1600" spc="-5" dirty="0">
                <a:latin typeface="+mj-lt"/>
                <a:cs typeface="Roboto"/>
              </a:rPr>
              <a:t>, </a:t>
            </a:r>
            <a:r>
              <a:rPr sz="1600" dirty="0">
                <a:latin typeface="+mj-lt"/>
                <a:cs typeface="Roboto"/>
              </a:rPr>
              <a:t> Repo</a:t>
            </a:r>
            <a:r>
              <a:rPr lang="en-IN" sz="1600" dirty="0">
                <a:latin typeface="+mj-lt"/>
                <a:cs typeface="Roboto"/>
              </a:rPr>
              <a:t>r</a:t>
            </a:r>
            <a:r>
              <a:rPr sz="1600" dirty="0">
                <a:latin typeface="+mj-lt"/>
                <a:cs typeface="Roboto"/>
              </a:rPr>
              <a:t>ting,</a:t>
            </a:r>
            <a:r>
              <a:rPr sz="1600" spc="-55" dirty="0">
                <a:latin typeface="+mj-lt"/>
                <a:cs typeface="Roboto"/>
              </a:rPr>
              <a:t> </a:t>
            </a:r>
            <a:r>
              <a:rPr sz="1600" spc="-15" dirty="0">
                <a:latin typeface="+mj-lt"/>
                <a:cs typeface="Roboto"/>
              </a:rPr>
              <a:t>Receipt </a:t>
            </a:r>
            <a:r>
              <a:rPr sz="1600" spc="-385" dirty="0">
                <a:latin typeface="+mj-lt"/>
                <a:cs typeface="Roboto"/>
              </a:rPr>
              <a:t> </a:t>
            </a:r>
            <a:r>
              <a:rPr sz="1600" spc="-5" dirty="0">
                <a:latin typeface="+mj-lt"/>
                <a:cs typeface="Roboto"/>
              </a:rPr>
              <a:t>&amp;</a:t>
            </a:r>
            <a:r>
              <a:rPr sz="1600" spc="5" dirty="0">
                <a:latin typeface="+mj-lt"/>
                <a:cs typeface="Roboto"/>
              </a:rPr>
              <a:t> </a:t>
            </a:r>
            <a:r>
              <a:rPr sz="1600" spc="-20" dirty="0">
                <a:latin typeface="+mj-lt"/>
                <a:cs typeface="Roboto"/>
              </a:rPr>
              <a:t>Payments, </a:t>
            </a:r>
            <a:r>
              <a:rPr sz="1600" spc="-15" dirty="0">
                <a:latin typeface="+mj-lt"/>
                <a:cs typeface="Roboto"/>
              </a:rPr>
              <a:t> Compounding</a:t>
            </a:r>
            <a:endParaRPr sz="1600" dirty="0">
              <a:latin typeface="+mj-lt"/>
              <a:cs typeface="Roboto"/>
            </a:endParaRPr>
          </a:p>
        </p:txBody>
      </p:sp>
      <p:sp>
        <p:nvSpPr>
          <p:cNvPr id="14" name="object 14"/>
          <p:cNvSpPr/>
          <p:nvPr/>
        </p:nvSpPr>
        <p:spPr>
          <a:xfrm>
            <a:off x="4235958" y="2303526"/>
            <a:ext cx="1746885" cy="562610"/>
          </a:xfrm>
          <a:custGeom>
            <a:avLst/>
            <a:gdLst/>
            <a:ahLst/>
            <a:cxnLst/>
            <a:rect l="l" t="t" r="r" b="b"/>
            <a:pathLst>
              <a:path w="1746885" h="562610">
                <a:moveTo>
                  <a:pt x="0" y="93725"/>
                </a:moveTo>
                <a:lnTo>
                  <a:pt x="7358" y="57221"/>
                </a:lnTo>
                <a:lnTo>
                  <a:pt x="27431" y="27432"/>
                </a:lnTo>
                <a:lnTo>
                  <a:pt x="57221" y="7358"/>
                </a:lnTo>
                <a:lnTo>
                  <a:pt x="93725" y="0"/>
                </a:lnTo>
                <a:lnTo>
                  <a:pt x="1652777" y="0"/>
                </a:lnTo>
                <a:lnTo>
                  <a:pt x="1689282" y="7358"/>
                </a:lnTo>
                <a:lnTo>
                  <a:pt x="1719071" y="27432"/>
                </a:lnTo>
                <a:lnTo>
                  <a:pt x="1739145" y="57221"/>
                </a:lnTo>
                <a:lnTo>
                  <a:pt x="1746503" y="93725"/>
                </a:lnTo>
                <a:lnTo>
                  <a:pt x="1746503" y="468629"/>
                </a:lnTo>
                <a:lnTo>
                  <a:pt x="1739145" y="505134"/>
                </a:lnTo>
                <a:lnTo>
                  <a:pt x="1719071" y="534924"/>
                </a:lnTo>
                <a:lnTo>
                  <a:pt x="1689282" y="554997"/>
                </a:lnTo>
                <a:lnTo>
                  <a:pt x="1652777" y="562356"/>
                </a:lnTo>
                <a:lnTo>
                  <a:pt x="93725" y="562356"/>
                </a:lnTo>
                <a:lnTo>
                  <a:pt x="57221" y="554997"/>
                </a:lnTo>
                <a:lnTo>
                  <a:pt x="27431" y="534924"/>
                </a:lnTo>
                <a:lnTo>
                  <a:pt x="7358" y="505134"/>
                </a:lnTo>
                <a:lnTo>
                  <a:pt x="0" y="468629"/>
                </a:lnTo>
                <a:lnTo>
                  <a:pt x="0" y="93725"/>
                </a:lnTo>
                <a:close/>
              </a:path>
            </a:pathLst>
          </a:custGeom>
          <a:ln w="28575">
            <a:solidFill>
              <a:srgbClr val="000000"/>
            </a:solidFill>
          </a:ln>
        </p:spPr>
        <p:txBody>
          <a:bodyPr wrap="square" lIns="0" tIns="0" rIns="0" bIns="0" rtlCol="0"/>
          <a:lstStyle/>
          <a:p>
            <a:endParaRPr>
              <a:latin typeface="+mj-lt"/>
            </a:endParaRPr>
          </a:p>
        </p:txBody>
      </p:sp>
      <p:sp>
        <p:nvSpPr>
          <p:cNvPr id="15" name="object 15"/>
          <p:cNvSpPr txBox="1"/>
          <p:nvPr/>
        </p:nvSpPr>
        <p:spPr>
          <a:xfrm>
            <a:off x="4773625" y="2431372"/>
            <a:ext cx="820023" cy="258404"/>
          </a:xfrm>
          <a:prstGeom prst="rect">
            <a:avLst/>
          </a:prstGeom>
        </p:spPr>
        <p:txBody>
          <a:bodyPr vert="horz" wrap="square" lIns="0" tIns="12065" rIns="0" bIns="0" rtlCol="0">
            <a:spAutoFit/>
          </a:bodyPr>
          <a:lstStyle/>
          <a:p>
            <a:pPr marL="12700">
              <a:lnSpc>
                <a:spcPct val="100000"/>
              </a:lnSpc>
              <a:spcBef>
                <a:spcPts val="95"/>
              </a:spcBef>
            </a:pPr>
            <a:r>
              <a:rPr sz="1600" b="1" spc="-30" dirty="0">
                <a:solidFill>
                  <a:schemeClr val="accent4"/>
                </a:solidFill>
                <a:latin typeface="+mj-lt"/>
                <a:cs typeface="Roboto"/>
              </a:rPr>
              <a:t>D</a:t>
            </a:r>
            <a:r>
              <a:rPr sz="1600" b="1" spc="140" dirty="0">
                <a:solidFill>
                  <a:schemeClr val="accent4"/>
                </a:solidFill>
                <a:latin typeface="+mj-lt"/>
                <a:cs typeface="Roboto"/>
              </a:rPr>
              <a:t>PII</a:t>
            </a:r>
            <a:r>
              <a:rPr lang="en-IN" sz="1600" b="1" spc="140" dirty="0">
                <a:solidFill>
                  <a:schemeClr val="accent4"/>
                </a:solidFill>
                <a:latin typeface="+mj-lt"/>
                <a:cs typeface="Roboto"/>
              </a:rPr>
              <a:t>T</a:t>
            </a:r>
            <a:endParaRPr sz="1600" dirty="0">
              <a:solidFill>
                <a:schemeClr val="accent4"/>
              </a:solidFill>
              <a:latin typeface="+mj-lt"/>
              <a:cs typeface="Roboto"/>
            </a:endParaRPr>
          </a:p>
        </p:txBody>
      </p:sp>
      <p:sp>
        <p:nvSpPr>
          <p:cNvPr id="16" name="object 16"/>
          <p:cNvSpPr/>
          <p:nvPr/>
        </p:nvSpPr>
        <p:spPr>
          <a:xfrm>
            <a:off x="5066410" y="2865882"/>
            <a:ext cx="85725" cy="904240"/>
          </a:xfrm>
          <a:custGeom>
            <a:avLst/>
            <a:gdLst/>
            <a:ahLst/>
            <a:cxnLst/>
            <a:rect l="l" t="t" r="r" b="b"/>
            <a:pathLst>
              <a:path w="85725" h="904239">
                <a:moveTo>
                  <a:pt x="28575" y="818514"/>
                </a:moveTo>
                <a:lnTo>
                  <a:pt x="0" y="818514"/>
                </a:lnTo>
                <a:lnTo>
                  <a:pt x="42799" y="904239"/>
                </a:lnTo>
                <a:lnTo>
                  <a:pt x="78538" y="832865"/>
                </a:lnTo>
                <a:lnTo>
                  <a:pt x="28575" y="832865"/>
                </a:lnTo>
                <a:lnTo>
                  <a:pt x="28575" y="818514"/>
                </a:lnTo>
                <a:close/>
              </a:path>
              <a:path w="85725" h="904239">
                <a:moveTo>
                  <a:pt x="57150" y="0"/>
                </a:moveTo>
                <a:lnTo>
                  <a:pt x="28575" y="0"/>
                </a:lnTo>
                <a:lnTo>
                  <a:pt x="28575" y="832865"/>
                </a:lnTo>
                <a:lnTo>
                  <a:pt x="57150" y="832865"/>
                </a:lnTo>
                <a:lnTo>
                  <a:pt x="57150" y="0"/>
                </a:lnTo>
                <a:close/>
              </a:path>
              <a:path w="85725" h="904239">
                <a:moveTo>
                  <a:pt x="85725" y="818514"/>
                </a:moveTo>
                <a:lnTo>
                  <a:pt x="57150" y="818514"/>
                </a:lnTo>
                <a:lnTo>
                  <a:pt x="57150" y="832865"/>
                </a:lnTo>
                <a:lnTo>
                  <a:pt x="78538" y="832865"/>
                </a:lnTo>
                <a:lnTo>
                  <a:pt x="85725" y="818514"/>
                </a:lnTo>
                <a:close/>
              </a:path>
            </a:pathLst>
          </a:custGeom>
          <a:solidFill>
            <a:srgbClr val="000000"/>
          </a:solidFill>
        </p:spPr>
        <p:txBody>
          <a:bodyPr wrap="square" lIns="0" tIns="0" rIns="0" bIns="0" rtlCol="0"/>
          <a:lstStyle/>
          <a:p>
            <a:endParaRPr>
              <a:latin typeface="+mj-lt"/>
            </a:endParaRPr>
          </a:p>
        </p:txBody>
      </p:sp>
      <p:sp>
        <p:nvSpPr>
          <p:cNvPr id="17" name="object 17"/>
          <p:cNvSpPr txBox="1"/>
          <p:nvPr/>
        </p:nvSpPr>
        <p:spPr>
          <a:xfrm>
            <a:off x="4203319" y="4138422"/>
            <a:ext cx="1809750" cy="513080"/>
          </a:xfrm>
          <a:prstGeom prst="rect">
            <a:avLst/>
          </a:prstGeom>
        </p:spPr>
        <p:txBody>
          <a:bodyPr vert="horz" wrap="square" lIns="0" tIns="12065" rIns="0" bIns="0" rtlCol="0">
            <a:spAutoFit/>
          </a:bodyPr>
          <a:lstStyle/>
          <a:p>
            <a:pPr marL="504825" marR="5080" indent="-492759">
              <a:lnSpc>
                <a:spcPct val="100000"/>
              </a:lnSpc>
              <a:spcBef>
                <a:spcPts val="95"/>
              </a:spcBef>
            </a:pPr>
            <a:r>
              <a:rPr sz="1600" spc="-5" dirty="0" err="1">
                <a:latin typeface="+mj-lt"/>
                <a:cs typeface="Roboto"/>
              </a:rPr>
              <a:t>Indust</a:t>
            </a:r>
            <a:r>
              <a:rPr lang="en-IN" sz="1600" spc="-5" dirty="0">
                <a:latin typeface="+mj-lt"/>
                <a:cs typeface="Roboto"/>
              </a:rPr>
              <a:t>r</a:t>
            </a:r>
            <a:r>
              <a:rPr sz="1600" spc="-5" dirty="0" err="1">
                <a:latin typeface="+mj-lt"/>
                <a:cs typeface="Roboto"/>
              </a:rPr>
              <a:t>ial</a:t>
            </a:r>
            <a:r>
              <a:rPr sz="1600" spc="-10" dirty="0">
                <a:latin typeface="+mj-lt"/>
                <a:cs typeface="Roboto"/>
              </a:rPr>
              <a:t> Policies</a:t>
            </a:r>
            <a:r>
              <a:rPr sz="1600" spc="-5" dirty="0">
                <a:latin typeface="+mj-lt"/>
                <a:cs typeface="Roboto"/>
              </a:rPr>
              <a:t> &amp; </a:t>
            </a:r>
            <a:r>
              <a:rPr sz="1600" spc="-380" dirty="0">
                <a:latin typeface="+mj-lt"/>
                <a:cs typeface="Roboto"/>
              </a:rPr>
              <a:t> </a:t>
            </a:r>
            <a:r>
              <a:rPr sz="1600" spc="5" dirty="0">
                <a:latin typeface="+mj-lt"/>
                <a:cs typeface="Roboto"/>
              </a:rPr>
              <a:t>App</a:t>
            </a:r>
            <a:r>
              <a:rPr lang="en-IN" sz="1600" spc="5" dirty="0">
                <a:latin typeface="+mj-lt"/>
                <a:cs typeface="Roboto"/>
              </a:rPr>
              <a:t>r</a:t>
            </a:r>
            <a:r>
              <a:rPr sz="1600" spc="5" dirty="0">
                <a:latin typeface="+mj-lt"/>
                <a:cs typeface="Roboto"/>
              </a:rPr>
              <a:t>oval</a:t>
            </a:r>
            <a:endParaRPr sz="1600" dirty="0">
              <a:latin typeface="+mj-lt"/>
              <a:cs typeface="Roboto"/>
            </a:endParaRPr>
          </a:p>
        </p:txBody>
      </p:sp>
      <p:sp>
        <p:nvSpPr>
          <p:cNvPr id="18" name="object 18"/>
          <p:cNvSpPr/>
          <p:nvPr/>
        </p:nvSpPr>
        <p:spPr>
          <a:xfrm>
            <a:off x="6223253" y="2300477"/>
            <a:ext cx="1746885" cy="561340"/>
          </a:xfrm>
          <a:custGeom>
            <a:avLst/>
            <a:gdLst/>
            <a:ahLst/>
            <a:cxnLst/>
            <a:rect l="l" t="t" r="r" b="b"/>
            <a:pathLst>
              <a:path w="1746884" h="561339">
                <a:moveTo>
                  <a:pt x="0" y="93472"/>
                </a:moveTo>
                <a:lnTo>
                  <a:pt x="7354" y="57114"/>
                </a:lnTo>
                <a:lnTo>
                  <a:pt x="27400" y="27400"/>
                </a:lnTo>
                <a:lnTo>
                  <a:pt x="57114" y="7354"/>
                </a:lnTo>
                <a:lnTo>
                  <a:pt x="93472" y="0"/>
                </a:lnTo>
                <a:lnTo>
                  <a:pt x="1653031" y="0"/>
                </a:lnTo>
                <a:lnTo>
                  <a:pt x="1689389" y="7354"/>
                </a:lnTo>
                <a:lnTo>
                  <a:pt x="1719103" y="27400"/>
                </a:lnTo>
                <a:lnTo>
                  <a:pt x="1739149" y="57114"/>
                </a:lnTo>
                <a:lnTo>
                  <a:pt x="1746503" y="93472"/>
                </a:lnTo>
                <a:lnTo>
                  <a:pt x="1746503" y="467360"/>
                </a:lnTo>
                <a:lnTo>
                  <a:pt x="1739149" y="503717"/>
                </a:lnTo>
                <a:lnTo>
                  <a:pt x="1719103" y="533431"/>
                </a:lnTo>
                <a:lnTo>
                  <a:pt x="1689389" y="553477"/>
                </a:lnTo>
                <a:lnTo>
                  <a:pt x="1653031" y="560832"/>
                </a:lnTo>
                <a:lnTo>
                  <a:pt x="93472" y="560832"/>
                </a:lnTo>
                <a:lnTo>
                  <a:pt x="57114" y="553477"/>
                </a:lnTo>
                <a:lnTo>
                  <a:pt x="27400" y="533431"/>
                </a:lnTo>
                <a:lnTo>
                  <a:pt x="7354" y="503717"/>
                </a:lnTo>
                <a:lnTo>
                  <a:pt x="0" y="467360"/>
                </a:lnTo>
                <a:lnTo>
                  <a:pt x="0" y="93472"/>
                </a:lnTo>
                <a:close/>
              </a:path>
            </a:pathLst>
          </a:custGeom>
          <a:ln w="28575">
            <a:solidFill>
              <a:srgbClr val="000000"/>
            </a:solidFill>
          </a:ln>
        </p:spPr>
        <p:txBody>
          <a:bodyPr wrap="square" lIns="0" tIns="0" rIns="0" bIns="0" rtlCol="0"/>
          <a:lstStyle/>
          <a:p>
            <a:endParaRPr>
              <a:latin typeface="+mj-lt"/>
            </a:endParaRPr>
          </a:p>
        </p:txBody>
      </p:sp>
      <p:sp>
        <p:nvSpPr>
          <p:cNvPr id="19" name="object 19"/>
          <p:cNvSpPr txBox="1"/>
          <p:nvPr/>
        </p:nvSpPr>
        <p:spPr>
          <a:xfrm>
            <a:off x="6806182" y="2429636"/>
            <a:ext cx="615603" cy="260140"/>
          </a:xfrm>
          <a:prstGeom prst="rect">
            <a:avLst/>
          </a:prstGeom>
        </p:spPr>
        <p:txBody>
          <a:bodyPr vert="horz" wrap="square" lIns="0" tIns="12065" rIns="0" bIns="0" rtlCol="0">
            <a:spAutoFit/>
          </a:bodyPr>
          <a:lstStyle/>
          <a:p>
            <a:pPr marL="12700">
              <a:lnSpc>
                <a:spcPct val="100000"/>
              </a:lnSpc>
              <a:spcBef>
                <a:spcPts val="95"/>
              </a:spcBef>
            </a:pPr>
            <a:r>
              <a:rPr sz="1600" b="1" spc="20" dirty="0">
                <a:solidFill>
                  <a:schemeClr val="accent4"/>
                </a:solidFill>
                <a:latin typeface="+mj-lt"/>
                <a:cs typeface="Roboto"/>
              </a:rPr>
              <a:t>CCEA</a:t>
            </a:r>
            <a:endParaRPr sz="1600" dirty="0">
              <a:solidFill>
                <a:schemeClr val="accent4"/>
              </a:solidFill>
              <a:latin typeface="+mj-lt"/>
              <a:cs typeface="Roboto"/>
            </a:endParaRPr>
          </a:p>
        </p:txBody>
      </p:sp>
      <p:sp>
        <p:nvSpPr>
          <p:cNvPr id="20" name="object 20"/>
          <p:cNvSpPr/>
          <p:nvPr/>
        </p:nvSpPr>
        <p:spPr>
          <a:xfrm>
            <a:off x="7053706" y="2861310"/>
            <a:ext cx="85725" cy="904240"/>
          </a:xfrm>
          <a:custGeom>
            <a:avLst/>
            <a:gdLst/>
            <a:ahLst/>
            <a:cxnLst/>
            <a:rect l="l" t="t" r="r" b="b"/>
            <a:pathLst>
              <a:path w="85725" h="904239">
                <a:moveTo>
                  <a:pt x="28575" y="818514"/>
                </a:moveTo>
                <a:lnTo>
                  <a:pt x="0" y="818514"/>
                </a:lnTo>
                <a:lnTo>
                  <a:pt x="42799" y="904239"/>
                </a:lnTo>
                <a:lnTo>
                  <a:pt x="78538" y="832865"/>
                </a:lnTo>
                <a:lnTo>
                  <a:pt x="28575" y="832865"/>
                </a:lnTo>
                <a:lnTo>
                  <a:pt x="28575" y="818514"/>
                </a:lnTo>
                <a:close/>
              </a:path>
              <a:path w="85725" h="904239">
                <a:moveTo>
                  <a:pt x="57150" y="0"/>
                </a:moveTo>
                <a:lnTo>
                  <a:pt x="28575" y="0"/>
                </a:lnTo>
                <a:lnTo>
                  <a:pt x="28575" y="832865"/>
                </a:lnTo>
                <a:lnTo>
                  <a:pt x="57150" y="832865"/>
                </a:lnTo>
                <a:lnTo>
                  <a:pt x="57150" y="0"/>
                </a:lnTo>
                <a:close/>
              </a:path>
              <a:path w="85725" h="904239">
                <a:moveTo>
                  <a:pt x="85725" y="818514"/>
                </a:moveTo>
                <a:lnTo>
                  <a:pt x="57150" y="818514"/>
                </a:lnTo>
                <a:lnTo>
                  <a:pt x="57150" y="832865"/>
                </a:lnTo>
                <a:lnTo>
                  <a:pt x="78538" y="832865"/>
                </a:lnTo>
                <a:lnTo>
                  <a:pt x="85725" y="818514"/>
                </a:lnTo>
                <a:close/>
              </a:path>
            </a:pathLst>
          </a:custGeom>
          <a:solidFill>
            <a:srgbClr val="000000"/>
          </a:solidFill>
        </p:spPr>
        <p:txBody>
          <a:bodyPr wrap="square" lIns="0" tIns="0" rIns="0" bIns="0" rtlCol="0"/>
          <a:lstStyle/>
          <a:p>
            <a:endParaRPr>
              <a:latin typeface="+mj-lt"/>
            </a:endParaRPr>
          </a:p>
        </p:txBody>
      </p:sp>
      <p:sp>
        <p:nvSpPr>
          <p:cNvPr id="21" name="object 21"/>
          <p:cNvSpPr txBox="1"/>
          <p:nvPr/>
        </p:nvSpPr>
        <p:spPr>
          <a:xfrm>
            <a:off x="6358890" y="4134739"/>
            <a:ext cx="1473835" cy="513080"/>
          </a:xfrm>
          <a:prstGeom prst="rect">
            <a:avLst/>
          </a:prstGeom>
        </p:spPr>
        <p:txBody>
          <a:bodyPr vert="horz" wrap="square" lIns="0" tIns="12065" rIns="0" bIns="0" rtlCol="0">
            <a:spAutoFit/>
          </a:bodyPr>
          <a:lstStyle/>
          <a:p>
            <a:pPr marL="337185" marR="5080" indent="-325120">
              <a:lnSpc>
                <a:spcPct val="100000"/>
              </a:lnSpc>
              <a:spcBef>
                <a:spcPts val="95"/>
              </a:spcBef>
            </a:pPr>
            <a:r>
              <a:rPr sz="1600" spc="-10" dirty="0">
                <a:latin typeface="+mj-lt"/>
                <a:cs typeface="Roboto"/>
              </a:rPr>
              <a:t>Specified</a:t>
            </a:r>
            <a:r>
              <a:rPr sz="1600" spc="-40" dirty="0">
                <a:latin typeface="+mj-lt"/>
                <a:cs typeface="Roboto"/>
              </a:rPr>
              <a:t> </a:t>
            </a:r>
            <a:r>
              <a:rPr sz="1600" spc="-15" dirty="0">
                <a:latin typeface="+mj-lt"/>
                <a:cs typeface="Roboto"/>
              </a:rPr>
              <a:t>Limits </a:t>
            </a:r>
            <a:r>
              <a:rPr sz="1600" spc="-385" dirty="0">
                <a:latin typeface="+mj-lt"/>
                <a:cs typeface="Roboto"/>
              </a:rPr>
              <a:t> </a:t>
            </a:r>
            <a:r>
              <a:rPr sz="1600" spc="5" dirty="0">
                <a:latin typeface="+mj-lt"/>
                <a:cs typeface="Roboto"/>
              </a:rPr>
              <a:t>App</a:t>
            </a:r>
            <a:r>
              <a:rPr lang="en-IN" sz="1600" spc="5" dirty="0">
                <a:latin typeface="+mj-lt"/>
                <a:cs typeface="Roboto"/>
              </a:rPr>
              <a:t>r</a:t>
            </a:r>
            <a:r>
              <a:rPr sz="1600" spc="5" dirty="0">
                <a:latin typeface="+mj-lt"/>
                <a:cs typeface="Roboto"/>
              </a:rPr>
              <a:t>oval</a:t>
            </a:r>
            <a:endParaRPr sz="1600" dirty="0">
              <a:latin typeface="+mj-lt"/>
              <a:cs typeface="Roboto"/>
            </a:endParaRPr>
          </a:p>
        </p:txBody>
      </p:sp>
      <p:sp>
        <p:nvSpPr>
          <p:cNvPr id="22" name="object 22"/>
          <p:cNvSpPr/>
          <p:nvPr/>
        </p:nvSpPr>
        <p:spPr>
          <a:xfrm>
            <a:off x="8209026" y="2295905"/>
            <a:ext cx="1746885" cy="562610"/>
          </a:xfrm>
          <a:custGeom>
            <a:avLst/>
            <a:gdLst/>
            <a:ahLst/>
            <a:cxnLst/>
            <a:rect l="l" t="t" r="r" b="b"/>
            <a:pathLst>
              <a:path w="1746884" h="562610">
                <a:moveTo>
                  <a:pt x="0" y="93726"/>
                </a:moveTo>
                <a:lnTo>
                  <a:pt x="7358" y="57221"/>
                </a:lnTo>
                <a:lnTo>
                  <a:pt x="27431" y="27431"/>
                </a:lnTo>
                <a:lnTo>
                  <a:pt x="57221" y="7358"/>
                </a:lnTo>
                <a:lnTo>
                  <a:pt x="93725" y="0"/>
                </a:lnTo>
                <a:lnTo>
                  <a:pt x="1652777" y="0"/>
                </a:lnTo>
                <a:lnTo>
                  <a:pt x="1689282" y="7358"/>
                </a:lnTo>
                <a:lnTo>
                  <a:pt x="1719072" y="27432"/>
                </a:lnTo>
                <a:lnTo>
                  <a:pt x="1739145" y="57221"/>
                </a:lnTo>
                <a:lnTo>
                  <a:pt x="1746503" y="93726"/>
                </a:lnTo>
                <a:lnTo>
                  <a:pt x="1746503" y="468630"/>
                </a:lnTo>
                <a:lnTo>
                  <a:pt x="1739145" y="505134"/>
                </a:lnTo>
                <a:lnTo>
                  <a:pt x="1719072" y="534924"/>
                </a:lnTo>
                <a:lnTo>
                  <a:pt x="1689282" y="554997"/>
                </a:lnTo>
                <a:lnTo>
                  <a:pt x="1652777" y="562356"/>
                </a:lnTo>
                <a:lnTo>
                  <a:pt x="93725" y="562356"/>
                </a:lnTo>
                <a:lnTo>
                  <a:pt x="57221" y="554997"/>
                </a:lnTo>
                <a:lnTo>
                  <a:pt x="27431" y="534924"/>
                </a:lnTo>
                <a:lnTo>
                  <a:pt x="7358" y="505134"/>
                </a:lnTo>
                <a:lnTo>
                  <a:pt x="0" y="468630"/>
                </a:lnTo>
                <a:lnTo>
                  <a:pt x="0" y="93726"/>
                </a:lnTo>
                <a:close/>
              </a:path>
            </a:pathLst>
          </a:custGeom>
          <a:ln w="28575">
            <a:solidFill>
              <a:srgbClr val="000000"/>
            </a:solidFill>
          </a:ln>
        </p:spPr>
        <p:txBody>
          <a:bodyPr wrap="square" lIns="0" tIns="0" rIns="0" bIns="0" rtlCol="0"/>
          <a:lstStyle/>
          <a:p>
            <a:endParaRPr>
              <a:latin typeface="+mj-lt"/>
            </a:endParaRPr>
          </a:p>
        </p:txBody>
      </p:sp>
      <p:sp>
        <p:nvSpPr>
          <p:cNvPr id="23" name="object 23"/>
          <p:cNvSpPr txBox="1"/>
          <p:nvPr/>
        </p:nvSpPr>
        <p:spPr>
          <a:xfrm>
            <a:off x="8613392" y="2425954"/>
            <a:ext cx="1328580" cy="258404"/>
          </a:xfrm>
          <a:prstGeom prst="rect">
            <a:avLst/>
          </a:prstGeom>
        </p:spPr>
        <p:txBody>
          <a:bodyPr vert="horz" wrap="square" lIns="0" tIns="12065" rIns="0" bIns="0" rtlCol="0">
            <a:spAutoFit/>
          </a:bodyPr>
          <a:lstStyle/>
          <a:p>
            <a:pPr marL="12700">
              <a:lnSpc>
                <a:spcPct val="100000"/>
              </a:lnSpc>
              <a:spcBef>
                <a:spcPts val="95"/>
              </a:spcBef>
            </a:pPr>
            <a:r>
              <a:rPr sz="1600" b="1" spc="-5" dirty="0" err="1">
                <a:solidFill>
                  <a:schemeClr val="accent4"/>
                </a:solidFill>
                <a:latin typeface="+mj-lt"/>
                <a:cs typeface="Roboto"/>
              </a:rPr>
              <a:t>M</a:t>
            </a:r>
            <a:r>
              <a:rPr sz="1600" b="1" spc="-10" dirty="0" err="1">
                <a:solidFill>
                  <a:schemeClr val="accent4"/>
                </a:solidFill>
                <a:latin typeface="+mj-lt"/>
                <a:cs typeface="Roboto"/>
              </a:rPr>
              <a:t>i</a:t>
            </a:r>
            <a:r>
              <a:rPr sz="1600" b="1" spc="15" dirty="0" err="1">
                <a:solidFill>
                  <a:schemeClr val="accent4"/>
                </a:solidFill>
                <a:latin typeface="+mj-lt"/>
                <a:cs typeface="Roboto"/>
              </a:rPr>
              <a:t>nist</a:t>
            </a:r>
            <a:r>
              <a:rPr lang="en-IN" sz="1600" b="1" spc="15" dirty="0">
                <a:solidFill>
                  <a:schemeClr val="accent4"/>
                </a:solidFill>
                <a:latin typeface="+mj-lt"/>
                <a:cs typeface="Roboto"/>
              </a:rPr>
              <a:t>r</a:t>
            </a:r>
            <a:r>
              <a:rPr sz="1600" b="1" spc="15" dirty="0" err="1">
                <a:solidFill>
                  <a:schemeClr val="accent4"/>
                </a:solidFill>
                <a:latin typeface="+mj-lt"/>
                <a:cs typeface="Roboto"/>
              </a:rPr>
              <a:t>ies</a:t>
            </a:r>
            <a:endParaRPr sz="1600" dirty="0">
              <a:solidFill>
                <a:schemeClr val="accent4"/>
              </a:solidFill>
              <a:latin typeface="+mj-lt"/>
              <a:cs typeface="Roboto"/>
            </a:endParaRPr>
          </a:p>
        </p:txBody>
      </p:sp>
      <p:sp>
        <p:nvSpPr>
          <p:cNvPr id="24" name="object 24"/>
          <p:cNvSpPr/>
          <p:nvPr/>
        </p:nvSpPr>
        <p:spPr>
          <a:xfrm>
            <a:off x="9039352" y="2858261"/>
            <a:ext cx="85725" cy="904240"/>
          </a:xfrm>
          <a:custGeom>
            <a:avLst/>
            <a:gdLst/>
            <a:ahLst/>
            <a:cxnLst/>
            <a:rect l="l" t="t" r="r" b="b"/>
            <a:pathLst>
              <a:path w="85725" h="904239">
                <a:moveTo>
                  <a:pt x="28577" y="818514"/>
                </a:moveTo>
                <a:lnTo>
                  <a:pt x="0" y="818514"/>
                </a:lnTo>
                <a:lnTo>
                  <a:pt x="42925" y="904239"/>
                </a:lnTo>
                <a:lnTo>
                  <a:pt x="78560" y="832865"/>
                </a:lnTo>
                <a:lnTo>
                  <a:pt x="28575" y="832865"/>
                </a:lnTo>
                <a:lnTo>
                  <a:pt x="28577" y="818514"/>
                </a:lnTo>
                <a:close/>
              </a:path>
              <a:path w="85725" h="904239">
                <a:moveTo>
                  <a:pt x="57276" y="0"/>
                </a:moveTo>
                <a:lnTo>
                  <a:pt x="28701" y="0"/>
                </a:lnTo>
                <a:lnTo>
                  <a:pt x="28575" y="832865"/>
                </a:lnTo>
                <a:lnTo>
                  <a:pt x="57150" y="832865"/>
                </a:lnTo>
                <a:lnTo>
                  <a:pt x="57276" y="0"/>
                </a:lnTo>
                <a:close/>
              </a:path>
              <a:path w="85725" h="904239">
                <a:moveTo>
                  <a:pt x="85725" y="818514"/>
                </a:moveTo>
                <a:lnTo>
                  <a:pt x="57152" y="818514"/>
                </a:lnTo>
                <a:lnTo>
                  <a:pt x="57150" y="832865"/>
                </a:lnTo>
                <a:lnTo>
                  <a:pt x="78560" y="832865"/>
                </a:lnTo>
                <a:lnTo>
                  <a:pt x="85725" y="818514"/>
                </a:lnTo>
                <a:close/>
              </a:path>
            </a:pathLst>
          </a:custGeom>
          <a:solidFill>
            <a:srgbClr val="000000"/>
          </a:solidFill>
        </p:spPr>
        <p:txBody>
          <a:bodyPr wrap="square" lIns="0" tIns="0" rIns="0" bIns="0" rtlCol="0"/>
          <a:lstStyle/>
          <a:p>
            <a:endParaRPr>
              <a:latin typeface="+mj-lt"/>
            </a:endParaRPr>
          </a:p>
        </p:txBody>
      </p:sp>
      <p:sp>
        <p:nvSpPr>
          <p:cNvPr id="25" name="object 25"/>
          <p:cNvSpPr txBox="1"/>
          <p:nvPr/>
        </p:nvSpPr>
        <p:spPr>
          <a:xfrm>
            <a:off x="8533003" y="4130497"/>
            <a:ext cx="1096645" cy="513080"/>
          </a:xfrm>
          <a:prstGeom prst="rect">
            <a:avLst/>
          </a:prstGeom>
        </p:spPr>
        <p:txBody>
          <a:bodyPr vert="horz" wrap="square" lIns="0" tIns="12065" rIns="0" bIns="0" rtlCol="0">
            <a:spAutoFit/>
          </a:bodyPr>
          <a:lstStyle/>
          <a:p>
            <a:pPr marL="12700">
              <a:lnSpc>
                <a:spcPct val="100000"/>
              </a:lnSpc>
              <a:spcBef>
                <a:spcPts val="95"/>
              </a:spcBef>
            </a:pPr>
            <a:r>
              <a:rPr sz="1600" spc="45" dirty="0" err="1">
                <a:latin typeface="+mj-lt"/>
                <a:cs typeface="Roboto"/>
              </a:rPr>
              <a:t>Fo</a:t>
            </a:r>
            <a:r>
              <a:rPr lang="en-IN" sz="1600" spc="45" dirty="0">
                <a:latin typeface="+mj-lt"/>
                <a:cs typeface="Roboto"/>
              </a:rPr>
              <a:t>r</a:t>
            </a:r>
            <a:r>
              <a:rPr sz="1600" spc="-55" dirty="0">
                <a:latin typeface="+mj-lt"/>
                <a:cs typeface="Roboto"/>
              </a:rPr>
              <a:t> </a:t>
            </a:r>
            <a:r>
              <a:rPr sz="1600" spc="-10" dirty="0">
                <a:latin typeface="+mj-lt"/>
                <a:cs typeface="Roboto"/>
              </a:rPr>
              <a:t>Specific</a:t>
            </a:r>
            <a:endParaRPr sz="1600" dirty="0">
              <a:latin typeface="+mj-lt"/>
              <a:cs typeface="Roboto"/>
            </a:endParaRPr>
          </a:p>
          <a:p>
            <a:pPr marL="94615">
              <a:lnSpc>
                <a:spcPct val="100000"/>
              </a:lnSpc>
              <a:spcBef>
                <a:spcPts val="5"/>
              </a:spcBef>
            </a:pPr>
            <a:r>
              <a:rPr sz="1600" spc="5" dirty="0">
                <a:latin typeface="+mj-lt"/>
                <a:cs typeface="Roboto"/>
              </a:rPr>
              <a:t>App</a:t>
            </a:r>
            <a:r>
              <a:rPr lang="en-IN" sz="1600" spc="5" dirty="0">
                <a:latin typeface="+mj-lt"/>
                <a:cs typeface="Roboto"/>
              </a:rPr>
              <a:t>r</a:t>
            </a:r>
            <a:r>
              <a:rPr sz="1600" spc="5" dirty="0">
                <a:latin typeface="+mj-lt"/>
                <a:cs typeface="Roboto"/>
              </a:rPr>
              <a:t>ovals</a:t>
            </a:r>
            <a:endParaRPr sz="1600" dirty="0">
              <a:latin typeface="+mj-lt"/>
              <a:cs typeface="Roboto"/>
            </a:endParaRPr>
          </a:p>
        </p:txBody>
      </p:sp>
      <p:sp>
        <p:nvSpPr>
          <p:cNvPr id="26" name="object 26"/>
          <p:cNvSpPr/>
          <p:nvPr/>
        </p:nvSpPr>
        <p:spPr>
          <a:xfrm>
            <a:off x="10149078" y="2295905"/>
            <a:ext cx="1746885" cy="562610"/>
          </a:xfrm>
          <a:custGeom>
            <a:avLst/>
            <a:gdLst/>
            <a:ahLst/>
            <a:cxnLst/>
            <a:rect l="l" t="t" r="r" b="b"/>
            <a:pathLst>
              <a:path w="1746884" h="562610">
                <a:moveTo>
                  <a:pt x="0" y="93726"/>
                </a:moveTo>
                <a:lnTo>
                  <a:pt x="7358" y="57221"/>
                </a:lnTo>
                <a:lnTo>
                  <a:pt x="27432" y="27431"/>
                </a:lnTo>
                <a:lnTo>
                  <a:pt x="57221" y="7358"/>
                </a:lnTo>
                <a:lnTo>
                  <a:pt x="93725" y="0"/>
                </a:lnTo>
                <a:lnTo>
                  <a:pt x="1652777" y="0"/>
                </a:lnTo>
                <a:lnTo>
                  <a:pt x="1689282" y="7358"/>
                </a:lnTo>
                <a:lnTo>
                  <a:pt x="1719072" y="27432"/>
                </a:lnTo>
                <a:lnTo>
                  <a:pt x="1739145" y="57221"/>
                </a:lnTo>
                <a:lnTo>
                  <a:pt x="1746503" y="93726"/>
                </a:lnTo>
                <a:lnTo>
                  <a:pt x="1746503" y="468630"/>
                </a:lnTo>
                <a:lnTo>
                  <a:pt x="1739145" y="505134"/>
                </a:lnTo>
                <a:lnTo>
                  <a:pt x="1719072" y="534924"/>
                </a:lnTo>
                <a:lnTo>
                  <a:pt x="1689282" y="554997"/>
                </a:lnTo>
                <a:lnTo>
                  <a:pt x="1652777" y="562356"/>
                </a:lnTo>
                <a:lnTo>
                  <a:pt x="93725" y="562356"/>
                </a:lnTo>
                <a:lnTo>
                  <a:pt x="57221" y="554997"/>
                </a:lnTo>
                <a:lnTo>
                  <a:pt x="27431" y="534924"/>
                </a:lnTo>
                <a:lnTo>
                  <a:pt x="7358" y="505134"/>
                </a:lnTo>
                <a:lnTo>
                  <a:pt x="0" y="468630"/>
                </a:lnTo>
                <a:lnTo>
                  <a:pt x="0" y="93726"/>
                </a:lnTo>
                <a:close/>
              </a:path>
            </a:pathLst>
          </a:custGeom>
          <a:ln w="28575">
            <a:solidFill>
              <a:srgbClr val="000000"/>
            </a:solidFill>
          </a:ln>
        </p:spPr>
        <p:txBody>
          <a:bodyPr wrap="square" lIns="0" tIns="0" rIns="0" bIns="0" rtlCol="0"/>
          <a:lstStyle/>
          <a:p>
            <a:endParaRPr>
              <a:latin typeface="+mj-lt"/>
            </a:endParaRPr>
          </a:p>
        </p:txBody>
      </p:sp>
      <p:sp>
        <p:nvSpPr>
          <p:cNvPr id="27" name="object 27"/>
          <p:cNvSpPr txBox="1"/>
          <p:nvPr/>
        </p:nvSpPr>
        <p:spPr>
          <a:xfrm>
            <a:off x="10886692" y="2425954"/>
            <a:ext cx="298119"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chemeClr val="accent4"/>
                </a:solidFill>
                <a:latin typeface="+mj-lt"/>
                <a:cs typeface="Roboto"/>
              </a:rPr>
              <a:t>ED</a:t>
            </a:r>
            <a:endParaRPr sz="1600">
              <a:solidFill>
                <a:schemeClr val="accent4"/>
              </a:solidFill>
              <a:latin typeface="+mj-lt"/>
              <a:cs typeface="Roboto"/>
            </a:endParaRPr>
          </a:p>
        </p:txBody>
      </p:sp>
      <p:sp>
        <p:nvSpPr>
          <p:cNvPr id="28" name="object 28"/>
          <p:cNvSpPr/>
          <p:nvPr/>
        </p:nvSpPr>
        <p:spPr>
          <a:xfrm>
            <a:off x="10979531" y="2858261"/>
            <a:ext cx="85725" cy="904240"/>
          </a:xfrm>
          <a:custGeom>
            <a:avLst/>
            <a:gdLst/>
            <a:ahLst/>
            <a:cxnLst/>
            <a:rect l="l" t="t" r="r" b="b"/>
            <a:pathLst>
              <a:path w="85725" h="904239">
                <a:moveTo>
                  <a:pt x="28575" y="818514"/>
                </a:moveTo>
                <a:lnTo>
                  <a:pt x="0" y="818514"/>
                </a:lnTo>
                <a:lnTo>
                  <a:pt x="42799" y="904239"/>
                </a:lnTo>
                <a:lnTo>
                  <a:pt x="78538" y="832865"/>
                </a:lnTo>
                <a:lnTo>
                  <a:pt x="28575" y="832865"/>
                </a:lnTo>
                <a:lnTo>
                  <a:pt x="28575" y="818514"/>
                </a:lnTo>
                <a:close/>
              </a:path>
              <a:path w="85725" h="904239">
                <a:moveTo>
                  <a:pt x="57150" y="0"/>
                </a:moveTo>
                <a:lnTo>
                  <a:pt x="28575" y="0"/>
                </a:lnTo>
                <a:lnTo>
                  <a:pt x="28575" y="832865"/>
                </a:lnTo>
                <a:lnTo>
                  <a:pt x="57150" y="832865"/>
                </a:lnTo>
                <a:lnTo>
                  <a:pt x="57150" y="0"/>
                </a:lnTo>
                <a:close/>
              </a:path>
              <a:path w="85725" h="904239">
                <a:moveTo>
                  <a:pt x="85725" y="818514"/>
                </a:moveTo>
                <a:lnTo>
                  <a:pt x="57150" y="818514"/>
                </a:lnTo>
                <a:lnTo>
                  <a:pt x="57150" y="832865"/>
                </a:lnTo>
                <a:lnTo>
                  <a:pt x="78538" y="832865"/>
                </a:lnTo>
                <a:lnTo>
                  <a:pt x="85725" y="818514"/>
                </a:lnTo>
                <a:close/>
              </a:path>
            </a:pathLst>
          </a:custGeom>
          <a:solidFill>
            <a:srgbClr val="000000"/>
          </a:solidFill>
        </p:spPr>
        <p:txBody>
          <a:bodyPr wrap="square" lIns="0" tIns="0" rIns="0" bIns="0" rtlCol="0"/>
          <a:lstStyle/>
          <a:p>
            <a:endParaRPr>
              <a:latin typeface="+mj-lt"/>
            </a:endParaRPr>
          </a:p>
        </p:txBody>
      </p:sp>
      <p:sp>
        <p:nvSpPr>
          <p:cNvPr id="29" name="object 29"/>
          <p:cNvSpPr txBox="1"/>
          <p:nvPr/>
        </p:nvSpPr>
        <p:spPr>
          <a:xfrm>
            <a:off x="10210292" y="4130497"/>
            <a:ext cx="1624330" cy="513080"/>
          </a:xfrm>
          <a:prstGeom prst="rect">
            <a:avLst/>
          </a:prstGeom>
        </p:spPr>
        <p:txBody>
          <a:bodyPr vert="horz" wrap="square" lIns="0" tIns="12065" rIns="0" bIns="0" rtlCol="0">
            <a:spAutoFit/>
          </a:bodyPr>
          <a:lstStyle/>
          <a:p>
            <a:pPr algn="ctr">
              <a:lnSpc>
                <a:spcPct val="100000"/>
              </a:lnSpc>
              <a:spcBef>
                <a:spcPts val="95"/>
              </a:spcBef>
            </a:pPr>
            <a:r>
              <a:rPr sz="1600" spc="-15" dirty="0">
                <a:latin typeface="+mj-lt"/>
                <a:cs typeface="Roboto"/>
              </a:rPr>
              <a:t>Violation, </a:t>
            </a:r>
            <a:r>
              <a:rPr sz="1600" spc="-20" dirty="0">
                <a:latin typeface="+mj-lt"/>
                <a:cs typeface="Roboto"/>
              </a:rPr>
              <a:t>Penalty,</a:t>
            </a:r>
            <a:endParaRPr sz="1600">
              <a:latin typeface="+mj-lt"/>
              <a:cs typeface="Roboto"/>
            </a:endParaRPr>
          </a:p>
          <a:p>
            <a:pPr algn="ctr">
              <a:lnSpc>
                <a:spcPct val="100000"/>
              </a:lnSpc>
              <a:spcBef>
                <a:spcPts val="5"/>
              </a:spcBef>
            </a:pPr>
            <a:r>
              <a:rPr sz="1600" spc="-20" dirty="0">
                <a:latin typeface="+mj-lt"/>
                <a:cs typeface="Roboto"/>
              </a:rPr>
              <a:t>Investigation</a:t>
            </a:r>
            <a:endParaRPr sz="1600">
              <a:latin typeface="+mj-lt"/>
              <a:cs typeface="Roboto"/>
            </a:endParaRPr>
          </a:p>
        </p:txBody>
      </p:sp>
      <p:sp>
        <p:nvSpPr>
          <p:cNvPr id="30" name="object 30"/>
          <p:cNvSpPr txBox="1"/>
          <p:nvPr/>
        </p:nvSpPr>
        <p:spPr>
          <a:xfrm>
            <a:off x="296062" y="5615127"/>
            <a:ext cx="6967489" cy="513080"/>
          </a:xfrm>
          <a:prstGeom prst="rect">
            <a:avLst/>
          </a:prstGeom>
        </p:spPr>
        <p:txBody>
          <a:bodyPr vert="horz" wrap="square" lIns="0" tIns="12065" rIns="0" bIns="0" rtlCol="0">
            <a:spAutoFit/>
          </a:bodyPr>
          <a:lstStyle/>
          <a:p>
            <a:pPr marL="12700" marR="5080">
              <a:lnSpc>
                <a:spcPct val="100000"/>
              </a:lnSpc>
              <a:spcBef>
                <a:spcPts val="95"/>
              </a:spcBef>
            </a:pPr>
            <a:r>
              <a:rPr sz="1600" spc="-10" dirty="0">
                <a:solidFill>
                  <a:schemeClr val="accent4"/>
                </a:solidFill>
                <a:latin typeface="+mj-lt"/>
                <a:cs typeface="Roboto"/>
              </a:rPr>
              <a:t>AD</a:t>
            </a:r>
            <a:r>
              <a:rPr sz="1600" spc="5" dirty="0">
                <a:solidFill>
                  <a:schemeClr val="accent4"/>
                </a:solidFill>
                <a:latin typeface="+mj-lt"/>
                <a:cs typeface="Roboto"/>
              </a:rPr>
              <a:t> </a:t>
            </a:r>
            <a:r>
              <a:rPr sz="1600" spc="-25" dirty="0">
                <a:solidFill>
                  <a:schemeClr val="accent4"/>
                </a:solidFill>
                <a:latin typeface="+mj-lt"/>
                <a:cs typeface="Roboto"/>
              </a:rPr>
              <a:t>Banks</a:t>
            </a:r>
            <a:r>
              <a:rPr sz="1600" spc="35" dirty="0">
                <a:solidFill>
                  <a:schemeClr val="accent4"/>
                </a:solidFill>
                <a:latin typeface="+mj-lt"/>
                <a:cs typeface="Roboto"/>
              </a:rPr>
              <a:t> </a:t>
            </a:r>
            <a:r>
              <a:rPr sz="1600" spc="-25" dirty="0">
                <a:solidFill>
                  <a:schemeClr val="accent4"/>
                </a:solidFill>
                <a:latin typeface="+mj-lt"/>
                <a:cs typeface="Roboto"/>
              </a:rPr>
              <a:t>day</a:t>
            </a:r>
            <a:r>
              <a:rPr sz="1600" spc="20" dirty="0">
                <a:solidFill>
                  <a:schemeClr val="accent4"/>
                </a:solidFill>
                <a:latin typeface="+mj-lt"/>
                <a:cs typeface="Roboto"/>
              </a:rPr>
              <a:t> </a:t>
            </a:r>
            <a:r>
              <a:rPr sz="1600" spc="-10" dirty="0">
                <a:solidFill>
                  <a:schemeClr val="accent4"/>
                </a:solidFill>
                <a:latin typeface="+mj-lt"/>
                <a:cs typeface="Roboto"/>
              </a:rPr>
              <a:t>to</a:t>
            </a:r>
            <a:r>
              <a:rPr sz="1600" spc="-5" dirty="0">
                <a:solidFill>
                  <a:schemeClr val="accent4"/>
                </a:solidFill>
                <a:latin typeface="+mj-lt"/>
                <a:cs typeface="Roboto"/>
              </a:rPr>
              <a:t> </a:t>
            </a:r>
            <a:r>
              <a:rPr sz="1600" spc="-25" dirty="0">
                <a:solidFill>
                  <a:schemeClr val="accent4"/>
                </a:solidFill>
                <a:latin typeface="+mj-lt"/>
                <a:cs typeface="Roboto"/>
              </a:rPr>
              <a:t>day</a:t>
            </a:r>
            <a:r>
              <a:rPr sz="1600" spc="25" dirty="0">
                <a:solidFill>
                  <a:schemeClr val="accent4"/>
                </a:solidFill>
                <a:latin typeface="+mj-lt"/>
                <a:cs typeface="Roboto"/>
              </a:rPr>
              <a:t> </a:t>
            </a:r>
            <a:r>
              <a:rPr sz="1600" spc="-5" dirty="0">
                <a:solidFill>
                  <a:schemeClr val="accent4"/>
                </a:solidFill>
                <a:latin typeface="+mj-lt"/>
                <a:cs typeface="Roboto"/>
              </a:rPr>
              <a:t>monito</a:t>
            </a:r>
            <a:r>
              <a:rPr lang="en-IN" sz="1600" spc="-5" dirty="0">
                <a:solidFill>
                  <a:schemeClr val="accent4"/>
                </a:solidFill>
                <a:latin typeface="+mj-lt"/>
                <a:cs typeface="Roboto"/>
              </a:rPr>
              <a:t>r</a:t>
            </a:r>
            <a:r>
              <a:rPr sz="1600" spc="-5" dirty="0" err="1">
                <a:solidFill>
                  <a:schemeClr val="accent4"/>
                </a:solidFill>
                <a:latin typeface="+mj-lt"/>
                <a:cs typeface="Roboto"/>
              </a:rPr>
              <a:t>ing</a:t>
            </a:r>
            <a:r>
              <a:rPr sz="1600" spc="25" dirty="0">
                <a:solidFill>
                  <a:schemeClr val="accent4"/>
                </a:solidFill>
                <a:latin typeface="+mj-lt"/>
                <a:cs typeface="Roboto"/>
              </a:rPr>
              <a:t> </a:t>
            </a:r>
            <a:r>
              <a:rPr sz="1600" spc="-20" dirty="0">
                <a:solidFill>
                  <a:schemeClr val="accent4"/>
                </a:solidFill>
                <a:latin typeface="+mj-lt"/>
                <a:cs typeface="Roboto"/>
              </a:rPr>
              <a:t>and</a:t>
            </a:r>
            <a:r>
              <a:rPr sz="1600" spc="25" dirty="0">
                <a:solidFill>
                  <a:schemeClr val="accent4"/>
                </a:solidFill>
                <a:latin typeface="+mj-lt"/>
                <a:cs typeface="Roboto"/>
              </a:rPr>
              <a:t> </a:t>
            </a:r>
            <a:r>
              <a:rPr lang="en-IN" sz="1600" spc="-10" dirty="0">
                <a:solidFill>
                  <a:schemeClr val="accent4"/>
                </a:solidFill>
                <a:latin typeface="+mj-lt"/>
                <a:cs typeface="Roboto"/>
              </a:rPr>
              <a:t>r</a:t>
            </a:r>
            <a:r>
              <a:rPr sz="1600" spc="-10" dirty="0" err="1">
                <a:solidFill>
                  <a:schemeClr val="accent4"/>
                </a:solidFill>
                <a:latin typeface="+mj-lt"/>
                <a:cs typeface="Roboto"/>
              </a:rPr>
              <a:t>epo</a:t>
            </a:r>
            <a:r>
              <a:rPr lang="en-IN" sz="1600" spc="-10" dirty="0">
                <a:solidFill>
                  <a:schemeClr val="accent4"/>
                </a:solidFill>
                <a:latin typeface="+mj-lt"/>
                <a:cs typeface="Roboto"/>
              </a:rPr>
              <a:t>r</a:t>
            </a:r>
            <a:r>
              <a:rPr sz="1600" spc="-10" dirty="0">
                <a:solidFill>
                  <a:schemeClr val="accent4"/>
                </a:solidFill>
                <a:latin typeface="+mj-lt"/>
                <a:cs typeface="Roboto"/>
              </a:rPr>
              <a:t>ting-</a:t>
            </a:r>
            <a:r>
              <a:rPr sz="1600" spc="10" dirty="0">
                <a:solidFill>
                  <a:schemeClr val="accent4"/>
                </a:solidFill>
                <a:latin typeface="+mj-lt"/>
                <a:cs typeface="Roboto"/>
              </a:rPr>
              <a:t> </a:t>
            </a:r>
            <a:r>
              <a:rPr sz="1600" spc="15" dirty="0">
                <a:solidFill>
                  <a:schemeClr val="accent4"/>
                </a:solidFill>
                <a:latin typeface="+mj-lt"/>
                <a:cs typeface="Roboto"/>
              </a:rPr>
              <a:t>Fi</a:t>
            </a:r>
            <a:r>
              <a:rPr lang="en-IN" sz="1600" spc="15" dirty="0">
                <a:solidFill>
                  <a:schemeClr val="accent4"/>
                </a:solidFill>
                <a:latin typeface="+mj-lt"/>
                <a:cs typeface="Roboto"/>
              </a:rPr>
              <a:t>r</a:t>
            </a:r>
            <a:r>
              <a:rPr sz="1600" spc="15" dirty="0" err="1">
                <a:solidFill>
                  <a:schemeClr val="accent4"/>
                </a:solidFill>
                <a:latin typeface="+mj-lt"/>
                <a:cs typeface="Roboto"/>
              </a:rPr>
              <a:t>st</a:t>
            </a:r>
            <a:r>
              <a:rPr sz="1600" spc="5" dirty="0">
                <a:solidFill>
                  <a:schemeClr val="accent4"/>
                </a:solidFill>
                <a:latin typeface="+mj-lt"/>
                <a:cs typeface="Roboto"/>
              </a:rPr>
              <a:t> </a:t>
            </a:r>
            <a:r>
              <a:rPr sz="1600" spc="-15" dirty="0">
                <a:solidFill>
                  <a:schemeClr val="accent4"/>
                </a:solidFill>
                <a:latin typeface="+mj-lt"/>
                <a:cs typeface="Roboto"/>
              </a:rPr>
              <a:t>level</a:t>
            </a:r>
            <a:r>
              <a:rPr sz="1600" spc="10" dirty="0">
                <a:solidFill>
                  <a:schemeClr val="accent4"/>
                </a:solidFill>
                <a:latin typeface="+mj-lt"/>
                <a:cs typeface="Roboto"/>
              </a:rPr>
              <a:t> of</a:t>
            </a:r>
            <a:r>
              <a:rPr sz="1600" spc="5" dirty="0">
                <a:solidFill>
                  <a:schemeClr val="accent4"/>
                </a:solidFill>
                <a:latin typeface="+mj-lt"/>
                <a:cs typeface="Roboto"/>
              </a:rPr>
              <a:t> </a:t>
            </a:r>
            <a:r>
              <a:rPr sz="1600" spc="-15" dirty="0">
                <a:solidFill>
                  <a:schemeClr val="accent4"/>
                </a:solidFill>
                <a:latin typeface="+mj-lt"/>
                <a:cs typeface="Roboto"/>
              </a:rPr>
              <a:t>contact</a:t>
            </a:r>
            <a:r>
              <a:rPr sz="1600" spc="20" dirty="0">
                <a:solidFill>
                  <a:schemeClr val="accent4"/>
                </a:solidFill>
                <a:latin typeface="+mj-lt"/>
                <a:cs typeface="Roboto"/>
              </a:rPr>
              <a:t> </a:t>
            </a:r>
            <a:r>
              <a:rPr sz="1600" spc="60" dirty="0">
                <a:solidFill>
                  <a:schemeClr val="accent4"/>
                </a:solidFill>
                <a:latin typeface="+mj-lt"/>
                <a:cs typeface="Roboto"/>
              </a:rPr>
              <a:t>o</a:t>
            </a:r>
            <a:r>
              <a:rPr lang="en-IN" sz="1600" spc="60" dirty="0">
                <a:solidFill>
                  <a:schemeClr val="accent4"/>
                </a:solidFill>
                <a:latin typeface="+mj-lt"/>
                <a:cs typeface="Roboto"/>
              </a:rPr>
              <a:t>r</a:t>
            </a:r>
            <a:r>
              <a:rPr sz="1600" spc="60" dirty="0">
                <a:solidFill>
                  <a:schemeClr val="accent4"/>
                </a:solidFill>
                <a:latin typeface="+mj-lt"/>
                <a:cs typeface="Roboto"/>
              </a:rPr>
              <a:t> </a:t>
            </a:r>
            <a:r>
              <a:rPr sz="1600" spc="-385" dirty="0">
                <a:solidFill>
                  <a:schemeClr val="accent4"/>
                </a:solidFill>
                <a:latin typeface="+mj-lt"/>
                <a:cs typeface="Roboto"/>
              </a:rPr>
              <a:t> </a:t>
            </a:r>
            <a:r>
              <a:rPr sz="1600" spc="-30" dirty="0">
                <a:solidFill>
                  <a:schemeClr val="accent4"/>
                </a:solidFill>
                <a:latin typeface="+mj-lt"/>
                <a:cs typeface="Roboto"/>
              </a:rPr>
              <a:t>only</a:t>
            </a:r>
            <a:r>
              <a:rPr sz="1600" spc="20" dirty="0">
                <a:solidFill>
                  <a:schemeClr val="accent4"/>
                </a:solidFill>
                <a:latin typeface="+mj-lt"/>
                <a:cs typeface="Roboto"/>
              </a:rPr>
              <a:t> </a:t>
            </a:r>
            <a:r>
              <a:rPr sz="1600" spc="-50" dirty="0">
                <a:solidFill>
                  <a:schemeClr val="accent4"/>
                </a:solidFill>
                <a:latin typeface="+mj-lt"/>
                <a:cs typeface="Roboto"/>
              </a:rPr>
              <a:t>contact-</a:t>
            </a:r>
            <a:r>
              <a:rPr sz="1600" spc="10" dirty="0">
                <a:solidFill>
                  <a:schemeClr val="accent4"/>
                </a:solidFill>
                <a:latin typeface="+mj-lt"/>
                <a:cs typeface="Roboto"/>
              </a:rPr>
              <a:t> </a:t>
            </a:r>
            <a:r>
              <a:rPr sz="1600" spc="15" dirty="0" err="1">
                <a:solidFill>
                  <a:schemeClr val="accent4"/>
                </a:solidFill>
                <a:latin typeface="+mj-lt"/>
                <a:cs typeface="Roboto"/>
              </a:rPr>
              <a:t>thei</a:t>
            </a:r>
            <a:r>
              <a:rPr lang="en-IN" sz="1600" spc="15" dirty="0">
                <a:solidFill>
                  <a:schemeClr val="accent4"/>
                </a:solidFill>
                <a:latin typeface="+mj-lt"/>
                <a:cs typeface="Roboto"/>
              </a:rPr>
              <a:t>r</a:t>
            </a:r>
            <a:r>
              <a:rPr sz="1600" spc="10" dirty="0">
                <a:solidFill>
                  <a:schemeClr val="accent4"/>
                </a:solidFill>
                <a:latin typeface="+mj-lt"/>
                <a:cs typeface="Roboto"/>
              </a:rPr>
              <a:t> </a:t>
            </a:r>
            <a:r>
              <a:rPr sz="1600" spc="-20" dirty="0">
                <a:solidFill>
                  <a:schemeClr val="accent4"/>
                </a:solidFill>
                <a:latin typeface="+mj-lt"/>
                <a:cs typeface="Roboto"/>
              </a:rPr>
              <a:t>own</a:t>
            </a:r>
            <a:r>
              <a:rPr sz="1600" spc="5" dirty="0">
                <a:solidFill>
                  <a:schemeClr val="accent4"/>
                </a:solidFill>
                <a:latin typeface="+mj-lt"/>
                <a:cs typeface="Roboto"/>
              </a:rPr>
              <a:t> </a:t>
            </a:r>
            <a:r>
              <a:rPr lang="en-IN" sz="1600" spc="10" dirty="0">
                <a:solidFill>
                  <a:schemeClr val="accent4"/>
                </a:solidFill>
                <a:latin typeface="+mj-lt"/>
                <a:cs typeface="Roboto"/>
              </a:rPr>
              <a:t>r</a:t>
            </a:r>
            <a:r>
              <a:rPr sz="1600" spc="10" dirty="0" err="1">
                <a:solidFill>
                  <a:schemeClr val="accent4"/>
                </a:solidFill>
                <a:latin typeface="+mj-lt"/>
                <a:cs typeface="Roboto"/>
              </a:rPr>
              <a:t>equi</a:t>
            </a:r>
            <a:r>
              <a:rPr lang="en-IN" sz="1600" spc="10" dirty="0">
                <a:solidFill>
                  <a:schemeClr val="accent4"/>
                </a:solidFill>
                <a:latin typeface="+mj-lt"/>
                <a:cs typeface="Roboto"/>
              </a:rPr>
              <a:t>r</a:t>
            </a:r>
            <a:r>
              <a:rPr sz="1600" spc="10" dirty="0" err="1">
                <a:solidFill>
                  <a:schemeClr val="accent4"/>
                </a:solidFill>
                <a:latin typeface="+mj-lt"/>
                <a:cs typeface="Roboto"/>
              </a:rPr>
              <a:t>ements</a:t>
            </a:r>
            <a:r>
              <a:rPr sz="1600" spc="10" dirty="0">
                <a:solidFill>
                  <a:schemeClr val="accent4"/>
                </a:solidFill>
                <a:latin typeface="+mj-lt"/>
                <a:cs typeface="Roboto"/>
              </a:rPr>
              <a:t>,</a:t>
            </a:r>
            <a:r>
              <a:rPr sz="1600" spc="15" dirty="0">
                <a:solidFill>
                  <a:schemeClr val="accent4"/>
                </a:solidFill>
                <a:latin typeface="+mj-lt"/>
                <a:cs typeface="Roboto"/>
              </a:rPr>
              <a:t> </a:t>
            </a:r>
            <a:r>
              <a:rPr sz="1600" spc="-5" dirty="0">
                <a:solidFill>
                  <a:schemeClr val="accent4"/>
                </a:solidFill>
                <a:latin typeface="+mj-lt"/>
                <a:cs typeface="Roboto"/>
              </a:rPr>
              <a:t>&amp;</a:t>
            </a:r>
            <a:r>
              <a:rPr sz="1600" spc="10" dirty="0">
                <a:solidFill>
                  <a:schemeClr val="accent4"/>
                </a:solidFill>
                <a:latin typeface="+mj-lt"/>
                <a:cs typeface="Roboto"/>
              </a:rPr>
              <a:t> </a:t>
            </a:r>
            <a:r>
              <a:rPr lang="en-IN" sz="1600" spc="-10" dirty="0">
                <a:solidFill>
                  <a:schemeClr val="accent4"/>
                </a:solidFill>
                <a:latin typeface="+mj-lt"/>
                <a:cs typeface="Roboto"/>
              </a:rPr>
              <a:t>r</a:t>
            </a:r>
            <a:r>
              <a:rPr sz="1600" spc="-10" dirty="0" err="1">
                <a:solidFill>
                  <a:schemeClr val="accent4"/>
                </a:solidFill>
                <a:latin typeface="+mj-lt"/>
                <a:cs typeface="Roboto"/>
              </a:rPr>
              <a:t>esponsibilities</a:t>
            </a:r>
            <a:endParaRPr sz="1600" dirty="0">
              <a:solidFill>
                <a:schemeClr val="accent4"/>
              </a:solidFill>
              <a:latin typeface="+mj-lt"/>
              <a:cs typeface="Roboto"/>
            </a:endParaRPr>
          </a:p>
        </p:txBody>
      </p:sp>
      <p:sp>
        <p:nvSpPr>
          <p:cNvPr id="35" name="object 35"/>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a:t>
            </a:fld>
            <a:endParaRPr spc="5" dirty="0">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28835" y="974647"/>
            <a:ext cx="8734329" cy="3260484"/>
            <a:chOff x="1790065" y="905780"/>
            <a:chExt cx="9043670" cy="3286489"/>
          </a:xfrm>
        </p:grpSpPr>
        <p:sp>
          <p:nvSpPr>
            <p:cNvPr id="3" name="object 3"/>
            <p:cNvSpPr/>
            <p:nvPr/>
          </p:nvSpPr>
          <p:spPr>
            <a:xfrm>
              <a:off x="1790065" y="905780"/>
              <a:ext cx="9043670" cy="1905"/>
            </a:xfrm>
            <a:custGeom>
              <a:avLst/>
              <a:gdLst/>
              <a:ahLst/>
              <a:cxnLst/>
              <a:rect l="l" t="t" r="r" b="b"/>
              <a:pathLst>
                <a:path w="9043670" h="1905">
                  <a:moveTo>
                    <a:pt x="0" y="0"/>
                  </a:moveTo>
                  <a:lnTo>
                    <a:pt x="9043416" y="1524"/>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sz="1738">
                <a:latin typeface="+mj-lt"/>
              </a:endParaRPr>
            </a:p>
          </p:txBody>
        </p:sp>
        <p:sp>
          <p:nvSpPr>
            <p:cNvPr id="4" name="object 4"/>
            <p:cNvSpPr/>
            <p:nvPr/>
          </p:nvSpPr>
          <p:spPr>
            <a:xfrm>
              <a:off x="5368289" y="2129790"/>
              <a:ext cx="4142104" cy="492759"/>
            </a:xfrm>
            <a:custGeom>
              <a:avLst/>
              <a:gdLst/>
              <a:ahLst/>
              <a:cxnLst/>
              <a:rect l="l" t="t" r="r" b="b"/>
              <a:pathLst>
                <a:path w="4142104" h="492760">
                  <a:moveTo>
                    <a:pt x="2071115" y="0"/>
                  </a:moveTo>
                  <a:lnTo>
                    <a:pt x="2071115" y="335788"/>
                  </a:lnTo>
                  <a:lnTo>
                    <a:pt x="4142105" y="335788"/>
                  </a:lnTo>
                  <a:lnTo>
                    <a:pt x="4142105" y="492760"/>
                  </a:lnTo>
                </a:path>
                <a:path w="4142104" h="492760">
                  <a:moveTo>
                    <a:pt x="2070989" y="0"/>
                  </a:moveTo>
                  <a:lnTo>
                    <a:pt x="2070989" y="335788"/>
                  </a:lnTo>
                  <a:lnTo>
                    <a:pt x="0" y="335788"/>
                  </a:lnTo>
                  <a:lnTo>
                    <a:pt x="0" y="492760"/>
                  </a:lnTo>
                </a:path>
              </a:pathLst>
            </a:custGeom>
            <a:ln w="25400">
              <a:solidFill>
                <a:srgbClr val="F79546"/>
              </a:solidFill>
            </a:ln>
          </p:spPr>
          <p:txBody>
            <a:bodyPr wrap="square" lIns="0" tIns="0" rIns="0" bIns="0" rtlCol="0"/>
            <a:lstStyle/>
            <a:p>
              <a:endParaRPr sz="1738">
                <a:latin typeface="+mj-lt"/>
              </a:endParaRPr>
            </a:p>
          </p:txBody>
        </p:sp>
        <p:sp>
          <p:nvSpPr>
            <p:cNvPr id="5" name="object 5"/>
            <p:cNvSpPr/>
            <p:nvPr/>
          </p:nvSpPr>
          <p:spPr>
            <a:xfrm>
              <a:off x="6592062" y="1053846"/>
              <a:ext cx="1694814" cy="1076325"/>
            </a:xfrm>
            <a:custGeom>
              <a:avLst/>
              <a:gdLst/>
              <a:ahLst/>
              <a:cxnLst/>
              <a:rect l="l" t="t" r="r" b="b"/>
              <a:pathLst>
                <a:path w="1694815" h="1076325">
                  <a:moveTo>
                    <a:pt x="1587119" y="0"/>
                  </a:moveTo>
                  <a:lnTo>
                    <a:pt x="107569" y="0"/>
                  </a:lnTo>
                  <a:lnTo>
                    <a:pt x="65686" y="8449"/>
                  </a:lnTo>
                  <a:lnTo>
                    <a:pt x="31496" y="31496"/>
                  </a:lnTo>
                  <a:lnTo>
                    <a:pt x="8449" y="65686"/>
                  </a:lnTo>
                  <a:lnTo>
                    <a:pt x="0" y="107569"/>
                  </a:lnTo>
                  <a:lnTo>
                    <a:pt x="0" y="968375"/>
                  </a:lnTo>
                  <a:lnTo>
                    <a:pt x="8449" y="1010257"/>
                  </a:lnTo>
                  <a:lnTo>
                    <a:pt x="31496" y="1044448"/>
                  </a:lnTo>
                  <a:lnTo>
                    <a:pt x="65686" y="1067494"/>
                  </a:lnTo>
                  <a:lnTo>
                    <a:pt x="107569" y="1075944"/>
                  </a:lnTo>
                  <a:lnTo>
                    <a:pt x="1587119" y="1075944"/>
                  </a:lnTo>
                  <a:lnTo>
                    <a:pt x="1629001" y="1067494"/>
                  </a:lnTo>
                  <a:lnTo>
                    <a:pt x="1663192" y="1044448"/>
                  </a:lnTo>
                  <a:lnTo>
                    <a:pt x="1686238" y="1010257"/>
                  </a:lnTo>
                  <a:lnTo>
                    <a:pt x="1694688" y="968375"/>
                  </a:lnTo>
                  <a:lnTo>
                    <a:pt x="1694688" y="107569"/>
                  </a:lnTo>
                  <a:lnTo>
                    <a:pt x="1686238" y="65686"/>
                  </a:lnTo>
                  <a:lnTo>
                    <a:pt x="1663192" y="31496"/>
                  </a:lnTo>
                  <a:lnTo>
                    <a:pt x="1629001" y="8449"/>
                  </a:lnTo>
                  <a:lnTo>
                    <a:pt x="1587119" y="0"/>
                  </a:lnTo>
                  <a:close/>
                </a:path>
              </a:pathLst>
            </a:custGeom>
            <a:solidFill>
              <a:srgbClr val="8063A1"/>
            </a:solidFill>
          </p:spPr>
          <p:txBody>
            <a:bodyPr wrap="square" lIns="0" tIns="0" rIns="0" bIns="0" rtlCol="0"/>
            <a:lstStyle/>
            <a:p>
              <a:endParaRPr sz="1738">
                <a:latin typeface="+mj-lt"/>
              </a:endParaRPr>
            </a:p>
          </p:txBody>
        </p:sp>
        <p:sp>
          <p:nvSpPr>
            <p:cNvPr id="6" name="object 6"/>
            <p:cNvSpPr/>
            <p:nvPr/>
          </p:nvSpPr>
          <p:spPr>
            <a:xfrm>
              <a:off x="6592062" y="1053846"/>
              <a:ext cx="1694814" cy="1076325"/>
            </a:xfrm>
            <a:custGeom>
              <a:avLst/>
              <a:gdLst/>
              <a:ahLst/>
              <a:cxnLst/>
              <a:rect l="l" t="t" r="r" b="b"/>
              <a:pathLst>
                <a:path w="1694815" h="1076325">
                  <a:moveTo>
                    <a:pt x="0" y="107569"/>
                  </a:moveTo>
                  <a:lnTo>
                    <a:pt x="8449" y="65686"/>
                  </a:lnTo>
                  <a:lnTo>
                    <a:pt x="31496" y="31496"/>
                  </a:lnTo>
                  <a:lnTo>
                    <a:pt x="65686" y="8449"/>
                  </a:lnTo>
                  <a:lnTo>
                    <a:pt x="107569" y="0"/>
                  </a:lnTo>
                  <a:lnTo>
                    <a:pt x="1587119" y="0"/>
                  </a:lnTo>
                  <a:lnTo>
                    <a:pt x="1629001" y="8449"/>
                  </a:lnTo>
                  <a:lnTo>
                    <a:pt x="1663192" y="31496"/>
                  </a:lnTo>
                  <a:lnTo>
                    <a:pt x="1686238" y="65686"/>
                  </a:lnTo>
                  <a:lnTo>
                    <a:pt x="1694688" y="107569"/>
                  </a:lnTo>
                  <a:lnTo>
                    <a:pt x="1694688" y="968375"/>
                  </a:lnTo>
                  <a:lnTo>
                    <a:pt x="1686238" y="1010257"/>
                  </a:lnTo>
                  <a:lnTo>
                    <a:pt x="1663192" y="1044448"/>
                  </a:lnTo>
                  <a:lnTo>
                    <a:pt x="1629001" y="1067494"/>
                  </a:lnTo>
                  <a:lnTo>
                    <a:pt x="1587119" y="1075944"/>
                  </a:lnTo>
                  <a:lnTo>
                    <a:pt x="107569" y="1075944"/>
                  </a:lnTo>
                  <a:lnTo>
                    <a:pt x="65686" y="1067494"/>
                  </a:lnTo>
                  <a:lnTo>
                    <a:pt x="31496" y="1044448"/>
                  </a:lnTo>
                  <a:lnTo>
                    <a:pt x="8449" y="1010257"/>
                  </a:lnTo>
                  <a:lnTo>
                    <a:pt x="0" y="968375"/>
                  </a:lnTo>
                  <a:lnTo>
                    <a:pt x="0" y="107569"/>
                  </a:lnTo>
                  <a:close/>
                </a:path>
              </a:pathLst>
            </a:custGeom>
            <a:ln w="25400">
              <a:solidFill>
                <a:srgbClr val="FFFFFF"/>
              </a:solidFill>
            </a:ln>
          </p:spPr>
          <p:txBody>
            <a:bodyPr wrap="square" lIns="0" tIns="0" rIns="0" bIns="0" rtlCol="0"/>
            <a:lstStyle/>
            <a:p>
              <a:endParaRPr sz="1738">
                <a:latin typeface="+mj-lt"/>
              </a:endParaRPr>
            </a:p>
          </p:txBody>
        </p:sp>
        <p:sp>
          <p:nvSpPr>
            <p:cNvPr id="7" name="object 7"/>
            <p:cNvSpPr/>
            <p:nvPr/>
          </p:nvSpPr>
          <p:spPr>
            <a:xfrm>
              <a:off x="6781038" y="1233678"/>
              <a:ext cx="1694814" cy="1076325"/>
            </a:xfrm>
            <a:custGeom>
              <a:avLst/>
              <a:gdLst/>
              <a:ahLst/>
              <a:cxnLst/>
              <a:rect l="l" t="t" r="r" b="b"/>
              <a:pathLst>
                <a:path w="1694815" h="1076325">
                  <a:moveTo>
                    <a:pt x="1587118" y="0"/>
                  </a:moveTo>
                  <a:lnTo>
                    <a:pt x="107568" y="0"/>
                  </a:lnTo>
                  <a:lnTo>
                    <a:pt x="65686" y="8449"/>
                  </a:lnTo>
                  <a:lnTo>
                    <a:pt x="31496" y="31495"/>
                  </a:lnTo>
                  <a:lnTo>
                    <a:pt x="8449" y="65686"/>
                  </a:lnTo>
                  <a:lnTo>
                    <a:pt x="0" y="107568"/>
                  </a:lnTo>
                  <a:lnTo>
                    <a:pt x="0" y="968375"/>
                  </a:lnTo>
                  <a:lnTo>
                    <a:pt x="8449" y="1010257"/>
                  </a:lnTo>
                  <a:lnTo>
                    <a:pt x="31496" y="1044448"/>
                  </a:lnTo>
                  <a:lnTo>
                    <a:pt x="65686" y="1067494"/>
                  </a:lnTo>
                  <a:lnTo>
                    <a:pt x="107568" y="1075943"/>
                  </a:lnTo>
                  <a:lnTo>
                    <a:pt x="1587118" y="1075943"/>
                  </a:lnTo>
                  <a:lnTo>
                    <a:pt x="1629001" y="1067494"/>
                  </a:lnTo>
                  <a:lnTo>
                    <a:pt x="1663191" y="1044448"/>
                  </a:lnTo>
                  <a:lnTo>
                    <a:pt x="1686238" y="1010257"/>
                  </a:lnTo>
                  <a:lnTo>
                    <a:pt x="1694687" y="968375"/>
                  </a:lnTo>
                  <a:lnTo>
                    <a:pt x="1694687" y="107568"/>
                  </a:lnTo>
                  <a:lnTo>
                    <a:pt x="1686238" y="65686"/>
                  </a:lnTo>
                  <a:lnTo>
                    <a:pt x="1663192" y="31495"/>
                  </a:lnTo>
                  <a:lnTo>
                    <a:pt x="1629001" y="8449"/>
                  </a:lnTo>
                  <a:lnTo>
                    <a:pt x="1587118" y="0"/>
                  </a:lnTo>
                  <a:close/>
                </a:path>
              </a:pathLst>
            </a:custGeom>
            <a:solidFill>
              <a:srgbClr val="FFFFFF">
                <a:alpha val="90194"/>
              </a:srgbClr>
            </a:solidFill>
          </p:spPr>
          <p:txBody>
            <a:bodyPr wrap="square" lIns="0" tIns="0" rIns="0" bIns="0" rtlCol="0"/>
            <a:lstStyle/>
            <a:p>
              <a:endParaRPr sz="1738">
                <a:latin typeface="+mj-lt"/>
              </a:endParaRPr>
            </a:p>
          </p:txBody>
        </p:sp>
        <p:sp>
          <p:nvSpPr>
            <p:cNvPr id="8" name="object 8"/>
            <p:cNvSpPr/>
            <p:nvPr/>
          </p:nvSpPr>
          <p:spPr>
            <a:xfrm>
              <a:off x="6781038" y="1233678"/>
              <a:ext cx="1694814" cy="1076325"/>
            </a:xfrm>
            <a:custGeom>
              <a:avLst/>
              <a:gdLst/>
              <a:ahLst/>
              <a:cxnLst/>
              <a:rect l="l" t="t" r="r" b="b"/>
              <a:pathLst>
                <a:path w="1694815" h="1076325">
                  <a:moveTo>
                    <a:pt x="0" y="107568"/>
                  </a:moveTo>
                  <a:lnTo>
                    <a:pt x="8449" y="65686"/>
                  </a:lnTo>
                  <a:lnTo>
                    <a:pt x="31496" y="31495"/>
                  </a:lnTo>
                  <a:lnTo>
                    <a:pt x="65686" y="8449"/>
                  </a:lnTo>
                  <a:lnTo>
                    <a:pt x="107568" y="0"/>
                  </a:lnTo>
                  <a:lnTo>
                    <a:pt x="1587118" y="0"/>
                  </a:lnTo>
                  <a:lnTo>
                    <a:pt x="1629001" y="8449"/>
                  </a:lnTo>
                  <a:lnTo>
                    <a:pt x="1663192" y="31495"/>
                  </a:lnTo>
                  <a:lnTo>
                    <a:pt x="1686238" y="65686"/>
                  </a:lnTo>
                  <a:lnTo>
                    <a:pt x="1694687" y="107568"/>
                  </a:lnTo>
                  <a:lnTo>
                    <a:pt x="1694687" y="968375"/>
                  </a:lnTo>
                  <a:lnTo>
                    <a:pt x="1686238" y="1010257"/>
                  </a:lnTo>
                  <a:lnTo>
                    <a:pt x="1663191" y="1044448"/>
                  </a:lnTo>
                  <a:lnTo>
                    <a:pt x="1629001" y="1067494"/>
                  </a:lnTo>
                  <a:lnTo>
                    <a:pt x="1587118" y="1075943"/>
                  </a:lnTo>
                  <a:lnTo>
                    <a:pt x="107568" y="1075943"/>
                  </a:lnTo>
                  <a:lnTo>
                    <a:pt x="65686" y="1067494"/>
                  </a:lnTo>
                  <a:lnTo>
                    <a:pt x="31496" y="1044448"/>
                  </a:lnTo>
                  <a:lnTo>
                    <a:pt x="8449" y="1010257"/>
                  </a:lnTo>
                  <a:lnTo>
                    <a:pt x="0" y="968375"/>
                  </a:lnTo>
                  <a:lnTo>
                    <a:pt x="0" y="107568"/>
                  </a:lnTo>
                  <a:close/>
                </a:path>
              </a:pathLst>
            </a:custGeom>
            <a:ln w="25400">
              <a:solidFill>
                <a:srgbClr val="8063A1"/>
              </a:solidFill>
            </a:ln>
          </p:spPr>
          <p:txBody>
            <a:bodyPr wrap="square" lIns="0" tIns="0" rIns="0" bIns="0" rtlCol="0"/>
            <a:lstStyle/>
            <a:p>
              <a:endParaRPr sz="1738">
                <a:latin typeface="+mj-lt"/>
              </a:endParaRPr>
            </a:p>
          </p:txBody>
        </p:sp>
        <p:sp>
          <p:nvSpPr>
            <p:cNvPr id="9" name="object 9"/>
            <p:cNvSpPr/>
            <p:nvPr/>
          </p:nvSpPr>
          <p:spPr>
            <a:xfrm>
              <a:off x="3297174" y="3699510"/>
              <a:ext cx="6213475" cy="492759"/>
            </a:xfrm>
            <a:custGeom>
              <a:avLst/>
              <a:gdLst/>
              <a:ahLst/>
              <a:cxnLst/>
              <a:rect l="l" t="t" r="r" b="b"/>
              <a:pathLst>
                <a:path w="6213475" h="492760">
                  <a:moveTo>
                    <a:pt x="2071115" y="0"/>
                  </a:moveTo>
                  <a:lnTo>
                    <a:pt x="2071115" y="335788"/>
                  </a:lnTo>
                  <a:lnTo>
                    <a:pt x="4142104" y="335788"/>
                  </a:lnTo>
                  <a:lnTo>
                    <a:pt x="4142104" y="492760"/>
                  </a:lnTo>
                </a:path>
                <a:path w="6213475" h="492760">
                  <a:moveTo>
                    <a:pt x="2071115" y="0"/>
                  </a:moveTo>
                  <a:lnTo>
                    <a:pt x="2071115" y="492760"/>
                  </a:lnTo>
                </a:path>
                <a:path w="6213475" h="492760">
                  <a:moveTo>
                    <a:pt x="2070989" y="0"/>
                  </a:moveTo>
                  <a:lnTo>
                    <a:pt x="2070989" y="335788"/>
                  </a:lnTo>
                  <a:lnTo>
                    <a:pt x="0" y="335788"/>
                  </a:lnTo>
                  <a:lnTo>
                    <a:pt x="0" y="492760"/>
                  </a:lnTo>
                </a:path>
                <a:path w="6213475" h="492760">
                  <a:moveTo>
                    <a:pt x="6213348" y="0"/>
                  </a:moveTo>
                  <a:lnTo>
                    <a:pt x="6213348" y="492760"/>
                  </a:lnTo>
                </a:path>
              </a:pathLst>
            </a:custGeom>
            <a:ln w="25400">
              <a:solidFill>
                <a:srgbClr val="4F81BC"/>
              </a:solidFill>
            </a:ln>
          </p:spPr>
          <p:txBody>
            <a:bodyPr wrap="square" lIns="0" tIns="0" rIns="0" bIns="0" rtlCol="0"/>
            <a:lstStyle/>
            <a:p>
              <a:endParaRPr sz="1738">
                <a:latin typeface="+mj-lt"/>
              </a:endParaRPr>
            </a:p>
          </p:txBody>
        </p:sp>
      </p:grpSp>
      <p:sp>
        <p:nvSpPr>
          <p:cNvPr id="10" name="object 10"/>
          <p:cNvSpPr txBox="1">
            <a:spLocks noGrp="1"/>
          </p:cNvSpPr>
          <p:nvPr>
            <p:ph type="title"/>
          </p:nvPr>
        </p:nvSpPr>
        <p:spPr>
          <a:xfrm>
            <a:off x="5129778" y="251602"/>
            <a:ext cx="1932444" cy="547469"/>
          </a:xfrm>
          <a:prstGeom prst="rect">
            <a:avLst/>
          </a:prstGeom>
        </p:spPr>
        <p:txBody>
          <a:bodyPr vert="horz" wrap="square" lIns="0" tIns="12266" rIns="0" bIns="0" rtlCol="0" anchor="ctr">
            <a:spAutoFit/>
          </a:bodyPr>
          <a:lstStyle/>
          <a:p>
            <a:pPr marL="12266">
              <a:lnSpc>
                <a:spcPct val="100000"/>
              </a:lnSpc>
              <a:spcBef>
                <a:spcPts val="97"/>
              </a:spcBef>
            </a:pPr>
            <a:r>
              <a:rPr sz="3477" spc="130" dirty="0"/>
              <a:t>O</a:t>
            </a:r>
            <a:r>
              <a:rPr sz="3477" spc="106" dirty="0"/>
              <a:t>D</a:t>
            </a:r>
            <a:r>
              <a:rPr sz="3477" spc="241" dirty="0"/>
              <a:t>I/O</a:t>
            </a:r>
            <a:r>
              <a:rPr sz="3477" spc="295" dirty="0"/>
              <a:t>P</a:t>
            </a:r>
            <a:r>
              <a:rPr sz="3477" spc="24" dirty="0"/>
              <a:t>I</a:t>
            </a:r>
            <a:endParaRPr sz="3477" dirty="0"/>
          </a:p>
        </p:txBody>
      </p:sp>
      <p:sp>
        <p:nvSpPr>
          <p:cNvPr id="11" name="object 11"/>
          <p:cNvSpPr txBox="1"/>
          <p:nvPr/>
        </p:nvSpPr>
        <p:spPr>
          <a:xfrm>
            <a:off x="6837823" y="1699061"/>
            <a:ext cx="1057907" cy="474678"/>
          </a:xfrm>
          <a:prstGeom prst="rect">
            <a:avLst/>
          </a:prstGeom>
        </p:spPr>
        <p:txBody>
          <a:bodyPr vert="horz" wrap="square" lIns="0" tIns="36184" rIns="0" bIns="0" rtlCol="0">
            <a:spAutoFit/>
          </a:bodyPr>
          <a:lstStyle/>
          <a:p>
            <a:pPr marL="12266" marR="4906" indent="68688">
              <a:lnSpc>
                <a:spcPts val="1690"/>
              </a:lnSpc>
              <a:spcBef>
                <a:spcPts val="285"/>
              </a:spcBef>
            </a:pPr>
            <a:r>
              <a:rPr sz="1545" spc="-10" dirty="0">
                <a:latin typeface="+mj-lt"/>
                <a:cs typeface="Calibri"/>
              </a:rPr>
              <a:t>Investment </a:t>
            </a:r>
            <a:r>
              <a:rPr sz="1545" spc="-5" dirty="0">
                <a:latin typeface="+mj-lt"/>
                <a:cs typeface="Calibri"/>
              </a:rPr>
              <a:t> outside</a:t>
            </a:r>
            <a:r>
              <a:rPr sz="1545" spc="-77" dirty="0">
                <a:latin typeface="+mj-lt"/>
                <a:cs typeface="Calibri"/>
              </a:rPr>
              <a:t> </a:t>
            </a:r>
            <a:r>
              <a:rPr sz="1545" spc="-5" dirty="0">
                <a:latin typeface="+mj-lt"/>
                <a:cs typeface="Calibri"/>
              </a:rPr>
              <a:t>India</a:t>
            </a:r>
            <a:endParaRPr sz="1545">
              <a:latin typeface="+mj-lt"/>
              <a:cs typeface="Calibri"/>
            </a:endParaRPr>
          </a:p>
        </p:txBody>
      </p:sp>
      <p:grpSp>
        <p:nvGrpSpPr>
          <p:cNvPr id="12" name="object 12"/>
          <p:cNvGrpSpPr/>
          <p:nvPr/>
        </p:nvGrpSpPr>
        <p:grpSpPr>
          <a:xfrm>
            <a:off x="4354041" y="2770706"/>
            <a:ext cx="1844132" cy="1236372"/>
            <a:chOff x="4508246" y="2610866"/>
            <a:chExt cx="1909445" cy="1280160"/>
          </a:xfrm>
        </p:grpSpPr>
        <p:sp>
          <p:nvSpPr>
            <p:cNvPr id="13" name="object 13"/>
            <p:cNvSpPr/>
            <p:nvPr/>
          </p:nvSpPr>
          <p:spPr>
            <a:xfrm>
              <a:off x="4520946" y="2623566"/>
              <a:ext cx="1694814" cy="1076325"/>
            </a:xfrm>
            <a:custGeom>
              <a:avLst/>
              <a:gdLst/>
              <a:ahLst/>
              <a:cxnLst/>
              <a:rect l="l" t="t" r="r" b="b"/>
              <a:pathLst>
                <a:path w="1694814" h="1076325">
                  <a:moveTo>
                    <a:pt x="1587118" y="0"/>
                  </a:moveTo>
                  <a:lnTo>
                    <a:pt x="107568" y="0"/>
                  </a:lnTo>
                  <a:lnTo>
                    <a:pt x="65686" y="8449"/>
                  </a:lnTo>
                  <a:lnTo>
                    <a:pt x="31495" y="31496"/>
                  </a:lnTo>
                  <a:lnTo>
                    <a:pt x="8449" y="65686"/>
                  </a:lnTo>
                  <a:lnTo>
                    <a:pt x="0" y="107568"/>
                  </a:lnTo>
                  <a:lnTo>
                    <a:pt x="0" y="968375"/>
                  </a:lnTo>
                  <a:lnTo>
                    <a:pt x="8449" y="1010257"/>
                  </a:lnTo>
                  <a:lnTo>
                    <a:pt x="31495" y="1044448"/>
                  </a:lnTo>
                  <a:lnTo>
                    <a:pt x="65686" y="1067494"/>
                  </a:lnTo>
                  <a:lnTo>
                    <a:pt x="107568" y="1075944"/>
                  </a:lnTo>
                  <a:lnTo>
                    <a:pt x="1587118" y="1075944"/>
                  </a:lnTo>
                  <a:lnTo>
                    <a:pt x="1629001" y="1067494"/>
                  </a:lnTo>
                  <a:lnTo>
                    <a:pt x="1663191" y="1044447"/>
                  </a:lnTo>
                  <a:lnTo>
                    <a:pt x="1686238" y="1010257"/>
                  </a:lnTo>
                  <a:lnTo>
                    <a:pt x="1694688" y="968375"/>
                  </a:lnTo>
                  <a:lnTo>
                    <a:pt x="1694688" y="107568"/>
                  </a:lnTo>
                  <a:lnTo>
                    <a:pt x="1686238" y="65686"/>
                  </a:lnTo>
                  <a:lnTo>
                    <a:pt x="1663191" y="31496"/>
                  </a:lnTo>
                  <a:lnTo>
                    <a:pt x="1629001" y="8449"/>
                  </a:lnTo>
                  <a:lnTo>
                    <a:pt x="1587118" y="0"/>
                  </a:lnTo>
                  <a:close/>
                </a:path>
              </a:pathLst>
            </a:custGeom>
            <a:solidFill>
              <a:srgbClr val="F79546"/>
            </a:solidFill>
          </p:spPr>
          <p:txBody>
            <a:bodyPr wrap="square" lIns="0" tIns="0" rIns="0" bIns="0" rtlCol="0"/>
            <a:lstStyle/>
            <a:p>
              <a:endParaRPr sz="1738">
                <a:latin typeface="+mj-lt"/>
              </a:endParaRPr>
            </a:p>
          </p:txBody>
        </p:sp>
        <p:sp>
          <p:nvSpPr>
            <p:cNvPr id="14" name="object 14"/>
            <p:cNvSpPr/>
            <p:nvPr/>
          </p:nvSpPr>
          <p:spPr>
            <a:xfrm>
              <a:off x="4520946" y="2623566"/>
              <a:ext cx="1694814" cy="1076325"/>
            </a:xfrm>
            <a:custGeom>
              <a:avLst/>
              <a:gdLst/>
              <a:ahLst/>
              <a:cxnLst/>
              <a:rect l="l" t="t" r="r" b="b"/>
              <a:pathLst>
                <a:path w="1694814" h="1076325">
                  <a:moveTo>
                    <a:pt x="0" y="107568"/>
                  </a:moveTo>
                  <a:lnTo>
                    <a:pt x="8449" y="65686"/>
                  </a:lnTo>
                  <a:lnTo>
                    <a:pt x="31495" y="31496"/>
                  </a:lnTo>
                  <a:lnTo>
                    <a:pt x="65686" y="8449"/>
                  </a:lnTo>
                  <a:lnTo>
                    <a:pt x="107568" y="0"/>
                  </a:lnTo>
                  <a:lnTo>
                    <a:pt x="1587118" y="0"/>
                  </a:lnTo>
                  <a:lnTo>
                    <a:pt x="1629001" y="8449"/>
                  </a:lnTo>
                  <a:lnTo>
                    <a:pt x="1663191" y="31496"/>
                  </a:lnTo>
                  <a:lnTo>
                    <a:pt x="1686238" y="65686"/>
                  </a:lnTo>
                  <a:lnTo>
                    <a:pt x="1694688" y="107568"/>
                  </a:lnTo>
                  <a:lnTo>
                    <a:pt x="1694688" y="968375"/>
                  </a:lnTo>
                  <a:lnTo>
                    <a:pt x="1686238" y="1010257"/>
                  </a:lnTo>
                  <a:lnTo>
                    <a:pt x="1663191" y="1044447"/>
                  </a:lnTo>
                  <a:lnTo>
                    <a:pt x="1629001" y="1067494"/>
                  </a:lnTo>
                  <a:lnTo>
                    <a:pt x="1587118" y="1075944"/>
                  </a:lnTo>
                  <a:lnTo>
                    <a:pt x="107568" y="1075944"/>
                  </a:lnTo>
                  <a:lnTo>
                    <a:pt x="65686" y="1067494"/>
                  </a:lnTo>
                  <a:lnTo>
                    <a:pt x="31495" y="1044448"/>
                  </a:lnTo>
                  <a:lnTo>
                    <a:pt x="8449" y="1010257"/>
                  </a:lnTo>
                  <a:lnTo>
                    <a:pt x="0" y="968375"/>
                  </a:lnTo>
                  <a:lnTo>
                    <a:pt x="0" y="107568"/>
                  </a:lnTo>
                  <a:close/>
                </a:path>
              </a:pathLst>
            </a:custGeom>
            <a:ln w="25400">
              <a:solidFill>
                <a:srgbClr val="FFFFFF"/>
              </a:solidFill>
            </a:ln>
          </p:spPr>
          <p:txBody>
            <a:bodyPr wrap="square" lIns="0" tIns="0" rIns="0" bIns="0" rtlCol="0"/>
            <a:lstStyle/>
            <a:p>
              <a:endParaRPr sz="1738">
                <a:latin typeface="+mj-lt"/>
              </a:endParaRPr>
            </a:p>
          </p:txBody>
        </p:sp>
        <p:sp>
          <p:nvSpPr>
            <p:cNvPr id="15" name="object 15"/>
            <p:cNvSpPr/>
            <p:nvPr/>
          </p:nvSpPr>
          <p:spPr>
            <a:xfrm>
              <a:off x="4709922" y="2801874"/>
              <a:ext cx="1694814" cy="1076325"/>
            </a:xfrm>
            <a:custGeom>
              <a:avLst/>
              <a:gdLst/>
              <a:ahLst/>
              <a:cxnLst/>
              <a:rect l="l" t="t" r="r" b="b"/>
              <a:pathLst>
                <a:path w="1694814" h="1076325">
                  <a:moveTo>
                    <a:pt x="1587118" y="0"/>
                  </a:moveTo>
                  <a:lnTo>
                    <a:pt x="107568" y="0"/>
                  </a:lnTo>
                  <a:lnTo>
                    <a:pt x="65686" y="8449"/>
                  </a:lnTo>
                  <a:lnTo>
                    <a:pt x="31495" y="31495"/>
                  </a:lnTo>
                  <a:lnTo>
                    <a:pt x="8449" y="65686"/>
                  </a:lnTo>
                  <a:lnTo>
                    <a:pt x="0" y="107568"/>
                  </a:lnTo>
                  <a:lnTo>
                    <a:pt x="0" y="968374"/>
                  </a:lnTo>
                  <a:lnTo>
                    <a:pt x="8449" y="1010257"/>
                  </a:lnTo>
                  <a:lnTo>
                    <a:pt x="31495" y="1044447"/>
                  </a:lnTo>
                  <a:lnTo>
                    <a:pt x="65686" y="1067494"/>
                  </a:lnTo>
                  <a:lnTo>
                    <a:pt x="107568" y="1075943"/>
                  </a:lnTo>
                  <a:lnTo>
                    <a:pt x="1587118" y="1075943"/>
                  </a:lnTo>
                  <a:lnTo>
                    <a:pt x="1629001" y="1067494"/>
                  </a:lnTo>
                  <a:lnTo>
                    <a:pt x="1663191" y="1044447"/>
                  </a:lnTo>
                  <a:lnTo>
                    <a:pt x="1686238" y="1010257"/>
                  </a:lnTo>
                  <a:lnTo>
                    <a:pt x="1694688" y="968374"/>
                  </a:lnTo>
                  <a:lnTo>
                    <a:pt x="1694688" y="107568"/>
                  </a:lnTo>
                  <a:lnTo>
                    <a:pt x="1686238" y="65686"/>
                  </a:lnTo>
                  <a:lnTo>
                    <a:pt x="1663191" y="31495"/>
                  </a:lnTo>
                  <a:lnTo>
                    <a:pt x="1629001" y="8449"/>
                  </a:lnTo>
                  <a:lnTo>
                    <a:pt x="1587118" y="0"/>
                  </a:lnTo>
                  <a:close/>
                </a:path>
              </a:pathLst>
            </a:custGeom>
            <a:solidFill>
              <a:srgbClr val="FFFFFF">
                <a:alpha val="90194"/>
              </a:srgbClr>
            </a:solidFill>
          </p:spPr>
          <p:txBody>
            <a:bodyPr wrap="square" lIns="0" tIns="0" rIns="0" bIns="0" rtlCol="0"/>
            <a:lstStyle/>
            <a:p>
              <a:endParaRPr sz="1738">
                <a:latin typeface="+mj-lt"/>
              </a:endParaRPr>
            </a:p>
          </p:txBody>
        </p:sp>
        <p:sp>
          <p:nvSpPr>
            <p:cNvPr id="16" name="object 16"/>
            <p:cNvSpPr/>
            <p:nvPr/>
          </p:nvSpPr>
          <p:spPr>
            <a:xfrm>
              <a:off x="4709922" y="2801874"/>
              <a:ext cx="1694814" cy="1076325"/>
            </a:xfrm>
            <a:custGeom>
              <a:avLst/>
              <a:gdLst/>
              <a:ahLst/>
              <a:cxnLst/>
              <a:rect l="l" t="t" r="r" b="b"/>
              <a:pathLst>
                <a:path w="1694814" h="1076325">
                  <a:moveTo>
                    <a:pt x="0" y="107568"/>
                  </a:moveTo>
                  <a:lnTo>
                    <a:pt x="8449" y="65686"/>
                  </a:lnTo>
                  <a:lnTo>
                    <a:pt x="31495" y="31495"/>
                  </a:lnTo>
                  <a:lnTo>
                    <a:pt x="65686" y="8449"/>
                  </a:lnTo>
                  <a:lnTo>
                    <a:pt x="107568" y="0"/>
                  </a:lnTo>
                  <a:lnTo>
                    <a:pt x="1587118" y="0"/>
                  </a:lnTo>
                  <a:lnTo>
                    <a:pt x="1629001" y="8449"/>
                  </a:lnTo>
                  <a:lnTo>
                    <a:pt x="1663191" y="31495"/>
                  </a:lnTo>
                  <a:lnTo>
                    <a:pt x="1686238" y="65686"/>
                  </a:lnTo>
                  <a:lnTo>
                    <a:pt x="1694688" y="107568"/>
                  </a:lnTo>
                  <a:lnTo>
                    <a:pt x="1694688" y="968374"/>
                  </a:lnTo>
                  <a:lnTo>
                    <a:pt x="1686238" y="1010257"/>
                  </a:lnTo>
                  <a:lnTo>
                    <a:pt x="1663191" y="1044447"/>
                  </a:lnTo>
                  <a:lnTo>
                    <a:pt x="1629001" y="1067494"/>
                  </a:lnTo>
                  <a:lnTo>
                    <a:pt x="1587118" y="1075943"/>
                  </a:lnTo>
                  <a:lnTo>
                    <a:pt x="107568" y="1075943"/>
                  </a:lnTo>
                  <a:lnTo>
                    <a:pt x="65686" y="1067494"/>
                  </a:lnTo>
                  <a:lnTo>
                    <a:pt x="31495" y="1044447"/>
                  </a:lnTo>
                  <a:lnTo>
                    <a:pt x="8449" y="1010257"/>
                  </a:lnTo>
                  <a:lnTo>
                    <a:pt x="0" y="968374"/>
                  </a:lnTo>
                  <a:lnTo>
                    <a:pt x="0" y="107568"/>
                  </a:lnTo>
                  <a:close/>
                </a:path>
              </a:pathLst>
            </a:custGeom>
            <a:ln w="25400">
              <a:solidFill>
                <a:srgbClr val="F79546"/>
              </a:solidFill>
            </a:ln>
          </p:spPr>
          <p:txBody>
            <a:bodyPr wrap="square" lIns="0" tIns="0" rIns="0" bIns="0" rtlCol="0"/>
            <a:lstStyle/>
            <a:p>
              <a:endParaRPr sz="1738">
                <a:latin typeface="+mj-lt"/>
              </a:endParaRPr>
            </a:p>
          </p:txBody>
        </p:sp>
      </p:grpSp>
      <p:sp>
        <p:nvSpPr>
          <p:cNvPr id="17" name="object 17"/>
          <p:cNvSpPr txBox="1"/>
          <p:nvPr/>
        </p:nvSpPr>
        <p:spPr>
          <a:xfrm>
            <a:off x="4866987" y="3321872"/>
            <a:ext cx="1000259" cy="249523"/>
          </a:xfrm>
          <a:prstGeom prst="rect">
            <a:avLst/>
          </a:prstGeom>
        </p:spPr>
        <p:txBody>
          <a:bodyPr vert="horz" wrap="square" lIns="0" tIns="11652" rIns="0" bIns="0" rtlCol="0">
            <a:spAutoFit/>
          </a:bodyPr>
          <a:lstStyle/>
          <a:p>
            <a:pPr marL="12266">
              <a:spcBef>
                <a:spcPts val="92"/>
              </a:spcBef>
            </a:pPr>
            <a:r>
              <a:rPr sz="1545" spc="-10" dirty="0">
                <a:latin typeface="+mj-lt"/>
                <a:cs typeface="Calibri"/>
              </a:rPr>
              <a:t>Listed</a:t>
            </a:r>
            <a:r>
              <a:rPr sz="1545" spc="-63" dirty="0">
                <a:latin typeface="+mj-lt"/>
                <a:cs typeface="Calibri"/>
              </a:rPr>
              <a:t> </a:t>
            </a:r>
            <a:r>
              <a:rPr sz="1545" spc="-5" dirty="0">
                <a:latin typeface="+mj-lt"/>
                <a:cs typeface="Calibri"/>
              </a:rPr>
              <a:t>entity</a:t>
            </a:r>
            <a:endParaRPr sz="1545">
              <a:latin typeface="+mj-lt"/>
              <a:cs typeface="Calibri"/>
            </a:endParaRPr>
          </a:p>
        </p:txBody>
      </p:sp>
      <p:grpSp>
        <p:nvGrpSpPr>
          <p:cNvPr id="18" name="object 18"/>
          <p:cNvGrpSpPr/>
          <p:nvPr/>
        </p:nvGrpSpPr>
        <p:grpSpPr>
          <a:xfrm>
            <a:off x="2355240" y="4285261"/>
            <a:ext cx="1842291" cy="1236372"/>
            <a:chOff x="2438654" y="4179062"/>
            <a:chExt cx="1907539" cy="1280160"/>
          </a:xfrm>
        </p:grpSpPr>
        <p:sp>
          <p:nvSpPr>
            <p:cNvPr id="19" name="object 19"/>
            <p:cNvSpPr/>
            <p:nvPr/>
          </p:nvSpPr>
          <p:spPr>
            <a:xfrm>
              <a:off x="2451354" y="4191762"/>
              <a:ext cx="1693545" cy="1076325"/>
            </a:xfrm>
            <a:custGeom>
              <a:avLst/>
              <a:gdLst/>
              <a:ahLst/>
              <a:cxnLst/>
              <a:rect l="l" t="t" r="r" b="b"/>
              <a:pathLst>
                <a:path w="1693545" h="1076325">
                  <a:moveTo>
                    <a:pt x="1585595" y="0"/>
                  </a:moveTo>
                  <a:lnTo>
                    <a:pt x="107568" y="0"/>
                  </a:lnTo>
                  <a:lnTo>
                    <a:pt x="65686" y="8449"/>
                  </a:lnTo>
                  <a:lnTo>
                    <a:pt x="31495" y="31496"/>
                  </a:lnTo>
                  <a:lnTo>
                    <a:pt x="8449" y="65686"/>
                  </a:lnTo>
                  <a:lnTo>
                    <a:pt x="0" y="107569"/>
                  </a:lnTo>
                  <a:lnTo>
                    <a:pt x="0" y="968375"/>
                  </a:lnTo>
                  <a:lnTo>
                    <a:pt x="8449" y="1010257"/>
                  </a:lnTo>
                  <a:lnTo>
                    <a:pt x="31496" y="1044448"/>
                  </a:lnTo>
                  <a:lnTo>
                    <a:pt x="65686" y="1067494"/>
                  </a:lnTo>
                  <a:lnTo>
                    <a:pt x="107568" y="1075944"/>
                  </a:lnTo>
                  <a:lnTo>
                    <a:pt x="1585595" y="1075944"/>
                  </a:lnTo>
                  <a:lnTo>
                    <a:pt x="1627477" y="1067494"/>
                  </a:lnTo>
                  <a:lnTo>
                    <a:pt x="1661668" y="1044448"/>
                  </a:lnTo>
                  <a:lnTo>
                    <a:pt x="1684714" y="1010257"/>
                  </a:lnTo>
                  <a:lnTo>
                    <a:pt x="1693163" y="968375"/>
                  </a:lnTo>
                  <a:lnTo>
                    <a:pt x="1693163" y="107569"/>
                  </a:lnTo>
                  <a:lnTo>
                    <a:pt x="1684714" y="65686"/>
                  </a:lnTo>
                  <a:lnTo>
                    <a:pt x="1661668" y="31496"/>
                  </a:lnTo>
                  <a:lnTo>
                    <a:pt x="1627477" y="8449"/>
                  </a:lnTo>
                  <a:lnTo>
                    <a:pt x="1585595" y="0"/>
                  </a:lnTo>
                  <a:close/>
                </a:path>
              </a:pathLst>
            </a:custGeom>
            <a:solidFill>
              <a:srgbClr val="4F81BC"/>
            </a:solidFill>
          </p:spPr>
          <p:txBody>
            <a:bodyPr wrap="square" lIns="0" tIns="0" rIns="0" bIns="0" rtlCol="0"/>
            <a:lstStyle/>
            <a:p>
              <a:endParaRPr sz="1738">
                <a:latin typeface="+mj-lt"/>
              </a:endParaRPr>
            </a:p>
          </p:txBody>
        </p:sp>
        <p:sp>
          <p:nvSpPr>
            <p:cNvPr id="20" name="object 20"/>
            <p:cNvSpPr/>
            <p:nvPr/>
          </p:nvSpPr>
          <p:spPr>
            <a:xfrm>
              <a:off x="2451354" y="4191762"/>
              <a:ext cx="1693545" cy="1076325"/>
            </a:xfrm>
            <a:custGeom>
              <a:avLst/>
              <a:gdLst/>
              <a:ahLst/>
              <a:cxnLst/>
              <a:rect l="l" t="t" r="r" b="b"/>
              <a:pathLst>
                <a:path w="1693545" h="1076325">
                  <a:moveTo>
                    <a:pt x="0" y="107569"/>
                  </a:moveTo>
                  <a:lnTo>
                    <a:pt x="8449" y="65686"/>
                  </a:lnTo>
                  <a:lnTo>
                    <a:pt x="31495" y="31496"/>
                  </a:lnTo>
                  <a:lnTo>
                    <a:pt x="65686" y="8449"/>
                  </a:lnTo>
                  <a:lnTo>
                    <a:pt x="107568" y="0"/>
                  </a:lnTo>
                  <a:lnTo>
                    <a:pt x="1585595" y="0"/>
                  </a:lnTo>
                  <a:lnTo>
                    <a:pt x="1627477" y="8449"/>
                  </a:lnTo>
                  <a:lnTo>
                    <a:pt x="1661668" y="31496"/>
                  </a:lnTo>
                  <a:lnTo>
                    <a:pt x="1684714" y="65686"/>
                  </a:lnTo>
                  <a:lnTo>
                    <a:pt x="1693163" y="107569"/>
                  </a:lnTo>
                  <a:lnTo>
                    <a:pt x="1693163" y="968375"/>
                  </a:lnTo>
                  <a:lnTo>
                    <a:pt x="1684714" y="1010257"/>
                  </a:lnTo>
                  <a:lnTo>
                    <a:pt x="1661668" y="1044448"/>
                  </a:lnTo>
                  <a:lnTo>
                    <a:pt x="1627477" y="1067494"/>
                  </a:lnTo>
                  <a:lnTo>
                    <a:pt x="1585595" y="1075944"/>
                  </a:lnTo>
                  <a:lnTo>
                    <a:pt x="107568" y="1075944"/>
                  </a:lnTo>
                  <a:lnTo>
                    <a:pt x="65686" y="1067494"/>
                  </a:lnTo>
                  <a:lnTo>
                    <a:pt x="31496" y="1044448"/>
                  </a:lnTo>
                  <a:lnTo>
                    <a:pt x="8449" y="1010257"/>
                  </a:lnTo>
                  <a:lnTo>
                    <a:pt x="0" y="968375"/>
                  </a:lnTo>
                  <a:lnTo>
                    <a:pt x="0" y="107569"/>
                  </a:lnTo>
                  <a:close/>
                </a:path>
              </a:pathLst>
            </a:custGeom>
            <a:ln w="25400">
              <a:solidFill>
                <a:srgbClr val="FFFFFF"/>
              </a:solidFill>
            </a:ln>
          </p:spPr>
          <p:txBody>
            <a:bodyPr wrap="square" lIns="0" tIns="0" rIns="0" bIns="0" rtlCol="0"/>
            <a:lstStyle/>
            <a:p>
              <a:endParaRPr sz="1738">
                <a:latin typeface="+mj-lt"/>
              </a:endParaRPr>
            </a:p>
          </p:txBody>
        </p:sp>
        <p:sp>
          <p:nvSpPr>
            <p:cNvPr id="21" name="object 21"/>
            <p:cNvSpPr/>
            <p:nvPr/>
          </p:nvSpPr>
          <p:spPr>
            <a:xfrm>
              <a:off x="2638806" y="4370070"/>
              <a:ext cx="1694814" cy="1076325"/>
            </a:xfrm>
            <a:custGeom>
              <a:avLst/>
              <a:gdLst/>
              <a:ahLst/>
              <a:cxnLst/>
              <a:rect l="l" t="t" r="r" b="b"/>
              <a:pathLst>
                <a:path w="1694814" h="1076325">
                  <a:moveTo>
                    <a:pt x="1587119" y="0"/>
                  </a:moveTo>
                  <a:lnTo>
                    <a:pt x="107568" y="0"/>
                  </a:lnTo>
                  <a:lnTo>
                    <a:pt x="65686" y="8449"/>
                  </a:lnTo>
                  <a:lnTo>
                    <a:pt x="31495" y="31496"/>
                  </a:lnTo>
                  <a:lnTo>
                    <a:pt x="8449" y="65686"/>
                  </a:lnTo>
                  <a:lnTo>
                    <a:pt x="0" y="107568"/>
                  </a:lnTo>
                  <a:lnTo>
                    <a:pt x="0" y="968349"/>
                  </a:lnTo>
                  <a:lnTo>
                    <a:pt x="8449" y="1010230"/>
                  </a:lnTo>
                  <a:lnTo>
                    <a:pt x="31496" y="1044430"/>
                  </a:lnTo>
                  <a:lnTo>
                    <a:pt x="65686" y="1067488"/>
                  </a:lnTo>
                  <a:lnTo>
                    <a:pt x="107568" y="1075944"/>
                  </a:lnTo>
                  <a:lnTo>
                    <a:pt x="1587119" y="1075944"/>
                  </a:lnTo>
                  <a:lnTo>
                    <a:pt x="1629001" y="1067488"/>
                  </a:lnTo>
                  <a:lnTo>
                    <a:pt x="1663192" y="1044430"/>
                  </a:lnTo>
                  <a:lnTo>
                    <a:pt x="1686238" y="1010230"/>
                  </a:lnTo>
                  <a:lnTo>
                    <a:pt x="1694688" y="968349"/>
                  </a:lnTo>
                  <a:lnTo>
                    <a:pt x="1694688" y="107568"/>
                  </a:lnTo>
                  <a:lnTo>
                    <a:pt x="1686238" y="65686"/>
                  </a:lnTo>
                  <a:lnTo>
                    <a:pt x="1663192" y="31495"/>
                  </a:lnTo>
                  <a:lnTo>
                    <a:pt x="1629001" y="8449"/>
                  </a:lnTo>
                  <a:lnTo>
                    <a:pt x="1587119" y="0"/>
                  </a:lnTo>
                  <a:close/>
                </a:path>
              </a:pathLst>
            </a:custGeom>
            <a:solidFill>
              <a:srgbClr val="FFFFFF">
                <a:alpha val="90194"/>
              </a:srgbClr>
            </a:solidFill>
          </p:spPr>
          <p:txBody>
            <a:bodyPr wrap="square" lIns="0" tIns="0" rIns="0" bIns="0" rtlCol="0"/>
            <a:lstStyle/>
            <a:p>
              <a:endParaRPr sz="1738">
                <a:latin typeface="+mj-lt"/>
              </a:endParaRPr>
            </a:p>
          </p:txBody>
        </p:sp>
        <p:sp>
          <p:nvSpPr>
            <p:cNvPr id="22" name="object 22"/>
            <p:cNvSpPr/>
            <p:nvPr/>
          </p:nvSpPr>
          <p:spPr>
            <a:xfrm>
              <a:off x="2638806" y="4370070"/>
              <a:ext cx="1694814" cy="1076325"/>
            </a:xfrm>
            <a:custGeom>
              <a:avLst/>
              <a:gdLst/>
              <a:ahLst/>
              <a:cxnLst/>
              <a:rect l="l" t="t" r="r" b="b"/>
              <a:pathLst>
                <a:path w="1694814" h="1076325">
                  <a:moveTo>
                    <a:pt x="0" y="107568"/>
                  </a:moveTo>
                  <a:lnTo>
                    <a:pt x="8449" y="65686"/>
                  </a:lnTo>
                  <a:lnTo>
                    <a:pt x="31495" y="31496"/>
                  </a:lnTo>
                  <a:lnTo>
                    <a:pt x="65686" y="8449"/>
                  </a:lnTo>
                  <a:lnTo>
                    <a:pt x="107568" y="0"/>
                  </a:lnTo>
                  <a:lnTo>
                    <a:pt x="1587119" y="0"/>
                  </a:lnTo>
                  <a:lnTo>
                    <a:pt x="1629001" y="8449"/>
                  </a:lnTo>
                  <a:lnTo>
                    <a:pt x="1663192" y="31495"/>
                  </a:lnTo>
                  <a:lnTo>
                    <a:pt x="1686238" y="65686"/>
                  </a:lnTo>
                  <a:lnTo>
                    <a:pt x="1694688" y="107568"/>
                  </a:lnTo>
                  <a:lnTo>
                    <a:pt x="1694688" y="968349"/>
                  </a:lnTo>
                  <a:lnTo>
                    <a:pt x="1686238" y="1010230"/>
                  </a:lnTo>
                  <a:lnTo>
                    <a:pt x="1663192" y="1044430"/>
                  </a:lnTo>
                  <a:lnTo>
                    <a:pt x="1629001" y="1067488"/>
                  </a:lnTo>
                  <a:lnTo>
                    <a:pt x="1587119" y="1075944"/>
                  </a:lnTo>
                  <a:lnTo>
                    <a:pt x="107568" y="1075944"/>
                  </a:lnTo>
                  <a:lnTo>
                    <a:pt x="65686" y="1067488"/>
                  </a:lnTo>
                  <a:lnTo>
                    <a:pt x="31496" y="1044430"/>
                  </a:lnTo>
                  <a:lnTo>
                    <a:pt x="8449" y="1010230"/>
                  </a:lnTo>
                  <a:lnTo>
                    <a:pt x="0" y="968349"/>
                  </a:lnTo>
                  <a:lnTo>
                    <a:pt x="0" y="107568"/>
                  </a:lnTo>
                  <a:close/>
                </a:path>
              </a:pathLst>
            </a:custGeom>
            <a:ln w="25400">
              <a:solidFill>
                <a:srgbClr val="4F81BC"/>
              </a:solidFill>
            </a:ln>
          </p:spPr>
          <p:txBody>
            <a:bodyPr wrap="square" lIns="0" tIns="0" rIns="0" bIns="0" rtlCol="0"/>
            <a:lstStyle/>
            <a:p>
              <a:endParaRPr sz="1738">
                <a:latin typeface="+mj-lt"/>
              </a:endParaRPr>
            </a:p>
          </p:txBody>
        </p:sp>
      </p:grpSp>
      <p:sp>
        <p:nvSpPr>
          <p:cNvPr id="23" name="object 23"/>
          <p:cNvSpPr txBox="1"/>
          <p:nvPr/>
        </p:nvSpPr>
        <p:spPr>
          <a:xfrm>
            <a:off x="2684201" y="4622198"/>
            <a:ext cx="1365161" cy="691166"/>
          </a:xfrm>
          <a:prstGeom prst="rect">
            <a:avLst/>
          </a:prstGeom>
        </p:spPr>
        <p:txBody>
          <a:bodyPr vert="horz" wrap="square" lIns="0" tIns="31276" rIns="0" bIns="0" rtlCol="0">
            <a:spAutoFit/>
          </a:bodyPr>
          <a:lstStyle/>
          <a:p>
            <a:pPr marL="12266" marR="4906" indent="-1227" algn="ctr">
              <a:lnSpc>
                <a:spcPct val="91600"/>
              </a:lnSpc>
              <a:spcBef>
                <a:spcPts val="245"/>
              </a:spcBef>
            </a:pPr>
            <a:r>
              <a:rPr sz="1545" spc="-10" dirty="0">
                <a:latin typeface="+mj-lt"/>
                <a:cs typeface="Calibri"/>
              </a:rPr>
              <a:t>Less </a:t>
            </a:r>
            <a:r>
              <a:rPr sz="1545" spc="-5" dirty="0">
                <a:latin typeface="+mj-lt"/>
                <a:cs typeface="Calibri"/>
              </a:rPr>
              <a:t>than </a:t>
            </a:r>
            <a:r>
              <a:rPr sz="1545" spc="-10" dirty="0">
                <a:latin typeface="+mj-lt"/>
                <a:cs typeface="Calibri"/>
              </a:rPr>
              <a:t>10% </a:t>
            </a:r>
            <a:r>
              <a:rPr sz="1545" spc="-5" dirty="0">
                <a:latin typeface="+mj-lt"/>
                <a:cs typeface="Calibri"/>
              </a:rPr>
              <a:t> without </a:t>
            </a:r>
            <a:r>
              <a:rPr sz="1545" spc="-14" dirty="0">
                <a:latin typeface="+mj-lt"/>
                <a:cs typeface="Calibri"/>
              </a:rPr>
              <a:t>control </a:t>
            </a:r>
            <a:r>
              <a:rPr sz="1545" spc="-5" dirty="0">
                <a:latin typeface="+mj-lt"/>
                <a:cs typeface="Calibri"/>
              </a:rPr>
              <a:t>- </a:t>
            </a:r>
            <a:r>
              <a:rPr sz="1545" spc="-338" dirty="0">
                <a:latin typeface="+mj-lt"/>
                <a:cs typeface="Calibri"/>
              </a:rPr>
              <a:t> </a:t>
            </a:r>
            <a:r>
              <a:rPr sz="1545" spc="-10" dirty="0">
                <a:latin typeface="+mj-lt"/>
                <a:cs typeface="Calibri"/>
              </a:rPr>
              <a:t>OPI</a:t>
            </a:r>
            <a:endParaRPr sz="1545">
              <a:latin typeface="+mj-lt"/>
              <a:cs typeface="Calibri"/>
            </a:endParaRPr>
          </a:p>
        </p:txBody>
      </p:sp>
      <p:grpSp>
        <p:nvGrpSpPr>
          <p:cNvPr id="24" name="object 24"/>
          <p:cNvGrpSpPr/>
          <p:nvPr/>
        </p:nvGrpSpPr>
        <p:grpSpPr>
          <a:xfrm>
            <a:off x="4354041" y="4285261"/>
            <a:ext cx="1844132" cy="1236372"/>
            <a:chOff x="4508246" y="4179062"/>
            <a:chExt cx="1909445" cy="1280160"/>
          </a:xfrm>
        </p:grpSpPr>
        <p:sp>
          <p:nvSpPr>
            <p:cNvPr id="25" name="object 25"/>
            <p:cNvSpPr/>
            <p:nvPr/>
          </p:nvSpPr>
          <p:spPr>
            <a:xfrm>
              <a:off x="4520946" y="4191762"/>
              <a:ext cx="1694814" cy="1076325"/>
            </a:xfrm>
            <a:custGeom>
              <a:avLst/>
              <a:gdLst/>
              <a:ahLst/>
              <a:cxnLst/>
              <a:rect l="l" t="t" r="r" b="b"/>
              <a:pathLst>
                <a:path w="1694814" h="1076325">
                  <a:moveTo>
                    <a:pt x="1587118" y="0"/>
                  </a:moveTo>
                  <a:lnTo>
                    <a:pt x="107568" y="0"/>
                  </a:lnTo>
                  <a:lnTo>
                    <a:pt x="65686" y="8449"/>
                  </a:lnTo>
                  <a:lnTo>
                    <a:pt x="31495" y="31496"/>
                  </a:lnTo>
                  <a:lnTo>
                    <a:pt x="8449" y="65686"/>
                  </a:lnTo>
                  <a:lnTo>
                    <a:pt x="0" y="107569"/>
                  </a:lnTo>
                  <a:lnTo>
                    <a:pt x="0" y="968375"/>
                  </a:lnTo>
                  <a:lnTo>
                    <a:pt x="8449" y="1010257"/>
                  </a:lnTo>
                  <a:lnTo>
                    <a:pt x="31495" y="1044448"/>
                  </a:lnTo>
                  <a:lnTo>
                    <a:pt x="65686" y="1067494"/>
                  </a:lnTo>
                  <a:lnTo>
                    <a:pt x="107568" y="1075944"/>
                  </a:lnTo>
                  <a:lnTo>
                    <a:pt x="1587118" y="1075944"/>
                  </a:lnTo>
                  <a:lnTo>
                    <a:pt x="1629001" y="1067494"/>
                  </a:lnTo>
                  <a:lnTo>
                    <a:pt x="1663191" y="1044448"/>
                  </a:lnTo>
                  <a:lnTo>
                    <a:pt x="1686238" y="1010257"/>
                  </a:lnTo>
                  <a:lnTo>
                    <a:pt x="1694688" y="968375"/>
                  </a:lnTo>
                  <a:lnTo>
                    <a:pt x="1694688" y="107569"/>
                  </a:lnTo>
                  <a:lnTo>
                    <a:pt x="1686238" y="65686"/>
                  </a:lnTo>
                  <a:lnTo>
                    <a:pt x="1663191" y="31496"/>
                  </a:lnTo>
                  <a:lnTo>
                    <a:pt x="1629001" y="8449"/>
                  </a:lnTo>
                  <a:lnTo>
                    <a:pt x="1587118" y="0"/>
                  </a:lnTo>
                  <a:close/>
                </a:path>
              </a:pathLst>
            </a:custGeom>
            <a:solidFill>
              <a:srgbClr val="4F81BC"/>
            </a:solidFill>
          </p:spPr>
          <p:txBody>
            <a:bodyPr wrap="square" lIns="0" tIns="0" rIns="0" bIns="0" rtlCol="0"/>
            <a:lstStyle/>
            <a:p>
              <a:endParaRPr sz="1738">
                <a:latin typeface="+mj-lt"/>
              </a:endParaRPr>
            </a:p>
          </p:txBody>
        </p:sp>
        <p:sp>
          <p:nvSpPr>
            <p:cNvPr id="26" name="object 26"/>
            <p:cNvSpPr/>
            <p:nvPr/>
          </p:nvSpPr>
          <p:spPr>
            <a:xfrm>
              <a:off x="4520946" y="4191762"/>
              <a:ext cx="1694814" cy="1076325"/>
            </a:xfrm>
            <a:custGeom>
              <a:avLst/>
              <a:gdLst/>
              <a:ahLst/>
              <a:cxnLst/>
              <a:rect l="l" t="t" r="r" b="b"/>
              <a:pathLst>
                <a:path w="1694814" h="1076325">
                  <a:moveTo>
                    <a:pt x="0" y="107569"/>
                  </a:moveTo>
                  <a:lnTo>
                    <a:pt x="8449" y="65686"/>
                  </a:lnTo>
                  <a:lnTo>
                    <a:pt x="31495" y="31496"/>
                  </a:lnTo>
                  <a:lnTo>
                    <a:pt x="65686" y="8449"/>
                  </a:lnTo>
                  <a:lnTo>
                    <a:pt x="107568" y="0"/>
                  </a:lnTo>
                  <a:lnTo>
                    <a:pt x="1587118" y="0"/>
                  </a:lnTo>
                  <a:lnTo>
                    <a:pt x="1629001" y="8449"/>
                  </a:lnTo>
                  <a:lnTo>
                    <a:pt x="1663191" y="31496"/>
                  </a:lnTo>
                  <a:lnTo>
                    <a:pt x="1686238" y="65686"/>
                  </a:lnTo>
                  <a:lnTo>
                    <a:pt x="1694688" y="107569"/>
                  </a:lnTo>
                  <a:lnTo>
                    <a:pt x="1694688" y="968375"/>
                  </a:lnTo>
                  <a:lnTo>
                    <a:pt x="1686238" y="1010257"/>
                  </a:lnTo>
                  <a:lnTo>
                    <a:pt x="1663191" y="1044448"/>
                  </a:lnTo>
                  <a:lnTo>
                    <a:pt x="1629001" y="1067494"/>
                  </a:lnTo>
                  <a:lnTo>
                    <a:pt x="1587118" y="1075944"/>
                  </a:lnTo>
                  <a:lnTo>
                    <a:pt x="107568" y="1075944"/>
                  </a:lnTo>
                  <a:lnTo>
                    <a:pt x="65686" y="1067494"/>
                  </a:lnTo>
                  <a:lnTo>
                    <a:pt x="31495" y="1044448"/>
                  </a:lnTo>
                  <a:lnTo>
                    <a:pt x="8449" y="1010257"/>
                  </a:lnTo>
                  <a:lnTo>
                    <a:pt x="0" y="968375"/>
                  </a:lnTo>
                  <a:lnTo>
                    <a:pt x="0" y="107569"/>
                  </a:lnTo>
                  <a:close/>
                </a:path>
              </a:pathLst>
            </a:custGeom>
            <a:ln w="25400">
              <a:solidFill>
                <a:srgbClr val="FFFFFF"/>
              </a:solidFill>
            </a:ln>
          </p:spPr>
          <p:txBody>
            <a:bodyPr wrap="square" lIns="0" tIns="0" rIns="0" bIns="0" rtlCol="0"/>
            <a:lstStyle/>
            <a:p>
              <a:endParaRPr sz="1738">
                <a:latin typeface="+mj-lt"/>
              </a:endParaRPr>
            </a:p>
          </p:txBody>
        </p:sp>
        <p:sp>
          <p:nvSpPr>
            <p:cNvPr id="27" name="object 27"/>
            <p:cNvSpPr/>
            <p:nvPr/>
          </p:nvSpPr>
          <p:spPr>
            <a:xfrm>
              <a:off x="4709922" y="4370070"/>
              <a:ext cx="1694814" cy="1076325"/>
            </a:xfrm>
            <a:custGeom>
              <a:avLst/>
              <a:gdLst/>
              <a:ahLst/>
              <a:cxnLst/>
              <a:rect l="l" t="t" r="r" b="b"/>
              <a:pathLst>
                <a:path w="1694814" h="1076325">
                  <a:moveTo>
                    <a:pt x="1587118" y="0"/>
                  </a:moveTo>
                  <a:lnTo>
                    <a:pt x="107568" y="0"/>
                  </a:lnTo>
                  <a:lnTo>
                    <a:pt x="65686" y="8449"/>
                  </a:lnTo>
                  <a:lnTo>
                    <a:pt x="31495" y="31496"/>
                  </a:lnTo>
                  <a:lnTo>
                    <a:pt x="8449" y="65686"/>
                  </a:lnTo>
                  <a:lnTo>
                    <a:pt x="0" y="107568"/>
                  </a:lnTo>
                  <a:lnTo>
                    <a:pt x="0" y="968349"/>
                  </a:lnTo>
                  <a:lnTo>
                    <a:pt x="8449" y="1010230"/>
                  </a:lnTo>
                  <a:lnTo>
                    <a:pt x="31495" y="1044430"/>
                  </a:lnTo>
                  <a:lnTo>
                    <a:pt x="65686" y="1067488"/>
                  </a:lnTo>
                  <a:lnTo>
                    <a:pt x="107568" y="1075944"/>
                  </a:lnTo>
                  <a:lnTo>
                    <a:pt x="1587118" y="1075944"/>
                  </a:lnTo>
                  <a:lnTo>
                    <a:pt x="1629001" y="1067488"/>
                  </a:lnTo>
                  <a:lnTo>
                    <a:pt x="1663191" y="1044430"/>
                  </a:lnTo>
                  <a:lnTo>
                    <a:pt x="1686238" y="1010230"/>
                  </a:lnTo>
                  <a:lnTo>
                    <a:pt x="1694688" y="968349"/>
                  </a:lnTo>
                  <a:lnTo>
                    <a:pt x="1694688" y="107568"/>
                  </a:lnTo>
                  <a:lnTo>
                    <a:pt x="1686238" y="65686"/>
                  </a:lnTo>
                  <a:lnTo>
                    <a:pt x="1663191" y="31495"/>
                  </a:lnTo>
                  <a:lnTo>
                    <a:pt x="1629001" y="8449"/>
                  </a:lnTo>
                  <a:lnTo>
                    <a:pt x="1587118" y="0"/>
                  </a:lnTo>
                  <a:close/>
                </a:path>
              </a:pathLst>
            </a:custGeom>
            <a:solidFill>
              <a:srgbClr val="FFFFFF">
                <a:alpha val="90194"/>
              </a:srgbClr>
            </a:solidFill>
          </p:spPr>
          <p:txBody>
            <a:bodyPr wrap="square" lIns="0" tIns="0" rIns="0" bIns="0" rtlCol="0"/>
            <a:lstStyle/>
            <a:p>
              <a:endParaRPr sz="1738">
                <a:latin typeface="+mj-lt"/>
              </a:endParaRPr>
            </a:p>
          </p:txBody>
        </p:sp>
        <p:sp>
          <p:nvSpPr>
            <p:cNvPr id="28" name="object 28"/>
            <p:cNvSpPr/>
            <p:nvPr/>
          </p:nvSpPr>
          <p:spPr>
            <a:xfrm>
              <a:off x="4709922" y="4370070"/>
              <a:ext cx="1694814" cy="1076325"/>
            </a:xfrm>
            <a:custGeom>
              <a:avLst/>
              <a:gdLst/>
              <a:ahLst/>
              <a:cxnLst/>
              <a:rect l="l" t="t" r="r" b="b"/>
              <a:pathLst>
                <a:path w="1694814" h="1076325">
                  <a:moveTo>
                    <a:pt x="0" y="107568"/>
                  </a:moveTo>
                  <a:lnTo>
                    <a:pt x="8449" y="65686"/>
                  </a:lnTo>
                  <a:lnTo>
                    <a:pt x="31495" y="31496"/>
                  </a:lnTo>
                  <a:lnTo>
                    <a:pt x="65686" y="8449"/>
                  </a:lnTo>
                  <a:lnTo>
                    <a:pt x="107568" y="0"/>
                  </a:lnTo>
                  <a:lnTo>
                    <a:pt x="1587118" y="0"/>
                  </a:lnTo>
                  <a:lnTo>
                    <a:pt x="1629001" y="8449"/>
                  </a:lnTo>
                  <a:lnTo>
                    <a:pt x="1663191" y="31495"/>
                  </a:lnTo>
                  <a:lnTo>
                    <a:pt x="1686238" y="65686"/>
                  </a:lnTo>
                  <a:lnTo>
                    <a:pt x="1694688" y="107568"/>
                  </a:lnTo>
                  <a:lnTo>
                    <a:pt x="1694688" y="968349"/>
                  </a:lnTo>
                  <a:lnTo>
                    <a:pt x="1686238" y="1010230"/>
                  </a:lnTo>
                  <a:lnTo>
                    <a:pt x="1663191" y="1044430"/>
                  </a:lnTo>
                  <a:lnTo>
                    <a:pt x="1629001" y="1067488"/>
                  </a:lnTo>
                  <a:lnTo>
                    <a:pt x="1587118" y="1075944"/>
                  </a:lnTo>
                  <a:lnTo>
                    <a:pt x="107568" y="1075944"/>
                  </a:lnTo>
                  <a:lnTo>
                    <a:pt x="65686" y="1067488"/>
                  </a:lnTo>
                  <a:lnTo>
                    <a:pt x="31495" y="1044430"/>
                  </a:lnTo>
                  <a:lnTo>
                    <a:pt x="8449" y="1010230"/>
                  </a:lnTo>
                  <a:lnTo>
                    <a:pt x="0" y="968349"/>
                  </a:lnTo>
                  <a:lnTo>
                    <a:pt x="0" y="107568"/>
                  </a:lnTo>
                  <a:close/>
                </a:path>
              </a:pathLst>
            </a:custGeom>
            <a:ln w="25400">
              <a:solidFill>
                <a:srgbClr val="4F81BC"/>
              </a:solidFill>
            </a:ln>
          </p:spPr>
          <p:txBody>
            <a:bodyPr wrap="square" lIns="0" tIns="0" rIns="0" bIns="0" rtlCol="0"/>
            <a:lstStyle/>
            <a:p>
              <a:endParaRPr sz="1738">
                <a:latin typeface="+mj-lt"/>
              </a:endParaRPr>
            </a:p>
          </p:txBody>
        </p:sp>
      </p:grpSp>
      <p:sp>
        <p:nvSpPr>
          <p:cNvPr id="29" name="object 29"/>
          <p:cNvSpPr txBox="1"/>
          <p:nvPr/>
        </p:nvSpPr>
        <p:spPr>
          <a:xfrm>
            <a:off x="4635903" y="4729889"/>
            <a:ext cx="1460832" cy="474678"/>
          </a:xfrm>
          <a:prstGeom prst="rect">
            <a:avLst/>
          </a:prstGeom>
        </p:spPr>
        <p:txBody>
          <a:bodyPr vert="horz" wrap="square" lIns="0" tIns="11652" rIns="0" bIns="0" rtlCol="0">
            <a:spAutoFit/>
          </a:bodyPr>
          <a:lstStyle/>
          <a:p>
            <a:pPr marL="613" algn="ctr">
              <a:lnSpc>
                <a:spcPts val="1772"/>
              </a:lnSpc>
              <a:spcBef>
                <a:spcPts val="92"/>
              </a:spcBef>
            </a:pPr>
            <a:r>
              <a:rPr sz="1545" spc="-10" dirty="0">
                <a:latin typeface="+mj-lt"/>
                <a:cs typeface="Calibri"/>
              </a:rPr>
              <a:t>Less</a:t>
            </a:r>
            <a:r>
              <a:rPr sz="1545" spc="-14" dirty="0">
                <a:latin typeface="+mj-lt"/>
                <a:cs typeface="Calibri"/>
              </a:rPr>
              <a:t> </a:t>
            </a:r>
            <a:r>
              <a:rPr sz="1545" spc="-5" dirty="0">
                <a:latin typeface="+mj-lt"/>
                <a:cs typeface="Calibri"/>
              </a:rPr>
              <a:t>than</a:t>
            </a:r>
            <a:r>
              <a:rPr sz="1545" spc="-24" dirty="0">
                <a:latin typeface="+mj-lt"/>
                <a:cs typeface="Calibri"/>
              </a:rPr>
              <a:t> </a:t>
            </a:r>
            <a:r>
              <a:rPr sz="1545" spc="-10" dirty="0">
                <a:latin typeface="+mj-lt"/>
                <a:cs typeface="Calibri"/>
              </a:rPr>
              <a:t>10%</a:t>
            </a:r>
            <a:endParaRPr sz="1545">
              <a:latin typeface="+mj-lt"/>
              <a:cs typeface="Calibri"/>
            </a:endParaRPr>
          </a:p>
          <a:p>
            <a:pPr algn="ctr">
              <a:lnSpc>
                <a:spcPts val="1772"/>
              </a:lnSpc>
            </a:pPr>
            <a:r>
              <a:rPr sz="1545" dirty="0">
                <a:latin typeface="+mj-lt"/>
                <a:cs typeface="Calibri"/>
              </a:rPr>
              <a:t>with</a:t>
            </a:r>
            <a:r>
              <a:rPr sz="1545" spc="-29" dirty="0">
                <a:latin typeface="+mj-lt"/>
                <a:cs typeface="Calibri"/>
              </a:rPr>
              <a:t> </a:t>
            </a:r>
            <a:r>
              <a:rPr sz="1545" spc="-10" dirty="0">
                <a:latin typeface="+mj-lt"/>
                <a:cs typeface="Calibri"/>
              </a:rPr>
              <a:t>Control</a:t>
            </a:r>
            <a:r>
              <a:rPr sz="1545" spc="-19" dirty="0">
                <a:latin typeface="+mj-lt"/>
                <a:cs typeface="Calibri"/>
              </a:rPr>
              <a:t> </a:t>
            </a:r>
            <a:r>
              <a:rPr sz="1545" spc="-5" dirty="0">
                <a:latin typeface="+mj-lt"/>
                <a:cs typeface="Calibri"/>
              </a:rPr>
              <a:t>-</a:t>
            </a:r>
            <a:r>
              <a:rPr sz="1545" spc="-19" dirty="0">
                <a:latin typeface="+mj-lt"/>
                <a:cs typeface="Calibri"/>
              </a:rPr>
              <a:t> </a:t>
            </a:r>
            <a:r>
              <a:rPr sz="1545" spc="-10" dirty="0">
                <a:latin typeface="+mj-lt"/>
                <a:cs typeface="Calibri"/>
              </a:rPr>
              <a:t>ODI</a:t>
            </a:r>
            <a:endParaRPr sz="1545">
              <a:latin typeface="+mj-lt"/>
              <a:cs typeface="Calibri"/>
            </a:endParaRPr>
          </a:p>
        </p:txBody>
      </p:sp>
      <p:grpSp>
        <p:nvGrpSpPr>
          <p:cNvPr id="30" name="object 30"/>
          <p:cNvGrpSpPr/>
          <p:nvPr/>
        </p:nvGrpSpPr>
        <p:grpSpPr>
          <a:xfrm>
            <a:off x="6354313" y="4285261"/>
            <a:ext cx="1844132" cy="1236372"/>
            <a:chOff x="6579361" y="4179062"/>
            <a:chExt cx="1909445" cy="1280160"/>
          </a:xfrm>
        </p:grpSpPr>
        <p:sp>
          <p:nvSpPr>
            <p:cNvPr id="31" name="object 31"/>
            <p:cNvSpPr/>
            <p:nvPr/>
          </p:nvSpPr>
          <p:spPr>
            <a:xfrm>
              <a:off x="6592061" y="4191762"/>
              <a:ext cx="1694814" cy="1076325"/>
            </a:xfrm>
            <a:custGeom>
              <a:avLst/>
              <a:gdLst/>
              <a:ahLst/>
              <a:cxnLst/>
              <a:rect l="l" t="t" r="r" b="b"/>
              <a:pathLst>
                <a:path w="1694815" h="1076325">
                  <a:moveTo>
                    <a:pt x="1587119" y="0"/>
                  </a:moveTo>
                  <a:lnTo>
                    <a:pt x="107569" y="0"/>
                  </a:lnTo>
                  <a:lnTo>
                    <a:pt x="65686" y="8449"/>
                  </a:lnTo>
                  <a:lnTo>
                    <a:pt x="31496" y="31496"/>
                  </a:lnTo>
                  <a:lnTo>
                    <a:pt x="8449" y="65686"/>
                  </a:lnTo>
                  <a:lnTo>
                    <a:pt x="0" y="107569"/>
                  </a:lnTo>
                  <a:lnTo>
                    <a:pt x="0" y="968375"/>
                  </a:lnTo>
                  <a:lnTo>
                    <a:pt x="8449" y="1010257"/>
                  </a:lnTo>
                  <a:lnTo>
                    <a:pt x="31496" y="1044448"/>
                  </a:lnTo>
                  <a:lnTo>
                    <a:pt x="65686" y="1067494"/>
                  </a:lnTo>
                  <a:lnTo>
                    <a:pt x="107569" y="1075944"/>
                  </a:lnTo>
                  <a:lnTo>
                    <a:pt x="1587119" y="1075944"/>
                  </a:lnTo>
                  <a:lnTo>
                    <a:pt x="1629001" y="1067494"/>
                  </a:lnTo>
                  <a:lnTo>
                    <a:pt x="1663192" y="1044448"/>
                  </a:lnTo>
                  <a:lnTo>
                    <a:pt x="1686238" y="1010257"/>
                  </a:lnTo>
                  <a:lnTo>
                    <a:pt x="1694688" y="968375"/>
                  </a:lnTo>
                  <a:lnTo>
                    <a:pt x="1694688" y="107569"/>
                  </a:lnTo>
                  <a:lnTo>
                    <a:pt x="1686238" y="65686"/>
                  </a:lnTo>
                  <a:lnTo>
                    <a:pt x="1663192" y="31496"/>
                  </a:lnTo>
                  <a:lnTo>
                    <a:pt x="1629001" y="8449"/>
                  </a:lnTo>
                  <a:lnTo>
                    <a:pt x="1587119" y="0"/>
                  </a:lnTo>
                  <a:close/>
                </a:path>
              </a:pathLst>
            </a:custGeom>
            <a:solidFill>
              <a:srgbClr val="4F81BC"/>
            </a:solidFill>
          </p:spPr>
          <p:txBody>
            <a:bodyPr wrap="square" lIns="0" tIns="0" rIns="0" bIns="0" rtlCol="0"/>
            <a:lstStyle/>
            <a:p>
              <a:endParaRPr sz="1738">
                <a:latin typeface="+mj-lt"/>
              </a:endParaRPr>
            </a:p>
          </p:txBody>
        </p:sp>
        <p:sp>
          <p:nvSpPr>
            <p:cNvPr id="32" name="object 32"/>
            <p:cNvSpPr/>
            <p:nvPr/>
          </p:nvSpPr>
          <p:spPr>
            <a:xfrm>
              <a:off x="6592061" y="4191762"/>
              <a:ext cx="1694814" cy="1076325"/>
            </a:xfrm>
            <a:custGeom>
              <a:avLst/>
              <a:gdLst/>
              <a:ahLst/>
              <a:cxnLst/>
              <a:rect l="l" t="t" r="r" b="b"/>
              <a:pathLst>
                <a:path w="1694815" h="1076325">
                  <a:moveTo>
                    <a:pt x="0" y="107569"/>
                  </a:moveTo>
                  <a:lnTo>
                    <a:pt x="8449" y="65686"/>
                  </a:lnTo>
                  <a:lnTo>
                    <a:pt x="31496" y="31496"/>
                  </a:lnTo>
                  <a:lnTo>
                    <a:pt x="65686" y="8449"/>
                  </a:lnTo>
                  <a:lnTo>
                    <a:pt x="107569" y="0"/>
                  </a:lnTo>
                  <a:lnTo>
                    <a:pt x="1587119" y="0"/>
                  </a:lnTo>
                  <a:lnTo>
                    <a:pt x="1629001" y="8449"/>
                  </a:lnTo>
                  <a:lnTo>
                    <a:pt x="1663192" y="31496"/>
                  </a:lnTo>
                  <a:lnTo>
                    <a:pt x="1686238" y="65686"/>
                  </a:lnTo>
                  <a:lnTo>
                    <a:pt x="1694688" y="107569"/>
                  </a:lnTo>
                  <a:lnTo>
                    <a:pt x="1694688" y="968375"/>
                  </a:lnTo>
                  <a:lnTo>
                    <a:pt x="1686238" y="1010257"/>
                  </a:lnTo>
                  <a:lnTo>
                    <a:pt x="1663192" y="1044448"/>
                  </a:lnTo>
                  <a:lnTo>
                    <a:pt x="1629001" y="1067494"/>
                  </a:lnTo>
                  <a:lnTo>
                    <a:pt x="1587119" y="1075944"/>
                  </a:lnTo>
                  <a:lnTo>
                    <a:pt x="107569" y="1075944"/>
                  </a:lnTo>
                  <a:lnTo>
                    <a:pt x="65686" y="1067494"/>
                  </a:lnTo>
                  <a:lnTo>
                    <a:pt x="31496" y="1044448"/>
                  </a:lnTo>
                  <a:lnTo>
                    <a:pt x="8449" y="1010257"/>
                  </a:lnTo>
                  <a:lnTo>
                    <a:pt x="0" y="968375"/>
                  </a:lnTo>
                  <a:lnTo>
                    <a:pt x="0" y="107569"/>
                  </a:lnTo>
                  <a:close/>
                </a:path>
              </a:pathLst>
            </a:custGeom>
            <a:ln w="25400">
              <a:solidFill>
                <a:srgbClr val="FFFFFF"/>
              </a:solidFill>
            </a:ln>
          </p:spPr>
          <p:txBody>
            <a:bodyPr wrap="square" lIns="0" tIns="0" rIns="0" bIns="0" rtlCol="0"/>
            <a:lstStyle/>
            <a:p>
              <a:endParaRPr sz="1738">
                <a:latin typeface="+mj-lt"/>
              </a:endParaRPr>
            </a:p>
          </p:txBody>
        </p:sp>
        <p:sp>
          <p:nvSpPr>
            <p:cNvPr id="33" name="object 33"/>
            <p:cNvSpPr/>
            <p:nvPr/>
          </p:nvSpPr>
          <p:spPr>
            <a:xfrm>
              <a:off x="6781037" y="4370070"/>
              <a:ext cx="1694814" cy="1076325"/>
            </a:xfrm>
            <a:custGeom>
              <a:avLst/>
              <a:gdLst/>
              <a:ahLst/>
              <a:cxnLst/>
              <a:rect l="l" t="t" r="r" b="b"/>
              <a:pathLst>
                <a:path w="1694815" h="1076325">
                  <a:moveTo>
                    <a:pt x="1587118" y="0"/>
                  </a:moveTo>
                  <a:lnTo>
                    <a:pt x="107568" y="0"/>
                  </a:lnTo>
                  <a:lnTo>
                    <a:pt x="65686" y="8449"/>
                  </a:lnTo>
                  <a:lnTo>
                    <a:pt x="31496" y="31496"/>
                  </a:lnTo>
                  <a:lnTo>
                    <a:pt x="8449" y="65686"/>
                  </a:lnTo>
                  <a:lnTo>
                    <a:pt x="0" y="107568"/>
                  </a:lnTo>
                  <a:lnTo>
                    <a:pt x="0" y="968349"/>
                  </a:lnTo>
                  <a:lnTo>
                    <a:pt x="8449" y="1010230"/>
                  </a:lnTo>
                  <a:lnTo>
                    <a:pt x="31496" y="1044430"/>
                  </a:lnTo>
                  <a:lnTo>
                    <a:pt x="65686" y="1067488"/>
                  </a:lnTo>
                  <a:lnTo>
                    <a:pt x="107568" y="1075944"/>
                  </a:lnTo>
                  <a:lnTo>
                    <a:pt x="1587118" y="1075944"/>
                  </a:lnTo>
                  <a:lnTo>
                    <a:pt x="1629001" y="1067488"/>
                  </a:lnTo>
                  <a:lnTo>
                    <a:pt x="1663191" y="1044430"/>
                  </a:lnTo>
                  <a:lnTo>
                    <a:pt x="1686238" y="1010230"/>
                  </a:lnTo>
                  <a:lnTo>
                    <a:pt x="1694687" y="968349"/>
                  </a:lnTo>
                  <a:lnTo>
                    <a:pt x="1694687" y="107568"/>
                  </a:lnTo>
                  <a:lnTo>
                    <a:pt x="1686238" y="65686"/>
                  </a:lnTo>
                  <a:lnTo>
                    <a:pt x="1663192" y="31495"/>
                  </a:lnTo>
                  <a:lnTo>
                    <a:pt x="1629001" y="8449"/>
                  </a:lnTo>
                  <a:lnTo>
                    <a:pt x="1587118" y="0"/>
                  </a:lnTo>
                  <a:close/>
                </a:path>
              </a:pathLst>
            </a:custGeom>
            <a:solidFill>
              <a:srgbClr val="FFFFFF">
                <a:alpha val="90194"/>
              </a:srgbClr>
            </a:solidFill>
          </p:spPr>
          <p:txBody>
            <a:bodyPr wrap="square" lIns="0" tIns="0" rIns="0" bIns="0" rtlCol="0"/>
            <a:lstStyle/>
            <a:p>
              <a:endParaRPr sz="1738">
                <a:latin typeface="+mj-lt"/>
              </a:endParaRPr>
            </a:p>
          </p:txBody>
        </p:sp>
        <p:sp>
          <p:nvSpPr>
            <p:cNvPr id="34" name="object 34"/>
            <p:cNvSpPr/>
            <p:nvPr/>
          </p:nvSpPr>
          <p:spPr>
            <a:xfrm>
              <a:off x="6781037" y="4370070"/>
              <a:ext cx="1694814" cy="1076325"/>
            </a:xfrm>
            <a:custGeom>
              <a:avLst/>
              <a:gdLst/>
              <a:ahLst/>
              <a:cxnLst/>
              <a:rect l="l" t="t" r="r" b="b"/>
              <a:pathLst>
                <a:path w="1694815" h="1076325">
                  <a:moveTo>
                    <a:pt x="0" y="107568"/>
                  </a:moveTo>
                  <a:lnTo>
                    <a:pt x="8449" y="65686"/>
                  </a:lnTo>
                  <a:lnTo>
                    <a:pt x="31496" y="31496"/>
                  </a:lnTo>
                  <a:lnTo>
                    <a:pt x="65686" y="8449"/>
                  </a:lnTo>
                  <a:lnTo>
                    <a:pt x="107568" y="0"/>
                  </a:lnTo>
                  <a:lnTo>
                    <a:pt x="1587118" y="0"/>
                  </a:lnTo>
                  <a:lnTo>
                    <a:pt x="1629001" y="8449"/>
                  </a:lnTo>
                  <a:lnTo>
                    <a:pt x="1663192" y="31495"/>
                  </a:lnTo>
                  <a:lnTo>
                    <a:pt x="1686238" y="65686"/>
                  </a:lnTo>
                  <a:lnTo>
                    <a:pt x="1694687" y="107568"/>
                  </a:lnTo>
                  <a:lnTo>
                    <a:pt x="1694687" y="968349"/>
                  </a:lnTo>
                  <a:lnTo>
                    <a:pt x="1686238" y="1010230"/>
                  </a:lnTo>
                  <a:lnTo>
                    <a:pt x="1663191" y="1044430"/>
                  </a:lnTo>
                  <a:lnTo>
                    <a:pt x="1629001" y="1067488"/>
                  </a:lnTo>
                  <a:lnTo>
                    <a:pt x="1587118" y="1075944"/>
                  </a:lnTo>
                  <a:lnTo>
                    <a:pt x="107568" y="1075944"/>
                  </a:lnTo>
                  <a:lnTo>
                    <a:pt x="65686" y="1067488"/>
                  </a:lnTo>
                  <a:lnTo>
                    <a:pt x="31496" y="1044430"/>
                  </a:lnTo>
                  <a:lnTo>
                    <a:pt x="8449" y="1010230"/>
                  </a:lnTo>
                  <a:lnTo>
                    <a:pt x="0" y="968349"/>
                  </a:lnTo>
                  <a:lnTo>
                    <a:pt x="0" y="107568"/>
                  </a:lnTo>
                  <a:close/>
                </a:path>
              </a:pathLst>
            </a:custGeom>
            <a:ln w="25400">
              <a:solidFill>
                <a:srgbClr val="4F81BC"/>
              </a:solidFill>
            </a:ln>
          </p:spPr>
          <p:txBody>
            <a:bodyPr wrap="square" lIns="0" tIns="0" rIns="0" bIns="0" rtlCol="0"/>
            <a:lstStyle/>
            <a:p>
              <a:endParaRPr sz="1738">
                <a:latin typeface="+mj-lt"/>
              </a:endParaRPr>
            </a:p>
          </p:txBody>
        </p:sp>
      </p:grpSp>
      <p:sp>
        <p:nvSpPr>
          <p:cNvPr id="35" name="object 35"/>
          <p:cNvSpPr txBox="1"/>
          <p:nvPr/>
        </p:nvSpPr>
        <p:spPr>
          <a:xfrm>
            <a:off x="6687692" y="4729889"/>
            <a:ext cx="1358414" cy="474678"/>
          </a:xfrm>
          <a:prstGeom prst="rect">
            <a:avLst/>
          </a:prstGeom>
        </p:spPr>
        <p:txBody>
          <a:bodyPr vert="horz" wrap="square" lIns="0" tIns="11652" rIns="0" bIns="0" rtlCol="0">
            <a:spAutoFit/>
          </a:bodyPr>
          <a:lstStyle/>
          <a:p>
            <a:pPr algn="ctr">
              <a:lnSpc>
                <a:spcPts val="1772"/>
              </a:lnSpc>
              <a:spcBef>
                <a:spcPts val="92"/>
              </a:spcBef>
            </a:pPr>
            <a:r>
              <a:rPr sz="1545" spc="-10" dirty="0">
                <a:latin typeface="+mj-lt"/>
                <a:cs typeface="Calibri"/>
              </a:rPr>
              <a:t>More </a:t>
            </a:r>
            <a:r>
              <a:rPr sz="1545" spc="-5" dirty="0">
                <a:latin typeface="+mj-lt"/>
                <a:cs typeface="Calibri"/>
              </a:rPr>
              <a:t>than</a:t>
            </a:r>
            <a:r>
              <a:rPr sz="1545" spc="-34" dirty="0">
                <a:latin typeface="+mj-lt"/>
                <a:cs typeface="Calibri"/>
              </a:rPr>
              <a:t> </a:t>
            </a:r>
            <a:r>
              <a:rPr sz="1545" spc="-10" dirty="0">
                <a:latin typeface="+mj-lt"/>
                <a:cs typeface="Calibri"/>
              </a:rPr>
              <a:t>10%</a:t>
            </a:r>
            <a:r>
              <a:rPr sz="1545" spc="5" dirty="0">
                <a:latin typeface="+mj-lt"/>
                <a:cs typeface="Calibri"/>
              </a:rPr>
              <a:t> </a:t>
            </a:r>
            <a:r>
              <a:rPr sz="1545" spc="-5" dirty="0">
                <a:latin typeface="+mj-lt"/>
                <a:cs typeface="Calibri"/>
              </a:rPr>
              <a:t>-</a:t>
            </a:r>
            <a:endParaRPr sz="1545">
              <a:latin typeface="+mj-lt"/>
              <a:cs typeface="Calibri"/>
            </a:endParaRPr>
          </a:p>
          <a:p>
            <a:pPr algn="ctr">
              <a:lnSpc>
                <a:spcPts val="1772"/>
              </a:lnSpc>
            </a:pPr>
            <a:r>
              <a:rPr sz="1545" spc="-10" dirty="0">
                <a:latin typeface="+mj-lt"/>
                <a:cs typeface="Calibri"/>
              </a:rPr>
              <a:t>ODI</a:t>
            </a:r>
            <a:endParaRPr sz="1545">
              <a:latin typeface="+mj-lt"/>
              <a:cs typeface="Calibri"/>
            </a:endParaRPr>
          </a:p>
        </p:txBody>
      </p:sp>
      <p:grpSp>
        <p:nvGrpSpPr>
          <p:cNvPr id="36" name="object 36"/>
          <p:cNvGrpSpPr/>
          <p:nvPr/>
        </p:nvGrpSpPr>
        <p:grpSpPr>
          <a:xfrm>
            <a:off x="8354587" y="2770706"/>
            <a:ext cx="1844132" cy="1236372"/>
            <a:chOff x="8650478" y="2610866"/>
            <a:chExt cx="1909445" cy="1280160"/>
          </a:xfrm>
        </p:grpSpPr>
        <p:sp>
          <p:nvSpPr>
            <p:cNvPr id="37" name="object 37"/>
            <p:cNvSpPr/>
            <p:nvPr/>
          </p:nvSpPr>
          <p:spPr>
            <a:xfrm>
              <a:off x="8663178" y="2623566"/>
              <a:ext cx="1694814" cy="1076325"/>
            </a:xfrm>
            <a:custGeom>
              <a:avLst/>
              <a:gdLst/>
              <a:ahLst/>
              <a:cxnLst/>
              <a:rect l="l" t="t" r="r" b="b"/>
              <a:pathLst>
                <a:path w="1694815" h="1076325">
                  <a:moveTo>
                    <a:pt x="1587119" y="0"/>
                  </a:moveTo>
                  <a:lnTo>
                    <a:pt x="107569" y="0"/>
                  </a:lnTo>
                  <a:lnTo>
                    <a:pt x="65686" y="8449"/>
                  </a:lnTo>
                  <a:lnTo>
                    <a:pt x="31496" y="31496"/>
                  </a:lnTo>
                  <a:lnTo>
                    <a:pt x="8449" y="65686"/>
                  </a:lnTo>
                  <a:lnTo>
                    <a:pt x="0" y="107568"/>
                  </a:lnTo>
                  <a:lnTo>
                    <a:pt x="0" y="968375"/>
                  </a:lnTo>
                  <a:lnTo>
                    <a:pt x="8449" y="1010257"/>
                  </a:lnTo>
                  <a:lnTo>
                    <a:pt x="31495" y="1044448"/>
                  </a:lnTo>
                  <a:lnTo>
                    <a:pt x="65686" y="1067494"/>
                  </a:lnTo>
                  <a:lnTo>
                    <a:pt x="107569" y="1075944"/>
                  </a:lnTo>
                  <a:lnTo>
                    <a:pt x="1587119" y="1075944"/>
                  </a:lnTo>
                  <a:lnTo>
                    <a:pt x="1629001" y="1067494"/>
                  </a:lnTo>
                  <a:lnTo>
                    <a:pt x="1663192" y="1044447"/>
                  </a:lnTo>
                  <a:lnTo>
                    <a:pt x="1686238" y="1010257"/>
                  </a:lnTo>
                  <a:lnTo>
                    <a:pt x="1694688" y="968375"/>
                  </a:lnTo>
                  <a:lnTo>
                    <a:pt x="1694688" y="107568"/>
                  </a:lnTo>
                  <a:lnTo>
                    <a:pt x="1686238" y="65686"/>
                  </a:lnTo>
                  <a:lnTo>
                    <a:pt x="1663192" y="31496"/>
                  </a:lnTo>
                  <a:lnTo>
                    <a:pt x="1629001" y="8449"/>
                  </a:lnTo>
                  <a:lnTo>
                    <a:pt x="1587119" y="0"/>
                  </a:lnTo>
                  <a:close/>
                </a:path>
              </a:pathLst>
            </a:custGeom>
            <a:solidFill>
              <a:srgbClr val="F79546"/>
            </a:solidFill>
          </p:spPr>
          <p:txBody>
            <a:bodyPr wrap="square" lIns="0" tIns="0" rIns="0" bIns="0" rtlCol="0"/>
            <a:lstStyle/>
            <a:p>
              <a:endParaRPr sz="1738">
                <a:latin typeface="+mj-lt"/>
              </a:endParaRPr>
            </a:p>
          </p:txBody>
        </p:sp>
        <p:sp>
          <p:nvSpPr>
            <p:cNvPr id="38" name="object 38"/>
            <p:cNvSpPr/>
            <p:nvPr/>
          </p:nvSpPr>
          <p:spPr>
            <a:xfrm>
              <a:off x="8663178" y="2623566"/>
              <a:ext cx="1694814" cy="1076325"/>
            </a:xfrm>
            <a:custGeom>
              <a:avLst/>
              <a:gdLst/>
              <a:ahLst/>
              <a:cxnLst/>
              <a:rect l="l" t="t" r="r" b="b"/>
              <a:pathLst>
                <a:path w="1694815" h="1076325">
                  <a:moveTo>
                    <a:pt x="0" y="107568"/>
                  </a:moveTo>
                  <a:lnTo>
                    <a:pt x="8449" y="65686"/>
                  </a:lnTo>
                  <a:lnTo>
                    <a:pt x="31496" y="31496"/>
                  </a:lnTo>
                  <a:lnTo>
                    <a:pt x="65686" y="8449"/>
                  </a:lnTo>
                  <a:lnTo>
                    <a:pt x="107569" y="0"/>
                  </a:lnTo>
                  <a:lnTo>
                    <a:pt x="1587119" y="0"/>
                  </a:lnTo>
                  <a:lnTo>
                    <a:pt x="1629001" y="8449"/>
                  </a:lnTo>
                  <a:lnTo>
                    <a:pt x="1663192" y="31496"/>
                  </a:lnTo>
                  <a:lnTo>
                    <a:pt x="1686238" y="65686"/>
                  </a:lnTo>
                  <a:lnTo>
                    <a:pt x="1694688" y="107568"/>
                  </a:lnTo>
                  <a:lnTo>
                    <a:pt x="1694688" y="968375"/>
                  </a:lnTo>
                  <a:lnTo>
                    <a:pt x="1686238" y="1010257"/>
                  </a:lnTo>
                  <a:lnTo>
                    <a:pt x="1663192" y="1044447"/>
                  </a:lnTo>
                  <a:lnTo>
                    <a:pt x="1629001" y="1067494"/>
                  </a:lnTo>
                  <a:lnTo>
                    <a:pt x="1587119" y="1075944"/>
                  </a:lnTo>
                  <a:lnTo>
                    <a:pt x="107569" y="1075944"/>
                  </a:lnTo>
                  <a:lnTo>
                    <a:pt x="65686" y="1067494"/>
                  </a:lnTo>
                  <a:lnTo>
                    <a:pt x="31495" y="1044448"/>
                  </a:lnTo>
                  <a:lnTo>
                    <a:pt x="8449" y="1010257"/>
                  </a:lnTo>
                  <a:lnTo>
                    <a:pt x="0" y="968375"/>
                  </a:lnTo>
                  <a:lnTo>
                    <a:pt x="0" y="107568"/>
                  </a:lnTo>
                  <a:close/>
                </a:path>
              </a:pathLst>
            </a:custGeom>
            <a:ln w="25400">
              <a:solidFill>
                <a:srgbClr val="FFFFFF"/>
              </a:solidFill>
            </a:ln>
          </p:spPr>
          <p:txBody>
            <a:bodyPr wrap="square" lIns="0" tIns="0" rIns="0" bIns="0" rtlCol="0"/>
            <a:lstStyle/>
            <a:p>
              <a:endParaRPr sz="1738">
                <a:latin typeface="+mj-lt"/>
              </a:endParaRPr>
            </a:p>
          </p:txBody>
        </p:sp>
        <p:sp>
          <p:nvSpPr>
            <p:cNvPr id="39" name="object 39"/>
            <p:cNvSpPr/>
            <p:nvPr/>
          </p:nvSpPr>
          <p:spPr>
            <a:xfrm>
              <a:off x="8852154" y="2801874"/>
              <a:ext cx="1694814" cy="1076325"/>
            </a:xfrm>
            <a:custGeom>
              <a:avLst/>
              <a:gdLst/>
              <a:ahLst/>
              <a:cxnLst/>
              <a:rect l="l" t="t" r="r" b="b"/>
              <a:pathLst>
                <a:path w="1694815" h="1076325">
                  <a:moveTo>
                    <a:pt x="1587119" y="0"/>
                  </a:moveTo>
                  <a:lnTo>
                    <a:pt x="107569" y="0"/>
                  </a:lnTo>
                  <a:lnTo>
                    <a:pt x="65686" y="8449"/>
                  </a:lnTo>
                  <a:lnTo>
                    <a:pt x="31496" y="31495"/>
                  </a:lnTo>
                  <a:lnTo>
                    <a:pt x="8449" y="65686"/>
                  </a:lnTo>
                  <a:lnTo>
                    <a:pt x="0" y="107568"/>
                  </a:lnTo>
                  <a:lnTo>
                    <a:pt x="0" y="968374"/>
                  </a:lnTo>
                  <a:lnTo>
                    <a:pt x="8449" y="1010257"/>
                  </a:lnTo>
                  <a:lnTo>
                    <a:pt x="31495" y="1044447"/>
                  </a:lnTo>
                  <a:lnTo>
                    <a:pt x="65686" y="1067494"/>
                  </a:lnTo>
                  <a:lnTo>
                    <a:pt x="107569" y="1075943"/>
                  </a:lnTo>
                  <a:lnTo>
                    <a:pt x="1587119" y="1075943"/>
                  </a:lnTo>
                  <a:lnTo>
                    <a:pt x="1629001" y="1067494"/>
                  </a:lnTo>
                  <a:lnTo>
                    <a:pt x="1663192" y="1044447"/>
                  </a:lnTo>
                  <a:lnTo>
                    <a:pt x="1686238" y="1010257"/>
                  </a:lnTo>
                  <a:lnTo>
                    <a:pt x="1694688" y="968374"/>
                  </a:lnTo>
                  <a:lnTo>
                    <a:pt x="1694688" y="107568"/>
                  </a:lnTo>
                  <a:lnTo>
                    <a:pt x="1686238" y="65686"/>
                  </a:lnTo>
                  <a:lnTo>
                    <a:pt x="1663192" y="31495"/>
                  </a:lnTo>
                  <a:lnTo>
                    <a:pt x="1629001" y="8449"/>
                  </a:lnTo>
                  <a:lnTo>
                    <a:pt x="1587119" y="0"/>
                  </a:lnTo>
                  <a:close/>
                </a:path>
              </a:pathLst>
            </a:custGeom>
            <a:solidFill>
              <a:srgbClr val="FFFFFF">
                <a:alpha val="90194"/>
              </a:srgbClr>
            </a:solidFill>
          </p:spPr>
          <p:txBody>
            <a:bodyPr wrap="square" lIns="0" tIns="0" rIns="0" bIns="0" rtlCol="0"/>
            <a:lstStyle/>
            <a:p>
              <a:endParaRPr sz="1738">
                <a:latin typeface="+mj-lt"/>
              </a:endParaRPr>
            </a:p>
          </p:txBody>
        </p:sp>
        <p:sp>
          <p:nvSpPr>
            <p:cNvPr id="40" name="object 40"/>
            <p:cNvSpPr/>
            <p:nvPr/>
          </p:nvSpPr>
          <p:spPr>
            <a:xfrm>
              <a:off x="8852154" y="2801874"/>
              <a:ext cx="1694814" cy="1076325"/>
            </a:xfrm>
            <a:custGeom>
              <a:avLst/>
              <a:gdLst/>
              <a:ahLst/>
              <a:cxnLst/>
              <a:rect l="l" t="t" r="r" b="b"/>
              <a:pathLst>
                <a:path w="1694815" h="1076325">
                  <a:moveTo>
                    <a:pt x="0" y="107568"/>
                  </a:moveTo>
                  <a:lnTo>
                    <a:pt x="8449" y="65686"/>
                  </a:lnTo>
                  <a:lnTo>
                    <a:pt x="31496" y="31495"/>
                  </a:lnTo>
                  <a:lnTo>
                    <a:pt x="65686" y="8449"/>
                  </a:lnTo>
                  <a:lnTo>
                    <a:pt x="107569" y="0"/>
                  </a:lnTo>
                  <a:lnTo>
                    <a:pt x="1587119" y="0"/>
                  </a:lnTo>
                  <a:lnTo>
                    <a:pt x="1629001" y="8449"/>
                  </a:lnTo>
                  <a:lnTo>
                    <a:pt x="1663192" y="31495"/>
                  </a:lnTo>
                  <a:lnTo>
                    <a:pt x="1686238" y="65686"/>
                  </a:lnTo>
                  <a:lnTo>
                    <a:pt x="1694688" y="107568"/>
                  </a:lnTo>
                  <a:lnTo>
                    <a:pt x="1694688" y="968374"/>
                  </a:lnTo>
                  <a:lnTo>
                    <a:pt x="1686238" y="1010257"/>
                  </a:lnTo>
                  <a:lnTo>
                    <a:pt x="1663192" y="1044447"/>
                  </a:lnTo>
                  <a:lnTo>
                    <a:pt x="1629001" y="1067494"/>
                  </a:lnTo>
                  <a:lnTo>
                    <a:pt x="1587119" y="1075943"/>
                  </a:lnTo>
                  <a:lnTo>
                    <a:pt x="107569" y="1075943"/>
                  </a:lnTo>
                  <a:lnTo>
                    <a:pt x="65686" y="1067494"/>
                  </a:lnTo>
                  <a:lnTo>
                    <a:pt x="31495" y="1044447"/>
                  </a:lnTo>
                  <a:lnTo>
                    <a:pt x="8449" y="1010257"/>
                  </a:lnTo>
                  <a:lnTo>
                    <a:pt x="0" y="968374"/>
                  </a:lnTo>
                  <a:lnTo>
                    <a:pt x="0" y="107568"/>
                  </a:lnTo>
                  <a:close/>
                </a:path>
              </a:pathLst>
            </a:custGeom>
            <a:ln w="25399">
              <a:solidFill>
                <a:srgbClr val="F79546"/>
              </a:solidFill>
            </a:ln>
          </p:spPr>
          <p:txBody>
            <a:bodyPr wrap="square" lIns="0" tIns="0" rIns="0" bIns="0" rtlCol="0"/>
            <a:lstStyle/>
            <a:p>
              <a:endParaRPr sz="1738">
                <a:latin typeface="+mj-lt"/>
              </a:endParaRPr>
            </a:p>
          </p:txBody>
        </p:sp>
      </p:grpSp>
      <p:sp>
        <p:nvSpPr>
          <p:cNvPr id="41" name="object 41"/>
          <p:cNvSpPr txBox="1"/>
          <p:nvPr/>
        </p:nvSpPr>
        <p:spPr>
          <a:xfrm>
            <a:off x="8772106" y="3321872"/>
            <a:ext cx="1192216" cy="249523"/>
          </a:xfrm>
          <a:prstGeom prst="rect">
            <a:avLst/>
          </a:prstGeom>
        </p:spPr>
        <p:txBody>
          <a:bodyPr vert="horz" wrap="square" lIns="0" tIns="11652" rIns="0" bIns="0" rtlCol="0">
            <a:spAutoFit/>
          </a:bodyPr>
          <a:lstStyle/>
          <a:p>
            <a:pPr marL="12266">
              <a:spcBef>
                <a:spcPts val="92"/>
              </a:spcBef>
            </a:pPr>
            <a:r>
              <a:rPr sz="1545" spc="-5" dirty="0">
                <a:latin typeface="+mj-lt"/>
                <a:cs typeface="Calibri"/>
              </a:rPr>
              <a:t>Unlisted</a:t>
            </a:r>
            <a:r>
              <a:rPr sz="1545" spc="-82" dirty="0">
                <a:latin typeface="+mj-lt"/>
                <a:cs typeface="Calibri"/>
              </a:rPr>
              <a:t> </a:t>
            </a:r>
            <a:r>
              <a:rPr sz="1545" spc="-5" dirty="0">
                <a:latin typeface="+mj-lt"/>
                <a:cs typeface="Calibri"/>
              </a:rPr>
              <a:t>entity</a:t>
            </a:r>
            <a:endParaRPr sz="1545">
              <a:latin typeface="+mj-lt"/>
              <a:cs typeface="Calibri"/>
            </a:endParaRPr>
          </a:p>
        </p:txBody>
      </p:sp>
      <p:grpSp>
        <p:nvGrpSpPr>
          <p:cNvPr id="42" name="object 42"/>
          <p:cNvGrpSpPr/>
          <p:nvPr/>
        </p:nvGrpSpPr>
        <p:grpSpPr>
          <a:xfrm>
            <a:off x="8354587" y="4285261"/>
            <a:ext cx="1844132" cy="1236372"/>
            <a:chOff x="8650478" y="4179062"/>
            <a:chExt cx="1909445" cy="1280160"/>
          </a:xfrm>
        </p:grpSpPr>
        <p:sp>
          <p:nvSpPr>
            <p:cNvPr id="43" name="object 43"/>
            <p:cNvSpPr/>
            <p:nvPr/>
          </p:nvSpPr>
          <p:spPr>
            <a:xfrm>
              <a:off x="8663178" y="4191762"/>
              <a:ext cx="1694814" cy="1076325"/>
            </a:xfrm>
            <a:custGeom>
              <a:avLst/>
              <a:gdLst/>
              <a:ahLst/>
              <a:cxnLst/>
              <a:rect l="l" t="t" r="r" b="b"/>
              <a:pathLst>
                <a:path w="1694815" h="1076325">
                  <a:moveTo>
                    <a:pt x="1587119" y="0"/>
                  </a:moveTo>
                  <a:lnTo>
                    <a:pt x="107569" y="0"/>
                  </a:lnTo>
                  <a:lnTo>
                    <a:pt x="65686" y="8449"/>
                  </a:lnTo>
                  <a:lnTo>
                    <a:pt x="31496" y="31496"/>
                  </a:lnTo>
                  <a:lnTo>
                    <a:pt x="8449" y="65686"/>
                  </a:lnTo>
                  <a:lnTo>
                    <a:pt x="0" y="107569"/>
                  </a:lnTo>
                  <a:lnTo>
                    <a:pt x="0" y="968375"/>
                  </a:lnTo>
                  <a:lnTo>
                    <a:pt x="8449" y="1010257"/>
                  </a:lnTo>
                  <a:lnTo>
                    <a:pt x="31495" y="1044448"/>
                  </a:lnTo>
                  <a:lnTo>
                    <a:pt x="65686" y="1067494"/>
                  </a:lnTo>
                  <a:lnTo>
                    <a:pt x="107569" y="1075944"/>
                  </a:lnTo>
                  <a:lnTo>
                    <a:pt x="1587119" y="1075944"/>
                  </a:lnTo>
                  <a:lnTo>
                    <a:pt x="1629001" y="1067494"/>
                  </a:lnTo>
                  <a:lnTo>
                    <a:pt x="1663192" y="1044448"/>
                  </a:lnTo>
                  <a:lnTo>
                    <a:pt x="1686238" y="1010257"/>
                  </a:lnTo>
                  <a:lnTo>
                    <a:pt x="1694688" y="968375"/>
                  </a:lnTo>
                  <a:lnTo>
                    <a:pt x="1694688" y="107569"/>
                  </a:lnTo>
                  <a:lnTo>
                    <a:pt x="1686238" y="65686"/>
                  </a:lnTo>
                  <a:lnTo>
                    <a:pt x="1663192" y="31496"/>
                  </a:lnTo>
                  <a:lnTo>
                    <a:pt x="1629001" y="8449"/>
                  </a:lnTo>
                  <a:lnTo>
                    <a:pt x="1587119" y="0"/>
                  </a:lnTo>
                  <a:close/>
                </a:path>
              </a:pathLst>
            </a:custGeom>
            <a:solidFill>
              <a:srgbClr val="4F81BC"/>
            </a:solidFill>
          </p:spPr>
          <p:txBody>
            <a:bodyPr wrap="square" lIns="0" tIns="0" rIns="0" bIns="0" rtlCol="0"/>
            <a:lstStyle/>
            <a:p>
              <a:endParaRPr sz="1738">
                <a:latin typeface="+mj-lt"/>
              </a:endParaRPr>
            </a:p>
          </p:txBody>
        </p:sp>
        <p:sp>
          <p:nvSpPr>
            <p:cNvPr id="44" name="object 44"/>
            <p:cNvSpPr/>
            <p:nvPr/>
          </p:nvSpPr>
          <p:spPr>
            <a:xfrm>
              <a:off x="8663178" y="4191762"/>
              <a:ext cx="1694814" cy="1076325"/>
            </a:xfrm>
            <a:custGeom>
              <a:avLst/>
              <a:gdLst/>
              <a:ahLst/>
              <a:cxnLst/>
              <a:rect l="l" t="t" r="r" b="b"/>
              <a:pathLst>
                <a:path w="1694815" h="1076325">
                  <a:moveTo>
                    <a:pt x="0" y="107569"/>
                  </a:moveTo>
                  <a:lnTo>
                    <a:pt x="8449" y="65686"/>
                  </a:lnTo>
                  <a:lnTo>
                    <a:pt x="31496" y="31496"/>
                  </a:lnTo>
                  <a:lnTo>
                    <a:pt x="65686" y="8449"/>
                  </a:lnTo>
                  <a:lnTo>
                    <a:pt x="107569" y="0"/>
                  </a:lnTo>
                  <a:lnTo>
                    <a:pt x="1587119" y="0"/>
                  </a:lnTo>
                  <a:lnTo>
                    <a:pt x="1629001" y="8449"/>
                  </a:lnTo>
                  <a:lnTo>
                    <a:pt x="1663192" y="31496"/>
                  </a:lnTo>
                  <a:lnTo>
                    <a:pt x="1686238" y="65686"/>
                  </a:lnTo>
                  <a:lnTo>
                    <a:pt x="1694688" y="107569"/>
                  </a:lnTo>
                  <a:lnTo>
                    <a:pt x="1694688" y="968375"/>
                  </a:lnTo>
                  <a:lnTo>
                    <a:pt x="1686238" y="1010257"/>
                  </a:lnTo>
                  <a:lnTo>
                    <a:pt x="1663192" y="1044448"/>
                  </a:lnTo>
                  <a:lnTo>
                    <a:pt x="1629001" y="1067494"/>
                  </a:lnTo>
                  <a:lnTo>
                    <a:pt x="1587119" y="1075944"/>
                  </a:lnTo>
                  <a:lnTo>
                    <a:pt x="107569" y="1075944"/>
                  </a:lnTo>
                  <a:lnTo>
                    <a:pt x="65686" y="1067494"/>
                  </a:lnTo>
                  <a:lnTo>
                    <a:pt x="31495" y="1044448"/>
                  </a:lnTo>
                  <a:lnTo>
                    <a:pt x="8449" y="1010257"/>
                  </a:lnTo>
                  <a:lnTo>
                    <a:pt x="0" y="968375"/>
                  </a:lnTo>
                  <a:lnTo>
                    <a:pt x="0" y="107569"/>
                  </a:lnTo>
                  <a:close/>
                </a:path>
              </a:pathLst>
            </a:custGeom>
            <a:ln w="25400">
              <a:solidFill>
                <a:srgbClr val="FFFFFF"/>
              </a:solidFill>
            </a:ln>
          </p:spPr>
          <p:txBody>
            <a:bodyPr wrap="square" lIns="0" tIns="0" rIns="0" bIns="0" rtlCol="0"/>
            <a:lstStyle/>
            <a:p>
              <a:endParaRPr sz="1738">
                <a:latin typeface="+mj-lt"/>
              </a:endParaRPr>
            </a:p>
          </p:txBody>
        </p:sp>
        <p:sp>
          <p:nvSpPr>
            <p:cNvPr id="45" name="object 45"/>
            <p:cNvSpPr/>
            <p:nvPr/>
          </p:nvSpPr>
          <p:spPr>
            <a:xfrm>
              <a:off x="8852154" y="4370070"/>
              <a:ext cx="1694814" cy="1076325"/>
            </a:xfrm>
            <a:custGeom>
              <a:avLst/>
              <a:gdLst/>
              <a:ahLst/>
              <a:cxnLst/>
              <a:rect l="l" t="t" r="r" b="b"/>
              <a:pathLst>
                <a:path w="1694815" h="1076325">
                  <a:moveTo>
                    <a:pt x="1587119" y="0"/>
                  </a:moveTo>
                  <a:lnTo>
                    <a:pt x="107569" y="0"/>
                  </a:lnTo>
                  <a:lnTo>
                    <a:pt x="65686" y="8449"/>
                  </a:lnTo>
                  <a:lnTo>
                    <a:pt x="31496" y="31496"/>
                  </a:lnTo>
                  <a:lnTo>
                    <a:pt x="8449" y="65686"/>
                  </a:lnTo>
                  <a:lnTo>
                    <a:pt x="0" y="107568"/>
                  </a:lnTo>
                  <a:lnTo>
                    <a:pt x="0" y="968349"/>
                  </a:lnTo>
                  <a:lnTo>
                    <a:pt x="8449" y="1010230"/>
                  </a:lnTo>
                  <a:lnTo>
                    <a:pt x="31495" y="1044430"/>
                  </a:lnTo>
                  <a:lnTo>
                    <a:pt x="65686" y="1067488"/>
                  </a:lnTo>
                  <a:lnTo>
                    <a:pt x="107569" y="1075944"/>
                  </a:lnTo>
                  <a:lnTo>
                    <a:pt x="1587119" y="1075944"/>
                  </a:lnTo>
                  <a:lnTo>
                    <a:pt x="1629001" y="1067488"/>
                  </a:lnTo>
                  <a:lnTo>
                    <a:pt x="1663192" y="1044430"/>
                  </a:lnTo>
                  <a:lnTo>
                    <a:pt x="1686238" y="1010230"/>
                  </a:lnTo>
                  <a:lnTo>
                    <a:pt x="1694688" y="968349"/>
                  </a:lnTo>
                  <a:lnTo>
                    <a:pt x="1694688" y="107568"/>
                  </a:lnTo>
                  <a:lnTo>
                    <a:pt x="1686238" y="65686"/>
                  </a:lnTo>
                  <a:lnTo>
                    <a:pt x="1663192" y="31495"/>
                  </a:lnTo>
                  <a:lnTo>
                    <a:pt x="1629001" y="8449"/>
                  </a:lnTo>
                  <a:lnTo>
                    <a:pt x="1587119" y="0"/>
                  </a:lnTo>
                  <a:close/>
                </a:path>
              </a:pathLst>
            </a:custGeom>
            <a:solidFill>
              <a:srgbClr val="FFFFFF">
                <a:alpha val="90194"/>
              </a:srgbClr>
            </a:solidFill>
          </p:spPr>
          <p:txBody>
            <a:bodyPr wrap="square" lIns="0" tIns="0" rIns="0" bIns="0" rtlCol="0"/>
            <a:lstStyle/>
            <a:p>
              <a:endParaRPr sz="1738">
                <a:latin typeface="+mj-lt"/>
              </a:endParaRPr>
            </a:p>
          </p:txBody>
        </p:sp>
        <p:sp>
          <p:nvSpPr>
            <p:cNvPr id="46" name="object 46"/>
            <p:cNvSpPr/>
            <p:nvPr/>
          </p:nvSpPr>
          <p:spPr>
            <a:xfrm>
              <a:off x="8852154" y="4370070"/>
              <a:ext cx="1694814" cy="1076325"/>
            </a:xfrm>
            <a:custGeom>
              <a:avLst/>
              <a:gdLst/>
              <a:ahLst/>
              <a:cxnLst/>
              <a:rect l="l" t="t" r="r" b="b"/>
              <a:pathLst>
                <a:path w="1694815" h="1076325">
                  <a:moveTo>
                    <a:pt x="0" y="107568"/>
                  </a:moveTo>
                  <a:lnTo>
                    <a:pt x="8449" y="65686"/>
                  </a:lnTo>
                  <a:lnTo>
                    <a:pt x="31496" y="31496"/>
                  </a:lnTo>
                  <a:lnTo>
                    <a:pt x="65686" y="8449"/>
                  </a:lnTo>
                  <a:lnTo>
                    <a:pt x="107569" y="0"/>
                  </a:lnTo>
                  <a:lnTo>
                    <a:pt x="1587119" y="0"/>
                  </a:lnTo>
                  <a:lnTo>
                    <a:pt x="1629001" y="8449"/>
                  </a:lnTo>
                  <a:lnTo>
                    <a:pt x="1663192" y="31495"/>
                  </a:lnTo>
                  <a:lnTo>
                    <a:pt x="1686238" y="65686"/>
                  </a:lnTo>
                  <a:lnTo>
                    <a:pt x="1694688" y="107568"/>
                  </a:lnTo>
                  <a:lnTo>
                    <a:pt x="1694688" y="968349"/>
                  </a:lnTo>
                  <a:lnTo>
                    <a:pt x="1686238" y="1010230"/>
                  </a:lnTo>
                  <a:lnTo>
                    <a:pt x="1663192" y="1044430"/>
                  </a:lnTo>
                  <a:lnTo>
                    <a:pt x="1629001" y="1067488"/>
                  </a:lnTo>
                  <a:lnTo>
                    <a:pt x="1587119" y="1075944"/>
                  </a:lnTo>
                  <a:lnTo>
                    <a:pt x="107569" y="1075944"/>
                  </a:lnTo>
                  <a:lnTo>
                    <a:pt x="65686" y="1067488"/>
                  </a:lnTo>
                  <a:lnTo>
                    <a:pt x="31495" y="1044430"/>
                  </a:lnTo>
                  <a:lnTo>
                    <a:pt x="8449" y="1010230"/>
                  </a:lnTo>
                  <a:lnTo>
                    <a:pt x="0" y="968349"/>
                  </a:lnTo>
                  <a:lnTo>
                    <a:pt x="0" y="107568"/>
                  </a:lnTo>
                  <a:close/>
                </a:path>
              </a:pathLst>
            </a:custGeom>
            <a:ln w="25400">
              <a:solidFill>
                <a:srgbClr val="4F81BC"/>
              </a:solidFill>
            </a:ln>
          </p:spPr>
          <p:txBody>
            <a:bodyPr wrap="square" lIns="0" tIns="0" rIns="0" bIns="0" rtlCol="0"/>
            <a:lstStyle/>
            <a:p>
              <a:endParaRPr sz="1738">
                <a:latin typeface="+mj-lt"/>
              </a:endParaRPr>
            </a:p>
          </p:txBody>
        </p:sp>
      </p:grpSp>
      <p:sp>
        <p:nvSpPr>
          <p:cNvPr id="47" name="object 47"/>
          <p:cNvSpPr txBox="1"/>
          <p:nvPr/>
        </p:nvSpPr>
        <p:spPr>
          <a:xfrm>
            <a:off x="9204838" y="4837409"/>
            <a:ext cx="324425" cy="249523"/>
          </a:xfrm>
          <a:prstGeom prst="rect">
            <a:avLst/>
          </a:prstGeom>
        </p:spPr>
        <p:txBody>
          <a:bodyPr vert="horz" wrap="square" lIns="0" tIns="11652" rIns="0" bIns="0" rtlCol="0">
            <a:spAutoFit/>
          </a:bodyPr>
          <a:lstStyle/>
          <a:p>
            <a:pPr marL="12266">
              <a:spcBef>
                <a:spcPts val="92"/>
              </a:spcBef>
            </a:pPr>
            <a:r>
              <a:rPr sz="1545" spc="-10" dirty="0">
                <a:latin typeface="+mj-lt"/>
                <a:cs typeface="Calibri"/>
              </a:rPr>
              <a:t>ODI</a:t>
            </a:r>
            <a:endParaRPr sz="1545">
              <a:latin typeface="+mj-lt"/>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40" y="99724"/>
            <a:ext cx="4935268"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00AFEF"/>
                </a:solidFill>
              </a:rPr>
              <a:t>Section</a:t>
            </a:r>
            <a:r>
              <a:rPr spc="-20" dirty="0">
                <a:solidFill>
                  <a:srgbClr val="00AFEF"/>
                </a:solidFill>
              </a:rPr>
              <a:t> </a:t>
            </a:r>
            <a:r>
              <a:rPr spc="-5" dirty="0">
                <a:solidFill>
                  <a:srgbClr val="00AFEF"/>
                </a:solidFill>
              </a:rPr>
              <a:t>13:</a:t>
            </a:r>
            <a:r>
              <a:rPr spc="-20" dirty="0">
                <a:solidFill>
                  <a:srgbClr val="00AFEF"/>
                </a:solidFill>
              </a:rPr>
              <a:t> </a:t>
            </a:r>
            <a:r>
              <a:rPr spc="5" dirty="0"/>
              <a:t>Penalties</a:t>
            </a:r>
          </a:p>
        </p:txBody>
      </p:sp>
      <p:sp>
        <p:nvSpPr>
          <p:cNvPr id="3" name="object 3"/>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4" name="object 4"/>
          <p:cNvPicPr/>
          <p:nvPr/>
        </p:nvPicPr>
        <p:blipFill>
          <a:blip r:embed="rId2" cstate="print"/>
          <a:stretch>
            <a:fillRect/>
          </a:stretch>
        </p:blipFill>
        <p:spPr>
          <a:xfrm>
            <a:off x="8580704" y="0"/>
            <a:ext cx="3004743" cy="1252727"/>
          </a:xfrm>
          <a:prstGeom prst="rect">
            <a:avLst/>
          </a:prstGeom>
        </p:spPr>
      </p:pic>
      <p:sp>
        <p:nvSpPr>
          <p:cNvPr id="5" name="object 5"/>
          <p:cNvSpPr txBox="1"/>
          <p:nvPr/>
        </p:nvSpPr>
        <p:spPr>
          <a:xfrm>
            <a:off x="199440" y="1016889"/>
            <a:ext cx="11383010" cy="4629472"/>
          </a:xfrm>
          <a:prstGeom prst="rect">
            <a:avLst/>
          </a:prstGeom>
        </p:spPr>
        <p:txBody>
          <a:bodyPr vert="horz" wrap="square" lIns="0" tIns="12700" rIns="0" bIns="0" rtlCol="0">
            <a:spAutoFit/>
          </a:bodyPr>
          <a:lstStyle/>
          <a:p>
            <a:pPr marL="12700" marR="5080">
              <a:lnSpc>
                <a:spcPct val="100000"/>
              </a:lnSpc>
              <a:spcBef>
                <a:spcPts val="100"/>
              </a:spcBef>
            </a:pPr>
            <a:r>
              <a:rPr sz="1500" spc="5" dirty="0">
                <a:latin typeface="+mj-lt"/>
                <a:cs typeface="Arial" panose="020B0604020202020204" pitchFamily="34" charset="0"/>
              </a:rPr>
              <a:t>(1)</a:t>
            </a:r>
            <a:r>
              <a:rPr sz="1500" spc="-5" dirty="0">
                <a:latin typeface="+mj-lt"/>
                <a:cs typeface="Arial" panose="020B0604020202020204" pitchFamily="34" charset="0"/>
              </a:rPr>
              <a:t> </a:t>
            </a:r>
            <a:r>
              <a:rPr sz="1500" spc="5" dirty="0">
                <a:latin typeface="+mj-lt"/>
                <a:cs typeface="Arial" panose="020B0604020202020204" pitchFamily="34" charset="0"/>
              </a:rPr>
              <a:t>If</a:t>
            </a:r>
            <a:r>
              <a:rPr sz="1500" spc="25" dirty="0">
                <a:latin typeface="+mj-lt"/>
                <a:cs typeface="Arial" panose="020B0604020202020204" pitchFamily="34" charset="0"/>
              </a:rPr>
              <a:t> </a:t>
            </a:r>
            <a:r>
              <a:rPr sz="1500" spc="-30" dirty="0">
                <a:latin typeface="+mj-lt"/>
                <a:cs typeface="Arial" panose="020B0604020202020204" pitchFamily="34" charset="0"/>
              </a:rPr>
              <a:t>any</a:t>
            </a:r>
            <a:r>
              <a:rPr sz="1500" spc="5" dirty="0">
                <a:latin typeface="+mj-lt"/>
                <a:cs typeface="Arial" panose="020B0604020202020204" pitchFamily="34" charset="0"/>
              </a:rPr>
              <a:t> </a:t>
            </a:r>
            <a:r>
              <a:rPr sz="1500" spc="10" dirty="0">
                <a:latin typeface="+mj-lt"/>
                <a:cs typeface="Arial" panose="020B0604020202020204" pitchFamily="34" charset="0"/>
              </a:rPr>
              <a:t>pe</a:t>
            </a:r>
            <a:r>
              <a:rPr lang="en-IN" sz="1500" spc="10" dirty="0">
                <a:latin typeface="+mj-lt"/>
                <a:cs typeface="Arial" panose="020B0604020202020204" pitchFamily="34" charset="0"/>
              </a:rPr>
              <a:t>r</a:t>
            </a:r>
            <a:r>
              <a:rPr sz="1500" spc="10" dirty="0">
                <a:latin typeface="+mj-lt"/>
                <a:cs typeface="Arial" panose="020B0604020202020204" pitchFamily="34" charset="0"/>
              </a:rPr>
              <a:t>son</a:t>
            </a:r>
            <a:r>
              <a:rPr sz="1500" spc="25" dirty="0">
                <a:latin typeface="+mj-lt"/>
                <a:cs typeface="Arial" panose="020B0604020202020204" pitchFamily="34" charset="0"/>
              </a:rPr>
              <a:t> </a:t>
            </a:r>
            <a:r>
              <a:rPr sz="1500" i="1" u="sng" spc="-25" dirty="0" err="1">
                <a:uFill>
                  <a:solidFill>
                    <a:srgbClr val="000000"/>
                  </a:solidFill>
                </a:uFill>
                <a:latin typeface="+mj-lt"/>
                <a:cs typeface="Arial" panose="020B0604020202020204" pitchFamily="34" charset="0"/>
              </a:rPr>
              <a:t>cont</a:t>
            </a:r>
            <a:r>
              <a:rPr lang="en-IN" sz="1500" i="1" u="sng" spc="-25" dirty="0">
                <a:uFill>
                  <a:solidFill>
                    <a:srgbClr val="000000"/>
                  </a:solidFill>
                </a:uFill>
                <a:latin typeface="+mj-lt"/>
                <a:cs typeface="Arial" panose="020B0604020202020204" pitchFamily="34" charset="0"/>
              </a:rPr>
              <a:t>r</a:t>
            </a:r>
            <a:r>
              <a:rPr sz="1500" i="1" u="sng" spc="-25" dirty="0" err="1">
                <a:uFill>
                  <a:solidFill>
                    <a:srgbClr val="000000"/>
                  </a:solidFill>
                </a:uFill>
                <a:latin typeface="+mj-lt"/>
                <a:cs typeface="Arial" panose="020B0604020202020204" pitchFamily="34" charset="0"/>
              </a:rPr>
              <a:t>avenes</a:t>
            </a:r>
            <a:r>
              <a:rPr sz="1500" i="1" u="sng" spc="-30" dirty="0">
                <a:uFill>
                  <a:solidFill>
                    <a:srgbClr val="000000"/>
                  </a:solidFill>
                </a:uFill>
                <a:latin typeface="+mj-lt"/>
                <a:cs typeface="Arial" panose="020B0604020202020204" pitchFamily="34" charset="0"/>
              </a:rPr>
              <a:t> </a:t>
            </a:r>
            <a:r>
              <a:rPr sz="1500" i="1" u="sng" spc="-50" dirty="0">
                <a:uFill>
                  <a:solidFill>
                    <a:srgbClr val="000000"/>
                  </a:solidFill>
                </a:uFill>
                <a:latin typeface="+mj-lt"/>
                <a:cs typeface="Arial" panose="020B0604020202020204" pitchFamily="34" charset="0"/>
              </a:rPr>
              <a:t>any</a:t>
            </a:r>
            <a:r>
              <a:rPr sz="1500" i="1" u="sng" spc="-10" dirty="0">
                <a:uFill>
                  <a:solidFill>
                    <a:srgbClr val="000000"/>
                  </a:solidFill>
                </a:uFill>
                <a:latin typeface="+mj-lt"/>
                <a:cs typeface="Arial" panose="020B0604020202020204" pitchFamily="34" charset="0"/>
              </a:rPr>
              <a:t> </a:t>
            </a:r>
            <a:r>
              <a:rPr sz="1500" i="1" u="sng" spc="-20" dirty="0">
                <a:uFill>
                  <a:solidFill>
                    <a:srgbClr val="000000"/>
                  </a:solidFill>
                </a:uFill>
                <a:latin typeface="+mj-lt"/>
                <a:cs typeface="Arial" panose="020B0604020202020204" pitchFamily="34" charset="0"/>
              </a:rPr>
              <a:t>p</a:t>
            </a:r>
            <a:r>
              <a:rPr lang="en-IN" sz="1500" i="1" u="sng" spc="-20" dirty="0">
                <a:uFill>
                  <a:solidFill>
                    <a:srgbClr val="000000"/>
                  </a:solidFill>
                </a:uFill>
                <a:latin typeface="+mj-lt"/>
                <a:cs typeface="Arial" panose="020B0604020202020204" pitchFamily="34" charset="0"/>
              </a:rPr>
              <a:t>r</a:t>
            </a:r>
            <a:r>
              <a:rPr sz="1500" i="1" u="sng" spc="-20" dirty="0" err="1">
                <a:uFill>
                  <a:solidFill>
                    <a:srgbClr val="000000"/>
                  </a:solidFill>
                </a:uFill>
                <a:latin typeface="+mj-lt"/>
                <a:cs typeface="Arial" panose="020B0604020202020204" pitchFamily="34" charset="0"/>
              </a:rPr>
              <a:t>ovision</a:t>
            </a:r>
            <a:r>
              <a:rPr sz="1500" i="1" u="sng" spc="-40" dirty="0">
                <a:uFill>
                  <a:solidFill>
                    <a:srgbClr val="000000"/>
                  </a:solidFill>
                </a:uFill>
                <a:latin typeface="+mj-lt"/>
                <a:cs typeface="Arial" panose="020B0604020202020204" pitchFamily="34" charset="0"/>
              </a:rPr>
              <a:t> </a:t>
            </a:r>
            <a:r>
              <a:rPr sz="1500" i="1" u="sng" spc="-10" dirty="0">
                <a:uFill>
                  <a:solidFill>
                    <a:srgbClr val="000000"/>
                  </a:solidFill>
                </a:uFill>
                <a:latin typeface="+mj-lt"/>
                <a:cs typeface="Arial" panose="020B0604020202020204" pitchFamily="34" charset="0"/>
              </a:rPr>
              <a:t>of </a:t>
            </a:r>
            <a:r>
              <a:rPr sz="1500" i="1" u="sng" spc="-40" dirty="0">
                <a:uFill>
                  <a:solidFill>
                    <a:srgbClr val="000000"/>
                  </a:solidFill>
                </a:uFill>
                <a:latin typeface="+mj-lt"/>
                <a:cs typeface="Arial" panose="020B0604020202020204" pitchFamily="34" charset="0"/>
              </a:rPr>
              <a:t>this</a:t>
            </a:r>
            <a:r>
              <a:rPr sz="1500" i="1" u="sng" spc="-15" dirty="0">
                <a:uFill>
                  <a:solidFill>
                    <a:srgbClr val="000000"/>
                  </a:solidFill>
                </a:uFill>
                <a:latin typeface="+mj-lt"/>
                <a:cs typeface="Arial" panose="020B0604020202020204" pitchFamily="34" charset="0"/>
              </a:rPr>
              <a:t> </a:t>
            </a:r>
            <a:r>
              <a:rPr sz="1500" i="1" u="sng" spc="-20" dirty="0">
                <a:uFill>
                  <a:solidFill>
                    <a:srgbClr val="000000"/>
                  </a:solidFill>
                </a:uFill>
                <a:latin typeface="+mj-lt"/>
                <a:cs typeface="Arial" panose="020B0604020202020204" pitchFamily="34" charset="0"/>
              </a:rPr>
              <a:t>Act,</a:t>
            </a:r>
            <a:r>
              <a:rPr sz="1500" i="1" u="sng" spc="-1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o</a:t>
            </a:r>
            <a:r>
              <a:rPr lang="en-IN" sz="1500" i="1" u="sng" spc="40" dirty="0">
                <a:uFill>
                  <a:solidFill>
                    <a:srgbClr val="000000"/>
                  </a:solidFill>
                </a:uFill>
                <a:latin typeface="+mj-lt"/>
                <a:cs typeface="Arial" panose="020B0604020202020204" pitchFamily="34" charset="0"/>
              </a:rPr>
              <a:t>r</a:t>
            </a:r>
            <a:r>
              <a:rPr sz="1500" i="1" u="sng" spc="-10" dirty="0">
                <a:uFill>
                  <a:solidFill>
                    <a:srgbClr val="000000"/>
                  </a:solidFill>
                </a:uFill>
                <a:latin typeface="+mj-lt"/>
                <a:cs typeface="Arial" panose="020B0604020202020204" pitchFamily="34" charset="0"/>
              </a:rPr>
              <a:t> </a:t>
            </a:r>
            <a:r>
              <a:rPr sz="1500" i="1" u="sng" spc="-25" dirty="0" err="1">
                <a:uFill>
                  <a:solidFill>
                    <a:srgbClr val="000000"/>
                  </a:solidFill>
                </a:uFill>
                <a:latin typeface="+mj-lt"/>
                <a:cs typeface="Arial" panose="020B0604020202020204" pitchFamily="34" charset="0"/>
              </a:rPr>
              <a:t>cont</a:t>
            </a:r>
            <a:r>
              <a:rPr lang="en-IN" sz="1500" i="1" u="sng" spc="-25" dirty="0">
                <a:uFill>
                  <a:solidFill>
                    <a:srgbClr val="000000"/>
                  </a:solidFill>
                </a:uFill>
                <a:latin typeface="+mj-lt"/>
                <a:cs typeface="Arial" panose="020B0604020202020204" pitchFamily="34" charset="0"/>
              </a:rPr>
              <a:t>r</a:t>
            </a:r>
            <a:r>
              <a:rPr sz="1500" i="1" u="sng" spc="-25" dirty="0" err="1">
                <a:uFill>
                  <a:solidFill>
                    <a:srgbClr val="000000"/>
                  </a:solidFill>
                </a:uFill>
                <a:latin typeface="+mj-lt"/>
                <a:cs typeface="Arial" panose="020B0604020202020204" pitchFamily="34" charset="0"/>
              </a:rPr>
              <a:t>avenes</a:t>
            </a:r>
            <a:r>
              <a:rPr sz="1500" i="1" u="sng" spc="-25" dirty="0">
                <a:uFill>
                  <a:solidFill>
                    <a:srgbClr val="000000"/>
                  </a:solidFill>
                </a:uFill>
                <a:latin typeface="+mj-lt"/>
                <a:cs typeface="Arial" panose="020B0604020202020204" pitchFamily="34" charset="0"/>
              </a:rPr>
              <a:t> </a:t>
            </a:r>
            <a:r>
              <a:rPr sz="1500" i="1" u="sng" spc="-50" dirty="0">
                <a:uFill>
                  <a:solidFill>
                    <a:srgbClr val="000000"/>
                  </a:solidFill>
                </a:uFill>
                <a:latin typeface="+mj-lt"/>
                <a:cs typeface="Arial" panose="020B0604020202020204" pitchFamily="34" charset="0"/>
              </a:rPr>
              <a:t>any</a:t>
            </a:r>
            <a:r>
              <a:rPr sz="1500" i="1" u="sng" spc="-15" dirty="0">
                <a:uFill>
                  <a:solidFill>
                    <a:srgbClr val="000000"/>
                  </a:solidFill>
                </a:uFill>
                <a:latin typeface="+mj-lt"/>
                <a:cs typeface="Arial" panose="020B0604020202020204" pitchFamily="34" charset="0"/>
              </a:rPr>
              <a:t> </a:t>
            </a:r>
            <a:r>
              <a:rPr lang="en-IN" sz="1500" i="1" u="sng" dirty="0">
                <a:uFill>
                  <a:solidFill>
                    <a:srgbClr val="000000"/>
                  </a:solidFill>
                </a:uFill>
                <a:latin typeface="+mj-lt"/>
                <a:cs typeface="Arial" panose="020B0604020202020204" pitchFamily="34" charset="0"/>
              </a:rPr>
              <a:t>r</a:t>
            </a:r>
            <a:r>
              <a:rPr sz="1500" i="1" u="sng" dirty="0">
                <a:uFill>
                  <a:solidFill>
                    <a:srgbClr val="000000"/>
                  </a:solidFill>
                </a:uFill>
                <a:latin typeface="+mj-lt"/>
                <a:cs typeface="Arial" panose="020B0604020202020204" pitchFamily="34" charset="0"/>
              </a:rPr>
              <a:t>ule,</a:t>
            </a:r>
            <a:r>
              <a:rPr sz="1500" i="1" u="sng" spc="-5" dirty="0">
                <a:uFill>
                  <a:solidFill>
                    <a:srgbClr val="000000"/>
                  </a:solidFill>
                </a:uFill>
                <a:latin typeface="+mj-lt"/>
                <a:cs typeface="Arial" panose="020B0604020202020204" pitchFamily="34" charset="0"/>
              </a:rPr>
              <a:t> </a:t>
            </a:r>
            <a:r>
              <a:rPr lang="en-IN" sz="1500" i="1" u="sng" spc="-20" dirty="0">
                <a:uFill>
                  <a:solidFill>
                    <a:srgbClr val="000000"/>
                  </a:solidFill>
                </a:uFill>
                <a:latin typeface="+mj-lt"/>
                <a:cs typeface="Arial" panose="020B0604020202020204" pitchFamily="34" charset="0"/>
              </a:rPr>
              <a:t>r</a:t>
            </a:r>
            <a:r>
              <a:rPr sz="1500" i="1" u="sng" spc="-20" dirty="0" err="1">
                <a:uFill>
                  <a:solidFill>
                    <a:srgbClr val="000000"/>
                  </a:solidFill>
                </a:uFill>
                <a:latin typeface="+mj-lt"/>
                <a:cs typeface="Arial" panose="020B0604020202020204" pitchFamily="34" charset="0"/>
              </a:rPr>
              <a:t>egulation</a:t>
            </a:r>
            <a:r>
              <a:rPr sz="1500" i="1" u="sng" spc="-20" dirty="0">
                <a:uFill>
                  <a:solidFill>
                    <a:srgbClr val="000000"/>
                  </a:solidFill>
                </a:uFill>
                <a:latin typeface="+mj-lt"/>
                <a:cs typeface="Arial" panose="020B0604020202020204" pitchFamily="34" charset="0"/>
              </a:rPr>
              <a:t>, </a:t>
            </a:r>
            <a:r>
              <a:rPr sz="1500" i="1" u="sng" spc="-30" dirty="0">
                <a:uFill>
                  <a:solidFill>
                    <a:srgbClr val="000000"/>
                  </a:solidFill>
                </a:uFill>
                <a:latin typeface="+mj-lt"/>
                <a:cs typeface="Arial" panose="020B0604020202020204" pitchFamily="34" charset="0"/>
              </a:rPr>
              <a:t>notification,</a:t>
            </a:r>
            <a:r>
              <a:rPr sz="1500" i="1" u="sng" spc="-25" dirty="0">
                <a:uFill>
                  <a:solidFill>
                    <a:srgbClr val="000000"/>
                  </a:solidFill>
                </a:uFill>
                <a:latin typeface="+mj-lt"/>
                <a:cs typeface="Arial" panose="020B0604020202020204" pitchFamily="34" charset="0"/>
              </a:rPr>
              <a:t> </a:t>
            </a:r>
            <a:r>
              <a:rPr sz="1500" i="1" u="sng" spc="-20" dirty="0">
                <a:uFill>
                  <a:solidFill>
                    <a:srgbClr val="000000"/>
                  </a:solidFill>
                </a:uFill>
                <a:latin typeface="+mj-lt"/>
                <a:cs typeface="Arial" panose="020B0604020202020204" pitchFamily="34" charset="0"/>
              </a:rPr>
              <a:t>di</a:t>
            </a:r>
            <a:r>
              <a:rPr lang="en-IN" sz="1500" i="1" u="sng" spc="-20" dirty="0">
                <a:uFill>
                  <a:solidFill>
                    <a:srgbClr val="000000"/>
                  </a:solidFill>
                </a:uFill>
                <a:latin typeface="+mj-lt"/>
                <a:cs typeface="Arial" panose="020B0604020202020204" pitchFamily="34" charset="0"/>
              </a:rPr>
              <a:t>r</a:t>
            </a:r>
            <a:r>
              <a:rPr sz="1500" i="1" u="sng" spc="-20" dirty="0" err="1">
                <a:uFill>
                  <a:solidFill>
                    <a:srgbClr val="000000"/>
                  </a:solidFill>
                </a:uFill>
                <a:latin typeface="+mj-lt"/>
                <a:cs typeface="Arial" panose="020B0604020202020204" pitchFamily="34" charset="0"/>
              </a:rPr>
              <a:t>ection</a:t>
            </a:r>
            <a:r>
              <a:rPr sz="1500" i="1" u="sng" spc="5"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o</a:t>
            </a:r>
            <a:r>
              <a:rPr lang="en-IN" sz="1500" i="1" u="sng" spc="40" dirty="0">
                <a:uFill>
                  <a:solidFill>
                    <a:srgbClr val="000000"/>
                  </a:solidFill>
                </a:uFill>
                <a:latin typeface="+mj-lt"/>
                <a:cs typeface="Arial" panose="020B0604020202020204" pitchFamily="34" charset="0"/>
              </a:rPr>
              <a:t>r</a:t>
            </a:r>
            <a:r>
              <a:rPr sz="1500" i="1" u="sng" spc="-20" dirty="0">
                <a:uFill>
                  <a:solidFill>
                    <a:srgbClr val="000000"/>
                  </a:solidFill>
                </a:uFill>
                <a:latin typeface="+mj-lt"/>
                <a:cs typeface="Arial" panose="020B0604020202020204" pitchFamily="34" charset="0"/>
              </a:rPr>
              <a:t> </a:t>
            </a:r>
            <a:r>
              <a:rPr sz="1500" i="1" u="sng" spc="25" dirty="0">
                <a:uFill>
                  <a:solidFill>
                    <a:srgbClr val="000000"/>
                  </a:solidFill>
                </a:uFill>
                <a:latin typeface="+mj-lt"/>
                <a:cs typeface="Arial" panose="020B0604020202020204" pitchFamily="34" charset="0"/>
              </a:rPr>
              <a:t>o</a:t>
            </a:r>
            <a:r>
              <a:rPr lang="en-IN" sz="1500" i="1" u="sng" spc="25" dirty="0">
                <a:uFill>
                  <a:solidFill>
                    <a:srgbClr val="000000"/>
                  </a:solidFill>
                </a:uFill>
                <a:latin typeface="+mj-lt"/>
                <a:cs typeface="Arial" panose="020B0604020202020204" pitchFamily="34" charset="0"/>
              </a:rPr>
              <a:t>r</a:t>
            </a:r>
            <a:r>
              <a:rPr sz="1500" i="1" u="sng" spc="25" dirty="0">
                <a:uFill>
                  <a:solidFill>
                    <a:srgbClr val="000000"/>
                  </a:solidFill>
                </a:uFill>
                <a:latin typeface="+mj-lt"/>
                <a:cs typeface="Arial" panose="020B0604020202020204" pitchFamily="34" charset="0"/>
              </a:rPr>
              <a:t>de</a:t>
            </a:r>
            <a:r>
              <a:rPr lang="en-IN" sz="1500" i="1" u="sng" spc="25" dirty="0">
                <a:uFill>
                  <a:solidFill>
                    <a:srgbClr val="000000"/>
                  </a:solidFill>
                </a:uFill>
                <a:latin typeface="+mj-lt"/>
                <a:cs typeface="Arial" panose="020B0604020202020204" pitchFamily="34" charset="0"/>
              </a:rPr>
              <a:t>r</a:t>
            </a:r>
            <a:r>
              <a:rPr sz="1500" i="1" u="sng"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issued</a:t>
            </a:r>
            <a:r>
              <a:rPr sz="1500" i="1" u="sng" spc="-10" dirty="0">
                <a:uFill>
                  <a:solidFill>
                    <a:srgbClr val="000000"/>
                  </a:solidFill>
                </a:uFill>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in</a:t>
            </a:r>
            <a:r>
              <a:rPr sz="1500" i="1" u="sng" spc="-5" dirty="0">
                <a:uFill>
                  <a:solidFill>
                    <a:srgbClr val="000000"/>
                  </a:solidFill>
                </a:uFill>
                <a:latin typeface="+mj-lt"/>
                <a:cs typeface="Arial" panose="020B0604020202020204" pitchFamily="34" charset="0"/>
              </a:rPr>
              <a:t> </a:t>
            </a:r>
            <a:r>
              <a:rPr sz="1500" i="1" u="sng" spc="-10" dirty="0">
                <a:uFill>
                  <a:solidFill>
                    <a:srgbClr val="000000"/>
                  </a:solidFill>
                </a:uFill>
                <a:latin typeface="+mj-lt"/>
                <a:cs typeface="Arial" panose="020B0604020202020204" pitchFamily="34" charset="0"/>
              </a:rPr>
              <a:t>exe</a:t>
            </a:r>
            <a:r>
              <a:rPr lang="en-IN" sz="1500" i="1" u="sng" spc="-10" dirty="0">
                <a:uFill>
                  <a:solidFill>
                    <a:srgbClr val="000000"/>
                  </a:solidFill>
                </a:uFill>
                <a:latin typeface="+mj-lt"/>
                <a:cs typeface="Arial" panose="020B0604020202020204" pitchFamily="34" charset="0"/>
              </a:rPr>
              <a:t>r</a:t>
            </a:r>
            <a:r>
              <a:rPr sz="1500" i="1" u="sng" spc="-10" dirty="0" err="1">
                <a:uFill>
                  <a:solidFill>
                    <a:srgbClr val="000000"/>
                  </a:solidFill>
                </a:uFill>
                <a:latin typeface="+mj-lt"/>
                <a:cs typeface="Arial" panose="020B0604020202020204" pitchFamily="34" charset="0"/>
              </a:rPr>
              <a:t>cise</a:t>
            </a:r>
            <a:r>
              <a:rPr sz="1500" i="1" u="sng" spc="-10" dirty="0">
                <a:uFill>
                  <a:solidFill>
                    <a:srgbClr val="000000"/>
                  </a:solidFill>
                </a:uFill>
                <a:latin typeface="+mj-lt"/>
                <a:cs typeface="Arial" panose="020B0604020202020204" pitchFamily="34" charset="0"/>
              </a:rPr>
              <a:t> </a:t>
            </a:r>
            <a:r>
              <a:rPr sz="1500" i="1" spc="-360" dirty="0">
                <a:latin typeface="+mj-lt"/>
                <a:cs typeface="Arial" panose="020B0604020202020204" pitchFamily="34" charset="0"/>
              </a:rPr>
              <a:t> </a:t>
            </a:r>
            <a:r>
              <a:rPr sz="1500" i="1" u="sng" spc="-10" dirty="0">
                <a:uFill>
                  <a:solidFill>
                    <a:srgbClr val="000000"/>
                  </a:solidFill>
                </a:uFill>
                <a:latin typeface="+mj-lt"/>
                <a:cs typeface="Arial" panose="020B0604020202020204" pitchFamily="34" charset="0"/>
              </a:rPr>
              <a:t>of</a:t>
            </a:r>
            <a:r>
              <a:rPr sz="1500" i="1" u="sng" spc="10"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the</a:t>
            </a:r>
            <a:r>
              <a:rPr sz="1500" i="1" u="sng" spc="20" dirty="0">
                <a:uFill>
                  <a:solidFill>
                    <a:srgbClr val="000000"/>
                  </a:solidFill>
                </a:uFill>
                <a:latin typeface="+mj-lt"/>
                <a:cs typeface="Arial" panose="020B0604020202020204" pitchFamily="34" charset="0"/>
              </a:rPr>
              <a:t> </a:t>
            </a:r>
            <a:r>
              <a:rPr sz="1500" i="1" u="sng" spc="-10" dirty="0" err="1">
                <a:uFill>
                  <a:solidFill>
                    <a:srgbClr val="000000"/>
                  </a:solidFill>
                </a:uFill>
                <a:latin typeface="+mj-lt"/>
                <a:cs typeface="Arial" panose="020B0604020202020204" pitchFamily="34" charset="0"/>
              </a:rPr>
              <a:t>powe</a:t>
            </a:r>
            <a:r>
              <a:rPr lang="en-IN" sz="1500" i="1" u="sng" spc="-10" dirty="0">
                <a:uFill>
                  <a:solidFill>
                    <a:srgbClr val="000000"/>
                  </a:solidFill>
                </a:uFill>
                <a:latin typeface="+mj-lt"/>
                <a:cs typeface="Arial" panose="020B0604020202020204" pitchFamily="34" charset="0"/>
              </a:rPr>
              <a:t>r</a:t>
            </a:r>
            <a:r>
              <a:rPr sz="1500" i="1" u="sng" spc="-10" dirty="0">
                <a:uFill>
                  <a:solidFill>
                    <a:srgbClr val="000000"/>
                  </a:solidFill>
                </a:uFill>
                <a:latin typeface="+mj-lt"/>
                <a:cs typeface="Arial" panose="020B0604020202020204" pitchFamily="34" charset="0"/>
              </a:rPr>
              <a:t>s</a:t>
            </a:r>
            <a:r>
              <a:rPr sz="1500" i="1" u="sng" spc="5" dirty="0">
                <a:uFill>
                  <a:solidFill>
                    <a:srgbClr val="000000"/>
                  </a:solidFill>
                </a:uFill>
                <a:latin typeface="+mj-lt"/>
                <a:cs typeface="Arial" panose="020B0604020202020204" pitchFamily="34" charset="0"/>
              </a:rPr>
              <a:t> </a:t>
            </a:r>
            <a:r>
              <a:rPr sz="1500" i="1" u="sng" spc="-10" dirty="0" err="1">
                <a:uFill>
                  <a:solidFill>
                    <a:srgbClr val="000000"/>
                  </a:solidFill>
                </a:uFill>
                <a:latin typeface="+mj-lt"/>
                <a:cs typeface="Arial" panose="020B0604020202020204" pitchFamily="34" charset="0"/>
              </a:rPr>
              <a:t>unde</a:t>
            </a:r>
            <a:r>
              <a:rPr lang="en-IN" sz="1500" i="1" u="sng" spc="-10" dirty="0">
                <a:uFill>
                  <a:solidFill>
                    <a:srgbClr val="000000"/>
                  </a:solidFill>
                </a:uFill>
                <a:latin typeface="+mj-lt"/>
                <a:cs typeface="Arial" panose="020B0604020202020204" pitchFamily="34" charset="0"/>
              </a:rPr>
              <a:t>r</a:t>
            </a:r>
            <a:r>
              <a:rPr sz="1500" i="1" u="sng" spc="2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this</a:t>
            </a:r>
            <a:r>
              <a:rPr sz="1500" i="1" u="sng" spc="5" dirty="0">
                <a:uFill>
                  <a:solidFill>
                    <a:srgbClr val="000000"/>
                  </a:solidFill>
                </a:uFill>
                <a:latin typeface="+mj-lt"/>
                <a:cs typeface="Arial" panose="020B0604020202020204" pitchFamily="34" charset="0"/>
              </a:rPr>
              <a:t> </a:t>
            </a:r>
            <a:r>
              <a:rPr sz="1500" i="1" u="sng" spc="-20" dirty="0">
                <a:uFill>
                  <a:solidFill>
                    <a:srgbClr val="000000"/>
                  </a:solidFill>
                </a:uFill>
                <a:latin typeface="+mj-lt"/>
                <a:cs typeface="Arial" panose="020B0604020202020204" pitchFamily="34" charset="0"/>
              </a:rPr>
              <a:t>Act,</a:t>
            </a:r>
            <a:r>
              <a:rPr sz="1500" i="1" u="sng" spc="3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o</a:t>
            </a:r>
            <a:r>
              <a:rPr lang="en-IN" sz="1500" i="1" u="sng" spc="40" dirty="0">
                <a:uFill>
                  <a:solidFill>
                    <a:srgbClr val="000000"/>
                  </a:solidFill>
                </a:uFill>
                <a:latin typeface="+mj-lt"/>
                <a:cs typeface="Arial" panose="020B0604020202020204" pitchFamily="34" charset="0"/>
              </a:rPr>
              <a:t>r</a:t>
            </a:r>
            <a:r>
              <a:rPr sz="1500" i="1" u="sng" spc="10" dirty="0">
                <a:uFill>
                  <a:solidFill>
                    <a:srgbClr val="000000"/>
                  </a:solidFill>
                </a:uFill>
                <a:latin typeface="+mj-lt"/>
                <a:cs typeface="Arial" panose="020B0604020202020204" pitchFamily="34" charset="0"/>
              </a:rPr>
              <a:t> </a:t>
            </a:r>
            <a:r>
              <a:rPr sz="1500" i="1" u="sng" spc="-25" dirty="0" err="1">
                <a:uFill>
                  <a:solidFill>
                    <a:srgbClr val="000000"/>
                  </a:solidFill>
                </a:uFill>
                <a:latin typeface="+mj-lt"/>
                <a:cs typeface="Arial" panose="020B0604020202020204" pitchFamily="34" charset="0"/>
              </a:rPr>
              <a:t>cont</a:t>
            </a:r>
            <a:r>
              <a:rPr lang="en-IN" sz="1500" i="1" u="sng" spc="-25" dirty="0">
                <a:uFill>
                  <a:solidFill>
                    <a:srgbClr val="000000"/>
                  </a:solidFill>
                </a:uFill>
                <a:latin typeface="+mj-lt"/>
                <a:cs typeface="Arial" panose="020B0604020202020204" pitchFamily="34" charset="0"/>
              </a:rPr>
              <a:t>r</a:t>
            </a:r>
            <a:r>
              <a:rPr sz="1500" i="1" u="sng" spc="-25" dirty="0" err="1">
                <a:uFill>
                  <a:solidFill>
                    <a:srgbClr val="000000"/>
                  </a:solidFill>
                </a:uFill>
                <a:latin typeface="+mj-lt"/>
                <a:cs typeface="Arial" panose="020B0604020202020204" pitchFamily="34" charset="0"/>
              </a:rPr>
              <a:t>avenes</a:t>
            </a:r>
            <a:r>
              <a:rPr sz="1500" i="1" u="sng" spc="5" dirty="0">
                <a:uFill>
                  <a:solidFill>
                    <a:srgbClr val="000000"/>
                  </a:solidFill>
                </a:uFill>
                <a:latin typeface="+mj-lt"/>
                <a:cs typeface="Arial" panose="020B0604020202020204" pitchFamily="34" charset="0"/>
              </a:rPr>
              <a:t> </a:t>
            </a:r>
            <a:r>
              <a:rPr sz="1500" i="1" u="sng" spc="-50" dirty="0">
                <a:uFill>
                  <a:solidFill>
                    <a:srgbClr val="000000"/>
                  </a:solidFill>
                </a:uFill>
                <a:latin typeface="+mj-lt"/>
                <a:cs typeface="Arial" panose="020B0604020202020204" pitchFamily="34" charset="0"/>
              </a:rPr>
              <a:t>any</a:t>
            </a:r>
            <a:r>
              <a:rPr sz="1500" i="1" u="sng" spc="15"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condition</a:t>
            </a:r>
            <a:r>
              <a:rPr sz="1500" i="1" spc="50" dirty="0">
                <a:latin typeface="+mj-lt"/>
                <a:cs typeface="Arial" panose="020B0604020202020204" pitchFamily="34" charset="0"/>
              </a:rPr>
              <a:t> </a:t>
            </a:r>
            <a:r>
              <a:rPr sz="1500" spc="-20" dirty="0">
                <a:latin typeface="+mj-lt"/>
                <a:cs typeface="Arial" panose="020B0604020202020204" pitchFamily="34" charset="0"/>
              </a:rPr>
              <a:t>subject</a:t>
            </a:r>
            <a:r>
              <a:rPr sz="1500" spc="40" dirty="0">
                <a:latin typeface="+mj-lt"/>
                <a:cs typeface="Arial" panose="020B0604020202020204" pitchFamily="34" charset="0"/>
              </a:rPr>
              <a:t> </a:t>
            </a:r>
            <a:r>
              <a:rPr sz="1500" spc="-10" dirty="0">
                <a:latin typeface="+mj-lt"/>
                <a:cs typeface="Arial" panose="020B0604020202020204" pitchFamily="34" charset="0"/>
              </a:rPr>
              <a:t>to</a:t>
            </a:r>
            <a:r>
              <a:rPr sz="1500" spc="20" dirty="0">
                <a:latin typeface="+mj-lt"/>
                <a:cs typeface="Arial" panose="020B0604020202020204" pitchFamily="34" charset="0"/>
              </a:rPr>
              <a:t> </a:t>
            </a:r>
            <a:r>
              <a:rPr sz="1500" spc="-20" dirty="0">
                <a:latin typeface="+mj-lt"/>
                <a:cs typeface="Arial" panose="020B0604020202020204" pitchFamily="34" charset="0"/>
              </a:rPr>
              <a:t>which</a:t>
            </a:r>
            <a:r>
              <a:rPr sz="1500" spc="45" dirty="0">
                <a:latin typeface="+mj-lt"/>
                <a:cs typeface="Arial" panose="020B0604020202020204" pitchFamily="34" charset="0"/>
              </a:rPr>
              <a:t> </a:t>
            </a:r>
            <a:r>
              <a:rPr sz="1500" spc="-20" dirty="0">
                <a:latin typeface="+mj-lt"/>
                <a:cs typeface="Arial" panose="020B0604020202020204" pitchFamily="34" charset="0"/>
              </a:rPr>
              <a:t>an</a:t>
            </a:r>
            <a:r>
              <a:rPr sz="1500" spc="15" dirty="0">
                <a:latin typeface="+mj-lt"/>
                <a:cs typeface="Arial" panose="020B0604020202020204" pitchFamily="34" charset="0"/>
              </a:rPr>
              <a:t> </a:t>
            </a:r>
            <a:r>
              <a:rPr sz="1500" spc="-10" dirty="0" err="1">
                <a:latin typeface="+mj-lt"/>
                <a:cs typeface="Arial" panose="020B0604020202020204" pitchFamily="34" charset="0"/>
              </a:rPr>
              <a:t>autho</a:t>
            </a:r>
            <a:r>
              <a:rPr lang="en-IN" sz="1500" spc="-10" dirty="0">
                <a:latin typeface="+mj-lt"/>
                <a:cs typeface="Arial" panose="020B0604020202020204" pitchFamily="34" charset="0"/>
              </a:rPr>
              <a:t>r</a:t>
            </a:r>
            <a:r>
              <a:rPr sz="1500" spc="-10" dirty="0" err="1">
                <a:latin typeface="+mj-lt"/>
                <a:cs typeface="Arial" panose="020B0604020202020204" pitchFamily="34" charset="0"/>
              </a:rPr>
              <a:t>isation</a:t>
            </a:r>
            <a:r>
              <a:rPr sz="1500" spc="20" dirty="0">
                <a:latin typeface="+mj-lt"/>
                <a:cs typeface="Arial" panose="020B0604020202020204" pitchFamily="34" charset="0"/>
              </a:rPr>
              <a:t> </a:t>
            </a:r>
            <a:r>
              <a:rPr sz="1500" spc="-15" dirty="0">
                <a:latin typeface="+mj-lt"/>
                <a:cs typeface="Arial" panose="020B0604020202020204" pitchFamily="34" charset="0"/>
              </a:rPr>
              <a:t>is</a:t>
            </a:r>
            <a:r>
              <a:rPr sz="1500" spc="25" dirty="0">
                <a:latin typeface="+mj-lt"/>
                <a:cs typeface="Arial" panose="020B0604020202020204" pitchFamily="34" charset="0"/>
              </a:rPr>
              <a:t> </a:t>
            </a:r>
            <a:r>
              <a:rPr sz="1500" spc="-15" dirty="0">
                <a:latin typeface="+mj-lt"/>
                <a:cs typeface="Arial" panose="020B0604020202020204" pitchFamily="34" charset="0"/>
              </a:rPr>
              <a:t>issued</a:t>
            </a:r>
            <a:r>
              <a:rPr sz="1500" spc="30" dirty="0">
                <a:latin typeface="+mj-lt"/>
                <a:cs typeface="Arial" panose="020B0604020202020204" pitchFamily="34" charset="0"/>
              </a:rPr>
              <a:t> </a:t>
            </a:r>
            <a:r>
              <a:rPr sz="1500" spc="-30" dirty="0">
                <a:latin typeface="+mj-lt"/>
                <a:cs typeface="Arial" panose="020B0604020202020204" pitchFamily="34" charset="0"/>
              </a:rPr>
              <a:t>by</a:t>
            </a:r>
            <a:r>
              <a:rPr sz="1500" spc="35" dirty="0">
                <a:latin typeface="+mj-lt"/>
                <a:cs typeface="Arial" panose="020B0604020202020204" pitchFamily="34" charset="0"/>
              </a:rPr>
              <a:t> </a:t>
            </a:r>
            <a:r>
              <a:rPr sz="1500" spc="-15" dirty="0">
                <a:latin typeface="+mj-lt"/>
                <a:cs typeface="Arial" panose="020B0604020202020204" pitchFamily="34" charset="0"/>
              </a:rPr>
              <a:t>the</a:t>
            </a:r>
            <a:r>
              <a:rPr sz="1500" spc="35" dirty="0">
                <a:latin typeface="+mj-lt"/>
                <a:cs typeface="Arial" panose="020B0604020202020204" pitchFamily="34" charset="0"/>
              </a:rPr>
              <a:t> </a:t>
            </a:r>
            <a:r>
              <a:rPr sz="1500" spc="5" dirty="0">
                <a:latin typeface="+mj-lt"/>
                <a:cs typeface="Arial" panose="020B0604020202020204" pitchFamily="34" charset="0"/>
              </a:rPr>
              <a:t>Rese</a:t>
            </a:r>
            <a:r>
              <a:rPr lang="en-IN" sz="1500" spc="5" dirty="0">
                <a:latin typeface="+mj-lt"/>
                <a:cs typeface="Arial" panose="020B0604020202020204" pitchFamily="34" charset="0"/>
              </a:rPr>
              <a:t>r</a:t>
            </a:r>
            <a:r>
              <a:rPr sz="1500" spc="5" dirty="0" err="1">
                <a:latin typeface="+mj-lt"/>
                <a:cs typeface="Arial" panose="020B0604020202020204" pitchFamily="34" charset="0"/>
              </a:rPr>
              <a:t>ve</a:t>
            </a:r>
            <a:r>
              <a:rPr sz="1500" spc="50" dirty="0">
                <a:latin typeface="+mj-lt"/>
                <a:cs typeface="Arial" panose="020B0604020202020204" pitchFamily="34" charset="0"/>
              </a:rPr>
              <a:t> </a:t>
            </a:r>
            <a:r>
              <a:rPr sz="1500" spc="-20" dirty="0">
                <a:latin typeface="+mj-lt"/>
                <a:cs typeface="Arial" panose="020B0604020202020204" pitchFamily="34" charset="0"/>
              </a:rPr>
              <a:t>Bank,</a:t>
            </a:r>
            <a:r>
              <a:rPr sz="1500" spc="30" dirty="0">
                <a:latin typeface="+mj-lt"/>
                <a:cs typeface="Arial" panose="020B0604020202020204" pitchFamily="34" charset="0"/>
              </a:rPr>
              <a:t> </a:t>
            </a:r>
            <a:r>
              <a:rPr sz="1500" spc="-10" dirty="0">
                <a:latin typeface="+mj-lt"/>
                <a:cs typeface="Arial" panose="020B0604020202020204" pitchFamily="34" charset="0"/>
              </a:rPr>
              <a:t>he</a:t>
            </a:r>
            <a:r>
              <a:rPr sz="1500" spc="45" dirty="0">
                <a:latin typeface="+mj-lt"/>
                <a:cs typeface="Arial" panose="020B0604020202020204" pitchFamily="34" charset="0"/>
              </a:rPr>
              <a:t> </a:t>
            </a:r>
            <a:r>
              <a:rPr sz="1500" spc="-15" dirty="0">
                <a:latin typeface="+mj-lt"/>
                <a:cs typeface="Arial" panose="020B0604020202020204" pitchFamily="34" charset="0"/>
              </a:rPr>
              <a:t>shall, </a:t>
            </a:r>
            <a:r>
              <a:rPr sz="1500" spc="-10" dirty="0">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upon</a:t>
            </a:r>
            <a:r>
              <a:rPr sz="1500" i="1" u="sng" spc="-25"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adjudication,</a:t>
            </a:r>
            <a:r>
              <a:rPr sz="1500" i="1" spc="15" dirty="0">
                <a:latin typeface="+mj-lt"/>
                <a:cs typeface="Arial" panose="020B0604020202020204" pitchFamily="34" charset="0"/>
              </a:rPr>
              <a:t> </a:t>
            </a:r>
            <a:r>
              <a:rPr sz="1500" dirty="0">
                <a:latin typeface="+mj-lt"/>
                <a:cs typeface="Arial" panose="020B0604020202020204" pitchFamily="34" charset="0"/>
              </a:rPr>
              <a:t>be </a:t>
            </a:r>
            <a:r>
              <a:rPr sz="1500" spc="-15" dirty="0">
                <a:latin typeface="+mj-lt"/>
                <a:cs typeface="Arial" panose="020B0604020202020204" pitchFamily="34" charset="0"/>
              </a:rPr>
              <a:t>liable</a:t>
            </a:r>
            <a:r>
              <a:rPr sz="1500" spc="10" dirty="0">
                <a:latin typeface="+mj-lt"/>
                <a:cs typeface="Arial" panose="020B0604020202020204" pitchFamily="34" charset="0"/>
              </a:rPr>
              <a:t> </a:t>
            </a:r>
            <a:r>
              <a:rPr sz="1500" spc="-10" dirty="0">
                <a:latin typeface="+mj-lt"/>
                <a:cs typeface="Arial" panose="020B0604020202020204" pitchFamily="34" charset="0"/>
              </a:rPr>
              <a:t>to</a:t>
            </a:r>
            <a:r>
              <a:rPr sz="1500" spc="5" dirty="0">
                <a:latin typeface="+mj-lt"/>
                <a:cs typeface="Arial" panose="020B0604020202020204" pitchFamily="34" charset="0"/>
              </a:rPr>
              <a:t> </a:t>
            </a:r>
            <a:r>
              <a:rPr sz="1500" spc="-10" dirty="0">
                <a:latin typeface="+mj-lt"/>
                <a:cs typeface="Arial" panose="020B0604020202020204" pitchFamily="34" charset="0"/>
              </a:rPr>
              <a:t>a</a:t>
            </a:r>
            <a:r>
              <a:rPr sz="1500" dirty="0">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penalty</a:t>
            </a:r>
            <a:r>
              <a:rPr sz="1500" i="1" u="sng" spc="-10" dirty="0">
                <a:uFill>
                  <a:solidFill>
                    <a:srgbClr val="000000"/>
                  </a:solidFill>
                </a:uFill>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up</a:t>
            </a:r>
            <a:r>
              <a:rPr sz="1500" i="1" u="sng" spc="-10" dirty="0">
                <a:uFill>
                  <a:solidFill>
                    <a:srgbClr val="000000"/>
                  </a:solidFill>
                </a:uFill>
                <a:latin typeface="+mj-lt"/>
                <a:cs typeface="Arial" panose="020B0604020202020204" pitchFamily="34" charset="0"/>
              </a:rPr>
              <a:t> </a:t>
            </a:r>
            <a:r>
              <a:rPr sz="1500" i="1" u="sng" spc="-30" dirty="0">
                <a:uFill>
                  <a:solidFill>
                    <a:srgbClr val="000000"/>
                  </a:solidFill>
                </a:uFill>
                <a:latin typeface="+mj-lt"/>
                <a:cs typeface="Arial" panose="020B0604020202020204" pitchFamily="34" charset="0"/>
              </a:rPr>
              <a:t>to</a:t>
            </a:r>
            <a:r>
              <a:rPr sz="1500" i="1" u="sng" spc="-25" dirty="0">
                <a:uFill>
                  <a:solidFill>
                    <a:srgbClr val="000000"/>
                  </a:solidFill>
                </a:uFill>
                <a:latin typeface="+mj-lt"/>
                <a:cs typeface="Arial" panose="020B0604020202020204" pitchFamily="34" charset="0"/>
              </a:rPr>
              <a:t> </a:t>
            </a:r>
            <a:r>
              <a:rPr sz="1500" i="1" u="sng" spc="-10" dirty="0" err="1">
                <a:uFill>
                  <a:solidFill>
                    <a:srgbClr val="000000"/>
                  </a:solidFill>
                </a:uFill>
                <a:latin typeface="+mj-lt"/>
                <a:cs typeface="Arial" panose="020B0604020202020204" pitchFamily="34" charset="0"/>
              </a:rPr>
              <a:t>th</a:t>
            </a:r>
            <a:r>
              <a:rPr lang="en-IN" sz="1500" i="1" u="sng" spc="-10" dirty="0">
                <a:uFill>
                  <a:solidFill>
                    <a:srgbClr val="000000"/>
                  </a:solidFill>
                </a:uFill>
                <a:latin typeface="+mj-lt"/>
                <a:cs typeface="Arial" panose="020B0604020202020204" pitchFamily="34" charset="0"/>
              </a:rPr>
              <a:t>r</a:t>
            </a:r>
            <a:r>
              <a:rPr sz="1500" i="1" u="sng" spc="-10" dirty="0">
                <a:uFill>
                  <a:solidFill>
                    <a:srgbClr val="000000"/>
                  </a:solidFill>
                </a:uFill>
                <a:latin typeface="+mj-lt"/>
                <a:cs typeface="Arial" panose="020B0604020202020204" pitchFamily="34" charset="0"/>
              </a:rPr>
              <a:t>ice </a:t>
            </a:r>
            <a:r>
              <a:rPr sz="1500" i="1" u="sng" spc="-35" dirty="0">
                <a:uFill>
                  <a:solidFill>
                    <a:srgbClr val="000000"/>
                  </a:solidFill>
                </a:uFill>
                <a:latin typeface="+mj-lt"/>
                <a:cs typeface="Arial" panose="020B0604020202020204" pitchFamily="34" charset="0"/>
              </a:rPr>
              <a:t>the</a:t>
            </a:r>
            <a:r>
              <a:rPr sz="1500" i="1" u="sng" spc="-1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sum</a:t>
            </a:r>
            <a:r>
              <a:rPr sz="1500" i="1" u="sng" spc="-5"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involved</a:t>
            </a:r>
            <a:r>
              <a:rPr sz="1500" i="1" spc="-10" dirty="0">
                <a:latin typeface="+mj-lt"/>
                <a:cs typeface="Arial" panose="020B0604020202020204" pitchFamily="34" charset="0"/>
              </a:rPr>
              <a:t> </a:t>
            </a:r>
            <a:r>
              <a:rPr sz="1500" spc="-25" dirty="0">
                <a:latin typeface="+mj-lt"/>
                <a:cs typeface="Arial" panose="020B0604020202020204" pitchFamily="34" charset="0"/>
              </a:rPr>
              <a:t>in</a:t>
            </a:r>
            <a:r>
              <a:rPr sz="1500" dirty="0">
                <a:latin typeface="+mj-lt"/>
                <a:cs typeface="Arial" panose="020B0604020202020204" pitchFamily="34" charset="0"/>
              </a:rPr>
              <a:t> </a:t>
            </a:r>
            <a:r>
              <a:rPr sz="1500" spc="-20" dirty="0">
                <a:latin typeface="+mj-lt"/>
                <a:cs typeface="Arial" panose="020B0604020202020204" pitchFamily="34" charset="0"/>
              </a:rPr>
              <a:t>such</a:t>
            </a:r>
            <a:r>
              <a:rPr sz="1500" dirty="0">
                <a:latin typeface="+mj-lt"/>
                <a:cs typeface="Arial" panose="020B0604020202020204" pitchFamily="34" charset="0"/>
              </a:rPr>
              <a:t> </a:t>
            </a:r>
            <a:r>
              <a:rPr sz="1500" spc="-10" dirty="0" err="1">
                <a:latin typeface="+mj-lt"/>
                <a:cs typeface="Arial" panose="020B0604020202020204" pitchFamily="34" charset="0"/>
              </a:rPr>
              <a:t>cont</a:t>
            </a:r>
            <a:r>
              <a:rPr lang="en-IN" sz="1500" spc="-10" dirty="0">
                <a:latin typeface="+mj-lt"/>
                <a:cs typeface="Arial" panose="020B0604020202020204" pitchFamily="34" charset="0"/>
              </a:rPr>
              <a:t>r</a:t>
            </a:r>
            <a:r>
              <a:rPr sz="1500" spc="-10" dirty="0" err="1">
                <a:latin typeface="+mj-lt"/>
                <a:cs typeface="Arial" panose="020B0604020202020204" pitchFamily="34" charset="0"/>
              </a:rPr>
              <a:t>avention</a:t>
            </a:r>
            <a:r>
              <a:rPr sz="1500" spc="5" dirty="0">
                <a:latin typeface="+mj-lt"/>
                <a:cs typeface="Arial" panose="020B0604020202020204" pitchFamily="34" charset="0"/>
              </a:rPr>
              <a:t> </a:t>
            </a:r>
            <a:r>
              <a:rPr sz="1500" spc="15" dirty="0" err="1">
                <a:latin typeface="+mj-lt"/>
                <a:cs typeface="Arial" panose="020B0604020202020204" pitchFamily="34" charset="0"/>
              </a:rPr>
              <a:t>whe</a:t>
            </a:r>
            <a:r>
              <a:rPr lang="en-IN" sz="1500" spc="15" dirty="0">
                <a:latin typeface="+mj-lt"/>
                <a:cs typeface="Arial" panose="020B0604020202020204" pitchFamily="34" charset="0"/>
              </a:rPr>
              <a:t>r</a:t>
            </a:r>
            <a:r>
              <a:rPr sz="1500" spc="15" dirty="0">
                <a:latin typeface="+mj-lt"/>
                <a:cs typeface="Arial" panose="020B0604020202020204" pitchFamily="34" charset="0"/>
              </a:rPr>
              <a:t>e</a:t>
            </a:r>
            <a:r>
              <a:rPr sz="1500" spc="20" dirty="0">
                <a:latin typeface="+mj-lt"/>
                <a:cs typeface="Arial" panose="020B0604020202020204" pitchFamily="34" charset="0"/>
              </a:rPr>
              <a:t> </a:t>
            </a:r>
            <a:r>
              <a:rPr sz="1500" spc="-20" dirty="0">
                <a:latin typeface="+mj-lt"/>
                <a:cs typeface="Arial" panose="020B0604020202020204" pitchFamily="34" charset="0"/>
              </a:rPr>
              <a:t>such</a:t>
            </a:r>
            <a:r>
              <a:rPr sz="1500" spc="5" dirty="0">
                <a:latin typeface="+mj-lt"/>
                <a:cs typeface="Arial" panose="020B0604020202020204" pitchFamily="34" charset="0"/>
              </a:rPr>
              <a:t> </a:t>
            </a:r>
            <a:r>
              <a:rPr sz="1500" spc="-15" dirty="0">
                <a:latin typeface="+mj-lt"/>
                <a:cs typeface="Arial" panose="020B0604020202020204" pitchFamily="34" charset="0"/>
              </a:rPr>
              <a:t>amount</a:t>
            </a:r>
            <a:r>
              <a:rPr sz="1500" spc="-20" dirty="0">
                <a:latin typeface="+mj-lt"/>
                <a:cs typeface="Arial" panose="020B0604020202020204" pitchFamily="34" charset="0"/>
              </a:rPr>
              <a:t> </a:t>
            </a:r>
            <a:r>
              <a:rPr sz="1500" spc="-15" dirty="0">
                <a:latin typeface="+mj-lt"/>
                <a:cs typeface="Arial" panose="020B0604020202020204" pitchFamily="34" charset="0"/>
              </a:rPr>
              <a:t>is</a:t>
            </a:r>
            <a:r>
              <a:rPr sz="1500" dirty="0">
                <a:latin typeface="+mj-lt"/>
                <a:cs typeface="Arial" panose="020B0604020202020204" pitchFamily="34" charset="0"/>
              </a:rPr>
              <a:t> </a:t>
            </a:r>
            <a:r>
              <a:rPr sz="1500" spc="-15" dirty="0">
                <a:latin typeface="+mj-lt"/>
                <a:cs typeface="Arial" panose="020B0604020202020204" pitchFamily="34" charset="0"/>
              </a:rPr>
              <a:t>quantifiable,</a:t>
            </a:r>
            <a:r>
              <a:rPr sz="1500" spc="20" dirty="0">
                <a:latin typeface="+mj-lt"/>
                <a:cs typeface="Arial" panose="020B0604020202020204" pitchFamily="34" charset="0"/>
              </a:rPr>
              <a:t> </a:t>
            </a:r>
            <a:r>
              <a:rPr sz="1500" spc="60" dirty="0">
                <a:latin typeface="+mj-lt"/>
                <a:cs typeface="Arial" panose="020B0604020202020204" pitchFamily="34" charset="0"/>
              </a:rPr>
              <a:t>o</a:t>
            </a:r>
            <a:r>
              <a:rPr lang="en-IN" sz="1500" spc="60" dirty="0">
                <a:latin typeface="+mj-lt"/>
                <a:cs typeface="Arial" panose="020B0604020202020204" pitchFamily="34" charset="0"/>
              </a:rPr>
              <a:t>r</a:t>
            </a:r>
            <a:r>
              <a:rPr sz="1500" spc="-5" dirty="0">
                <a:latin typeface="+mj-lt"/>
                <a:cs typeface="Arial" panose="020B0604020202020204" pitchFamily="34" charset="0"/>
              </a:rPr>
              <a:t> </a:t>
            </a:r>
            <a:r>
              <a:rPr sz="1500" spc="-25" dirty="0">
                <a:latin typeface="+mj-lt"/>
                <a:cs typeface="Arial" panose="020B0604020202020204" pitchFamily="34" charset="0"/>
              </a:rPr>
              <a:t>up</a:t>
            </a:r>
            <a:r>
              <a:rPr sz="1500" spc="5" dirty="0">
                <a:latin typeface="+mj-lt"/>
                <a:cs typeface="Arial" panose="020B0604020202020204" pitchFamily="34" charset="0"/>
              </a:rPr>
              <a:t> </a:t>
            </a:r>
            <a:r>
              <a:rPr sz="1500" spc="-15" dirty="0">
                <a:latin typeface="+mj-lt"/>
                <a:cs typeface="Arial" panose="020B0604020202020204" pitchFamily="34" charset="0"/>
              </a:rPr>
              <a:t>to </a:t>
            </a:r>
            <a:r>
              <a:rPr sz="1500" spc="-10" dirty="0">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two</a:t>
            </a:r>
            <a:r>
              <a:rPr sz="1500" i="1" u="sng" spc="-25"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lakh</a:t>
            </a:r>
            <a:r>
              <a:rPr sz="1500" i="1" u="sng" spc="-10" dirty="0">
                <a:uFill>
                  <a:solidFill>
                    <a:srgbClr val="000000"/>
                  </a:solidFill>
                </a:uFill>
                <a:latin typeface="+mj-lt"/>
                <a:cs typeface="Arial" panose="020B0604020202020204" pitchFamily="34" charset="0"/>
              </a:rPr>
              <a:t> </a:t>
            </a:r>
            <a:r>
              <a:rPr lang="en-IN" sz="1500" i="1" u="sng" spc="-10" dirty="0">
                <a:uFill>
                  <a:solidFill>
                    <a:srgbClr val="000000"/>
                  </a:solidFill>
                </a:uFill>
                <a:latin typeface="+mj-lt"/>
                <a:cs typeface="Arial" panose="020B0604020202020204" pitchFamily="34" charset="0"/>
              </a:rPr>
              <a:t>r</a:t>
            </a:r>
            <a:r>
              <a:rPr sz="1500" i="1" u="sng" spc="-10" dirty="0" err="1">
                <a:uFill>
                  <a:solidFill>
                    <a:srgbClr val="000000"/>
                  </a:solidFill>
                </a:uFill>
                <a:latin typeface="+mj-lt"/>
                <a:cs typeface="Arial" panose="020B0604020202020204" pitchFamily="34" charset="0"/>
              </a:rPr>
              <a:t>upees</a:t>
            </a:r>
            <a:r>
              <a:rPr sz="1500" i="1" u="sng" spc="-10" dirty="0">
                <a:uFill>
                  <a:solidFill>
                    <a:srgbClr val="000000"/>
                  </a:solidFill>
                </a:uFill>
                <a:latin typeface="+mj-lt"/>
                <a:cs typeface="Arial" panose="020B0604020202020204" pitchFamily="34" charset="0"/>
              </a:rPr>
              <a:t> </a:t>
            </a:r>
            <a:r>
              <a:rPr sz="1500" i="1" u="sng" spc="-5" dirty="0" err="1">
                <a:uFill>
                  <a:solidFill>
                    <a:srgbClr val="000000"/>
                  </a:solidFill>
                </a:uFill>
                <a:latin typeface="+mj-lt"/>
                <a:cs typeface="Arial" panose="020B0604020202020204" pitchFamily="34" charset="0"/>
              </a:rPr>
              <a:t>whe</a:t>
            </a:r>
            <a:r>
              <a:rPr lang="en-IN" sz="1500" i="1" u="sng" spc="-5" dirty="0">
                <a:uFill>
                  <a:solidFill>
                    <a:srgbClr val="000000"/>
                  </a:solidFill>
                </a:uFill>
                <a:latin typeface="+mj-lt"/>
                <a:cs typeface="Arial" panose="020B0604020202020204" pitchFamily="34" charset="0"/>
              </a:rPr>
              <a:t>r</a:t>
            </a:r>
            <a:r>
              <a:rPr sz="1500" i="1" u="sng" spc="-5" dirty="0">
                <a:uFill>
                  <a:solidFill>
                    <a:srgbClr val="000000"/>
                  </a:solidFill>
                </a:uFill>
                <a:latin typeface="+mj-lt"/>
                <a:cs typeface="Arial" panose="020B0604020202020204" pitchFamily="34" charset="0"/>
              </a:rPr>
              <a:t>e</a:t>
            </a:r>
            <a:r>
              <a:rPr sz="1500" i="1" u="sng" spc="-15"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the</a:t>
            </a:r>
            <a:r>
              <a:rPr sz="1500" i="1" u="sng"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amount</a:t>
            </a:r>
            <a:r>
              <a:rPr sz="1500" i="1" u="sng" spc="-30"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is</a:t>
            </a:r>
            <a:r>
              <a:rPr sz="1500" i="1" u="sng"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not</a:t>
            </a:r>
            <a:r>
              <a:rPr sz="1500" i="1" u="sng" spc="-20" dirty="0">
                <a:uFill>
                  <a:solidFill>
                    <a:srgbClr val="000000"/>
                  </a:solidFill>
                </a:uFill>
                <a:latin typeface="+mj-lt"/>
                <a:cs typeface="Arial" panose="020B0604020202020204" pitchFamily="34" charset="0"/>
              </a:rPr>
              <a:t> </a:t>
            </a:r>
            <a:r>
              <a:rPr sz="1500" i="1" u="sng" spc="-30" dirty="0">
                <a:uFill>
                  <a:solidFill>
                    <a:srgbClr val="000000"/>
                  </a:solidFill>
                </a:uFill>
                <a:latin typeface="+mj-lt"/>
                <a:cs typeface="Arial" panose="020B0604020202020204" pitchFamily="34" charset="0"/>
              </a:rPr>
              <a:t>quantifiable</a:t>
            </a:r>
            <a:r>
              <a:rPr sz="1500" spc="-30" dirty="0">
                <a:latin typeface="+mj-lt"/>
                <a:cs typeface="Arial" panose="020B0604020202020204" pitchFamily="34" charset="0"/>
              </a:rPr>
              <a:t>,</a:t>
            </a:r>
            <a:r>
              <a:rPr sz="1500" spc="-5" dirty="0">
                <a:latin typeface="+mj-lt"/>
                <a:cs typeface="Arial" panose="020B0604020202020204" pitchFamily="34" charset="0"/>
              </a:rPr>
              <a:t> </a:t>
            </a:r>
            <a:r>
              <a:rPr sz="1500" spc="-15" dirty="0">
                <a:latin typeface="+mj-lt"/>
                <a:cs typeface="Arial" panose="020B0604020202020204" pitchFamily="34" charset="0"/>
              </a:rPr>
              <a:t>and</a:t>
            </a:r>
            <a:r>
              <a:rPr sz="1500" spc="5" dirty="0">
                <a:latin typeface="+mj-lt"/>
                <a:cs typeface="Arial" panose="020B0604020202020204" pitchFamily="34" charset="0"/>
              </a:rPr>
              <a:t> </a:t>
            </a:r>
            <a:r>
              <a:rPr sz="1500" spc="15" dirty="0" err="1">
                <a:latin typeface="+mj-lt"/>
                <a:cs typeface="Arial" panose="020B0604020202020204" pitchFamily="34" charset="0"/>
              </a:rPr>
              <a:t>whe</a:t>
            </a:r>
            <a:r>
              <a:rPr lang="en-IN" sz="1500" spc="15" dirty="0">
                <a:latin typeface="+mj-lt"/>
                <a:cs typeface="Arial" panose="020B0604020202020204" pitchFamily="34" charset="0"/>
              </a:rPr>
              <a:t>r</a:t>
            </a:r>
            <a:r>
              <a:rPr sz="1500" spc="15" dirty="0">
                <a:latin typeface="+mj-lt"/>
                <a:cs typeface="Arial" panose="020B0604020202020204" pitchFamily="34" charset="0"/>
              </a:rPr>
              <a:t>e</a:t>
            </a:r>
            <a:r>
              <a:rPr sz="1500" spc="10" dirty="0">
                <a:latin typeface="+mj-lt"/>
                <a:cs typeface="Arial" panose="020B0604020202020204" pitchFamily="34" charset="0"/>
              </a:rPr>
              <a:t> </a:t>
            </a:r>
            <a:r>
              <a:rPr sz="1500" spc="-20" dirty="0">
                <a:latin typeface="+mj-lt"/>
                <a:cs typeface="Arial" panose="020B0604020202020204" pitchFamily="34" charset="0"/>
              </a:rPr>
              <a:t>such</a:t>
            </a:r>
            <a:r>
              <a:rPr sz="1500" spc="5" dirty="0">
                <a:latin typeface="+mj-lt"/>
                <a:cs typeface="Arial" panose="020B0604020202020204" pitchFamily="34" charset="0"/>
              </a:rPr>
              <a:t> </a:t>
            </a:r>
            <a:r>
              <a:rPr sz="1500" spc="-10" dirty="0" err="1">
                <a:latin typeface="+mj-lt"/>
                <a:cs typeface="Arial" panose="020B0604020202020204" pitchFamily="34" charset="0"/>
              </a:rPr>
              <a:t>cont</a:t>
            </a:r>
            <a:r>
              <a:rPr lang="en-IN" sz="1500" spc="-10" dirty="0">
                <a:latin typeface="+mj-lt"/>
                <a:cs typeface="Arial" panose="020B0604020202020204" pitchFamily="34" charset="0"/>
              </a:rPr>
              <a:t>r</a:t>
            </a:r>
            <a:r>
              <a:rPr sz="1500" spc="-10" dirty="0" err="1">
                <a:latin typeface="+mj-lt"/>
                <a:cs typeface="Arial" panose="020B0604020202020204" pitchFamily="34" charset="0"/>
              </a:rPr>
              <a:t>avention</a:t>
            </a:r>
            <a:r>
              <a:rPr sz="1500" dirty="0">
                <a:latin typeface="+mj-lt"/>
                <a:cs typeface="Arial" panose="020B0604020202020204" pitchFamily="34" charset="0"/>
              </a:rPr>
              <a:t> </a:t>
            </a:r>
            <a:r>
              <a:rPr sz="1500" spc="-20" dirty="0">
                <a:latin typeface="+mj-lt"/>
                <a:cs typeface="Arial" panose="020B0604020202020204" pitchFamily="34" charset="0"/>
              </a:rPr>
              <a:t>is</a:t>
            </a:r>
            <a:r>
              <a:rPr sz="1500" spc="5" dirty="0">
                <a:latin typeface="+mj-lt"/>
                <a:cs typeface="Arial" panose="020B0604020202020204" pitchFamily="34" charset="0"/>
              </a:rPr>
              <a:t> </a:t>
            </a:r>
            <a:r>
              <a:rPr sz="1500" spc="-10" dirty="0">
                <a:latin typeface="+mj-lt"/>
                <a:cs typeface="Arial" panose="020B0604020202020204" pitchFamily="34" charset="0"/>
              </a:rPr>
              <a:t>a</a:t>
            </a:r>
            <a:r>
              <a:rPr sz="1500" dirty="0">
                <a:latin typeface="+mj-lt"/>
                <a:cs typeface="Arial" panose="020B0604020202020204" pitchFamily="34" charset="0"/>
              </a:rPr>
              <a:t> </a:t>
            </a:r>
            <a:r>
              <a:rPr sz="1500" spc="-25" dirty="0">
                <a:latin typeface="+mj-lt"/>
                <a:cs typeface="Arial" panose="020B0604020202020204" pitchFamily="34" charset="0"/>
              </a:rPr>
              <a:t>continuing</a:t>
            </a:r>
            <a:r>
              <a:rPr sz="1500" spc="-5" dirty="0">
                <a:latin typeface="+mj-lt"/>
                <a:cs typeface="Arial" panose="020B0604020202020204" pitchFamily="34" charset="0"/>
              </a:rPr>
              <a:t> </a:t>
            </a:r>
            <a:r>
              <a:rPr sz="1500" spc="-10" dirty="0">
                <a:latin typeface="+mj-lt"/>
                <a:cs typeface="Arial" panose="020B0604020202020204" pitchFamily="34" charset="0"/>
              </a:rPr>
              <a:t>one,</a:t>
            </a:r>
            <a:r>
              <a:rPr sz="1500" spc="10" dirty="0">
                <a:latin typeface="+mj-lt"/>
                <a:cs typeface="Arial" panose="020B0604020202020204" pitchFamily="34" charset="0"/>
              </a:rPr>
              <a:t> </a:t>
            </a:r>
            <a:r>
              <a:rPr sz="1500" spc="25" dirty="0">
                <a:latin typeface="+mj-lt"/>
                <a:cs typeface="Arial" panose="020B0604020202020204" pitchFamily="34" charset="0"/>
              </a:rPr>
              <a:t>fu</a:t>
            </a:r>
            <a:r>
              <a:rPr lang="en-IN" sz="1500" spc="25" dirty="0">
                <a:latin typeface="+mj-lt"/>
                <a:cs typeface="Arial" panose="020B0604020202020204" pitchFamily="34" charset="0"/>
              </a:rPr>
              <a:t>r</a:t>
            </a:r>
            <a:r>
              <a:rPr sz="1500" spc="25" dirty="0">
                <a:latin typeface="+mj-lt"/>
                <a:cs typeface="Arial" panose="020B0604020202020204" pitchFamily="34" charset="0"/>
              </a:rPr>
              <a:t>the</a:t>
            </a:r>
            <a:r>
              <a:rPr lang="en-IN" sz="1500" spc="25" dirty="0">
                <a:latin typeface="+mj-lt"/>
                <a:cs typeface="Arial" panose="020B0604020202020204" pitchFamily="34" charset="0"/>
              </a:rPr>
              <a:t>r</a:t>
            </a:r>
            <a:r>
              <a:rPr sz="1500" spc="15" dirty="0">
                <a:latin typeface="+mj-lt"/>
                <a:cs typeface="Arial" panose="020B0604020202020204" pitchFamily="34" charset="0"/>
              </a:rPr>
              <a:t> </a:t>
            </a:r>
            <a:r>
              <a:rPr sz="1500" spc="-20" dirty="0">
                <a:latin typeface="+mj-lt"/>
                <a:cs typeface="Arial" panose="020B0604020202020204" pitchFamily="34" charset="0"/>
              </a:rPr>
              <a:t>penalty</a:t>
            </a:r>
            <a:r>
              <a:rPr sz="1500" spc="10" dirty="0">
                <a:latin typeface="+mj-lt"/>
                <a:cs typeface="Arial" panose="020B0604020202020204" pitchFamily="34" charset="0"/>
              </a:rPr>
              <a:t> </a:t>
            </a:r>
            <a:r>
              <a:rPr sz="1500" spc="-20" dirty="0">
                <a:latin typeface="+mj-lt"/>
                <a:cs typeface="Arial" panose="020B0604020202020204" pitchFamily="34" charset="0"/>
              </a:rPr>
              <a:t>which</a:t>
            </a:r>
            <a:r>
              <a:rPr sz="1500" dirty="0">
                <a:latin typeface="+mj-lt"/>
                <a:cs typeface="Arial" panose="020B0604020202020204" pitchFamily="34" charset="0"/>
              </a:rPr>
              <a:t> </a:t>
            </a:r>
            <a:r>
              <a:rPr sz="1500" spc="-20" dirty="0">
                <a:latin typeface="+mj-lt"/>
                <a:cs typeface="Arial" panose="020B0604020202020204" pitchFamily="34" charset="0"/>
              </a:rPr>
              <a:t>may </a:t>
            </a:r>
            <a:r>
              <a:rPr sz="1500" spc="-15" dirty="0">
                <a:latin typeface="+mj-lt"/>
                <a:cs typeface="Arial" panose="020B0604020202020204" pitchFamily="34" charset="0"/>
              </a:rPr>
              <a:t> </a:t>
            </a:r>
            <a:r>
              <a:rPr sz="1500" spc="-10" dirty="0">
                <a:latin typeface="+mj-lt"/>
                <a:cs typeface="Arial" panose="020B0604020202020204" pitchFamily="34" charset="0"/>
              </a:rPr>
              <a:t>extend</a:t>
            </a:r>
            <a:r>
              <a:rPr sz="1500" spc="10" dirty="0">
                <a:latin typeface="+mj-lt"/>
                <a:cs typeface="Arial" panose="020B0604020202020204" pitchFamily="34" charset="0"/>
              </a:rPr>
              <a:t> </a:t>
            </a:r>
            <a:r>
              <a:rPr sz="1500" spc="-10" dirty="0">
                <a:latin typeface="+mj-lt"/>
                <a:cs typeface="Arial" panose="020B0604020202020204" pitchFamily="34" charset="0"/>
              </a:rPr>
              <a:t>to</a:t>
            </a:r>
            <a:r>
              <a:rPr sz="1500" spc="-5" dirty="0">
                <a:latin typeface="+mj-lt"/>
                <a:cs typeface="Arial" panose="020B0604020202020204" pitchFamily="34" charset="0"/>
              </a:rPr>
              <a:t> </a:t>
            </a:r>
            <a:r>
              <a:rPr sz="1500" spc="-10" dirty="0">
                <a:latin typeface="+mj-lt"/>
                <a:cs typeface="Arial" panose="020B0604020202020204" pitchFamily="34" charset="0"/>
              </a:rPr>
              <a:t>five</a:t>
            </a:r>
            <a:r>
              <a:rPr sz="1500" spc="10" dirty="0">
                <a:latin typeface="+mj-lt"/>
                <a:cs typeface="Arial" panose="020B0604020202020204" pitchFamily="34" charset="0"/>
              </a:rPr>
              <a:t> </a:t>
            </a:r>
            <a:r>
              <a:rPr sz="1500" spc="-20" dirty="0">
                <a:latin typeface="+mj-lt"/>
                <a:cs typeface="Arial" panose="020B0604020202020204" pitchFamily="34" charset="0"/>
              </a:rPr>
              <a:t>thousand</a:t>
            </a:r>
            <a:r>
              <a:rPr sz="1500" spc="-25" dirty="0">
                <a:latin typeface="+mj-lt"/>
                <a:cs typeface="Arial" panose="020B0604020202020204" pitchFamily="34" charset="0"/>
              </a:rPr>
              <a:t> </a:t>
            </a:r>
            <a:r>
              <a:rPr lang="en-IN" sz="1500" spc="10" dirty="0">
                <a:latin typeface="+mj-lt"/>
                <a:cs typeface="Arial" panose="020B0604020202020204" pitchFamily="34" charset="0"/>
              </a:rPr>
              <a:t>r</a:t>
            </a:r>
            <a:r>
              <a:rPr sz="1500" spc="10" dirty="0" err="1">
                <a:latin typeface="+mj-lt"/>
                <a:cs typeface="Arial" panose="020B0604020202020204" pitchFamily="34" charset="0"/>
              </a:rPr>
              <a:t>upees</a:t>
            </a:r>
            <a:r>
              <a:rPr sz="1500" spc="30" dirty="0">
                <a:latin typeface="+mj-lt"/>
                <a:cs typeface="Arial" panose="020B0604020202020204" pitchFamily="34" charset="0"/>
              </a:rPr>
              <a:t> </a:t>
            </a:r>
            <a:r>
              <a:rPr sz="1500" spc="45" dirty="0" err="1">
                <a:latin typeface="+mj-lt"/>
                <a:cs typeface="Arial" panose="020B0604020202020204" pitchFamily="34" charset="0"/>
              </a:rPr>
              <a:t>fo</a:t>
            </a:r>
            <a:r>
              <a:rPr lang="en-IN" sz="1500" spc="45" dirty="0">
                <a:latin typeface="+mj-lt"/>
                <a:cs typeface="Arial" panose="020B0604020202020204" pitchFamily="34" charset="0"/>
              </a:rPr>
              <a:t>r</a:t>
            </a:r>
            <a:r>
              <a:rPr sz="1500" dirty="0">
                <a:latin typeface="+mj-lt"/>
                <a:cs typeface="Arial" panose="020B0604020202020204" pitchFamily="34" charset="0"/>
              </a:rPr>
              <a:t> </a:t>
            </a:r>
            <a:r>
              <a:rPr sz="1500" spc="10" dirty="0">
                <a:latin typeface="+mj-lt"/>
                <a:cs typeface="Arial" panose="020B0604020202020204" pitchFamily="34" charset="0"/>
              </a:rPr>
              <a:t>eve</a:t>
            </a:r>
            <a:r>
              <a:rPr lang="en-IN" sz="1500" spc="10" dirty="0">
                <a:latin typeface="+mj-lt"/>
                <a:cs typeface="Arial" panose="020B0604020202020204" pitchFamily="34" charset="0"/>
              </a:rPr>
              <a:t>r</a:t>
            </a:r>
            <a:r>
              <a:rPr sz="1500" spc="10" dirty="0">
                <a:latin typeface="+mj-lt"/>
                <a:cs typeface="Arial" panose="020B0604020202020204" pitchFamily="34" charset="0"/>
              </a:rPr>
              <a:t>y</a:t>
            </a:r>
            <a:r>
              <a:rPr sz="1500" spc="20" dirty="0">
                <a:latin typeface="+mj-lt"/>
                <a:cs typeface="Arial" panose="020B0604020202020204" pitchFamily="34" charset="0"/>
              </a:rPr>
              <a:t> </a:t>
            </a:r>
            <a:r>
              <a:rPr sz="1500" spc="-20" dirty="0">
                <a:latin typeface="+mj-lt"/>
                <a:cs typeface="Arial" panose="020B0604020202020204" pitchFamily="34" charset="0"/>
              </a:rPr>
              <a:t>day</a:t>
            </a:r>
            <a:r>
              <a:rPr sz="1500" spc="5" dirty="0">
                <a:latin typeface="+mj-lt"/>
                <a:cs typeface="Arial" panose="020B0604020202020204" pitchFamily="34" charset="0"/>
              </a:rPr>
              <a:t> </a:t>
            </a:r>
            <a:r>
              <a:rPr sz="1500" spc="25" dirty="0" err="1">
                <a:latin typeface="+mj-lt"/>
                <a:cs typeface="Arial" panose="020B0604020202020204" pitchFamily="34" charset="0"/>
              </a:rPr>
              <a:t>afte</a:t>
            </a:r>
            <a:r>
              <a:rPr lang="en-IN" sz="1500" spc="25" dirty="0">
                <a:latin typeface="+mj-lt"/>
                <a:cs typeface="Arial" panose="020B0604020202020204" pitchFamily="34" charset="0"/>
              </a:rPr>
              <a:t>r</a:t>
            </a:r>
            <a:r>
              <a:rPr sz="1500" dirty="0">
                <a:latin typeface="+mj-lt"/>
                <a:cs typeface="Arial" panose="020B0604020202020204" pitchFamily="34" charset="0"/>
              </a:rPr>
              <a:t> </a:t>
            </a:r>
            <a:r>
              <a:rPr sz="1500" spc="-15" dirty="0">
                <a:latin typeface="+mj-lt"/>
                <a:cs typeface="Arial" panose="020B0604020202020204" pitchFamily="34" charset="0"/>
              </a:rPr>
              <a:t>the</a:t>
            </a:r>
            <a:r>
              <a:rPr sz="1500" spc="10" dirty="0">
                <a:latin typeface="+mj-lt"/>
                <a:cs typeface="Arial" panose="020B0604020202020204" pitchFamily="34" charset="0"/>
              </a:rPr>
              <a:t> </a:t>
            </a:r>
            <a:r>
              <a:rPr sz="1500" spc="15" dirty="0">
                <a:latin typeface="+mj-lt"/>
                <a:cs typeface="Arial" panose="020B0604020202020204" pitchFamily="34" charset="0"/>
              </a:rPr>
              <a:t>fi</a:t>
            </a:r>
            <a:r>
              <a:rPr lang="en-IN" sz="1500" spc="15" dirty="0">
                <a:latin typeface="+mj-lt"/>
                <a:cs typeface="Arial" panose="020B0604020202020204" pitchFamily="34" charset="0"/>
              </a:rPr>
              <a:t>r</a:t>
            </a:r>
            <a:r>
              <a:rPr sz="1500" spc="15" dirty="0" err="1">
                <a:latin typeface="+mj-lt"/>
                <a:cs typeface="Arial" panose="020B0604020202020204" pitchFamily="34" charset="0"/>
              </a:rPr>
              <a:t>st</a:t>
            </a:r>
            <a:r>
              <a:rPr sz="1500" spc="10" dirty="0">
                <a:latin typeface="+mj-lt"/>
                <a:cs typeface="Arial" panose="020B0604020202020204" pitchFamily="34" charset="0"/>
              </a:rPr>
              <a:t> </a:t>
            </a:r>
            <a:r>
              <a:rPr sz="1500" spc="-20" dirty="0">
                <a:latin typeface="+mj-lt"/>
                <a:cs typeface="Arial" panose="020B0604020202020204" pitchFamily="34" charset="0"/>
              </a:rPr>
              <a:t>day</a:t>
            </a:r>
            <a:r>
              <a:rPr sz="1500" dirty="0">
                <a:latin typeface="+mj-lt"/>
                <a:cs typeface="Arial" panose="020B0604020202020204" pitchFamily="34" charset="0"/>
              </a:rPr>
              <a:t> du</a:t>
            </a:r>
            <a:r>
              <a:rPr lang="en-IN" sz="1500" dirty="0">
                <a:latin typeface="+mj-lt"/>
                <a:cs typeface="Arial" panose="020B0604020202020204" pitchFamily="34" charset="0"/>
              </a:rPr>
              <a:t>r</a:t>
            </a:r>
            <a:r>
              <a:rPr sz="1500" dirty="0" err="1">
                <a:latin typeface="+mj-lt"/>
                <a:cs typeface="Arial" panose="020B0604020202020204" pitchFamily="34" charset="0"/>
              </a:rPr>
              <a:t>ing</a:t>
            </a:r>
            <a:r>
              <a:rPr sz="1500" spc="-5" dirty="0">
                <a:latin typeface="+mj-lt"/>
                <a:cs typeface="Arial" panose="020B0604020202020204" pitchFamily="34" charset="0"/>
              </a:rPr>
              <a:t> </a:t>
            </a:r>
            <a:r>
              <a:rPr sz="1500" spc="-20" dirty="0">
                <a:latin typeface="+mj-lt"/>
                <a:cs typeface="Arial" panose="020B0604020202020204" pitchFamily="34" charset="0"/>
              </a:rPr>
              <a:t>which</a:t>
            </a:r>
            <a:r>
              <a:rPr sz="1500" spc="10" dirty="0">
                <a:latin typeface="+mj-lt"/>
                <a:cs typeface="Arial" panose="020B0604020202020204" pitchFamily="34" charset="0"/>
              </a:rPr>
              <a:t> </a:t>
            </a:r>
            <a:r>
              <a:rPr sz="1500" spc="-15" dirty="0">
                <a:latin typeface="+mj-lt"/>
                <a:cs typeface="Arial" panose="020B0604020202020204" pitchFamily="34" charset="0"/>
              </a:rPr>
              <a:t>the</a:t>
            </a:r>
            <a:r>
              <a:rPr sz="1500" spc="-5" dirty="0">
                <a:latin typeface="+mj-lt"/>
                <a:cs typeface="Arial" panose="020B0604020202020204" pitchFamily="34" charset="0"/>
              </a:rPr>
              <a:t> </a:t>
            </a:r>
            <a:r>
              <a:rPr sz="1500" spc="-10" dirty="0" err="1">
                <a:latin typeface="+mj-lt"/>
                <a:cs typeface="Arial" panose="020B0604020202020204" pitchFamily="34" charset="0"/>
              </a:rPr>
              <a:t>cont</a:t>
            </a:r>
            <a:r>
              <a:rPr lang="en-IN" sz="1500" spc="-10" dirty="0">
                <a:latin typeface="+mj-lt"/>
                <a:cs typeface="Arial" panose="020B0604020202020204" pitchFamily="34" charset="0"/>
              </a:rPr>
              <a:t>r</a:t>
            </a:r>
            <a:r>
              <a:rPr sz="1500" spc="-10" dirty="0" err="1">
                <a:latin typeface="+mj-lt"/>
                <a:cs typeface="Arial" panose="020B0604020202020204" pitchFamily="34" charset="0"/>
              </a:rPr>
              <a:t>avention</a:t>
            </a:r>
            <a:r>
              <a:rPr sz="1500" spc="-5" dirty="0">
                <a:latin typeface="+mj-lt"/>
                <a:cs typeface="Arial" panose="020B0604020202020204" pitchFamily="34" charset="0"/>
              </a:rPr>
              <a:t> </a:t>
            </a:r>
            <a:r>
              <a:rPr sz="1500" spc="-20" dirty="0">
                <a:latin typeface="+mj-lt"/>
                <a:cs typeface="Arial" panose="020B0604020202020204" pitchFamily="34" charset="0"/>
              </a:rPr>
              <a:t>continues.</a:t>
            </a:r>
            <a:endParaRPr sz="1500" dirty="0">
              <a:latin typeface="+mj-lt"/>
              <a:cs typeface="Arial" panose="020B0604020202020204" pitchFamily="34" charset="0"/>
            </a:endParaRPr>
          </a:p>
          <a:p>
            <a:pPr>
              <a:lnSpc>
                <a:spcPct val="100000"/>
              </a:lnSpc>
            </a:pPr>
            <a:endParaRPr sz="1500" dirty="0">
              <a:latin typeface="+mj-lt"/>
              <a:cs typeface="Arial" panose="020B0604020202020204" pitchFamily="34" charset="0"/>
            </a:endParaRPr>
          </a:p>
          <a:p>
            <a:pPr marL="12700" marR="106680" algn="just">
              <a:lnSpc>
                <a:spcPct val="100000"/>
              </a:lnSpc>
            </a:pPr>
            <a:r>
              <a:rPr sz="1500" spc="10" dirty="0">
                <a:latin typeface="+mj-lt"/>
                <a:cs typeface="Arial" panose="020B0604020202020204" pitchFamily="34" charset="0"/>
              </a:rPr>
              <a:t>(1A) </a:t>
            </a:r>
            <a:r>
              <a:rPr sz="1500" spc="5" dirty="0">
                <a:latin typeface="+mj-lt"/>
                <a:cs typeface="Arial" panose="020B0604020202020204" pitchFamily="34" charset="0"/>
              </a:rPr>
              <a:t>If </a:t>
            </a:r>
            <a:r>
              <a:rPr sz="1500" spc="-30" dirty="0">
                <a:latin typeface="+mj-lt"/>
                <a:cs typeface="Arial" panose="020B0604020202020204" pitchFamily="34" charset="0"/>
              </a:rPr>
              <a:t>any </a:t>
            </a:r>
            <a:r>
              <a:rPr sz="1500" spc="10" dirty="0">
                <a:latin typeface="+mj-lt"/>
                <a:cs typeface="Arial" panose="020B0604020202020204" pitchFamily="34" charset="0"/>
              </a:rPr>
              <a:t>pe</a:t>
            </a:r>
            <a:r>
              <a:rPr lang="en-IN" sz="1500" spc="10" dirty="0">
                <a:latin typeface="+mj-lt"/>
                <a:cs typeface="Arial" panose="020B0604020202020204" pitchFamily="34" charset="0"/>
              </a:rPr>
              <a:t>r</a:t>
            </a:r>
            <a:r>
              <a:rPr sz="1500" spc="10" dirty="0">
                <a:latin typeface="+mj-lt"/>
                <a:cs typeface="Arial" panose="020B0604020202020204" pitchFamily="34" charset="0"/>
              </a:rPr>
              <a:t>son </a:t>
            </a:r>
            <a:r>
              <a:rPr sz="1500" spc="-15" dirty="0">
                <a:latin typeface="+mj-lt"/>
                <a:cs typeface="Arial" panose="020B0604020202020204" pitchFamily="34" charset="0"/>
              </a:rPr>
              <a:t>is </a:t>
            </a:r>
            <a:r>
              <a:rPr sz="1500" spc="-10" dirty="0">
                <a:latin typeface="+mj-lt"/>
                <a:cs typeface="Arial" panose="020B0604020202020204" pitchFamily="34" charset="0"/>
              </a:rPr>
              <a:t>found to </a:t>
            </a:r>
            <a:r>
              <a:rPr sz="1500" spc="-15" dirty="0">
                <a:latin typeface="+mj-lt"/>
                <a:cs typeface="Arial" panose="020B0604020202020204" pitchFamily="34" charset="0"/>
              </a:rPr>
              <a:t>have </a:t>
            </a:r>
            <a:r>
              <a:rPr sz="1500" spc="5" dirty="0" err="1">
                <a:latin typeface="+mj-lt"/>
                <a:cs typeface="Arial" panose="020B0604020202020204" pitchFamily="34" charset="0"/>
              </a:rPr>
              <a:t>acqui</a:t>
            </a:r>
            <a:r>
              <a:rPr lang="en-IN" sz="1500" spc="5" dirty="0">
                <a:latin typeface="+mj-lt"/>
                <a:cs typeface="Arial" panose="020B0604020202020204" pitchFamily="34" charset="0"/>
              </a:rPr>
              <a:t>r</a:t>
            </a:r>
            <a:r>
              <a:rPr sz="1500" spc="5" dirty="0">
                <a:latin typeface="+mj-lt"/>
                <a:cs typeface="Arial" panose="020B0604020202020204" pitchFamily="34" charset="0"/>
              </a:rPr>
              <a:t>ed </a:t>
            </a:r>
            <a:r>
              <a:rPr sz="1500" i="1" u="sng" spc="-50" dirty="0">
                <a:uFill>
                  <a:solidFill>
                    <a:srgbClr val="000000"/>
                  </a:solidFill>
                </a:uFill>
                <a:latin typeface="+mj-lt"/>
                <a:cs typeface="Arial" panose="020B0604020202020204" pitchFamily="34" charset="0"/>
              </a:rPr>
              <a:t>any </a:t>
            </a:r>
            <a:r>
              <a:rPr sz="1500" i="1" u="sng" spc="-10" dirty="0" err="1">
                <a:uFill>
                  <a:solidFill>
                    <a:srgbClr val="000000"/>
                  </a:solidFill>
                </a:uFill>
                <a:latin typeface="+mj-lt"/>
                <a:cs typeface="Arial" panose="020B0604020202020204" pitchFamily="34" charset="0"/>
              </a:rPr>
              <a:t>fo</a:t>
            </a:r>
            <a:r>
              <a:rPr lang="en-IN" sz="1500" i="1" u="sng" spc="-10" dirty="0">
                <a:uFill>
                  <a:solidFill>
                    <a:srgbClr val="000000"/>
                  </a:solidFill>
                </a:uFill>
                <a:latin typeface="+mj-lt"/>
                <a:cs typeface="Arial" panose="020B0604020202020204" pitchFamily="34" charset="0"/>
              </a:rPr>
              <a:t>r</a:t>
            </a:r>
            <a:r>
              <a:rPr sz="1500" i="1" u="sng" spc="-10" dirty="0" err="1">
                <a:uFill>
                  <a:solidFill>
                    <a:srgbClr val="000000"/>
                  </a:solidFill>
                </a:uFill>
                <a:latin typeface="+mj-lt"/>
                <a:cs typeface="Arial" panose="020B0604020202020204" pitchFamily="34" charset="0"/>
              </a:rPr>
              <a:t>eign</a:t>
            </a:r>
            <a:r>
              <a:rPr sz="1500" i="1" u="sng" spc="-10"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exchange, </a:t>
            </a:r>
            <a:r>
              <a:rPr sz="1500" i="1" u="sng" spc="-10" dirty="0" err="1">
                <a:uFill>
                  <a:solidFill>
                    <a:srgbClr val="000000"/>
                  </a:solidFill>
                </a:uFill>
                <a:latin typeface="+mj-lt"/>
                <a:cs typeface="Arial" panose="020B0604020202020204" pitchFamily="34" charset="0"/>
              </a:rPr>
              <a:t>fo</a:t>
            </a:r>
            <a:r>
              <a:rPr lang="en-IN" sz="1500" i="1" u="sng" spc="-10" dirty="0">
                <a:uFill>
                  <a:solidFill>
                    <a:srgbClr val="000000"/>
                  </a:solidFill>
                </a:uFill>
                <a:latin typeface="+mj-lt"/>
                <a:cs typeface="Arial" panose="020B0604020202020204" pitchFamily="34" charset="0"/>
              </a:rPr>
              <a:t>r</a:t>
            </a:r>
            <a:r>
              <a:rPr sz="1500" i="1" u="sng" spc="-10" dirty="0" err="1">
                <a:uFill>
                  <a:solidFill>
                    <a:srgbClr val="000000"/>
                  </a:solidFill>
                </a:uFill>
                <a:latin typeface="+mj-lt"/>
                <a:cs typeface="Arial" panose="020B0604020202020204" pitchFamily="34" charset="0"/>
              </a:rPr>
              <a:t>eign</a:t>
            </a:r>
            <a:r>
              <a:rPr sz="1500" i="1" u="sng" spc="-10" dirty="0">
                <a:uFill>
                  <a:solidFill>
                    <a:srgbClr val="000000"/>
                  </a:solidFill>
                </a:uFill>
                <a:latin typeface="+mj-lt"/>
                <a:cs typeface="Arial" panose="020B0604020202020204" pitchFamily="34" charset="0"/>
              </a:rPr>
              <a:t> </a:t>
            </a:r>
            <a:r>
              <a:rPr sz="1500" i="1" u="sng" spc="-20" dirty="0" err="1">
                <a:uFill>
                  <a:solidFill>
                    <a:srgbClr val="000000"/>
                  </a:solidFill>
                </a:uFill>
                <a:latin typeface="+mj-lt"/>
                <a:cs typeface="Arial" panose="020B0604020202020204" pitchFamily="34" charset="0"/>
              </a:rPr>
              <a:t>secu</a:t>
            </a:r>
            <a:r>
              <a:rPr lang="en-IN" sz="1500" i="1" u="sng" spc="-20" dirty="0">
                <a:uFill>
                  <a:solidFill>
                    <a:srgbClr val="000000"/>
                  </a:solidFill>
                </a:uFill>
                <a:latin typeface="+mj-lt"/>
                <a:cs typeface="Arial" panose="020B0604020202020204" pitchFamily="34" charset="0"/>
              </a:rPr>
              <a:t>r</a:t>
            </a:r>
            <a:r>
              <a:rPr sz="1500" i="1" u="sng" spc="-20" dirty="0" err="1">
                <a:uFill>
                  <a:solidFill>
                    <a:srgbClr val="000000"/>
                  </a:solidFill>
                </a:uFill>
                <a:latin typeface="+mj-lt"/>
                <a:cs typeface="Arial" panose="020B0604020202020204" pitchFamily="34" charset="0"/>
              </a:rPr>
              <a:t>ity</a:t>
            </a:r>
            <a:r>
              <a:rPr sz="1500" i="1" u="sng" spc="-2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o</a:t>
            </a:r>
            <a:r>
              <a:rPr lang="en-IN" sz="1500" i="1" u="sng" spc="40" dirty="0">
                <a:uFill>
                  <a:solidFill>
                    <a:srgbClr val="000000"/>
                  </a:solidFill>
                </a:uFill>
                <a:latin typeface="+mj-lt"/>
                <a:cs typeface="Arial" panose="020B0604020202020204" pitchFamily="34" charset="0"/>
              </a:rPr>
              <a:t>r</a:t>
            </a:r>
            <a:r>
              <a:rPr sz="1500" i="1" u="sng" spc="4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immovable </a:t>
            </a:r>
            <a:r>
              <a:rPr sz="1500" i="1" u="sng" dirty="0">
                <a:uFill>
                  <a:solidFill>
                    <a:srgbClr val="000000"/>
                  </a:solidFill>
                </a:uFill>
                <a:latin typeface="+mj-lt"/>
                <a:cs typeface="Arial" panose="020B0604020202020204" pitchFamily="34" charset="0"/>
              </a:rPr>
              <a:t>p</a:t>
            </a:r>
            <a:r>
              <a:rPr lang="en-IN" sz="1500" i="1" u="sng" dirty="0">
                <a:uFill>
                  <a:solidFill>
                    <a:srgbClr val="000000"/>
                  </a:solidFill>
                </a:uFill>
                <a:latin typeface="+mj-lt"/>
                <a:cs typeface="Arial" panose="020B0604020202020204" pitchFamily="34" charset="0"/>
              </a:rPr>
              <a:t>r</a:t>
            </a:r>
            <a:r>
              <a:rPr sz="1500" i="1" u="sng" dirty="0" err="1">
                <a:uFill>
                  <a:solidFill>
                    <a:srgbClr val="000000"/>
                  </a:solidFill>
                </a:uFill>
                <a:latin typeface="+mj-lt"/>
                <a:cs typeface="Arial" panose="020B0604020202020204" pitchFamily="34" charset="0"/>
              </a:rPr>
              <a:t>ope</a:t>
            </a:r>
            <a:r>
              <a:rPr lang="en-IN" sz="1500" i="1" u="sng" dirty="0">
                <a:uFill>
                  <a:solidFill>
                    <a:srgbClr val="000000"/>
                  </a:solidFill>
                </a:uFill>
                <a:latin typeface="+mj-lt"/>
                <a:cs typeface="Arial" panose="020B0604020202020204" pitchFamily="34" charset="0"/>
              </a:rPr>
              <a:t>r</a:t>
            </a:r>
            <a:r>
              <a:rPr sz="1500" i="1" u="sng" dirty="0">
                <a:uFill>
                  <a:solidFill>
                    <a:srgbClr val="000000"/>
                  </a:solidFill>
                </a:uFill>
                <a:latin typeface="+mj-lt"/>
                <a:cs typeface="Arial" panose="020B0604020202020204" pitchFamily="34" charset="0"/>
              </a:rPr>
              <a:t>ty, </a:t>
            </a:r>
            <a:r>
              <a:rPr sz="1500" i="1" u="sng" spc="-35" dirty="0">
                <a:uFill>
                  <a:solidFill>
                    <a:srgbClr val="000000"/>
                  </a:solidFill>
                </a:uFill>
                <a:latin typeface="+mj-lt"/>
                <a:cs typeface="Arial" panose="020B0604020202020204" pitchFamily="34" charset="0"/>
              </a:rPr>
              <a:t>situated outside </a:t>
            </a:r>
            <a:r>
              <a:rPr sz="1500" i="1" u="sng" spc="-30" dirty="0">
                <a:uFill>
                  <a:solidFill>
                    <a:srgbClr val="000000"/>
                  </a:solidFill>
                </a:uFill>
                <a:latin typeface="+mj-lt"/>
                <a:cs typeface="Arial" panose="020B0604020202020204" pitchFamily="34" charset="0"/>
              </a:rPr>
              <a:t>India</a:t>
            </a:r>
            <a:r>
              <a:rPr sz="1500" spc="-30" dirty="0">
                <a:latin typeface="+mj-lt"/>
                <a:cs typeface="Arial" panose="020B0604020202020204" pitchFamily="34" charset="0"/>
              </a:rPr>
              <a:t>, </a:t>
            </a:r>
            <a:r>
              <a:rPr sz="1500" spc="10" dirty="0">
                <a:latin typeface="+mj-lt"/>
                <a:cs typeface="Arial" panose="020B0604020202020204" pitchFamily="34" charset="0"/>
              </a:rPr>
              <a:t>of </a:t>
            </a:r>
            <a:r>
              <a:rPr sz="1500" spc="-20" dirty="0">
                <a:latin typeface="+mj-lt"/>
                <a:cs typeface="Arial" panose="020B0604020202020204" pitchFamily="34" charset="0"/>
              </a:rPr>
              <a:t>the </a:t>
            </a:r>
            <a:r>
              <a:rPr sz="1500" spc="-15" dirty="0">
                <a:latin typeface="+mj-lt"/>
                <a:cs typeface="Arial" panose="020B0604020202020204" pitchFamily="34" charset="0"/>
              </a:rPr>
              <a:t> </a:t>
            </a:r>
            <a:r>
              <a:rPr sz="1500" spc="5" dirty="0" err="1">
                <a:latin typeface="+mj-lt"/>
                <a:cs typeface="Arial" panose="020B0604020202020204" pitchFamily="34" charset="0"/>
              </a:rPr>
              <a:t>agg</a:t>
            </a:r>
            <a:r>
              <a:rPr lang="en-IN" sz="1500" spc="5" dirty="0">
                <a:latin typeface="+mj-lt"/>
                <a:cs typeface="Arial" panose="020B0604020202020204" pitchFamily="34" charset="0"/>
              </a:rPr>
              <a:t>r</a:t>
            </a:r>
            <a:r>
              <a:rPr sz="1500" spc="5" dirty="0" err="1">
                <a:latin typeface="+mj-lt"/>
                <a:cs typeface="Arial" panose="020B0604020202020204" pitchFamily="34" charset="0"/>
              </a:rPr>
              <a:t>egate</a:t>
            </a:r>
            <a:r>
              <a:rPr sz="1500" spc="5" dirty="0">
                <a:latin typeface="+mj-lt"/>
                <a:cs typeface="Arial" panose="020B0604020202020204" pitchFamily="34" charset="0"/>
              </a:rPr>
              <a:t> </a:t>
            </a:r>
            <a:r>
              <a:rPr sz="1500" spc="-15" dirty="0">
                <a:latin typeface="+mj-lt"/>
                <a:cs typeface="Arial" panose="020B0604020202020204" pitchFamily="34" charset="0"/>
              </a:rPr>
              <a:t>value </a:t>
            </a:r>
            <a:r>
              <a:rPr sz="1500" spc="-10" dirty="0">
                <a:latin typeface="+mj-lt"/>
                <a:cs typeface="Arial" panose="020B0604020202020204" pitchFamily="34" charset="0"/>
              </a:rPr>
              <a:t>exceeding </a:t>
            </a:r>
            <a:r>
              <a:rPr sz="1500" spc="-15" dirty="0">
                <a:latin typeface="+mj-lt"/>
                <a:cs typeface="Arial" panose="020B0604020202020204" pitchFamily="34" charset="0"/>
              </a:rPr>
              <a:t>the </a:t>
            </a:r>
            <a:r>
              <a:rPr sz="1500" dirty="0" err="1">
                <a:latin typeface="+mj-lt"/>
                <a:cs typeface="Arial" panose="020B0604020202020204" pitchFamily="34" charset="0"/>
              </a:rPr>
              <a:t>th</a:t>
            </a:r>
            <a:r>
              <a:rPr lang="en-IN" sz="1500" dirty="0">
                <a:latin typeface="+mj-lt"/>
                <a:cs typeface="Arial" panose="020B0604020202020204" pitchFamily="34" charset="0"/>
              </a:rPr>
              <a:t>r</a:t>
            </a:r>
            <a:r>
              <a:rPr sz="1500" dirty="0" err="1">
                <a:latin typeface="+mj-lt"/>
                <a:cs typeface="Arial" panose="020B0604020202020204" pitchFamily="34" charset="0"/>
              </a:rPr>
              <a:t>eshold</a:t>
            </a:r>
            <a:r>
              <a:rPr sz="1500" dirty="0">
                <a:latin typeface="+mj-lt"/>
                <a:cs typeface="Arial" panose="020B0604020202020204" pitchFamily="34" charset="0"/>
              </a:rPr>
              <a:t> </a:t>
            </a:r>
            <a:r>
              <a:rPr sz="1500" spc="15" dirty="0">
                <a:latin typeface="+mj-lt"/>
                <a:cs typeface="Arial" panose="020B0604020202020204" pitchFamily="34" charset="0"/>
              </a:rPr>
              <a:t>p</a:t>
            </a:r>
            <a:r>
              <a:rPr lang="en-IN" sz="1500" spc="15" dirty="0">
                <a:latin typeface="+mj-lt"/>
                <a:cs typeface="Arial" panose="020B0604020202020204" pitchFamily="34" charset="0"/>
              </a:rPr>
              <a:t>r</a:t>
            </a:r>
            <a:r>
              <a:rPr sz="1500" spc="15" dirty="0">
                <a:latin typeface="+mj-lt"/>
                <a:cs typeface="Arial" panose="020B0604020202020204" pitchFamily="34" charset="0"/>
              </a:rPr>
              <a:t>esc</a:t>
            </a:r>
            <a:r>
              <a:rPr lang="en-IN" sz="1500" spc="15" dirty="0">
                <a:latin typeface="+mj-lt"/>
                <a:cs typeface="Arial" panose="020B0604020202020204" pitchFamily="34" charset="0"/>
              </a:rPr>
              <a:t>r</a:t>
            </a:r>
            <a:r>
              <a:rPr sz="1500" spc="15" dirty="0" err="1">
                <a:latin typeface="+mj-lt"/>
                <a:cs typeface="Arial" panose="020B0604020202020204" pitchFamily="34" charset="0"/>
              </a:rPr>
              <a:t>ibed</a:t>
            </a:r>
            <a:r>
              <a:rPr sz="1500" spc="15" dirty="0">
                <a:latin typeface="+mj-lt"/>
                <a:cs typeface="Arial" panose="020B0604020202020204" pitchFamily="34" charset="0"/>
              </a:rPr>
              <a:t> </a:t>
            </a:r>
            <a:r>
              <a:rPr sz="1500" spc="10" dirty="0" err="1">
                <a:latin typeface="+mj-lt"/>
                <a:cs typeface="Arial" panose="020B0604020202020204" pitchFamily="34" charset="0"/>
              </a:rPr>
              <a:t>unde</a:t>
            </a:r>
            <a:r>
              <a:rPr lang="en-IN" sz="1500" spc="10" dirty="0">
                <a:latin typeface="+mj-lt"/>
                <a:cs typeface="Arial" panose="020B0604020202020204" pitchFamily="34" charset="0"/>
              </a:rPr>
              <a:t>r</a:t>
            </a:r>
            <a:r>
              <a:rPr sz="1500" spc="10" dirty="0">
                <a:latin typeface="+mj-lt"/>
                <a:cs typeface="Arial" panose="020B0604020202020204" pitchFamily="34" charset="0"/>
              </a:rPr>
              <a:t> </a:t>
            </a:r>
            <a:r>
              <a:rPr sz="1500" spc="-15" dirty="0">
                <a:latin typeface="+mj-lt"/>
                <a:cs typeface="Arial" panose="020B0604020202020204" pitchFamily="34" charset="0"/>
              </a:rPr>
              <a:t>the </a:t>
            </a:r>
            <a:r>
              <a:rPr sz="1500" spc="5" dirty="0">
                <a:latin typeface="+mj-lt"/>
                <a:cs typeface="Arial" panose="020B0604020202020204" pitchFamily="34" charset="0"/>
              </a:rPr>
              <a:t>p</a:t>
            </a:r>
            <a:r>
              <a:rPr lang="en-IN" sz="1500" spc="5" dirty="0">
                <a:latin typeface="+mj-lt"/>
                <a:cs typeface="Arial" panose="020B0604020202020204" pitchFamily="34" charset="0"/>
              </a:rPr>
              <a:t>r</a:t>
            </a:r>
            <a:r>
              <a:rPr sz="1500" spc="5" dirty="0" err="1">
                <a:latin typeface="+mj-lt"/>
                <a:cs typeface="Arial" panose="020B0604020202020204" pitchFamily="34" charset="0"/>
              </a:rPr>
              <a:t>oviso</a:t>
            </a:r>
            <a:r>
              <a:rPr sz="1500" spc="5" dirty="0">
                <a:latin typeface="+mj-lt"/>
                <a:cs typeface="Arial" panose="020B0604020202020204" pitchFamily="34" charset="0"/>
              </a:rPr>
              <a:t> </a:t>
            </a:r>
            <a:r>
              <a:rPr sz="1500" spc="-10" dirty="0">
                <a:latin typeface="+mj-lt"/>
                <a:cs typeface="Arial" panose="020B0604020202020204" pitchFamily="34" charset="0"/>
              </a:rPr>
              <a:t>to </a:t>
            </a:r>
            <a:r>
              <a:rPr sz="1500" spc="-35" dirty="0">
                <a:latin typeface="+mj-lt"/>
                <a:cs typeface="Arial" panose="020B0604020202020204" pitchFamily="34" charset="0"/>
              </a:rPr>
              <a:t>sub-section </a:t>
            </a:r>
            <a:r>
              <a:rPr sz="1500" spc="5" dirty="0">
                <a:latin typeface="+mj-lt"/>
                <a:cs typeface="Arial" panose="020B0604020202020204" pitchFamily="34" charset="0"/>
              </a:rPr>
              <a:t>(1) </a:t>
            </a:r>
            <a:r>
              <a:rPr sz="1500" spc="10" dirty="0">
                <a:latin typeface="+mj-lt"/>
                <a:cs typeface="Arial" panose="020B0604020202020204" pitchFamily="34" charset="0"/>
              </a:rPr>
              <a:t>of </a:t>
            </a:r>
            <a:r>
              <a:rPr sz="1500" spc="-15" dirty="0">
                <a:latin typeface="+mj-lt"/>
                <a:cs typeface="Arial" panose="020B0604020202020204" pitchFamily="34" charset="0"/>
              </a:rPr>
              <a:t>section </a:t>
            </a:r>
            <a:r>
              <a:rPr sz="1500" dirty="0">
                <a:latin typeface="+mj-lt"/>
                <a:cs typeface="Arial" panose="020B0604020202020204" pitchFamily="34" charset="0"/>
              </a:rPr>
              <a:t>37A, </a:t>
            </a:r>
            <a:r>
              <a:rPr sz="1500" spc="-10" dirty="0">
                <a:latin typeface="+mj-lt"/>
                <a:cs typeface="Arial" panose="020B0604020202020204" pitchFamily="34" charset="0"/>
              </a:rPr>
              <a:t>he </a:t>
            </a:r>
            <a:r>
              <a:rPr sz="1500" spc="-20" dirty="0">
                <a:latin typeface="+mj-lt"/>
                <a:cs typeface="Arial" panose="020B0604020202020204" pitchFamily="34" charset="0"/>
              </a:rPr>
              <a:t>shall </a:t>
            </a:r>
            <a:r>
              <a:rPr sz="1500" spc="-5" dirty="0">
                <a:latin typeface="+mj-lt"/>
                <a:cs typeface="Arial" panose="020B0604020202020204" pitchFamily="34" charset="0"/>
              </a:rPr>
              <a:t>be </a:t>
            </a:r>
            <a:r>
              <a:rPr sz="1500" spc="-15" dirty="0">
                <a:latin typeface="+mj-lt"/>
                <a:cs typeface="Arial" panose="020B0604020202020204" pitchFamily="34" charset="0"/>
              </a:rPr>
              <a:t>liable </a:t>
            </a:r>
            <a:r>
              <a:rPr sz="1500" spc="-10" dirty="0">
                <a:latin typeface="+mj-lt"/>
                <a:cs typeface="Arial" panose="020B0604020202020204" pitchFamily="34" charset="0"/>
              </a:rPr>
              <a:t>to a </a:t>
            </a:r>
            <a:r>
              <a:rPr sz="1500" i="1" u="sng" spc="-40" dirty="0">
                <a:uFill>
                  <a:solidFill>
                    <a:srgbClr val="000000"/>
                  </a:solidFill>
                </a:uFill>
                <a:latin typeface="+mj-lt"/>
                <a:cs typeface="Arial" panose="020B0604020202020204" pitchFamily="34" charset="0"/>
              </a:rPr>
              <a:t>penalty </a:t>
            </a:r>
            <a:r>
              <a:rPr sz="1500" i="1" spc="-35" dirty="0">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up </a:t>
            </a:r>
            <a:r>
              <a:rPr sz="1500" i="1" u="sng" spc="-30" dirty="0">
                <a:uFill>
                  <a:solidFill>
                    <a:srgbClr val="000000"/>
                  </a:solidFill>
                </a:uFill>
                <a:latin typeface="+mj-lt"/>
                <a:cs typeface="Arial" panose="020B0604020202020204" pitchFamily="34" charset="0"/>
              </a:rPr>
              <a:t>to </a:t>
            </a:r>
            <a:r>
              <a:rPr sz="1500" i="1" u="sng" spc="-5" dirty="0" err="1">
                <a:uFill>
                  <a:solidFill>
                    <a:srgbClr val="000000"/>
                  </a:solidFill>
                </a:uFill>
                <a:latin typeface="+mj-lt"/>
                <a:cs typeface="Arial" panose="020B0604020202020204" pitchFamily="34" charset="0"/>
              </a:rPr>
              <a:t>th</a:t>
            </a:r>
            <a:r>
              <a:rPr lang="en-IN" sz="1500" i="1" u="sng" spc="-5" dirty="0">
                <a:uFill>
                  <a:solidFill>
                    <a:srgbClr val="000000"/>
                  </a:solidFill>
                </a:uFill>
                <a:latin typeface="+mj-lt"/>
                <a:cs typeface="Arial" panose="020B0604020202020204" pitchFamily="34" charset="0"/>
              </a:rPr>
              <a:t>r</a:t>
            </a:r>
            <a:r>
              <a:rPr sz="1500" i="1" u="sng" spc="-5" dirty="0" err="1">
                <a:uFill>
                  <a:solidFill>
                    <a:srgbClr val="000000"/>
                  </a:solidFill>
                </a:uFill>
                <a:latin typeface="+mj-lt"/>
                <a:cs typeface="Arial" panose="020B0604020202020204" pitchFamily="34" charset="0"/>
              </a:rPr>
              <a:t>ee</a:t>
            </a:r>
            <a:r>
              <a:rPr sz="1500" i="1" u="sng" spc="-5"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times the </a:t>
            </a:r>
            <a:r>
              <a:rPr sz="1500" i="1" u="sng" spc="-40" dirty="0">
                <a:uFill>
                  <a:solidFill>
                    <a:srgbClr val="000000"/>
                  </a:solidFill>
                </a:uFill>
                <a:latin typeface="+mj-lt"/>
                <a:cs typeface="Arial" panose="020B0604020202020204" pitchFamily="34" charset="0"/>
              </a:rPr>
              <a:t>sum involved </a:t>
            </a:r>
            <a:r>
              <a:rPr sz="1500" i="1" u="sng" spc="-45" dirty="0">
                <a:uFill>
                  <a:solidFill>
                    <a:srgbClr val="000000"/>
                  </a:solidFill>
                </a:uFill>
                <a:latin typeface="+mj-lt"/>
                <a:cs typeface="Arial" panose="020B0604020202020204" pitchFamily="34" charset="0"/>
              </a:rPr>
              <a:t>in such </a:t>
            </a:r>
            <a:r>
              <a:rPr sz="1500" i="1" u="sng" spc="-30" dirty="0" err="1">
                <a:uFill>
                  <a:solidFill>
                    <a:srgbClr val="000000"/>
                  </a:solidFill>
                </a:uFill>
                <a:latin typeface="+mj-lt"/>
                <a:cs typeface="Arial" panose="020B0604020202020204" pitchFamily="34" charset="0"/>
              </a:rPr>
              <a:t>cont</a:t>
            </a:r>
            <a:r>
              <a:rPr lang="en-IN" sz="1500" i="1" u="sng" spc="-30" dirty="0">
                <a:uFill>
                  <a:solidFill>
                    <a:srgbClr val="000000"/>
                  </a:solidFill>
                </a:uFill>
                <a:latin typeface="+mj-lt"/>
                <a:cs typeface="Arial" panose="020B0604020202020204" pitchFamily="34" charset="0"/>
              </a:rPr>
              <a:t>r</a:t>
            </a:r>
            <a:r>
              <a:rPr sz="1500" i="1" u="sng" spc="-30" dirty="0" err="1">
                <a:uFill>
                  <a:solidFill>
                    <a:srgbClr val="000000"/>
                  </a:solidFill>
                </a:uFill>
                <a:latin typeface="+mj-lt"/>
                <a:cs typeface="Arial" panose="020B0604020202020204" pitchFamily="34" charset="0"/>
              </a:rPr>
              <a:t>avention</a:t>
            </a:r>
            <a:r>
              <a:rPr sz="1500" i="1" u="sng" spc="-30" dirty="0">
                <a:uFill>
                  <a:solidFill>
                    <a:srgbClr val="000000"/>
                  </a:solidFill>
                </a:uFill>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and </a:t>
            </a:r>
            <a:r>
              <a:rPr sz="1500" i="1" u="sng" spc="-35" dirty="0">
                <a:uFill>
                  <a:solidFill>
                    <a:srgbClr val="000000"/>
                  </a:solidFill>
                </a:uFill>
                <a:latin typeface="+mj-lt"/>
                <a:cs typeface="Arial" panose="020B0604020202020204" pitchFamily="34" charset="0"/>
              </a:rPr>
              <a:t>confiscation </a:t>
            </a:r>
            <a:r>
              <a:rPr sz="1500" i="1" u="sng" spc="-10" dirty="0">
                <a:uFill>
                  <a:solidFill>
                    <a:srgbClr val="000000"/>
                  </a:solidFill>
                </a:uFill>
                <a:latin typeface="+mj-lt"/>
                <a:cs typeface="Arial" panose="020B0604020202020204" pitchFamily="34" charset="0"/>
              </a:rPr>
              <a:t>of </a:t>
            </a:r>
            <a:r>
              <a:rPr sz="1500" i="1" u="sng" spc="-35" dirty="0">
                <a:uFill>
                  <a:solidFill>
                    <a:srgbClr val="000000"/>
                  </a:solidFill>
                </a:uFill>
                <a:latin typeface="+mj-lt"/>
                <a:cs typeface="Arial" panose="020B0604020202020204" pitchFamily="34" charset="0"/>
              </a:rPr>
              <a:t>the value equivalent, situated </a:t>
            </a:r>
            <a:r>
              <a:rPr sz="1500" i="1" u="sng" spc="-45" dirty="0">
                <a:uFill>
                  <a:solidFill>
                    <a:srgbClr val="000000"/>
                  </a:solidFill>
                </a:uFill>
                <a:latin typeface="+mj-lt"/>
                <a:cs typeface="Arial" panose="020B0604020202020204" pitchFamily="34" charset="0"/>
              </a:rPr>
              <a:t>in </a:t>
            </a:r>
            <a:r>
              <a:rPr sz="1500" i="1" u="sng" spc="-35" dirty="0">
                <a:uFill>
                  <a:solidFill>
                    <a:srgbClr val="000000"/>
                  </a:solidFill>
                </a:uFill>
                <a:latin typeface="+mj-lt"/>
                <a:cs typeface="Arial" panose="020B0604020202020204" pitchFamily="34" charset="0"/>
              </a:rPr>
              <a:t>India,</a:t>
            </a:r>
            <a:r>
              <a:rPr sz="1500" i="1" spc="-35" dirty="0">
                <a:latin typeface="+mj-lt"/>
                <a:cs typeface="Arial" panose="020B0604020202020204" pitchFamily="34" charset="0"/>
              </a:rPr>
              <a:t> </a:t>
            </a:r>
            <a:r>
              <a:rPr sz="1500" spc="-15" dirty="0">
                <a:latin typeface="+mj-lt"/>
                <a:cs typeface="Arial" panose="020B0604020202020204" pitchFamily="34" charset="0"/>
              </a:rPr>
              <a:t>the </a:t>
            </a:r>
            <a:r>
              <a:rPr sz="1500" spc="5" dirty="0" err="1">
                <a:latin typeface="+mj-lt"/>
                <a:cs typeface="Arial" panose="020B0604020202020204" pitchFamily="34" charset="0"/>
              </a:rPr>
              <a:t>Fo</a:t>
            </a:r>
            <a:r>
              <a:rPr lang="en-IN" sz="1500" spc="5" dirty="0">
                <a:latin typeface="+mj-lt"/>
                <a:cs typeface="Arial" panose="020B0604020202020204" pitchFamily="34" charset="0"/>
              </a:rPr>
              <a:t>r</a:t>
            </a:r>
            <a:r>
              <a:rPr sz="1500" spc="5" dirty="0" err="1">
                <a:latin typeface="+mj-lt"/>
                <a:cs typeface="Arial" panose="020B0604020202020204" pitchFamily="34" charset="0"/>
              </a:rPr>
              <a:t>eign</a:t>
            </a:r>
            <a:r>
              <a:rPr sz="1500" spc="5" dirty="0">
                <a:latin typeface="+mj-lt"/>
                <a:cs typeface="Arial" panose="020B0604020202020204" pitchFamily="34" charset="0"/>
              </a:rPr>
              <a:t> </a:t>
            </a:r>
            <a:r>
              <a:rPr sz="1500" spc="-10" dirty="0">
                <a:latin typeface="+mj-lt"/>
                <a:cs typeface="Arial" panose="020B0604020202020204" pitchFamily="34" charset="0"/>
              </a:rPr>
              <a:t>exchange, </a:t>
            </a:r>
            <a:r>
              <a:rPr sz="1500" spc="-5" dirty="0">
                <a:latin typeface="+mj-lt"/>
                <a:cs typeface="Arial" panose="020B0604020202020204" pitchFamily="34" charset="0"/>
              </a:rPr>
              <a:t> </a:t>
            </a:r>
            <a:r>
              <a:rPr sz="1500" spc="10" dirty="0" err="1">
                <a:latin typeface="+mj-lt"/>
                <a:cs typeface="Arial" panose="020B0604020202020204" pitchFamily="34" charset="0"/>
              </a:rPr>
              <a:t>fo</a:t>
            </a:r>
            <a:r>
              <a:rPr lang="en-IN" sz="1500" spc="10" dirty="0">
                <a:latin typeface="+mj-lt"/>
                <a:cs typeface="Arial" panose="020B0604020202020204" pitchFamily="34" charset="0"/>
              </a:rPr>
              <a:t>r</a:t>
            </a:r>
            <a:r>
              <a:rPr sz="1500" spc="10" dirty="0" err="1">
                <a:latin typeface="+mj-lt"/>
                <a:cs typeface="Arial" panose="020B0604020202020204" pitchFamily="34" charset="0"/>
              </a:rPr>
              <a:t>eign</a:t>
            </a:r>
            <a:r>
              <a:rPr sz="1500" spc="15" dirty="0">
                <a:latin typeface="+mj-lt"/>
                <a:cs typeface="Arial" panose="020B0604020202020204" pitchFamily="34" charset="0"/>
              </a:rPr>
              <a:t> </a:t>
            </a:r>
            <a:r>
              <a:rPr sz="1500" spc="-5" dirty="0" err="1">
                <a:latin typeface="+mj-lt"/>
                <a:cs typeface="Arial" panose="020B0604020202020204" pitchFamily="34" charset="0"/>
              </a:rPr>
              <a:t>secu</a:t>
            </a:r>
            <a:r>
              <a:rPr lang="en-IN" sz="1500" spc="-5" dirty="0">
                <a:latin typeface="+mj-lt"/>
                <a:cs typeface="Arial" panose="020B0604020202020204" pitchFamily="34" charset="0"/>
              </a:rPr>
              <a:t>r</a:t>
            </a:r>
            <a:r>
              <a:rPr sz="1500" spc="-5" dirty="0" err="1">
                <a:latin typeface="+mj-lt"/>
                <a:cs typeface="Arial" panose="020B0604020202020204" pitchFamily="34" charset="0"/>
              </a:rPr>
              <a:t>ity</a:t>
            </a:r>
            <a:r>
              <a:rPr sz="1500" spc="20" dirty="0">
                <a:latin typeface="+mj-lt"/>
                <a:cs typeface="Arial" panose="020B0604020202020204" pitchFamily="34" charset="0"/>
              </a:rPr>
              <a:t> </a:t>
            </a:r>
            <a:r>
              <a:rPr sz="1500" spc="60" dirty="0">
                <a:latin typeface="+mj-lt"/>
                <a:cs typeface="Arial" panose="020B0604020202020204" pitchFamily="34" charset="0"/>
              </a:rPr>
              <a:t>o</a:t>
            </a:r>
            <a:r>
              <a:rPr lang="en-IN" sz="1500" spc="60" dirty="0">
                <a:latin typeface="+mj-lt"/>
                <a:cs typeface="Arial" panose="020B0604020202020204" pitchFamily="34" charset="0"/>
              </a:rPr>
              <a:t>r</a:t>
            </a:r>
            <a:r>
              <a:rPr sz="1500" dirty="0">
                <a:latin typeface="+mj-lt"/>
                <a:cs typeface="Arial" panose="020B0604020202020204" pitchFamily="34" charset="0"/>
              </a:rPr>
              <a:t> </a:t>
            </a:r>
            <a:r>
              <a:rPr sz="1500" spc="-10" dirty="0">
                <a:latin typeface="+mj-lt"/>
                <a:cs typeface="Arial" panose="020B0604020202020204" pitchFamily="34" charset="0"/>
              </a:rPr>
              <a:t>immovable</a:t>
            </a:r>
            <a:r>
              <a:rPr sz="1500" spc="-30" dirty="0">
                <a:latin typeface="+mj-lt"/>
                <a:cs typeface="Arial" panose="020B0604020202020204" pitchFamily="34" charset="0"/>
              </a:rPr>
              <a:t> </a:t>
            </a:r>
            <a:r>
              <a:rPr sz="1500" spc="15" dirty="0">
                <a:latin typeface="+mj-lt"/>
                <a:cs typeface="Arial" panose="020B0604020202020204" pitchFamily="34" charset="0"/>
              </a:rPr>
              <a:t>p</a:t>
            </a:r>
            <a:r>
              <a:rPr lang="en-IN" sz="1500" spc="15" dirty="0">
                <a:latin typeface="+mj-lt"/>
                <a:cs typeface="Arial" panose="020B0604020202020204" pitchFamily="34" charset="0"/>
              </a:rPr>
              <a:t>r</a:t>
            </a:r>
            <a:r>
              <a:rPr sz="1500" spc="15" dirty="0" err="1">
                <a:latin typeface="+mj-lt"/>
                <a:cs typeface="Arial" panose="020B0604020202020204" pitchFamily="34" charset="0"/>
              </a:rPr>
              <a:t>ope</a:t>
            </a:r>
            <a:r>
              <a:rPr lang="en-IN" sz="1500" spc="15" dirty="0">
                <a:latin typeface="+mj-lt"/>
                <a:cs typeface="Arial" panose="020B0604020202020204" pitchFamily="34" charset="0"/>
              </a:rPr>
              <a:t>r</a:t>
            </a:r>
            <a:r>
              <a:rPr sz="1500" spc="15" dirty="0">
                <a:latin typeface="+mj-lt"/>
                <a:cs typeface="Arial" panose="020B0604020202020204" pitchFamily="34" charset="0"/>
              </a:rPr>
              <a:t>ty.</a:t>
            </a:r>
            <a:endParaRPr sz="1500" dirty="0">
              <a:latin typeface="+mj-lt"/>
              <a:cs typeface="Arial" panose="020B0604020202020204" pitchFamily="34" charset="0"/>
            </a:endParaRPr>
          </a:p>
          <a:p>
            <a:pPr>
              <a:lnSpc>
                <a:spcPct val="100000"/>
              </a:lnSpc>
            </a:pPr>
            <a:endParaRPr sz="1500" dirty="0">
              <a:latin typeface="+mj-lt"/>
              <a:cs typeface="Arial" panose="020B0604020202020204" pitchFamily="34" charset="0"/>
            </a:endParaRPr>
          </a:p>
          <a:p>
            <a:pPr marL="12700" marR="333375">
              <a:lnSpc>
                <a:spcPct val="100000"/>
              </a:lnSpc>
              <a:spcBef>
                <a:spcPts val="5"/>
              </a:spcBef>
            </a:pPr>
            <a:r>
              <a:rPr sz="1500" spc="-5" dirty="0">
                <a:latin typeface="+mj-lt"/>
                <a:cs typeface="Arial" panose="020B0604020202020204" pitchFamily="34" charset="0"/>
              </a:rPr>
              <a:t>(1B)</a:t>
            </a:r>
            <a:r>
              <a:rPr sz="1500" spc="5" dirty="0">
                <a:latin typeface="+mj-lt"/>
                <a:cs typeface="Arial" panose="020B0604020202020204" pitchFamily="34" charset="0"/>
              </a:rPr>
              <a:t> If</a:t>
            </a:r>
            <a:r>
              <a:rPr sz="1500" spc="10" dirty="0">
                <a:latin typeface="+mj-lt"/>
                <a:cs typeface="Arial" panose="020B0604020202020204" pitchFamily="34" charset="0"/>
              </a:rPr>
              <a:t> </a:t>
            </a:r>
            <a:r>
              <a:rPr sz="1500" spc="-15" dirty="0">
                <a:latin typeface="+mj-lt"/>
                <a:cs typeface="Arial" panose="020B0604020202020204" pitchFamily="34" charset="0"/>
              </a:rPr>
              <a:t>the</a:t>
            </a:r>
            <a:r>
              <a:rPr sz="1500" dirty="0">
                <a:latin typeface="+mj-lt"/>
                <a:cs typeface="Arial" panose="020B0604020202020204" pitchFamily="34" charset="0"/>
              </a:rPr>
              <a:t> </a:t>
            </a:r>
            <a:r>
              <a:rPr sz="1500" spc="-15" dirty="0">
                <a:latin typeface="+mj-lt"/>
                <a:cs typeface="Arial" panose="020B0604020202020204" pitchFamily="34" charset="0"/>
              </a:rPr>
              <a:t>Adjudicating</a:t>
            </a:r>
            <a:r>
              <a:rPr sz="1500" spc="-10" dirty="0">
                <a:latin typeface="+mj-lt"/>
                <a:cs typeface="Arial" panose="020B0604020202020204" pitchFamily="34" charset="0"/>
              </a:rPr>
              <a:t> </a:t>
            </a:r>
            <a:r>
              <a:rPr sz="1500" spc="-5" dirty="0" err="1">
                <a:latin typeface="+mj-lt"/>
                <a:cs typeface="Arial" panose="020B0604020202020204" pitchFamily="34" charset="0"/>
              </a:rPr>
              <a:t>Autho</a:t>
            </a:r>
            <a:r>
              <a:rPr lang="en-IN" sz="1500" spc="-5" dirty="0">
                <a:latin typeface="+mj-lt"/>
                <a:cs typeface="Arial" panose="020B0604020202020204" pitchFamily="34" charset="0"/>
              </a:rPr>
              <a:t>r</a:t>
            </a:r>
            <a:r>
              <a:rPr sz="1500" spc="-5" dirty="0" err="1">
                <a:latin typeface="+mj-lt"/>
                <a:cs typeface="Arial" panose="020B0604020202020204" pitchFamily="34" charset="0"/>
              </a:rPr>
              <a:t>ity</a:t>
            </a:r>
            <a:r>
              <a:rPr sz="1500" spc="-5" dirty="0">
                <a:latin typeface="+mj-lt"/>
                <a:cs typeface="Arial" panose="020B0604020202020204" pitchFamily="34" charset="0"/>
              </a:rPr>
              <a:t>,</a:t>
            </a:r>
            <a:r>
              <a:rPr sz="1500" spc="10" dirty="0">
                <a:latin typeface="+mj-lt"/>
                <a:cs typeface="Arial" panose="020B0604020202020204" pitchFamily="34" charset="0"/>
              </a:rPr>
              <a:t> </a:t>
            </a:r>
            <a:r>
              <a:rPr sz="1500" spc="-25" dirty="0">
                <a:latin typeface="+mj-lt"/>
                <a:cs typeface="Arial" panose="020B0604020202020204" pitchFamily="34" charset="0"/>
              </a:rPr>
              <a:t>in</a:t>
            </a:r>
            <a:r>
              <a:rPr sz="1500" spc="-5" dirty="0">
                <a:latin typeface="+mj-lt"/>
                <a:cs typeface="Arial" panose="020B0604020202020204" pitchFamily="34" charset="0"/>
              </a:rPr>
              <a:t> </a:t>
            </a:r>
            <a:r>
              <a:rPr sz="1500" spc="-10" dirty="0">
                <a:latin typeface="+mj-lt"/>
                <a:cs typeface="Arial" panose="020B0604020202020204" pitchFamily="34" charset="0"/>
              </a:rPr>
              <a:t>a</a:t>
            </a:r>
            <a:r>
              <a:rPr sz="1500" spc="5" dirty="0">
                <a:latin typeface="+mj-lt"/>
                <a:cs typeface="Arial" panose="020B0604020202020204" pitchFamily="34" charset="0"/>
              </a:rPr>
              <a:t> </a:t>
            </a:r>
            <a:r>
              <a:rPr sz="1500" dirty="0">
                <a:latin typeface="+mj-lt"/>
                <a:cs typeface="Arial" panose="020B0604020202020204" pitchFamily="34" charset="0"/>
              </a:rPr>
              <a:t>p</a:t>
            </a:r>
            <a:r>
              <a:rPr lang="en-IN" sz="1500" dirty="0">
                <a:latin typeface="+mj-lt"/>
                <a:cs typeface="Arial" panose="020B0604020202020204" pitchFamily="34" charset="0"/>
              </a:rPr>
              <a:t>r</a:t>
            </a:r>
            <a:r>
              <a:rPr sz="1500" dirty="0" err="1">
                <a:latin typeface="+mj-lt"/>
                <a:cs typeface="Arial" panose="020B0604020202020204" pitchFamily="34" charset="0"/>
              </a:rPr>
              <a:t>oceeding</a:t>
            </a:r>
            <a:r>
              <a:rPr sz="1500" spc="15" dirty="0">
                <a:latin typeface="+mj-lt"/>
                <a:cs typeface="Arial" panose="020B0604020202020204" pitchFamily="34" charset="0"/>
              </a:rPr>
              <a:t> </a:t>
            </a:r>
            <a:r>
              <a:rPr sz="1500" spc="15" dirty="0" err="1">
                <a:latin typeface="+mj-lt"/>
                <a:cs typeface="Arial" panose="020B0604020202020204" pitchFamily="34" charset="0"/>
              </a:rPr>
              <a:t>unde</a:t>
            </a:r>
            <a:r>
              <a:rPr lang="en-IN" sz="1500" spc="15" dirty="0">
                <a:latin typeface="+mj-lt"/>
                <a:cs typeface="Arial" panose="020B0604020202020204" pitchFamily="34" charset="0"/>
              </a:rPr>
              <a:t>r</a:t>
            </a:r>
            <a:r>
              <a:rPr sz="1500" spc="10" dirty="0">
                <a:latin typeface="+mj-lt"/>
                <a:cs typeface="Arial" panose="020B0604020202020204" pitchFamily="34" charset="0"/>
              </a:rPr>
              <a:t> </a:t>
            </a:r>
            <a:r>
              <a:rPr sz="1500" spc="-35" dirty="0">
                <a:latin typeface="+mj-lt"/>
                <a:cs typeface="Arial" panose="020B0604020202020204" pitchFamily="34" charset="0"/>
              </a:rPr>
              <a:t>sub-section</a:t>
            </a:r>
            <a:r>
              <a:rPr sz="1500" spc="-5" dirty="0">
                <a:latin typeface="+mj-lt"/>
                <a:cs typeface="Arial" panose="020B0604020202020204" pitchFamily="34" charset="0"/>
              </a:rPr>
              <a:t> </a:t>
            </a:r>
            <a:r>
              <a:rPr sz="1500" spc="10" dirty="0">
                <a:latin typeface="+mj-lt"/>
                <a:cs typeface="Arial" panose="020B0604020202020204" pitchFamily="34" charset="0"/>
              </a:rPr>
              <a:t>(1A)</a:t>
            </a:r>
            <a:r>
              <a:rPr sz="1500" spc="-5" dirty="0">
                <a:latin typeface="+mj-lt"/>
                <a:cs typeface="Arial" panose="020B0604020202020204" pitchFamily="34" charset="0"/>
              </a:rPr>
              <a:t> deems</a:t>
            </a:r>
            <a:r>
              <a:rPr sz="1500" spc="10" dirty="0">
                <a:latin typeface="+mj-lt"/>
                <a:cs typeface="Arial" panose="020B0604020202020204" pitchFamily="34" charset="0"/>
              </a:rPr>
              <a:t> </a:t>
            </a:r>
            <a:r>
              <a:rPr sz="1500" spc="-10" dirty="0">
                <a:latin typeface="+mj-lt"/>
                <a:cs typeface="Arial" panose="020B0604020202020204" pitchFamily="34" charset="0"/>
              </a:rPr>
              <a:t>fits,</a:t>
            </a:r>
            <a:r>
              <a:rPr sz="1500" spc="20" dirty="0">
                <a:latin typeface="+mj-lt"/>
                <a:cs typeface="Arial" panose="020B0604020202020204" pitchFamily="34" charset="0"/>
              </a:rPr>
              <a:t> </a:t>
            </a:r>
            <a:r>
              <a:rPr sz="1500" spc="-10" dirty="0">
                <a:latin typeface="+mj-lt"/>
                <a:cs typeface="Arial" panose="020B0604020202020204" pitchFamily="34" charset="0"/>
              </a:rPr>
              <a:t>he</a:t>
            </a:r>
            <a:r>
              <a:rPr sz="1500" spc="5" dirty="0">
                <a:latin typeface="+mj-lt"/>
                <a:cs typeface="Arial" panose="020B0604020202020204" pitchFamily="34" charset="0"/>
              </a:rPr>
              <a:t> </a:t>
            </a:r>
            <a:r>
              <a:rPr sz="1500" spc="-15" dirty="0">
                <a:latin typeface="+mj-lt"/>
                <a:cs typeface="Arial" panose="020B0604020202020204" pitchFamily="34" charset="0"/>
              </a:rPr>
              <a:t>may,</a:t>
            </a:r>
            <a:r>
              <a:rPr sz="1500" spc="25" dirty="0">
                <a:latin typeface="+mj-lt"/>
                <a:cs typeface="Arial" panose="020B0604020202020204" pitchFamily="34" charset="0"/>
              </a:rPr>
              <a:t> </a:t>
            </a:r>
            <a:r>
              <a:rPr sz="1500" u="sng" spc="25" dirty="0" err="1">
                <a:uFill>
                  <a:solidFill>
                    <a:srgbClr val="000000"/>
                  </a:solidFill>
                </a:uFill>
                <a:latin typeface="+mj-lt"/>
                <a:cs typeface="Arial" panose="020B0604020202020204" pitchFamily="34" charset="0"/>
              </a:rPr>
              <a:t>afte</a:t>
            </a:r>
            <a:r>
              <a:rPr lang="en-IN" sz="1500" u="sng" spc="25" dirty="0">
                <a:uFill>
                  <a:solidFill>
                    <a:srgbClr val="000000"/>
                  </a:solidFill>
                </a:uFill>
                <a:latin typeface="+mj-lt"/>
                <a:cs typeface="Arial" panose="020B0604020202020204" pitchFamily="34" charset="0"/>
              </a:rPr>
              <a:t>r</a:t>
            </a:r>
            <a:r>
              <a:rPr sz="1500" u="sng" spc="20" dirty="0">
                <a:uFill>
                  <a:solidFill>
                    <a:srgbClr val="000000"/>
                  </a:solidFill>
                </a:uFill>
                <a:latin typeface="+mj-lt"/>
                <a:cs typeface="Arial" panose="020B0604020202020204" pitchFamily="34" charset="0"/>
              </a:rPr>
              <a:t> </a:t>
            </a:r>
            <a:r>
              <a:rPr lang="en-IN" sz="1500" u="sng" spc="20" dirty="0">
                <a:uFill>
                  <a:solidFill>
                    <a:srgbClr val="000000"/>
                  </a:solidFill>
                </a:uFill>
                <a:latin typeface="+mj-lt"/>
                <a:cs typeface="Arial" panose="020B0604020202020204" pitchFamily="34" charset="0"/>
              </a:rPr>
              <a:t>r</a:t>
            </a:r>
            <a:r>
              <a:rPr sz="1500" u="sng" spc="20" dirty="0">
                <a:uFill>
                  <a:solidFill>
                    <a:srgbClr val="000000"/>
                  </a:solidFill>
                </a:uFill>
                <a:latin typeface="+mj-lt"/>
                <a:cs typeface="Arial" panose="020B0604020202020204" pitchFamily="34" charset="0"/>
              </a:rPr>
              <a:t>eco</a:t>
            </a:r>
            <a:r>
              <a:rPr lang="en-IN" sz="1500" u="sng" spc="20" dirty="0">
                <a:uFill>
                  <a:solidFill>
                    <a:srgbClr val="000000"/>
                  </a:solidFill>
                </a:uFill>
                <a:latin typeface="+mj-lt"/>
                <a:cs typeface="Arial" panose="020B0604020202020204" pitchFamily="34" charset="0"/>
              </a:rPr>
              <a:t>r</a:t>
            </a:r>
            <a:r>
              <a:rPr sz="1500" u="sng" spc="20" dirty="0">
                <a:uFill>
                  <a:solidFill>
                    <a:srgbClr val="000000"/>
                  </a:solidFill>
                </a:uFill>
                <a:latin typeface="+mj-lt"/>
                <a:cs typeface="Arial" panose="020B0604020202020204" pitchFamily="34" charset="0"/>
              </a:rPr>
              <a:t>ding</a:t>
            </a:r>
            <a:r>
              <a:rPr sz="1500" u="sng" spc="25" dirty="0">
                <a:uFill>
                  <a:solidFill>
                    <a:srgbClr val="000000"/>
                  </a:solidFill>
                </a:uFill>
                <a:latin typeface="+mj-lt"/>
                <a:cs typeface="Arial" panose="020B0604020202020204" pitchFamily="34" charset="0"/>
              </a:rPr>
              <a:t> </a:t>
            </a:r>
            <a:r>
              <a:rPr sz="1500" u="sng" spc="-15" dirty="0">
                <a:uFill>
                  <a:solidFill>
                    <a:srgbClr val="000000"/>
                  </a:solidFill>
                </a:uFill>
                <a:latin typeface="+mj-lt"/>
                <a:cs typeface="Arial" panose="020B0604020202020204" pitchFamily="34" charset="0"/>
              </a:rPr>
              <a:t>the</a:t>
            </a:r>
            <a:r>
              <a:rPr sz="1500" u="sng" spc="5" dirty="0">
                <a:uFill>
                  <a:solidFill>
                    <a:srgbClr val="000000"/>
                  </a:solidFill>
                </a:uFill>
                <a:latin typeface="+mj-lt"/>
                <a:cs typeface="Arial" panose="020B0604020202020204" pitchFamily="34" charset="0"/>
              </a:rPr>
              <a:t> </a:t>
            </a:r>
            <a:r>
              <a:rPr lang="en-IN" sz="1500" u="sng" spc="5" dirty="0">
                <a:uFill>
                  <a:solidFill>
                    <a:srgbClr val="000000"/>
                  </a:solidFill>
                </a:uFill>
                <a:latin typeface="+mj-lt"/>
                <a:cs typeface="Arial" panose="020B0604020202020204" pitchFamily="34" charset="0"/>
              </a:rPr>
              <a:t>r</a:t>
            </a:r>
            <a:r>
              <a:rPr sz="1500" u="sng" spc="5" dirty="0" err="1">
                <a:uFill>
                  <a:solidFill>
                    <a:srgbClr val="000000"/>
                  </a:solidFill>
                </a:uFill>
                <a:latin typeface="+mj-lt"/>
                <a:cs typeface="Arial" panose="020B0604020202020204" pitchFamily="34" charset="0"/>
              </a:rPr>
              <a:t>easons</a:t>
            </a:r>
            <a:r>
              <a:rPr sz="1500" u="sng" spc="5" dirty="0">
                <a:uFill>
                  <a:solidFill>
                    <a:srgbClr val="000000"/>
                  </a:solidFill>
                </a:uFill>
                <a:latin typeface="+mj-lt"/>
                <a:cs typeface="Arial" panose="020B0604020202020204" pitchFamily="34" charset="0"/>
              </a:rPr>
              <a:t> </a:t>
            </a:r>
            <a:r>
              <a:rPr sz="1500" u="sng" spc="-25" dirty="0">
                <a:uFill>
                  <a:solidFill>
                    <a:srgbClr val="000000"/>
                  </a:solidFill>
                </a:uFill>
                <a:latin typeface="+mj-lt"/>
                <a:cs typeface="Arial" panose="020B0604020202020204" pitchFamily="34" charset="0"/>
              </a:rPr>
              <a:t>in</a:t>
            </a:r>
            <a:r>
              <a:rPr sz="1500" u="sng" spc="15" dirty="0">
                <a:uFill>
                  <a:solidFill>
                    <a:srgbClr val="000000"/>
                  </a:solidFill>
                </a:uFill>
                <a:latin typeface="+mj-lt"/>
                <a:cs typeface="Arial" panose="020B0604020202020204" pitchFamily="34" charset="0"/>
              </a:rPr>
              <a:t> </a:t>
            </a:r>
            <a:r>
              <a:rPr sz="1500" u="sng" dirty="0">
                <a:uFill>
                  <a:solidFill>
                    <a:srgbClr val="000000"/>
                  </a:solidFill>
                </a:uFill>
                <a:latin typeface="+mj-lt"/>
                <a:cs typeface="Arial" panose="020B0604020202020204" pitchFamily="34" charset="0"/>
              </a:rPr>
              <a:t>w</a:t>
            </a:r>
            <a:r>
              <a:rPr lang="en-IN" sz="1500" u="sng" dirty="0">
                <a:uFill>
                  <a:solidFill>
                    <a:srgbClr val="000000"/>
                  </a:solidFill>
                </a:uFill>
                <a:latin typeface="+mj-lt"/>
                <a:cs typeface="Arial" panose="020B0604020202020204" pitchFamily="34" charset="0"/>
              </a:rPr>
              <a:t>r</a:t>
            </a:r>
            <a:r>
              <a:rPr sz="1500" u="sng" dirty="0" err="1">
                <a:uFill>
                  <a:solidFill>
                    <a:srgbClr val="000000"/>
                  </a:solidFill>
                </a:uFill>
                <a:latin typeface="+mj-lt"/>
                <a:cs typeface="Arial" panose="020B0604020202020204" pitchFamily="34" charset="0"/>
              </a:rPr>
              <a:t>iting</a:t>
            </a:r>
            <a:r>
              <a:rPr sz="1500" u="sng" dirty="0">
                <a:uFill>
                  <a:solidFill>
                    <a:srgbClr val="000000"/>
                  </a:solidFill>
                </a:uFill>
                <a:latin typeface="+mj-lt"/>
                <a:cs typeface="Arial" panose="020B0604020202020204" pitchFamily="34" charset="0"/>
              </a:rPr>
              <a:t>, </a:t>
            </a:r>
            <a:r>
              <a:rPr sz="1500" spc="5" dirty="0">
                <a:latin typeface="+mj-lt"/>
                <a:cs typeface="Arial" panose="020B0604020202020204" pitchFamily="34" charset="0"/>
              </a:rPr>
              <a:t> </a:t>
            </a:r>
            <a:r>
              <a:rPr lang="en-IN" sz="1500" u="sng" spc="10" dirty="0">
                <a:uFill>
                  <a:solidFill>
                    <a:srgbClr val="000000"/>
                  </a:solidFill>
                </a:uFill>
                <a:latin typeface="+mj-lt"/>
                <a:cs typeface="Arial" panose="020B0604020202020204" pitchFamily="34" charset="0"/>
              </a:rPr>
              <a:t>r</a:t>
            </a:r>
            <a:r>
              <a:rPr sz="1500" u="sng" spc="10" dirty="0" err="1">
                <a:uFill>
                  <a:solidFill>
                    <a:srgbClr val="000000"/>
                  </a:solidFill>
                </a:uFill>
                <a:latin typeface="+mj-lt"/>
                <a:cs typeface="Arial" panose="020B0604020202020204" pitchFamily="34" charset="0"/>
              </a:rPr>
              <a:t>ecommend</a:t>
            </a:r>
            <a:r>
              <a:rPr sz="1500" u="sng" spc="15" dirty="0">
                <a:uFill>
                  <a:solidFill>
                    <a:srgbClr val="000000"/>
                  </a:solidFill>
                </a:uFill>
                <a:latin typeface="+mj-lt"/>
                <a:cs typeface="Arial" panose="020B0604020202020204" pitchFamily="34" charset="0"/>
              </a:rPr>
              <a:t> </a:t>
            </a:r>
            <a:r>
              <a:rPr sz="1500" u="sng" spc="50" dirty="0" err="1">
                <a:uFill>
                  <a:solidFill>
                    <a:srgbClr val="000000"/>
                  </a:solidFill>
                </a:uFill>
                <a:latin typeface="+mj-lt"/>
                <a:cs typeface="Arial" panose="020B0604020202020204" pitchFamily="34" charset="0"/>
              </a:rPr>
              <a:t>fo</a:t>
            </a:r>
            <a:r>
              <a:rPr lang="en-IN" sz="1500" u="sng" spc="50" dirty="0">
                <a:uFill>
                  <a:solidFill>
                    <a:srgbClr val="000000"/>
                  </a:solidFill>
                </a:uFill>
                <a:latin typeface="+mj-lt"/>
                <a:cs typeface="Arial" panose="020B0604020202020204" pitchFamily="34" charset="0"/>
              </a:rPr>
              <a:t>r</a:t>
            </a:r>
            <a:r>
              <a:rPr sz="1500" u="sng" spc="15" dirty="0">
                <a:uFill>
                  <a:solidFill>
                    <a:srgbClr val="000000"/>
                  </a:solidFill>
                </a:uFill>
                <a:latin typeface="+mj-lt"/>
                <a:cs typeface="Arial" panose="020B0604020202020204" pitchFamily="34" charset="0"/>
              </a:rPr>
              <a:t> </a:t>
            </a:r>
            <a:r>
              <a:rPr sz="1500" u="sng" spc="-15" dirty="0">
                <a:uFill>
                  <a:solidFill>
                    <a:srgbClr val="000000"/>
                  </a:solidFill>
                </a:uFill>
                <a:latin typeface="+mj-lt"/>
                <a:cs typeface="Arial" panose="020B0604020202020204" pitchFamily="34" charset="0"/>
              </a:rPr>
              <a:t>the</a:t>
            </a:r>
            <a:r>
              <a:rPr sz="1500" u="sng" dirty="0">
                <a:uFill>
                  <a:solidFill>
                    <a:srgbClr val="000000"/>
                  </a:solidFill>
                </a:uFill>
                <a:latin typeface="+mj-lt"/>
                <a:cs typeface="Arial" panose="020B0604020202020204" pitchFamily="34" charset="0"/>
              </a:rPr>
              <a:t> </a:t>
            </a:r>
            <a:r>
              <a:rPr sz="1500" u="sng" spc="-20" dirty="0">
                <a:uFill>
                  <a:solidFill>
                    <a:srgbClr val="000000"/>
                  </a:solidFill>
                </a:uFill>
                <a:latin typeface="+mj-lt"/>
                <a:cs typeface="Arial" panose="020B0604020202020204" pitchFamily="34" charset="0"/>
              </a:rPr>
              <a:t>initiation</a:t>
            </a:r>
            <a:r>
              <a:rPr sz="1500" u="sng" spc="-10" dirty="0">
                <a:uFill>
                  <a:solidFill>
                    <a:srgbClr val="000000"/>
                  </a:solidFill>
                </a:uFill>
                <a:latin typeface="+mj-lt"/>
                <a:cs typeface="Arial" panose="020B0604020202020204" pitchFamily="34" charset="0"/>
              </a:rPr>
              <a:t> </a:t>
            </a:r>
            <a:r>
              <a:rPr sz="1500" u="sng" spc="10" dirty="0">
                <a:uFill>
                  <a:solidFill>
                    <a:srgbClr val="000000"/>
                  </a:solidFill>
                </a:uFill>
                <a:latin typeface="+mj-lt"/>
                <a:cs typeface="Arial" panose="020B0604020202020204" pitchFamily="34" charset="0"/>
              </a:rPr>
              <a:t>of</a:t>
            </a:r>
            <a:r>
              <a:rPr sz="1500" u="sng" dirty="0">
                <a:uFill>
                  <a:solidFill>
                    <a:srgbClr val="000000"/>
                  </a:solidFill>
                </a:uFill>
                <a:latin typeface="+mj-lt"/>
                <a:cs typeface="Arial" panose="020B0604020202020204" pitchFamily="34" charset="0"/>
              </a:rPr>
              <a:t> p</a:t>
            </a:r>
            <a:r>
              <a:rPr lang="en-IN" sz="1500" u="sng" dirty="0">
                <a:uFill>
                  <a:solidFill>
                    <a:srgbClr val="000000"/>
                  </a:solidFill>
                </a:uFill>
                <a:latin typeface="+mj-lt"/>
                <a:cs typeface="Arial" panose="020B0604020202020204" pitchFamily="34" charset="0"/>
              </a:rPr>
              <a:t>r</a:t>
            </a:r>
            <a:r>
              <a:rPr sz="1500" u="sng" dirty="0" err="1">
                <a:uFill>
                  <a:solidFill>
                    <a:srgbClr val="000000"/>
                  </a:solidFill>
                </a:uFill>
                <a:latin typeface="+mj-lt"/>
                <a:cs typeface="Arial" panose="020B0604020202020204" pitchFamily="34" charset="0"/>
              </a:rPr>
              <a:t>osecution</a:t>
            </a:r>
            <a:r>
              <a:rPr sz="1500" spc="25" dirty="0">
                <a:latin typeface="+mj-lt"/>
                <a:cs typeface="Arial" panose="020B0604020202020204" pitchFamily="34" charset="0"/>
              </a:rPr>
              <a:t> </a:t>
            </a:r>
            <a:r>
              <a:rPr sz="1500" spc="-15" dirty="0">
                <a:latin typeface="+mj-lt"/>
                <a:cs typeface="Arial" panose="020B0604020202020204" pitchFamily="34" charset="0"/>
              </a:rPr>
              <a:t>and</a:t>
            </a:r>
            <a:r>
              <a:rPr sz="1500" spc="-10" dirty="0">
                <a:latin typeface="+mj-lt"/>
                <a:cs typeface="Arial" panose="020B0604020202020204" pitchFamily="34" charset="0"/>
              </a:rPr>
              <a:t> </a:t>
            </a:r>
            <a:r>
              <a:rPr sz="1500" spc="5" dirty="0">
                <a:latin typeface="+mj-lt"/>
                <a:cs typeface="Arial" panose="020B0604020202020204" pitchFamily="34" charset="0"/>
              </a:rPr>
              <a:t>if</a:t>
            </a:r>
            <a:r>
              <a:rPr sz="1500" spc="20" dirty="0">
                <a:latin typeface="+mj-lt"/>
                <a:cs typeface="Arial" panose="020B0604020202020204" pitchFamily="34" charset="0"/>
              </a:rPr>
              <a:t> </a:t>
            </a:r>
            <a:r>
              <a:rPr sz="1500" spc="-15" dirty="0">
                <a:latin typeface="+mj-lt"/>
                <a:cs typeface="Arial" panose="020B0604020202020204" pitchFamily="34" charset="0"/>
              </a:rPr>
              <a:t>the</a:t>
            </a:r>
            <a:r>
              <a:rPr sz="1500" dirty="0">
                <a:latin typeface="+mj-lt"/>
                <a:cs typeface="Arial" panose="020B0604020202020204" pitchFamily="34" charset="0"/>
              </a:rPr>
              <a:t> </a:t>
            </a:r>
            <a:r>
              <a:rPr sz="1500" spc="20" dirty="0">
                <a:latin typeface="+mj-lt"/>
                <a:cs typeface="Arial" panose="020B0604020202020204" pitchFamily="34" charset="0"/>
              </a:rPr>
              <a:t>Di</a:t>
            </a:r>
            <a:r>
              <a:rPr lang="en-IN" sz="1500" spc="20" dirty="0">
                <a:latin typeface="+mj-lt"/>
                <a:cs typeface="Arial" panose="020B0604020202020204" pitchFamily="34" charset="0"/>
              </a:rPr>
              <a:t>r</a:t>
            </a:r>
            <a:r>
              <a:rPr sz="1500" spc="20" dirty="0" err="1">
                <a:latin typeface="+mj-lt"/>
                <a:cs typeface="Arial" panose="020B0604020202020204" pitchFamily="34" charset="0"/>
              </a:rPr>
              <a:t>ecto</a:t>
            </a:r>
            <a:r>
              <a:rPr lang="en-IN" sz="1500" spc="20" dirty="0">
                <a:latin typeface="+mj-lt"/>
                <a:cs typeface="Arial" panose="020B0604020202020204" pitchFamily="34" charset="0"/>
              </a:rPr>
              <a:t>r</a:t>
            </a:r>
            <a:r>
              <a:rPr sz="1500" spc="30" dirty="0">
                <a:latin typeface="+mj-lt"/>
                <a:cs typeface="Arial" panose="020B0604020202020204" pitchFamily="34" charset="0"/>
              </a:rPr>
              <a:t> </a:t>
            </a:r>
            <a:r>
              <a:rPr sz="1500" spc="10" dirty="0">
                <a:latin typeface="+mj-lt"/>
                <a:cs typeface="Arial" panose="020B0604020202020204" pitchFamily="34" charset="0"/>
              </a:rPr>
              <a:t>of</a:t>
            </a:r>
            <a:r>
              <a:rPr sz="1500" dirty="0">
                <a:latin typeface="+mj-lt"/>
                <a:cs typeface="Arial" panose="020B0604020202020204" pitchFamily="34" charset="0"/>
              </a:rPr>
              <a:t> </a:t>
            </a:r>
            <a:r>
              <a:rPr sz="1500" spc="5" dirty="0" err="1">
                <a:latin typeface="+mj-lt"/>
                <a:cs typeface="Arial" panose="020B0604020202020204" pitchFamily="34" charset="0"/>
              </a:rPr>
              <a:t>Enfo</a:t>
            </a:r>
            <a:r>
              <a:rPr lang="en-IN" sz="1500" spc="5" dirty="0">
                <a:latin typeface="+mj-lt"/>
                <a:cs typeface="Arial" panose="020B0604020202020204" pitchFamily="34" charset="0"/>
              </a:rPr>
              <a:t>r</a:t>
            </a:r>
            <a:r>
              <a:rPr sz="1500" spc="5" dirty="0">
                <a:latin typeface="+mj-lt"/>
                <a:cs typeface="Arial" panose="020B0604020202020204" pitchFamily="34" charset="0"/>
              </a:rPr>
              <a:t>cement</a:t>
            </a:r>
            <a:r>
              <a:rPr sz="1500" spc="10" dirty="0">
                <a:latin typeface="+mj-lt"/>
                <a:cs typeface="Arial" panose="020B0604020202020204" pitchFamily="34" charset="0"/>
              </a:rPr>
              <a:t> </a:t>
            </a:r>
            <a:r>
              <a:rPr sz="1500" spc="-15" dirty="0">
                <a:latin typeface="+mj-lt"/>
                <a:cs typeface="Arial" panose="020B0604020202020204" pitchFamily="34" charset="0"/>
              </a:rPr>
              <a:t>is</a:t>
            </a:r>
            <a:r>
              <a:rPr sz="1500" spc="5" dirty="0">
                <a:latin typeface="+mj-lt"/>
                <a:cs typeface="Arial" panose="020B0604020202020204" pitchFamily="34" charset="0"/>
              </a:rPr>
              <a:t> </a:t>
            </a:r>
            <a:r>
              <a:rPr sz="1500" spc="-10" dirty="0">
                <a:latin typeface="+mj-lt"/>
                <a:cs typeface="Arial" panose="020B0604020202020204" pitchFamily="34" charset="0"/>
              </a:rPr>
              <a:t>satisfied,</a:t>
            </a:r>
            <a:r>
              <a:rPr sz="1500" spc="15" dirty="0">
                <a:latin typeface="+mj-lt"/>
                <a:cs typeface="Arial" panose="020B0604020202020204" pitchFamily="34" charset="0"/>
              </a:rPr>
              <a:t> </a:t>
            </a:r>
            <a:r>
              <a:rPr sz="1500" spc="-10" dirty="0">
                <a:latin typeface="+mj-lt"/>
                <a:cs typeface="Arial" panose="020B0604020202020204" pitchFamily="34" charset="0"/>
              </a:rPr>
              <a:t>he</a:t>
            </a:r>
            <a:r>
              <a:rPr sz="1500" spc="10" dirty="0">
                <a:latin typeface="+mj-lt"/>
                <a:cs typeface="Arial" panose="020B0604020202020204" pitchFamily="34" charset="0"/>
              </a:rPr>
              <a:t> </a:t>
            </a:r>
            <a:r>
              <a:rPr sz="1500" spc="-15" dirty="0">
                <a:latin typeface="+mj-lt"/>
                <a:cs typeface="Arial" panose="020B0604020202020204" pitchFamily="34" charset="0"/>
              </a:rPr>
              <a:t>may,</a:t>
            </a:r>
            <a:r>
              <a:rPr sz="1500" spc="-10" dirty="0">
                <a:latin typeface="+mj-lt"/>
                <a:cs typeface="Arial" panose="020B0604020202020204" pitchFamily="34" charset="0"/>
              </a:rPr>
              <a:t> </a:t>
            </a:r>
            <a:r>
              <a:rPr sz="1500" spc="25" dirty="0" err="1">
                <a:latin typeface="+mj-lt"/>
                <a:cs typeface="Arial" panose="020B0604020202020204" pitchFamily="34" charset="0"/>
              </a:rPr>
              <a:t>afte</a:t>
            </a:r>
            <a:r>
              <a:rPr lang="en-IN" sz="1500" spc="25" dirty="0">
                <a:latin typeface="+mj-lt"/>
                <a:cs typeface="Arial" panose="020B0604020202020204" pitchFamily="34" charset="0"/>
              </a:rPr>
              <a:t>r</a:t>
            </a:r>
            <a:r>
              <a:rPr sz="1500" spc="15" dirty="0">
                <a:latin typeface="+mj-lt"/>
                <a:cs typeface="Arial" panose="020B0604020202020204" pitchFamily="34" charset="0"/>
              </a:rPr>
              <a:t> </a:t>
            </a:r>
            <a:r>
              <a:rPr lang="en-IN" sz="1500" spc="15" dirty="0">
                <a:latin typeface="+mj-lt"/>
                <a:cs typeface="Arial" panose="020B0604020202020204" pitchFamily="34" charset="0"/>
              </a:rPr>
              <a:t>r</a:t>
            </a:r>
            <a:r>
              <a:rPr sz="1500" spc="15" dirty="0">
                <a:latin typeface="+mj-lt"/>
                <a:cs typeface="Arial" panose="020B0604020202020204" pitchFamily="34" charset="0"/>
              </a:rPr>
              <a:t>eco</a:t>
            </a:r>
            <a:r>
              <a:rPr lang="en-IN" sz="1500" spc="15" dirty="0">
                <a:latin typeface="+mj-lt"/>
                <a:cs typeface="Arial" panose="020B0604020202020204" pitchFamily="34" charset="0"/>
              </a:rPr>
              <a:t>r</a:t>
            </a:r>
            <a:r>
              <a:rPr sz="1500" spc="15" dirty="0">
                <a:latin typeface="+mj-lt"/>
                <a:cs typeface="Arial" panose="020B0604020202020204" pitchFamily="34" charset="0"/>
              </a:rPr>
              <a:t>ding</a:t>
            </a:r>
            <a:r>
              <a:rPr sz="1500" spc="20" dirty="0">
                <a:latin typeface="+mj-lt"/>
                <a:cs typeface="Arial" panose="020B0604020202020204" pitchFamily="34" charset="0"/>
              </a:rPr>
              <a:t> </a:t>
            </a:r>
            <a:r>
              <a:rPr sz="1500" spc="-15" dirty="0">
                <a:latin typeface="+mj-lt"/>
                <a:cs typeface="Arial" panose="020B0604020202020204" pitchFamily="34" charset="0"/>
              </a:rPr>
              <a:t>the</a:t>
            </a:r>
            <a:r>
              <a:rPr sz="1500" spc="10" dirty="0">
                <a:latin typeface="+mj-lt"/>
                <a:cs typeface="Arial" panose="020B0604020202020204" pitchFamily="34" charset="0"/>
              </a:rPr>
              <a:t> </a:t>
            </a:r>
            <a:r>
              <a:rPr lang="en-IN" sz="1500" spc="5" dirty="0">
                <a:latin typeface="+mj-lt"/>
                <a:cs typeface="Arial" panose="020B0604020202020204" pitchFamily="34" charset="0"/>
              </a:rPr>
              <a:t>r</a:t>
            </a:r>
            <a:r>
              <a:rPr sz="1500" spc="5" dirty="0" err="1">
                <a:latin typeface="+mj-lt"/>
                <a:cs typeface="Arial" panose="020B0604020202020204" pitchFamily="34" charset="0"/>
              </a:rPr>
              <a:t>easons</a:t>
            </a:r>
            <a:r>
              <a:rPr sz="1500" spc="5" dirty="0">
                <a:latin typeface="+mj-lt"/>
                <a:cs typeface="Arial" panose="020B0604020202020204" pitchFamily="34" charset="0"/>
              </a:rPr>
              <a:t> </a:t>
            </a:r>
            <a:r>
              <a:rPr sz="1500" spc="-25" dirty="0">
                <a:latin typeface="+mj-lt"/>
                <a:cs typeface="Arial" panose="020B0604020202020204" pitchFamily="34" charset="0"/>
              </a:rPr>
              <a:t>in </a:t>
            </a:r>
            <a:r>
              <a:rPr sz="1500" spc="-20" dirty="0">
                <a:latin typeface="+mj-lt"/>
                <a:cs typeface="Arial" panose="020B0604020202020204" pitchFamily="34" charset="0"/>
              </a:rPr>
              <a:t> </a:t>
            </a:r>
            <a:r>
              <a:rPr sz="1500" dirty="0">
                <a:latin typeface="+mj-lt"/>
                <a:cs typeface="Arial" panose="020B0604020202020204" pitchFamily="34" charset="0"/>
              </a:rPr>
              <a:t>w</a:t>
            </a:r>
            <a:r>
              <a:rPr lang="en-IN" sz="1500" dirty="0">
                <a:latin typeface="+mj-lt"/>
                <a:cs typeface="Arial" panose="020B0604020202020204" pitchFamily="34" charset="0"/>
              </a:rPr>
              <a:t>r</a:t>
            </a:r>
            <a:r>
              <a:rPr sz="1500" dirty="0" err="1">
                <a:latin typeface="+mj-lt"/>
                <a:cs typeface="Arial" panose="020B0604020202020204" pitchFamily="34" charset="0"/>
              </a:rPr>
              <a:t>iting</a:t>
            </a:r>
            <a:r>
              <a:rPr sz="1500" dirty="0">
                <a:latin typeface="+mj-lt"/>
                <a:cs typeface="Arial" panose="020B0604020202020204" pitchFamily="34" charset="0"/>
              </a:rPr>
              <a:t>,</a:t>
            </a:r>
            <a:r>
              <a:rPr sz="1500" spc="5" dirty="0">
                <a:latin typeface="+mj-lt"/>
                <a:cs typeface="Arial" panose="020B0604020202020204" pitchFamily="34" charset="0"/>
              </a:rPr>
              <a:t> </a:t>
            </a:r>
            <a:r>
              <a:rPr sz="1500" spc="-20" dirty="0">
                <a:latin typeface="+mj-lt"/>
                <a:cs typeface="Arial" panose="020B0604020202020204" pitchFamily="34" charset="0"/>
              </a:rPr>
              <a:t>may</a:t>
            </a:r>
            <a:r>
              <a:rPr sz="1500" spc="5" dirty="0">
                <a:latin typeface="+mj-lt"/>
                <a:cs typeface="Arial" panose="020B0604020202020204" pitchFamily="34" charset="0"/>
              </a:rPr>
              <a:t> </a:t>
            </a:r>
            <a:r>
              <a:rPr sz="1500" spc="10" dirty="0">
                <a:latin typeface="+mj-lt"/>
                <a:cs typeface="Arial" panose="020B0604020202020204" pitchFamily="34" charset="0"/>
              </a:rPr>
              <a:t>di</a:t>
            </a:r>
            <a:r>
              <a:rPr lang="en-IN" sz="1500" spc="10" dirty="0">
                <a:latin typeface="+mj-lt"/>
                <a:cs typeface="Arial" panose="020B0604020202020204" pitchFamily="34" charset="0"/>
              </a:rPr>
              <a:t>r</a:t>
            </a:r>
            <a:r>
              <a:rPr sz="1500" spc="10" dirty="0" err="1">
                <a:latin typeface="+mj-lt"/>
                <a:cs typeface="Arial" panose="020B0604020202020204" pitchFamily="34" charset="0"/>
              </a:rPr>
              <a:t>ect</a:t>
            </a:r>
            <a:r>
              <a:rPr sz="1500" spc="30" dirty="0">
                <a:latin typeface="+mj-lt"/>
                <a:cs typeface="Arial" panose="020B0604020202020204" pitchFamily="34" charset="0"/>
              </a:rPr>
              <a:t> </a:t>
            </a:r>
            <a:r>
              <a:rPr sz="1500" spc="-5" dirty="0">
                <a:latin typeface="+mj-lt"/>
                <a:cs typeface="Arial" panose="020B0604020202020204" pitchFamily="34" charset="0"/>
              </a:rPr>
              <a:t>p</a:t>
            </a:r>
            <a:r>
              <a:rPr lang="en-IN" sz="1500" spc="-5" dirty="0">
                <a:latin typeface="+mj-lt"/>
                <a:cs typeface="Arial" panose="020B0604020202020204" pitchFamily="34" charset="0"/>
              </a:rPr>
              <a:t>r</a:t>
            </a:r>
            <a:r>
              <a:rPr sz="1500" spc="-5" dirty="0" err="1">
                <a:latin typeface="+mj-lt"/>
                <a:cs typeface="Arial" panose="020B0604020202020204" pitchFamily="34" charset="0"/>
              </a:rPr>
              <a:t>osecution</a:t>
            </a:r>
            <a:r>
              <a:rPr sz="1500" spc="10" dirty="0">
                <a:latin typeface="+mj-lt"/>
                <a:cs typeface="Arial" panose="020B0604020202020204" pitchFamily="34" charset="0"/>
              </a:rPr>
              <a:t> </a:t>
            </a:r>
            <a:r>
              <a:rPr sz="1500" spc="-30" dirty="0">
                <a:latin typeface="+mj-lt"/>
                <a:cs typeface="Arial" panose="020B0604020202020204" pitchFamily="34" charset="0"/>
              </a:rPr>
              <a:t>by</a:t>
            </a:r>
            <a:r>
              <a:rPr sz="1500" spc="10" dirty="0">
                <a:latin typeface="+mj-lt"/>
                <a:cs typeface="Arial" panose="020B0604020202020204" pitchFamily="34" charset="0"/>
              </a:rPr>
              <a:t> </a:t>
            </a:r>
            <a:r>
              <a:rPr sz="1500" spc="-15" dirty="0">
                <a:latin typeface="+mj-lt"/>
                <a:cs typeface="Arial" panose="020B0604020202020204" pitchFamily="34" charset="0"/>
              </a:rPr>
              <a:t>filing</a:t>
            </a:r>
            <a:r>
              <a:rPr sz="1500" spc="10" dirty="0">
                <a:latin typeface="+mj-lt"/>
                <a:cs typeface="Arial" panose="020B0604020202020204" pitchFamily="34" charset="0"/>
              </a:rPr>
              <a:t> </a:t>
            </a:r>
            <a:r>
              <a:rPr sz="1500" spc="-10" dirty="0">
                <a:latin typeface="+mj-lt"/>
                <a:cs typeface="Arial" panose="020B0604020202020204" pitchFamily="34" charset="0"/>
              </a:rPr>
              <a:t>a</a:t>
            </a:r>
            <a:r>
              <a:rPr sz="1500" spc="5" dirty="0">
                <a:latin typeface="+mj-lt"/>
                <a:cs typeface="Arial" panose="020B0604020202020204" pitchFamily="34" charset="0"/>
              </a:rPr>
              <a:t> C</a:t>
            </a:r>
            <a:r>
              <a:rPr lang="en-IN" sz="1500" spc="5" dirty="0">
                <a:latin typeface="+mj-lt"/>
                <a:cs typeface="Arial" panose="020B0604020202020204" pitchFamily="34" charset="0"/>
              </a:rPr>
              <a:t>r</a:t>
            </a:r>
            <a:r>
              <a:rPr sz="1500" spc="5" dirty="0" err="1">
                <a:latin typeface="+mj-lt"/>
                <a:cs typeface="Arial" panose="020B0604020202020204" pitchFamily="34" charset="0"/>
              </a:rPr>
              <a:t>iminal</a:t>
            </a:r>
            <a:r>
              <a:rPr sz="1500" spc="5" dirty="0">
                <a:latin typeface="+mj-lt"/>
                <a:cs typeface="Arial" panose="020B0604020202020204" pitchFamily="34" charset="0"/>
              </a:rPr>
              <a:t> </a:t>
            </a:r>
            <a:r>
              <a:rPr sz="1500" spc="-15" dirty="0">
                <a:latin typeface="+mj-lt"/>
                <a:cs typeface="Arial" panose="020B0604020202020204" pitchFamily="34" charset="0"/>
              </a:rPr>
              <a:t>Complaint</a:t>
            </a:r>
            <a:r>
              <a:rPr sz="1500" spc="-5" dirty="0">
                <a:latin typeface="+mj-lt"/>
                <a:cs typeface="Arial" panose="020B0604020202020204" pitchFamily="34" charset="0"/>
              </a:rPr>
              <a:t> </a:t>
            </a:r>
            <a:r>
              <a:rPr sz="1500" spc="-15" dirty="0">
                <a:latin typeface="+mj-lt"/>
                <a:cs typeface="Arial" panose="020B0604020202020204" pitchFamily="34" charset="0"/>
              </a:rPr>
              <a:t>against</a:t>
            </a:r>
            <a:r>
              <a:rPr sz="1500" spc="-20" dirty="0">
                <a:latin typeface="+mj-lt"/>
                <a:cs typeface="Arial" panose="020B0604020202020204" pitchFamily="34" charset="0"/>
              </a:rPr>
              <a:t> </a:t>
            </a:r>
            <a:r>
              <a:rPr sz="1500" spc="-15" dirty="0">
                <a:latin typeface="+mj-lt"/>
                <a:cs typeface="Arial" panose="020B0604020202020204" pitchFamily="34" charset="0"/>
              </a:rPr>
              <a:t>the</a:t>
            </a:r>
            <a:r>
              <a:rPr sz="1500" spc="15" dirty="0">
                <a:latin typeface="+mj-lt"/>
                <a:cs typeface="Arial" panose="020B0604020202020204" pitchFamily="34" charset="0"/>
              </a:rPr>
              <a:t> </a:t>
            </a:r>
            <a:r>
              <a:rPr sz="1500" spc="-25" dirty="0">
                <a:latin typeface="+mj-lt"/>
                <a:cs typeface="Arial" panose="020B0604020202020204" pitchFamily="34" charset="0"/>
              </a:rPr>
              <a:t>guilty</a:t>
            </a:r>
            <a:r>
              <a:rPr sz="1500" spc="5" dirty="0">
                <a:latin typeface="+mj-lt"/>
                <a:cs typeface="Arial" panose="020B0604020202020204" pitchFamily="34" charset="0"/>
              </a:rPr>
              <a:t> </a:t>
            </a:r>
            <a:r>
              <a:rPr sz="1500" spc="10" dirty="0">
                <a:latin typeface="+mj-lt"/>
                <a:cs typeface="Arial" panose="020B0604020202020204" pitchFamily="34" charset="0"/>
              </a:rPr>
              <a:t>pe</a:t>
            </a:r>
            <a:r>
              <a:rPr lang="en-IN" sz="1500" spc="10" dirty="0">
                <a:latin typeface="+mj-lt"/>
                <a:cs typeface="Arial" panose="020B0604020202020204" pitchFamily="34" charset="0"/>
              </a:rPr>
              <a:t>r</a:t>
            </a:r>
            <a:r>
              <a:rPr sz="1500" spc="10" dirty="0">
                <a:latin typeface="+mj-lt"/>
                <a:cs typeface="Arial" panose="020B0604020202020204" pitchFamily="34" charset="0"/>
              </a:rPr>
              <a:t>son</a:t>
            </a:r>
            <a:r>
              <a:rPr sz="1500" spc="5" dirty="0">
                <a:latin typeface="+mj-lt"/>
                <a:cs typeface="Arial" panose="020B0604020202020204" pitchFamily="34" charset="0"/>
              </a:rPr>
              <a:t> </a:t>
            </a:r>
            <a:r>
              <a:rPr sz="1500" spc="-35" dirty="0">
                <a:latin typeface="+mj-lt"/>
                <a:cs typeface="Arial" panose="020B0604020202020204" pitchFamily="34" charset="0"/>
              </a:rPr>
              <a:t>by</a:t>
            </a:r>
            <a:r>
              <a:rPr sz="1500" spc="10" dirty="0">
                <a:latin typeface="+mj-lt"/>
                <a:cs typeface="Arial" panose="020B0604020202020204" pitchFamily="34" charset="0"/>
              </a:rPr>
              <a:t> </a:t>
            </a:r>
            <a:r>
              <a:rPr sz="1500" spc="-20" dirty="0">
                <a:latin typeface="+mj-lt"/>
                <a:cs typeface="Arial" panose="020B0604020202020204" pitchFamily="34" charset="0"/>
              </a:rPr>
              <a:t>an</a:t>
            </a:r>
            <a:r>
              <a:rPr sz="1500" spc="5" dirty="0">
                <a:latin typeface="+mj-lt"/>
                <a:cs typeface="Arial" panose="020B0604020202020204" pitchFamily="34" charset="0"/>
              </a:rPr>
              <a:t> </a:t>
            </a:r>
            <a:r>
              <a:rPr sz="1500" spc="20" dirty="0">
                <a:latin typeface="+mj-lt"/>
                <a:cs typeface="Arial" panose="020B0604020202020204" pitchFamily="34" charset="0"/>
              </a:rPr>
              <a:t>office</a:t>
            </a:r>
            <a:r>
              <a:rPr lang="en-IN" sz="1500" spc="20" dirty="0">
                <a:latin typeface="+mj-lt"/>
                <a:cs typeface="Arial" panose="020B0604020202020204" pitchFamily="34" charset="0"/>
              </a:rPr>
              <a:t>r</a:t>
            </a:r>
            <a:r>
              <a:rPr sz="1500" spc="35" dirty="0">
                <a:latin typeface="+mj-lt"/>
                <a:cs typeface="Arial" panose="020B0604020202020204" pitchFamily="34" charset="0"/>
              </a:rPr>
              <a:t> </a:t>
            </a:r>
            <a:r>
              <a:rPr sz="1500" spc="-20" dirty="0">
                <a:latin typeface="+mj-lt"/>
                <a:cs typeface="Arial" panose="020B0604020202020204" pitchFamily="34" charset="0"/>
              </a:rPr>
              <a:t>not</a:t>
            </a:r>
            <a:r>
              <a:rPr sz="1500" dirty="0">
                <a:latin typeface="+mj-lt"/>
                <a:cs typeface="Arial" panose="020B0604020202020204" pitchFamily="34" charset="0"/>
              </a:rPr>
              <a:t> </a:t>
            </a:r>
            <a:r>
              <a:rPr sz="1500" spc="-10" dirty="0">
                <a:latin typeface="+mj-lt"/>
                <a:cs typeface="Arial" panose="020B0604020202020204" pitchFamily="34" charset="0"/>
              </a:rPr>
              <a:t>below</a:t>
            </a:r>
            <a:r>
              <a:rPr sz="1500" spc="5" dirty="0">
                <a:latin typeface="+mj-lt"/>
                <a:cs typeface="Arial" panose="020B0604020202020204" pitchFamily="34" charset="0"/>
              </a:rPr>
              <a:t> </a:t>
            </a:r>
            <a:r>
              <a:rPr sz="1500" spc="-15" dirty="0">
                <a:latin typeface="+mj-lt"/>
                <a:cs typeface="Arial" panose="020B0604020202020204" pitchFamily="34" charset="0"/>
              </a:rPr>
              <a:t>the</a:t>
            </a:r>
            <a:r>
              <a:rPr sz="1500" spc="15" dirty="0">
                <a:latin typeface="+mj-lt"/>
                <a:cs typeface="Arial" panose="020B0604020202020204" pitchFamily="34" charset="0"/>
              </a:rPr>
              <a:t> </a:t>
            </a:r>
            <a:r>
              <a:rPr lang="en-IN" sz="1500" spc="15" dirty="0">
                <a:latin typeface="+mj-lt"/>
                <a:cs typeface="Arial" panose="020B0604020202020204" pitchFamily="34" charset="0"/>
              </a:rPr>
              <a:t>r</a:t>
            </a:r>
            <a:r>
              <a:rPr sz="1500" spc="15" dirty="0" err="1">
                <a:latin typeface="+mj-lt"/>
                <a:cs typeface="Arial" panose="020B0604020202020204" pitchFamily="34" charset="0"/>
              </a:rPr>
              <a:t>ank</a:t>
            </a:r>
            <a:r>
              <a:rPr sz="1500" spc="10" dirty="0">
                <a:latin typeface="+mj-lt"/>
                <a:cs typeface="Arial" panose="020B0604020202020204" pitchFamily="34" charset="0"/>
              </a:rPr>
              <a:t> of</a:t>
            </a:r>
            <a:r>
              <a:rPr sz="1500" spc="35" dirty="0">
                <a:latin typeface="+mj-lt"/>
                <a:cs typeface="Arial" panose="020B0604020202020204" pitchFamily="34" charset="0"/>
              </a:rPr>
              <a:t> </a:t>
            </a:r>
            <a:r>
              <a:rPr sz="1500" spc="-15" dirty="0">
                <a:latin typeface="+mj-lt"/>
                <a:cs typeface="Arial" panose="020B0604020202020204" pitchFamily="34" charset="0"/>
              </a:rPr>
              <a:t>Assistant </a:t>
            </a:r>
            <a:r>
              <a:rPr sz="1500" spc="-10" dirty="0">
                <a:latin typeface="+mj-lt"/>
                <a:cs typeface="Arial" panose="020B0604020202020204" pitchFamily="34" charset="0"/>
              </a:rPr>
              <a:t> </a:t>
            </a:r>
            <a:r>
              <a:rPr sz="1500" spc="15" dirty="0">
                <a:latin typeface="+mj-lt"/>
                <a:cs typeface="Arial" panose="020B0604020202020204" pitchFamily="34" charset="0"/>
              </a:rPr>
              <a:t>Di</a:t>
            </a:r>
            <a:r>
              <a:rPr lang="en-IN" sz="1500" spc="15" dirty="0">
                <a:latin typeface="+mj-lt"/>
                <a:cs typeface="Arial" panose="020B0604020202020204" pitchFamily="34" charset="0"/>
              </a:rPr>
              <a:t>r</a:t>
            </a:r>
            <a:r>
              <a:rPr sz="1500" spc="15" dirty="0" err="1">
                <a:latin typeface="+mj-lt"/>
                <a:cs typeface="Arial" panose="020B0604020202020204" pitchFamily="34" charset="0"/>
              </a:rPr>
              <a:t>ecto</a:t>
            </a:r>
            <a:r>
              <a:rPr lang="en-IN" sz="1500" spc="15" dirty="0">
                <a:latin typeface="+mj-lt"/>
                <a:cs typeface="Arial" panose="020B0604020202020204" pitchFamily="34" charset="0"/>
              </a:rPr>
              <a:t>r</a:t>
            </a:r>
            <a:r>
              <a:rPr sz="1500" spc="15" dirty="0">
                <a:latin typeface="+mj-lt"/>
                <a:cs typeface="Arial" panose="020B0604020202020204" pitchFamily="34" charset="0"/>
              </a:rPr>
              <a:t>.</a:t>
            </a:r>
            <a:endParaRPr sz="1500" dirty="0">
              <a:latin typeface="+mj-lt"/>
              <a:cs typeface="Arial" panose="020B0604020202020204" pitchFamily="34" charset="0"/>
            </a:endParaRPr>
          </a:p>
          <a:p>
            <a:pPr>
              <a:lnSpc>
                <a:spcPct val="100000"/>
              </a:lnSpc>
            </a:pPr>
            <a:endParaRPr sz="1500" dirty="0">
              <a:latin typeface="+mj-lt"/>
              <a:cs typeface="Arial" panose="020B0604020202020204" pitchFamily="34" charset="0"/>
            </a:endParaRPr>
          </a:p>
          <a:p>
            <a:pPr marL="12700" marR="163830">
              <a:lnSpc>
                <a:spcPct val="100000"/>
              </a:lnSpc>
            </a:pPr>
            <a:r>
              <a:rPr sz="1500" spc="10" dirty="0">
                <a:latin typeface="+mj-lt"/>
                <a:cs typeface="Arial" panose="020B0604020202020204" pitchFamily="34" charset="0"/>
              </a:rPr>
              <a:t>(1C)</a:t>
            </a:r>
            <a:r>
              <a:rPr sz="1500" spc="5" dirty="0">
                <a:latin typeface="+mj-lt"/>
                <a:cs typeface="Arial" panose="020B0604020202020204" pitchFamily="34" charset="0"/>
              </a:rPr>
              <a:t> If </a:t>
            </a:r>
            <a:r>
              <a:rPr sz="1500" spc="-30" dirty="0">
                <a:latin typeface="+mj-lt"/>
                <a:cs typeface="Arial" panose="020B0604020202020204" pitchFamily="34" charset="0"/>
              </a:rPr>
              <a:t>any</a:t>
            </a:r>
            <a:r>
              <a:rPr sz="1500" dirty="0">
                <a:latin typeface="+mj-lt"/>
                <a:cs typeface="Arial" panose="020B0604020202020204" pitchFamily="34" charset="0"/>
              </a:rPr>
              <a:t> </a:t>
            </a:r>
            <a:r>
              <a:rPr sz="1500" spc="10" dirty="0">
                <a:latin typeface="+mj-lt"/>
                <a:cs typeface="Arial" panose="020B0604020202020204" pitchFamily="34" charset="0"/>
              </a:rPr>
              <a:t>pe</a:t>
            </a:r>
            <a:r>
              <a:rPr lang="en-IN" sz="1500" spc="10" dirty="0">
                <a:latin typeface="+mj-lt"/>
                <a:cs typeface="Arial" panose="020B0604020202020204" pitchFamily="34" charset="0"/>
              </a:rPr>
              <a:t>r</a:t>
            </a:r>
            <a:r>
              <a:rPr sz="1500" spc="10" dirty="0">
                <a:latin typeface="+mj-lt"/>
                <a:cs typeface="Arial" panose="020B0604020202020204" pitchFamily="34" charset="0"/>
              </a:rPr>
              <a:t>son </a:t>
            </a:r>
            <a:r>
              <a:rPr sz="1500" spc="-15" dirty="0">
                <a:latin typeface="+mj-lt"/>
                <a:cs typeface="Arial" panose="020B0604020202020204" pitchFamily="34" charset="0"/>
              </a:rPr>
              <a:t>is</a:t>
            </a:r>
            <a:r>
              <a:rPr sz="1500" dirty="0">
                <a:latin typeface="+mj-lt"/>
                <a:cs typeface="Arial" panose="020B0604020202020204" pitchFamily="34" charset="0"/>
              </a:rPr>
              <a:t> </a:t>
            </a:r>
            <a:r>
              <a:rPr sz="1500" spc="-10" dirty="0">
                <a:latin typeface="+mj-lt"/>
                <a:cs typeface="Arial" panose="020B0604020202020204" pitchFamily="34" charset="0"/>
              </a:rPr>
              <a:t>found</a:t>
            </a:r>
            <a:r>
              <a:rPr sz="1500" dirty="0">
                <a:latin typeface="+mj-lt"/>
                <a:cs typeface="Arial" panose="020B0604020202020204" pitchFamily="34" charset="0"/>
              </a:rPr>
              <a:t> </a:t>
            </a:r>
            <a:r>
              <a:rPr sz="1500" spc="-10" dirty="0">
                <a:latin typeface="+mj-lt"/>
                <a:cs typeface="Arial" panose="020B0604020202020204" pitchFamily="34" charset="0"/>
              </a:rPr>
              <a:t>to</a:t>
            </a:r>
            <a:r>
              <a:rPr sz="1500" dirty="0">
                <a:latin typeface="+mj-lt"/>
                <a:cs typeface="Arial" panose="020B0604020202020204" pitchFamily="34" charset="0"/>
              </a:rPr>
              <a:t> </a:t>
            </a:r>
            <a:r>
              <a:rPr sz="1500" spc="-15" dirty="0">
                <a:latin typeface="+mj-lt"/>
                <a:cs typeface="Arial" panose="020B0604020202020204" pitchFamily="34" charset="0"/>
              </a:rPr>
              <a:t>have</a:t>
            </a:r>
            <a:r>
              <a:rPr sz="1500" dirty="0">
                <a:latin typeface="+mj-lt"/>
                <a:cs typeface="Arial" panose="020B0604020202020204" pitchFamily="34" charset="0"/>
              </a:rPr>
              <a:t> </a:t>
            </a:r>
            <a:r>
              <a:rPr sz="1500" spc="5" dirty="0" err="1">
                <a:latin typeface="+mj-lt"/>
                <a:cs typeface="Arial" panose="020B0604020202020204" pitchFamily="34" charset="0"/>
              </a:rPr>
              <a:t>acqui</a:t>
            </a:r>
            <a:r>
              <a:rPr lang="en-IN" sz="1500" spc="5" dirty="0">
                <a:latin typeface="+mj-lt"/>
                <a:cs typeface="Arial" panose="020B0604020202020204" pitchFamily="34" charset="0"/>
              </a:rPr>
              <a:t>r</a:t>
            </a:r>
            <a:r>
              <a:rPr sz="1500" spc="5" dirty="0">
                <a:latin typeface="+mj-lt"/>
                <a:cs typeface="Arial" panose="020B0604020202020204" pitchFamily="34" charset="0"/>
              </a:rPr>
              <a:t>ed</a:t>
            </a:r>
            <a:r>
              <a:rPr sz="1500" spc="15" dirty="0">
                <a:latin typeface="+mj-lt"/>
                <a:cs typeface="Arial" panose="020B0604020202020204" pitchFamily="34" charset="0"/>
              </a:rPr>
              <a:t> </a:t>
            </a:r>
            <a:r>
              <a:rPr sz="1500" spc="-30" dirty="0">
                <a:latin typeface="+mj-lt"/>
                <a:cs typeface="Arial" panose="020B0604020202020204" pitchFamily="34" charset="0"/>
              </a:rPr>
              <a:t>any</a:t>
            </a:r>
            <a:r>
              <a:rPr sz="1500" dirty="0">
                <a:latin typeface="+mj-lt"/>
                <a:cs typeface="Arial" panose="020B0604020202020204" pitchFamily="34" charset="0"/>
              </a:rPr>
              <a:t> </a:t>
            </a:r>
            <a:r>
              <a:rPr sz="1500" spc="10" dirty="0" err="1">
                <a:latin typeface="+mj-lt"/>
                <a:cs typeface="Arial" panose="020B0604020202020204" pitchFamily="34" charset="0"/>
              </a:rPr>
              <a:t>fo</a:t>
            </a:r>
            <a:r>
              <a:rPr lang="en-IN" sz="1500" spc="10" dirty="0">
                <a:latin typeface="+mj-lt"/>
                <a:cs typeface="Arial" panose="020B0604020202020204" pitchFamily="34" charset="0"/>
              </a:rPr>
              <a:t>r</a:t>
            </a:r>
            <a:r>
              <a:rPr sz="1500" spc="10" dirty="0" err="1">
                <a:latin typeface="+mj-lt"/>
                <a:cs typeface="Arial" panose="020B0604020202020204" pitchFamily="34" charset="0"/>
              </a:rPr>
              <a:t>eign</a:t>
            </a:r>
            <a:r>
              <a:rPr sz="1500" spc="30" dirty="0">
                <a:latin typeface="+mj-lt"/>
                <a:cs typeface="Arial" panose="020B0604020202020204" pitchFamily="34" charset="0"/>
              </a:rPr>
              <a:t> </a:t>
            </a:r>
            <a:r>
              <a:rPr sz="1500" spc="-10" dirty="0">
                <a:latin typeface="+mj-lt"/>
                <a:cs typeface="Arial" panose="020B0604020202020204" pitchFamily="34" charset="0"/>
              </a:rPr>
              <a:t>exchange,</a:t>
            </a:r>
            <a:r>
              <a:rPr sz="1500" spc="30" dirty="0">
                <a:latin typeface="+mj-lt"/>
                <a:cs typeface="Arial" panose="020B0604020202020204" pitchFamily="34" charset="0"/>
              </a:rPr>
              <a:t> </a:t>
            </a:r>
            <a:r>
              <a:rPr sz="1500" spc="10" dirty="0" err="1">
                <a:latin typeface="+mj-lt"/>
                <a:cs typeface="Arial" panose="020B0604020202020204" pitchFamily="34" charset="0"/>
              </a:rPr>
              <a:t>fo</a:t>
            </a:r>
            <a:r>
              <a:rPr lang="en-IN" sz="1500" spc="10" dirty="0">
                <a:latin typeface="+mj-lt"/>
                <a:cs typeface="Arial" panose="020B0604020202020204" pitchFamily="34" charset="0"/>
              </a:rPr>
              <a:t>r</a:t>
            </a:r>
            <a:r>
              <a:rPr sz="1500" spc="10" dirty="0" err="1">
                <a:latin typeface="+mj-lt"/>
                <a:cs typeface="Arial" panose="020B0604020202020204" pitchFamily="34" charset="0"/>
              </a:rPr>
              <a:t>eign</a:t>
            </a:r>
            <a:r>
              <a:rPr sz="1500" spc="25" dirty="0">
                <a:latin typeface="+mj-lt"/>
                <a:cs typeface="Arial" panose="020B0604020202020204" pitchFamily="34" charset="0"/>
              </a:rPr>
              <a:t> </a:t>
            </a:r>
            <a:r>
              <a:rPr sz="1500" spc="-5" dirty="0" err="1">
                <a:latin typeface="+mj-lt"/>
                <a:cs typeface="Arial" panose="020B0604020202020204" pitchFamily="34" charset="0"/>
              </a:rPr>
              <a:t>secu</a:t>
            </a:r>
            <a:r>
              <a:rPr lang="en-IN" sz="1500" spc="-5" dirty="0">
                <a:latin typeface="+mj-lt"/>
                <a:cs typeface="Arial" panose="020B0604020202020204" pitchFamily="34" charset="0"/>
              </a:rPr>
              <a:t>r</a:t>
            </a:r>
            <a:r>
              <a:rPr sz="1500" spc="-5" dirty="0" err="1">
                <a:latin typeface="+mj-lt"/>
                <a:cs typeface="Arial" panose="020B0604020202020204" pitchFamily="34" charset="0"/>
              </a:rPr>
              <a:t>ity</a:t>
            </a:r>
            <a:r>
              <a:rPr sz="1500" spc="25" dirty="0">
                <a:latin typeface="+mj-lt"/>
                <a:cs typeface="Arial" panose="020B0604020202020204" pitchFamily="34" charset="0"/>
              </a:rPr>
              <a:t> </a:t>
            </a:r>
            <a:r>
              <a:rPr sz="1500" spc="60" dirty="0">
                <a:latin typeface="+mj-lt"/>
                <a:cs typeface="Arial" panose="020B0604020202020204" pitchFamily="34" charset="0"/>
              </a:rPr>
              <a:t>o</a:t>
            </a:r>
            <a:r>
              <a:rPr lang="en-IN" sz="1500" spc="60" dirty="0">
                <a:latin typeface="+mj-lt"/>
                <a:cs typeface="Arial" panose="020B0604020202020204" pitchFamily="34" charset="0"/>
              </a:rPr>
              <a:t>r</a:t>
            </a:r>
            <a:r>
              <a:rPr sz="1500" spc="-5" dirty="0">
                <a:latin typeface="+mj-lt"/>
                <a:cs typeface="Arial" panose="020B0604020202020204" pitchFamily="34" charset="0"/>
              </a:rPr>
              <a:t> </a:t>
            </a:r>
            <a:r>
              <a:rPr sz="1500" spc="-10" dirty="0">
                <a:latin typeface="+mj-lt"/>
                <a:cs typeface="Arial" panose="020B0604020202020204" pitchFamily="34" charset="0"/>
              </a:rPr>
              <a:t>immovable</a:t>
            </a:r>
            <a:r>
              <a:rPr sz="1500" spc="-15" dirty="0">
                <a:latin typeface="+mj-lt"/>
                <a:cs typeface="Arial" panose="020B0604020202020204" pitchFamily="34" charset="0"/>
              </a:rPr>
              <a:t> </a:t>
            </a:r>
            <a:r>
              <a:rPr sz="1500" spc="15" dirty="0">
                <a:latin typeface="+mj-lt"/>
                <a:cs typeface="Arial" panose="020B0604020202020204" pitchFamily="34" charset="0"/>
              </a:rPr>
              <a:t>p</a:t>
            </a:r>
            <a:r>
              <a:rPr lang="en-IN" sz="1500" spc="15" dirty="0">
                <a:latin typeface="+mj-lt"/>
                <a:cs typeface="Arial" panose="020B0604020202020204" pitchFamily="34" charset="0"/>
              </a:rPr>
              <a:t>r</a:t>
            </a:r>
            <a:r>
              <a:rPr sz="1500" spc="15" dirty="0" err="1">
                <a:latin typeface="+mj-lt"/>
                <a:cs typeface="Arial" panose="020B0604020202020204" pitchFamily="34" charset="0"/>
              </a:rPr>
              <a:t>ope</a:t>
            </a:r>
            <a:r>
              <a:rPr lang="en-IN" sz="1500" spc="15" dirty="0">
                <a:latin typeface="+mj-lt"/>
                <a:cs typeface="Arial" panose="020B0604020202020204" pitchFamily="34" charset="0"/>
              </a:rPr>
              <a:t>r</a:t>
            </a:r>
            <a:r>
              <a:rPr sz="1500" spc="15" dirty="0">
                <a:latin typeface="+mj-lt"/>
                <a:cs typeface="Arial" panose="020B0604020202020204" pitchFamily="34" charset="0"/>
              </a:rPr>
              <a:t>ty,</a:t>
            </a:r>
            <a:r>
              <a:rPr sz="1500" spc="25" dirty="0">
                <a:latin typeface="+mj-lt"/>
                <a:cs typeface="Arial" panose="020B0604020202020204" pitchFamily="34" charset="0"/>
              </a:rPr>
              <a:t> </a:t>
            </a:r>
            <a:r>
              <a:rPr sz="1500" spc="-15" dirty="0">
                <a:latin typeface="+mj-lt"/>
                <a:cs typeface="Arial" panose="020B0604020202020204" pitchFamily="34" charset="0"/>
              </a:rPr>
              <a:t>situated</a:t>
            </a:r>
            <a:r>
              <a:rPr sz="1500" spc="-10" dirty="0">
                <a:latin typeface="+mj-lt"/>
                <a:cs typeface="Arial" panose="020B0604020202020204" pitchFamily="34" charset="0"/>
              </a:rPr>
              <a:t> </a:t>
            </a:r>
            <a:r>
              <a:rPr sz="1500" spc="-15" dirty="0">
                <a:latin typeface="+mj-lt"/>
                <a:cs typeface="Arial" panose="020B0604020202020204" pitchFamily="34" charset="0"/>
              </a:rPr>
              <a:t>outside</a:t>
            </a:r>
            <a:r>
              <a:rPr sz="1500" dirty="0">
                <a:latin typeface="+mj-lt"/>
                <a:cs typeface="Arial" panose="020B0604020202020204" pitchFamily="34" charset="0"/>
              </a:rPr>
              <a:t> </a:t>
            </a:r>
            <a:r>
              <a:rPr sz="1500" spc="-10" dirty="0">
                <a:latin typeface="+mj-lt"/>
                <a:cs typeface="Arial" panose="020B0604020202020204" pitchFamily="34" charset="0"/>
              </a:rPr>
              <a:t>India,</a:t>
            </a:r>
            <a:r>
              <a:rPr sz="1500" spc="5" dirty="0">
                <a:latin typeface="+mj-lt"/>
                <a:cs typeface="Arial" panose="020B0604020202020204" pitchFamily="34" charset="0"/>
              </a:rPr>
              <a:t> </a:t>
            </a:r>
            <a:r>
              <a:rPr sz="1500" spc="10" dirty="0">
                <a:latin typeface="+mj-lt"/>
                <a:cs typeface="Arial" panose="020B0604020202020204" pitchFamily="34" charset="0"/>
              </a:rPr>
              <a:t>of </a:t>
            </a:r>
            <a:r>
              <a:rPr sz="1500" spc="15" dirty="0">
                <a:latin typeface="+mj-lt"/>
                <a:cs typeface="Arial" panose="020B0604020202020204" pitchFamily="34" charset="0"/>
              </a:rPr>
              <a:t> </a:t>
            </a:r>
            <a:r>
              <a:rPr sz="1500" spc="-15" dirty="0">
                <a:latin typeface="+mj-lt"/>
                <a:cs typeface="Arial" panose="020B0604020202020204" pitchFamily="34" charset="0"/>
              </a:rPr>
              <a:t>the</a:t>
            </a:r>
            <a:r>
              <a:rPr sz="1500" dirty="0">
                <a:latin typeface="+mj-lt"/>
                <a:cs typeface="Arial" panose="020B0604020202020204" pitchFamily="34" charset="0"/>
              </a:rPr>
              <a:t> </a:t>
            </a:r>
            <a:r>
              <a:rPr sz="1500" spc="5" dirty="0" err="1">
                <a:latin typeface="+mj-lt"/>
                <a:cs typeface="Arial" panose="020B0604020202020204" pitchFamily="34" charset="0"/>
              </a:rPr>
              <a:t>agg</a:t>
            </a:r>
            <a:r>
              <a:rPr lang="en-IN" sz="1500" spc="5" dirty="0">
                <a:latin typeface="+mj-lt"/>
                <a:cs typeface="Arial" panose="020B0604020202020204" pitchFamily="34" charset="0"/>
              </a:rPr>
              <a:t>r</a:t>
            </a:r>
            <a:r>
              <a:rPr sz="1500" spc="5" dirty="0" err="1">
                <a:latin typeface="+mj-lt"/>
                <a:cs typeface="Arial" panose="020B0604020202020204" pitchFamily="34" charset="0"/>
              </a:rPr>
              <a:t>egate</a:t>
            </a:r>
            <a:r>
              <a:rPr sz="1500" spc="10" dirty="0">
                <a:latin typeface="+mj-lt"/>
                <a:cs typeface="Arial" panose="020B0604020202020204" pitchFamily="34" charset="0"/>
              </a:rPr>
              <a:t> </a:t>
            </a:r>
            <a:r>
              <a:rPr sz="1500" spc="-15" dirty="0">
                <a:latin typeface="+mj-lt"/>
                <a:cs typeface="Arial" panose="020B0604020202020204" pitchFamily="34" charset="0"/>
              </a:rPr>
              <a:t>value</a:t>
            </a:r>
            <a:r>
              <a:rPr sz="1500" dirty="0">
                <a:latin typeface="+mj-lt"/>
                <a:cs typeface="Arial" panose="020B0604020202020204" pitchFamily="34" charset="0"/>
              </a:rPr>
              <a:t> </a:t>
            </a:r>
            <a:r>
              <a:rPr sz="1500" spc="-10" dirty="0">
                <a:latin typeface="+mj-lt"/>
                <a:cs typeface="Arial" panose="020B0604020202020204" pitchFamily="34" charset="0"/>
              </a:rPr>
              <a:t>exceeding</a:t>
            </a:r>
            <a:r>
              <a:rPr sz="1500" spc="30" dirty="0">
                <a:latin typeface="+mj-lt"/>
                <a:cs typeface="Arial" panose="020B0604020202020204" pitchFamily="34" charset="0"/>
              </a:rPr>
              <a:t> </a:t>
            </a:r>
            <a:r>
              <a:rPr sz="1500" spc="-15" dirty="0">
                <a:latin typeface="+mj-lt"/>
                <a:cs typeface="Arial" panose="020B0604020202020204" pitchFamily="34" charset="0"/>
              </a:rPr>
              <a:t>the</a:t>
            </a:r>
            <a:r>
              <a:rPr sz="1500" spc="5" dirty="0">
                <a:latin typeface="+mj-lt"/>
                <a:cs typeface="Arial" panose="020B0604020202020204" pitchFamily="34" charset="0"/>
              </a:rPr>
              <a:t> </a:t>
            </a:r>
            <a:r>
              <a:rPr sz="1500" dirty="0" err="1">
                <a:latin typeface="+mj-lt"/>
                <a:cs typeface="Arial" panose="020B0604020202020204" pitchFamily="34" charset="0"/>
              </a:rPr>
              <a:t>th</a:t>
            </a:r>
            <a:r>
              <a:rPr lang="en-IN" sz="1500" dirty="0">
                <a:latin typeface="+mj-lt"/>
                <a:cs typeface="Arial" panose="020B0604020202020204" pitchFamily="34" charset="0"/>
              </a:rPr>
              <a:t>r</a:t>
            </a:r>
            <a:r>
              <a:rPr sz="1500" dirty="0" err="1">
                <a:latin typeface="+mj-lt"/>
                <a:cs typeface="Arial" panose="020B0604020202020204" pitchFamily="34" charset="0"/>
              </a:rPr>
              <a:t>eshold</a:t>
            </a:r>
            <a:r>
              <a:rPr sz="1500" spc="5" dirty="0">
                <a:latin typeface="+mj-lt"/>
                <a:cs typeface="Arial" panose="020B0604020202020204" pitchFamily="34" charset="0"/>
              </a:rPr>
              <a:t> </a:t>
            </a:r>
            <a:r>
              <a:rPr sz="1500" spc="15" dirty="0">
                <a:latin typeface="+mj-lt"/>
                <a:cs typeface="Arial" panose="020B0604020202020204" pitchFamily="34" charset="0"/>
              </a:rPr>
              <a:t>p</a:t>
            </a:r>
            <a:r>
              <a:rPr lang="en-IN" sz="1500" spc="15" dirty="0">
                <a:latin typeface="+mj-lt"/>
                <a:cs typeface="Arial" panose="020B0604020202020204" pitchFamily="34" charset="0"/>
              </a:rPr>
              <a:t>r</a:t>
            </a:r>
            <a:r>
              <a:rPr sz="1500" spc="15" dirty="0">
                <a:latin typeface="+mj-lt"/>
                <a:cs typeface="Arial" panose="020B0604020202020204" pitchFamily="34" charset="0"/>
              </a:rPr>
              <a:t>esc</a:t>
            </a:r>
            <a:r>
              <a:rPr lang="en-IN" sz="1500" spc="15" dirty="0">
                <a:latin typeface="+mj-lt"/>
                <a:cs typeface="Arial" panose="020B0604020202020204" pitchFamily="34" charset="0"/>
              </a:rPr>
              <a:t>r</a:t>
            </a:r>
            <a:r>
              <a:rPr sz="1500" spc="15" dirty="0" err="1">
                <a:latin typeface="+mj-lt"/>
                <a:cs typeface="Arial" panose="020B0604020202020204" pitchFamily="34" charset="0"/>
              </a:rPr>
              <a:t>ibed</a:t>
            </a:r>
            <a:r>
              <a:rPr sz="1500" spc="40" dirty="0">
                <a:latin typeface="+mj-lt"/>
                <a:cs typeface="Arial" panose="020B0604020202020204" pitchFamily="34" charset="0"/>
              </a:rPr>
              <a:t> </a:t>
            </a:r>
            <a:r>
              <a:rPr sz="1500" spc="15" dirty="0" err="1">
                <a:latin typeface="+mj-lt"/>
                <a:cs typeface="Arial" panose="020B0604020202020204" pitchFamily="34" charset="0"/>
              </a:rPr>
              <a:t>unde</a:t>
            </a:r>
            <a:r>
              <a:rPr lang="en-IN" sz="1500" spc="15" dirty="0">
                <a:latin typeface="+mj-lt"/>
                <a:cs typeface="Arial" panose="020B0604020202020204" pitchFamily="34" charset="0"/>
              </a:rPr>
              <a:t>r</a:t>
            </a:r>
            <a:r>
              <a:rPr sz="1500" spc="5" dirty="0">
                <a:latin typeface="+mj-lt"/>
                <a:cs typeface="Arial" panose="020B0604020202020204" pitchFamily="34" charset="0"/>
              </a:rPr>
              <a:t> </a:t>
            </a:r>
            <a:r>
              <a:rPr sz="1500" spc="-15" dirty="0">
                <a:latin typeface="+mj-lt"/>
                <a:cs typeface="Arial" panose="020B0604020202020204" pitchFamily="34" charset="0"/>
              </a:rPr>
              <a:t>the</a:t>
            </a:r>
            <a:r>
              <a:rPr sz="1500" spc="15" dirty="0">
                <a:latin typeface="+mj-lt"/>
                <a:cs typeface="Arial" panose="020B0604020202020204" pitchFamily="34" charset="0"/>
              </a:rPr>
              <a:t> </a:t>
            </a:r>
            <a:r>
              <a:rPr sz="1500" spc="5" dirty="0">
                <a:latin typeface="+mj-lt"/>
                <a:cs typeface="Arial" panose="020B0604020202020204" pitchFamily="34" charset="0"/>
              </a:rPr>
              <a:t>p</a:t>
            </a:r>
            <a:r>
              <a:rPr lang="en-IN" sz="1500" spc="5" dirty="0">
                <a:latin typeface="+mj-lt"/>
                <a:cs typeface="Arial" panose="020B0604020202020204" pitchFamily="34" charset="0"/>
              </a:rPr>
              <a:t>r</a:t>
            </a:r>
            <a:r>
              <a:rPr sz="1500" spc="5" dirty="0" err="1">
                <a:latin typeface="+mj-lt"/>
                <a:cs typeface="Arial" panose="020B0604020202020204" pitchFamily="34" charset="0"/>
              </a:rPr>
              <a:t>oviso</a:t>
            </a:r>
            <a:r>
              <a:rPr sz="1500" spc="-15" dirty="0">
                <a:latin typeface="+mj-lt"/>
                <a:cs typeface="Arial" panose="020B0604020202020204" pitchFamily="34" charset="0"/>
              </a:rPr>
              <a:t> </a:t>
            </a:r>
            <a:r>
              <a:rPr sz="1500" spc="-10" dirty="0">
                <a:latin typeface="+mj-lt"/>
                <a:cs typeface="Arial" panose="020B0604020202020204" pitchFamily="34" charset="0"/>
              </a:rPr>
              <a:t>to</a:t>
            </a:r>
            <a:r>
              <a:rPr sz="1500" dirty="0">
                <a:latin typeface="+mj-lt"/>
                <a:cs typeface="Arial" panose="020B0604020202020204" pitchFamily="34" charset="0"/>
              </a:rPr>
              <a:t> </a:t>
            </a:r>
            <a:r>
              <a:rPr sz="1500" spc="-35" dirty="0">
                <a:latin typeface="+mj-lt"/>
                <a:cs typeface="Arial" panose="020B0604020202020204" pitchFamily="34" charset="0"/>
              </a:rPr>
              <a:t>sub-section</a:t>
            </a:r>
            <a:r>
              <a:rPr sz="1500" spc="-10" dirty="0">
                <a:latin typeface="+mj-lt"/>
                <a:cs typeface="Arial" panose="020B0604020202020204" pitchFamily="34" charset="0"/>
              </a:rPr>
              <a:t> </a:t>
            </a:r>
            <a:r>
              <a:rPr sz="1500" spc="5" dirty="0">
                <a:latin typeface="+mj-lt"/>
                <a:cs typeface="Arial" panose="020B0604020202020204" pitchFamily="34" charset="0"/>
              </a:rPr>
              <a:t>(1)</a:t>
            </a:r>
            <a:r>
              <a:rPr sz="1500" spc="-5" dirty="0">
                <a:latin typeface="+mj-lt"/>
                <a:cs typeface="Arial" panose="020B0604020202020204" pitchFamily="34" charset="0"/>
              </a:rPr>
              <a:t> </a:t>
            </a:r>
            <a:r>
              <a:rPr sz="1500" spc="10" dirty="0">
                <a:latin typeface="+mj-lt"/>
                <a:cs typeface="Arial" panose="020B0604020202020204" pitchFamily="34" charset="0"/>
              </a:rPr>
              <a:t>of </a:t>
            </a:r>
            <a:r>
              <a:rPr sz="1500" spc="-15" dirty="0">
                <a:latin typeface="+mj-lt"/>
                <a:cs typeface="Arial" panose="020B0604020202020204" pitchFamily="34" charset="0"/>
              </a:rPr>
              <a:t>section</a:t>
            </a:r>
            <a:r>
              <a:rPr sz="1500" spc="10" dirty="0">
                <a:latin typeface="+mj-lt"/>
                <a:cs typeface="Arial" panose="020B0604020202020204" pitchFamily="34" charset="0"/>
              </a:rPr>
              <a:t> </a:t>
            </a:r>
            <a:r>
              <a:rPr sz="1500" dirty="0">
                <a:latin typeface="+mj-lt"/>
                <a:cs typeface="Arial" panose="020B0604020202020204" pitchFamily="34" charset="0"/>
              </a:rPr>
              <a:t>37A,</a:t>
            </a:r>
            <a:r>
              <a:rPr sz="1500" spc="-5" dirty="0">
                <a:latin typeface="+mj-lt"/>
                <a:cs typeface="Arial" panose="020B0604020202020204" pitchFamily="34" charset="0"/>
              </a:rPr>
              <a:t> </a:t>
            </a:r>
            <a:r>
              <a:rPr sz="1500" spc="-10" dirty="0">
                <a:latin typeface="+mj-lt"/>
                <a:cs typeface="Arial" panose="020B0604020202020204" pitchFamily="34" charset="0"/>
              </a:rPr>
              <a:t>he</a:t>
            </a:r>
            <a:r>
              <a:rPr sz="1500" spc="10" dirty="0">
                <a:latin typeface="+mj-lt"/>
                <a:cs typeface="Arial" panose="020B0604020202020204" pitchFamily="34" charset="0"/>
              </a:rPr>
              <a:t> </a:t>
            </a:r>
            <a:r>
              <a:rPr sz="1500" spc="-15" dirty="0">
                <a:latin typeface="+mj-lt"/>
                <a:cs typeface="Arial" panose="020B0604020202020204" pitchFamily="34" charset="0"/>
              </a:rPr>
              <a:t>shall </a:t>
            </a:r>
            <a:r>
              <a:rPr sz="1500" spc="-5" dirty="0">
                <a:latin typeface="+mj-lt"/>
                <a:cs typeface="Arial" panose="020B0604020202020204" pitchFamily="34" charset="0"/>
              </a:rPr>
              <a:t>be,</a:t>
            </a:r>
            <a:r>
              <a:rPr sz="1500" spc="20" dirty="0">
                <a:latin typeface="+mj-lt"/>
                <a:cs typeface="Arial" panose="020B0604020202020204" pitchFamily="34" charset="0"/>
              </a:rPr>
              <a:t> </a:t>
            </a:r>
            <a:r>
              <a:rPr sz="1500" spc="-25" dirty="0">
                <a:latin typeface="+mj-lt"/>
                <a:cs typeface="Arial" panose="020B0604020202020204" pitchFamily="34" charset="0"/>
              </a:rPr>
              <a:t>in</a:t>
            </a:r>
            <a:r>
              <a:rPr sz="1500" spc="-5" dirty="0">
                <a:latin typeface="+mj-lt"/>
                <a:cs typeface="Arial" panose="020B0604020202020204" pitchFamily="34" charset="0"/>
              </a:rPr>
              <a:t> </a:t>
            </a:r>
            <a:r>
              <a:rPr sz="1500" spc="-15" dirty="0">
                <a:latin typeface="+mj-lt"/>
                <a:cs typeface="Arial" panose="020B0604020202020204" pitchFamily="34" charset="0"/>
              </a:rPr>
              <a:t>addition</a:t>
            </a:r>
            <a:r>
              <a:rPr sz="1500" spc="-10" dirty="0">
                <a:latin typeface="+mj-lt"/>
                <a:cs typeface="Arial" panose="020B0604020202020204" pitchFamily="34" charset="0"/>
              </a:rPr>
              <a:t> </a:t>
            </a:r>
            <a:r>
              <a:rPr sz="1500" spc="-15" dirty="0">
                <a:latin typeface="+mj-lt"/>
                <a:cs typeface="Arial" panose="020B0604020202020204" pitchFamily="34" charset="0"/>
              </a:rPr>
              <a:t>to </a:t>
            </a:r>
            <a:r>
              <a:rPr sz="1500" spc="-10" dirty="0">
                <a:latin typeface="+mj-lt"/>
                <a:cs typeface="Arial" panose="020B0604020202020204" pitchFamily="34" charset="0"/>
              </a:rPr>
              <a:t> </a:t>
            </a:r>
            <a:r>
              <a:rPr sz="1500" spc="-15" dirty="0">
                <a:latin typeface="+mj-lt"/>
                <a:cs typeface="Arial" panose="020B0604020202020204" pitchFamily="34" charset="0"/>
              </a:rPr>
              <a:t>the</a:t>
            </a:r>
            <a:r>
              <a:rPr sz="1500" spc="-5" dirty="0">
                <a:latin typeface="+mj-lt"/>
                <a:cs typeface="Arial" panose="020B0604020202020204" pitchFamily="34" charset="0"/>
              </a:rPr>
              <a:t> </a:t>
            </a:r>
            <a:r>
              <a:rPr sz="1500" spc="-20" dirty="0">
                <a:latin typeface="+mj-lt"/>
                <a:cs typeface="Arial" panose="020B0604020202020204" pitchFamily="34" charset="0"/>
              </a:rPr>
              <a:t>penalty</a:t>
            </a:r>
            <a:r>
              <a:rPr sz="1500" spc="10" dirty="0">
                <a:latin typeface="+mj-lt"/>
                <a:cs typeface="Arial" panose="020B0604020202020204" pitchFamily="34" charset="0"/>
              </a:rPr>
              <a:t> </a:t>
            </a:r>
            <a:r>
              <a:rPr sz="1500" spc="-5" dirty="0">
                <a:latin typeface="+mj-lt"/>
                <a:cs typeface="Arial" panose="020B0604020202020204" pitchFamily="34" charset="0"/>
              </a:rPr>
              <a:t>imposed</a:t>
            </a:r>
            <a:r>
              <a:rPr sz="1500" spc="-10" dirty="0">
                <a:latin typeface="+mj-lt"/>
                <a:cs typeface="Arial" panose="020B0604020202020204" pitchFamily="34" charset="0"/>
              </a:rPr>
              <a:t> </a:t>
            </a:r>
            <a:r>
              <a:rPr sz="1500" spc="10" dirty="0" err="1">
                <a:latin typeface="+mj-lt"/>
                <a:cs typeface="Arial" panose="020B0604020202020204" pitchFamily="34" charset="0"/>
              </a:rPr>
              <a:t>unde</a:t>
            </a:r>
            <a:r>
              <a:rPr lang="en-IN" sz="1500" spc="10" dirty="0">
                <a:latin typeface="+mj-lt"/>
                <a:cs typeface="Arial" panose="020B0604020202020204" pitchFamily="34" charset="0"/>
              </a:rPr>
              <a:t>r</a:t>
            </a:r>
            <a:r>
              <a:rPr sz="1500" dirty="0">
                <a:latin typeface="+mj-lt"/>
                <a:cs typeface="Arial" panose="020B0604020202020204" pitchFamily="34" charset="0"/>
              </a:rPr>
              <a:t> </a:t>
            </a:r>
            <a:r>
              <a:rPr sz="1500" spc="-35" dirty="0">
                <a:latin typeface="+mj-lt"/>
                <a:cs typeface="Arial" panose="020B0604020202020204" pitchFamily="34" charset="0"/>
              </a:rPr>
              <a:t>sub-section</a:t>
            </a:r>
            <a:r>
              <a:rPr sz="1500" spc="-10" dirty="0">
                <a:latin typeface="+mj-lt"/>
                <a:cs typeface="Arial" panose="020B0604020202020204" pitchFamily="34" charset="0"/>
              </a:rPr>
              <a:t> </a:t>
            </a:r>
            <a:r>
              <a:rPr sz="1500" spc="10" dirty="0">
                <a:latin typeface="+mj-lt"/>
                <a:cs typeface="Arial" panose="020B0604020202020204" pitchFamily="34" charset="0"/>
              </a:rPr>
              <a:t>(1A),</a:t>
            </a:r>
            <a:r>
              <a:rPr sz="1500" dirty="0">
                <a:latin typeface="+mj-lt"/>
                <a:cs typeface="Arial" panose="020B0604020202020204" pitchFamily="34" charset="0"/>
              </a:rPr>
              <a:t> </a:t>
            </a:r>
            <a:r>
              <a:rPr sz="1500" i="1" u="sng" spc="-40" dirty="0">
                <a:uFill>
                  <a:solidFill>
                    <a:srgbClr val="000000"/>
                  </a:solidFill>
                </a:uFill>
                <a:latin typeface="+mj-lt"/>
                <a:cs typeface="Arial" panose="020B0604020202020204" pitchFamily="34" charset="0"/>
              </a:rPr>
              <a:t>punishable</a:t>
            </a:r>
            <a:r>
              <a:rPr sz="1500" i="1" u="sng" spc="-25" dirty="0">
                <a:uFill>
                  <a:solidFill>
                    <a:srgbClr val="000000"/>
                  </a:solidFill>
                </a:uFill>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with</a:t>
            </a:r>
            <a:r>
              <a:rPr sz="1500" i="1" u="sng" spc="-25" dirty="0">
                <a:uFill>
                  <a:solidFill>
                    <a:srgbClr val="000000"/>
                  </a:solidFill>
                </a:uFill>
                <a:latin typeface="+mj-lt"/>
                <a:cs typeface="Arial" panose="020B0604020202020204" pitchFamily="34" charset="0"/>
              </a:rPr>
              <a:t> imp</a:t>
            </a:r>
            <a:r>
              <a:rPr lang="en-IN" sz="1500" i="1" u="sng" spc="-25" dirty="0">
                <a:uFill>
                  <a:solidFill>
                    <a:srgbClr val="000000"/>
                  </a:solidFill>
                </a:uFill>
                <a:latin typeface="+mj-lt"/>
                <a:cs typeface="Arial" panose="020B0604020202020204" pitchFamily="34" charset="0"/>
              </a:rPr>
              <a:t>r</a:t>
            </a:r>
            <a:r>
              <a:rPr sz="1500" i="1" u="sng" spc="-25" dirty="0" err="1">
                <a:uFill>
                  <a:solidFill>
                    <a:srgbClr val="000000"/>
                  </a:solidFill>
                </a:uFill>
                <a:latin typeface="+mj-lt"/>
                <a:cs typeface="Arial" panose="020B0604020202020204" pitchFamily="34" charset="0"/>
              </a:rPr>
              <a:t>isonment</a:t>
            </a:r>
            <a:r>
              <a:rPr sz="1500" i="1" u="sng" spc="-20" dirty="0">
                <a:uFill>
                  <a:solidFill>
                    <a:srgbClr val="000000"/>
                  </a:solidFill>
                </a:uFill>
                <a:latin typeface="+mj-lt"/>
                <a:cs typeface="Arial" panose="020B0604020202020204" pitchFamily="34" charset="0"/>
              </a:rPr>
              <a:t> </a:t>
            </a:r>
            <a:r>
              <a:rPr sz="1500" i="1" u="sng" spc="30" dirty="0" err="1">
                <a:uFill>
                  <a:solidFill>
                    <a:srgbClr val="000000"/>
                  </a:solidFill>
                </a:uFill>
                <a:latin typeface="+mj-lt"/>
                <a:cs typeface="Arial" panose="020B0604020202020204" pitchFamily="34" charset="0"/>
              </a:rPr>
              <a:t>fo</a:t>
            </a:r>
            <a:r>
              <a:rPr lang="en-IN" sz="1500" i="1" u="sng" spc="30" dirty="0">
                <a:uFill>
                  <a:solidFill>
                    <a:srgbClr val="000000"/>
                  </a:solidFill>
                </a:uFill>
                <a:latin typeface="+mj-lt"/>
                <a:cs typeface="Arial" panose="020B0604020202020204" pitchFamily="34" charset="0"/>
              </a:rPr>
              <a:t>r</a:t>
            </a:r>
            <a:r>
              <a:rPr sz="1500" i="1" u="sng" spc="-25"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a</a:t>
            </a:r>
            <a:r>
              <a:rPr sz="1500" i="1" u="sng" spc="-15" dirty="0">
                <a:uFill>
                  <a:solidFill>
                    <a:srgbClr val="000000"/>
                  </a:solidFill>
                </a:uFill>
                <a:latin typeface="+mj-lt"/>
                <a:cs typeface="Arial" panose="020B0604020202020204" pitchFamily="34" charset="0"/>
              </a:rPr>
              <a:t> </a:t>
            </a:r>
            <a:r>
              <a:rPr sz="1500" i="1" u="sng" spc="5" dirty="0" err="1">
                <a:uFill>
                  <a:solidFill>
                    <a:srgbClr val="000000"/>
                  </a:solidFill>
                </a:uFill>
                <a:latin typeface="+mj-lt"/>
                <a:cs typeface="Arial" panose="020B0604020202020204" pitchFamily="34" charset="0"/>
              </a:rPr>
              <a:t>te</a:t>
            </a:r>
            <a:r>
              <a:rPr lang="en-IN" sz="1500" i="1" u="sng" spc="5" dirty="0">
                <a:uFill>
                  <a:solidFill>
                    <a:srgbClr val="000000"/>
                  </a:solidFill>
                </a:uFill>
                <a:latin typeface="+mj-lt"/>
                <a:cs typeface="Arial" panose="020B0604020202020204" pitchFamily="34" charset="0"/>
              </a:rPr>
              <a:t>r</a:t>
            </a:r>
            <a:r>
              <a:rPr sz="1500" i="1" u="sng" spc="5" dirty="0">
                <a:uFill>
                  <a:solidFill>
                    <a:srgbClr val="000000"/>
                  </a:solidFill>
                </a:uFill>
                <a:latin typeface="+mj-lt"/>
                <a:cs typeface="Arial" panose="020B0604020202020204" pitchFamily="34" charset="0"/>
              </a:rPr>
              <a:t>m</a:t>
            </a:r>
            <a:r>
              <a:rPr sz="1500" i="1" u="sng" spc="-20" dirty="0">
                <a:uFill>
                  <a:solidFill>
                    <a:srgbClr val="000000"/>
                  </a:solidFill>
                </a:uFill>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which</a:t>
            </a:r>
            <a:r>
              <a:rPr sz="1500" i="1" u="sng" spc="-10" dirty="0">
                <a:uFill>
                  <a:solidFill>
                    <a:srgbClr val="000000"/>
                  </a:solidFill>
                </a:uFill>
                <a:latin typeface="+mj-lt"/>
                <a:cs typeface="Arial" panose="020B0604020202020204" pitchFamily="34" charset="0"/>
              </a:rPr>
              <a:t> </a:t>
            </a:r>
            <a:r>
              <a:rPr sz="1500" i="1" u="sng" spc="-50" dirty="0">
                <a:uFill>
                  <a:solidFill>
                    <a:srgbClr val="000000"/>
                  </a:solidFill>
                </a:uFill>
                <a:latin typeface="+mj-lt"/>
                <a:cs typeface="Arial" panose="020B0604020202020204" pitchFamily="34" charset="0"/>
              </a:rPr>
              <a:t>may</a:t>
            </a:r>
            <a:r>
              <a:rPr sz="1500" i="1" u="sng" spc="-10" dirty="0">
                <a:uFill>
                  <a:solidFill>
                    <a:srgbClr val="000000"/>
                  </a:solidFill>
                </a:uFill>
                <a:latin typeface="+mj-lt"/>
                <a:cs typeface="Arial" panose="020B0604020202020204" pitchFamily="34" charset="0"/>
              </a:rPr>
              <a:t> </a:t>
            </a:r>
            <a:r>
              <a:rPr sz="1500" i="1" u="sng" spc="-35" dirty="0">
                <a:uFill>
                  <a:solidFill>
                    <a:srgbClr val="000000"/>
                  </a:solidFill>
                </a:uFill>
                <a:latin typeface="+mj-lt"/>
                <a:cs typeface="Arial" panose="020B0604020202020204" pitchFamily="34" charset="0"/>
              </a:rPr>
              <a:t>extend</a:t>
            </a:r>
            <a:r>
              <a:rPr sz="1500" i="1" u="sng" spc="-15" dirty="0">
                <a:uFill>
                  <a:solidFill>
                    <a:srgbClr val="000000"/>
                  </a:solidFill>
                </a:uFill>
                <a:latin typeface="+mj-lt"/>
                <a:cs typeface="Arial" panose="020B0604020202020204" pitchFamily="34" charset="0"/>
              </a:rPr>
              <a:t> </a:t>
            </a:r>
            <a:r>
              <a:rPr sz="1500" i="1" u="sng" spc="-25" dirty="0">
                <a:uFill>
                  <a:solidFill>
                    <a:srgbClr val="000000"/>
                  </a:solidFill>
                </a:uFill>
                <a:latin typeface="+mj-lt"/>
                <a:cs typeface="Arial" panose="020B0604020202020204" pitchFamily="34" charset="0"/>
              </a:rPr>
              <a:t>to</a:t>
            </a:r>
            <a:r>
              <a:rPr sz="1500" i="1" u="sng" spc="-15" dirty="0">
                <a:uFill>
                  <a:solidFill>
                    <a:srgbClr val="000000"/>
                  </a:solidFill>
                </a:uFill>
                <a:latin typeface="+mj-lt"/>
                <a:cs typeface="Arial" panose="020B0604020202020204" pitchFamily="34" charset="0"/>
              </a:rPr>
              <a:t> </a:t>
            </a:r>
            <a:r>
              <a:rPr sz="1500" i="1" u="sng" spc="-25" dirty="0">
                <a:uFill>
                  <a:solidFill>
                    <a:srgbClr val="000000"/>
                  </a:solidFill>
                </a:uFill>
                <a:latin typeface="+mj-lt"/>
                <a:cs typeface="Arial" panose="020B0604020202020204" pitchFamily="34" charset="0"/>
              </a:rPr>
              <a:t>five</a:t>
            </a:r>
            <a:r>
              <a:rPr sz="1500" i="1" u="sng" spc="-10" dirty="0">
                <a:uFill>
                  <a:solidFill>
                    <a:srgbClr val="000000"/>
                  </a:solidFill>
                </a:uFill>
                <a:latin typeface="+mj-lt"/>
                <a:cs typeface="Arial" panose="020B0604020202020204" pitchFamily="34" charset="0"/>
              </a:rPr>
              <a:t> yea</a:t>
            </a:r>
            <a:r>
              <a:rPr lang="en-IN" sz="1500" i="1" u="sng" spc="-10" dirty="0">
                <a:uFill>
                  <a:solidFill>
                    <a:srgbClr val="000000"/>
                  </a:solidFill>
                </a:uFill>
                <a:latin typeface="+mj-lt"/>
                <a:cs typeface="Arial" panose="020B0604020202020204" pitchFamily="34" charset="0"/>
              </a:rPr>
              <a:t>r</a:t>
            </a:r>
            <a:r>
              <a:rPr sz="1500" i="1" u="sng" spc="-10" dirty="0">
                <a:uFill>
                  <a:solidFill>
                    <a:srgbClr val="000000"/>
                  </a:solidFill>
                </a:uFill>
                <a:latin typeface="+mj-lt"/>
                <a:cs typeface="Arial" panose="020B0604020202020204" pitchFamily="34" charset="0"/>
              </a:rPr>
              <a:t>s </a:t>
            </a:r>
            <a:r>
              <a:rPr sz="1500" i="1" u="sng" spc="-40" dirty="0">
                <a:uFill>
                  <a:solidFill>
                    <a:srgbClr val="000000"/>
                  </a:solidFill>
                </a:uFill>
                <a:latin typeface="+mj-lt"/>
                <a:cs typeface="Arial" panose="020B0604020202020204" pitchFamily="34" charset="0"/>
              </a:rPr>
              <a:t>and</a:t>
            </a:r>
            <a:r>
              <a:rPr sz="1500" i="1" u="sng" spc="-20" dirty="0">
                <a:uFill>
                  <a:solidFill>
                    <a:srgbClr val="000000"/>
                  </a:solidFill>
                </a:uFill>
                <a:latin typeface="+mj-lt"/>
                <a:cs typeface="Arial" panose="020B0604020202020204" pitchFamily="34" charset="0"/>
              </a:rPr>
              <a:t> </a:t>
            </a:r>
            <a:r>
              <a:rPr sz="1500" i="1" u="sng" spc="-45" dirty="0">
                <a:uFill>
                  <a:solidFill>
                    <a:srgbClr val="000000"/>
                  </a:solidFill>
                </a:uFill>
                <a:latin typeface="+mj-lt"/>
                <a:cs typeface="Arial" panose="020B0604020202020204" pitchFamily="34" charset="0"/>
              </a:rPr>
              <a:t>with</a:t>
            </a:r>
            <a:r>
              <a:rPr sz="1500" i="1" u="sng" spc="-20" dirty="0">
                <a:uFill>
                  <a:solidFill>
                    <a:srgbClr val="000000"/>
                  </a:solidFill>
                </a:uFill>
                <a:latin typeface="+mj-lt"/>
                <a:cs typeface="Arial" panose="020B0604020202020204" pitchFamily="34" charset="0"/>
              </a:rPr>
              <a:t> </a:t>
            </a:r>
            <a:r>
              <a:rPr sz="1500" i="1" u="sng" spc="-25" dirty="0">
                <a:uFill>
                  <a:solidFill>
                    <a:srgbClr val="000000"/>
                  </a:solidFill>
                </a:uFill>
                <a:latin typeface="+mj-lt"/>
                <a:cs typeface="Arial" panose="020B0604020202020204" pitchFamily="34" charset="0"/>
              </a:rPr>
              <a:t>fine.</a:t>
            </a:r>
            <a:endParaRPr sz="1500" dirty="0">
              <a:latin typeface="+mj-lt"/>
              <a:cs typeface="Arial" panose="020B0604020202020204" pitchFamily="34" charset="0"/>
            </a:endParaRPr>
          </a:p>
          <a:p>
            <a:pPr>
              <a:lnSpc>
                <a:spcPct val="100000"/>
              </a:lnSpc>
            </a:pPr>
            <a:endParaRPr sz="1500" dirty="0">
              <a:latin typeface="+mj-lt"/>
              <a:cs typeface="Arial" panose="020B0604020202020204" pitchFamily="34" charset="0"/>
            </a:endParaRPr>
          </a:p>
          <a:p>
            <a:pPr marL="12700" marR="114300">
              <a:lnSpc>
                <a:spcPct val="100000"/>
              </a:lnSpc>
            </a:pPr>
            <a:r>
              <a:rPr sz="1500" spc="-5" dirty="0">
                <a:latin typeface="+mj-lt"/>
                <a:cs typeface="Arial" panose="020B0604020202020204" pitchFamily="34" charset="0"/>
              </a:rPr>
              <a:t>(1D)</a:t>
            </a:r>
            <a:r>
              <a:rPr sz="1500" dirty="0">
                <a:latin typeface="+mj-lt"/>
                <a:cs typeface="Arial" panose="020B0604020202020204" pitchFamily="34" charset="0"/>
              </a:rPr>
              <a:t> </a:t>
            </a:r>
            <a:r>
              <a:rPr sz="1500" spc="5" dirty="0">
                <a:latin typeface="+mj-lt"/>
                <a:cs typeface="Arial" panose="020B0604020202020204" pitchFamily="34" charset="0"/>
              </a:rPr>
              <a:t>No</a:t>
            </a:r>
            <a:r>
              <a:rPr sz="1500" spc="-5" dirty="0">
                <a:latin typeface="+mj-lt"/>
                <a:cs typeface="Arial" panose="020B0604020202020204" pitchFamily="34" charset="0"/>
              </a:rPr>
              <a:t> </a:t>
            </a:r>
            <a:r>
              <a:rPr sz="1500" spc="10" dirty="0" err="1">
                <a:latin typeface="+mj-lt"/>
                <a:cs typeface="Arial" panose="020B0604020202020204" pitchFamily="34" charset="0"/>
              </a:rPr>
              <a:t>cou</a:t>
            </a:r>
            <a:r>
              <a:rPr lang="en-IN" sz="1500" spc="10" dirty="0">
                <a:latin typeface="+mj-lt"/>
                <a:cs typeface="Arial" panose="020B0604020202020204" pitchFamily="34" charset="0"/>
              </a:rPr>
              <a:t>r</a:t>
            </a:r>
            <a:r>
              <a:rPr sz="1500" spc="10" dirty="0">
                <a:latin typeface="+mj-lt"/>
                <a:cs typeface="Arial" panose="020B0604020202020204" pitchFamily="34" charset="0"/>
              </a:rPr>
              <a:t>t</a:t>
            </a:r>
            <a:r>
              <a:rPr sz="1500" spc="15" dirty="0">
                <a:latin typeface="+mj-lt"/>
                <a:cs typeface="Arial" panose="020B0604020202020204" pitchFamily="34" charset="0"/>
              </a:rPr>
              <a:t> </a:t>
            </a:r>
            <a:r>
              <a:rPr sz="1500" spc="-15" dirty="0">
                <a:latin typeface="+mj-lt"/>
                <a:cs typeface="Arial" panose="020B0604020202020204" pitchFamily="34" charset="0"/>
              </a:rPr>
              <a:t>shall</a:t>
            </a:r>
            <a:r>
              <a:rPr sz="1500" spc="-5" dirty="0">
                <a:latin typeface="+mj-lt"/>
                <a:cs typeface="Arial" panose="020B0604020202020204" pitchFamily="34" charset="0"/>
              </a:rPr>
              <a:t> </a:t>
            </a:r>
            <a:r>
              <a:rPr sz="1500" spc="-10" dirty="0">
                <a:latin typeface="+mj-lt"/>
                <a:cs typeface="Arial" panose="020B0604020202020204" pitchFamily="34" charset="0"/>
              </a:rPr>
              <a:t>take</a:t>
            </a:r>
            <a:r>
              <a:rPr sz="1500" spc="5" dirty="0">
                <a:latin typeface="+mj-lt"/>
                <a:cs typeface="Arial" panose="020B0604020202020204" pitchFamily="34" charset="0"/>
              </a:rPr>
              <a:t> </a:t>
            </a:r>
            <a:r>
              <a:rPr sz="1500" spc="-15" dirty="0">
                <a:latin typeface="+mj-lt"/>
                <a:cs typeface="Arial" panose="020B0604020202020204" pitchFamily="34" charset="0"/>
              </a:rPr>
              <a:t>cognizance</a:t>
            </a:r>
            <a:r>
              <a:rPr sz="1500" spc="10" dirty="0">
                <a:latin typeface="+mj-lt"/>
                <a:cs typeface="Arial" panose="020B0604020202020204" pitchFamily="34" charset="0"/>
              </a:rPr>
              <a:t> of</a:t>
            </a:r>
            <a:r>
              <a:rPr sz="1500" spc="5" dirty="0">
                <a:latin typeface="+mj-lt"/>
                <a:cs typeface="Arial" panose="020B0604020202020204" pitchFamily="34" charset="0"/>
              </a:rPr>
              <a:t> </a:t>
            </a:r>
            <a:r>
              <a:rPr sz="1500" spc="-20" dirty="0">
                <a:latin typeface="+mj-lt"/>
                <a:cs typeface="Arial" panose="020B0604020202020204" pitchFamily="34" charset="0"/>
              </a:rPr>
              <a:t>an</a:t>
            </a:r>
            <a:r>
              <a:rPr sz="1500" spc="-5" dirty="0">
                <a:latin typeface="+mj-lt"/>
                <a:cs typeface="Arial" panose="020B0604020202020204" pitchFamily="34" charset="0"/>
              </a:rPr>
              <a:t> </a:t>
            </a:r>
            <a:r>
              <a:rPr sz="1500" dirty="0">
                <a:latin typeface="+mj-lt"/>
                <a:cs typeface="Arial" panose="020B0604020202020204" pitchFamily="34" charset="0"/>
              </a:rPr>
              <a:t>offence</a:t>
            </a:r>
            <a:r>
              <a:rPr sz="1500" spc="30" dirty="0">
                <a:latin typeface="+mj-lt"/>
                <a:cs typeface="Arial" panose="020B0604020202020204" pitchFamily="34" charset="0"/>
              </a:rPr>
              <a:t> </a:t>
            </a:r>
            <a:r>
              <a:rPr sz="1500" spc="15" dirty="0" err="1">
                <a:latin typeface="+mj-lt"/>
                <a:cs typeface="Arial" panose="020B0604020202020204" pitchFamily="34" charset="0"/>
              </a:rPr>
              <a:t>unde</a:t>
            </a:r>
            <a:r>
              <a:rPr lang="en-IN" sz="1500" spc="15" dirty="0">
                <a:latin typeface="+mj-lt"/>
                <a:cs typeface="Arial" panose="020B0604020202020204" pitchFamily="34" charset="0"/>
              </a:rPr>
              <a:t>r</a:t>
            </a:r>
            <a:r>
              <a:rPr sz="1500" spc="5" dirty="0">
                <a:latin typeface="+mj-lt"/>
                <a:cs typeface="Arial" panose="020B0604020202020204" pitchFamily="34" charset="0"/>
              </a:rPr>
              <a:t> </a:t>
            </a:r>
            <a:r>
              <a:rPr sz="1500" spc="-35" dirty="0">
                <a:latin typeface="+mj-lt"/>
                <a:cs typeface="Arial" panose="020B0604020202020204" pitchFamily="34" charset="0"/>
              </a:rPr>
              <a:t>sub-section</a:t>
            </a:r>
            <a:r>
              <a:rPr sz="1500" spc="-10" dirty="0">
                <a:latin typeface="+mj-lt"/>
                <a:cs typeface="Arial" panose="020B0604020202020204" pitchFamily="34" charset="0"/>
              </a:rPr>
              <a:t> </a:t>
            </a:r>
            <a:r>
              <a:rPr sz="1500" spc="10" dirty="0">
                <a:latin typeface="+mj-lt"/>
                <a:cs typeface="Arial" panose="020B0604020202020204" pitchFamily="34" charset="0"/>
              </a:rPr>
              <a:t>(1C)</a:t>
            </a:r>
            <a:r>
              <a:rPr sz="1500" spc="5" dirty="0">
                <a:latin typeface="+mj-lt"/>
                <a:cs typeface="Arial" panose="020B0604020202020204" pitchFamily="34" charset="0"/>
              </a:rPr>
              <a:t> </a:t>
            </a:r>
            <a:r>
              <a:rPr sz="1500" spc="10" dirty="0">
                <a:latin typeface="+mj-lt"/>
                <a:cs typeface="Arial" panose="020B0604020202020204" pitchFamily="34" charset="0"/>
              </a:rPr>
              <a:t>of</a:t>
            </a:r>
            <a:r>
              <a:rPr sz="1500" spc="5" dirty="0">
                <a:latin typeface="+mj-lt"/>
                <a:cs typeface="Arial" panose="020B0604020202020204" pitchFamily="34" charset="0"/>
              </a:rPr>
              <a:t> </a:t>
            </a:r>
            <a:r>
              <a:rPr sz="1500" spc="-15" dirty="0">
                <a:latin typeface="+mj-lt"/>
                <a:cs typeface="Arial" panose="020B0604020202020204" pitchFamily="34" charset="0"/>
              </a:rPr>
              <a:t>section</a:t>
            </a:r>
            <a:r>
              <a:rPr sz="1500" dirty="0">
                <a:latin typeface="+mj-lt"/>
                <a:cs typeface="Arial" panose="020B0604020202020204" pitchFamily="34" charset="0"/>
              </a:rPr>
              <a:t> </a:t>
            </a:r>
            <a:r>
              <a:rPr sz="1500" spc="-5" dirty="0">
                <a:latin typeface="+mj-lt"/>
                <a:cs typeface="Arial" panose="020B0604020202020204" pitchFamily="34" charset="0"/>
              </a:rPr>
              <a:t>13</a:t>
            </a:r>
            <a:r>
              <a:rPr sz="1500" spc="-10" dirty="0">
                <a:latin typeface="+mj-lt"/>
                <a:cs typeface="Arial" panose="020B0604020202020204" pitchFamily="34" charset="0"/>
              </a:rPr>
              <a:t> except</a:t>
            </a:r>
            <a:r>
              <a:rPr sz="1500" spc="25" dirty="0">
                <a:latin typeface="+mj-lt"/>
                <a:cs typeface="Arial" panose="020B0604020202020204" pitchFamily="34" charset="0"/>
              </a:rPr>
              <a:t> </a:t>
            </a:r>
            <a:r>
              <a:rPr sz="1500" spc="-10" dirty="0">
                <a:latin typeface="+mj-lt"/>
                <a:cs typeface="Arial" panose="020B0604020202020204" pitchFamily="34" charset="0"/>
              </a:rPr>
              <a:t>as</a:t>
            </a:r>
            <a:r>
              <a:rPr sz="1500" spc="5" dirty="0">
                <a:latin typeface="+mj-lt"/>
                <a:cs typeface="Arial" panose="020B0604020202020204" pitchFamily="34" charset="0"/>
              </a:rPr>
              <a:t> </a:t>
            </a:r>
            <a:r>
              <a:rPr sz="1500" spc="-15" dirty="0">
                <a:latin typeface="+mj-lt"/>
                <a:cs typeface="Arial" panose="020B0604020202020204" pitchFamily="34" charset="0"/>
              </a:rPr>
              <a:t>on</a:t>
            </a:r>
            <a:r>
              <a:rPr sz="1500" dirty="0">
                <a:latin typeface="+mj-lt"/>
                <a:cs typeface="Arial" panose="020B0604020202020204" pitchFamily="34" charset="0"/>
              </a:rPr>
              <a:t> </a:t>
            </a:r>
            <a:r>
              <a:rPr sz="1500" spc="-15" dirty="0">
                <a:latin typeface="+mj-lt"/>
                <a:cs typeface="Arial" panose="020B0604020202020204" pitchFamily="34" charset="0"/>
              </a:rPr>
              <a:t>complaint</a:t>
            </a:r>
            <a:r>
              <a:rPr sz="1500" spc="-10" dirty="0">
                <a:latin typeface="+mj-lt"/>
                <a:cs typeface="Arial" panose="020B0604020202020204" pitchFamily="34" charset="0"/>
              </a:rPr>
              <a:t> </a:t>
            </a:r>
            <a:r>
              <a:rPr sz="1500" spc="-25" dirty="0">
                <a:latin typeface="+mj-lt"/>
                <a:cs typeface="Arial" panose="020B0604020202020204" pitchFamily="34" charset="0"/>
              </a:rPr>
              <a:t>in</a:t>
            </a:r>
            <a:r>
              <a:rPr sz="1500" spc="-5" dirty="0">
                <a:latin typeface="+mj-lt"/>
                <a:cs typeface="Arial" panose="020B0604020202020204" pitchFamily="34" charset="0"/>
              </a:rPr>
              <a:t> </a:t>
            </a:r>
            <a:r>
              <a:rPr sz="1500" dirty="0">
                <a:latin typeface="+mj-lt"/>
                <a:cs typeface="Arial" panose="020B0604020202020204" pitchFamily="34" charset="0"/>
              </a:rPr>
              <a:t>w</a:t>
            </a:r>
            <a:r>
              <a:rPr lang="en-IN" sz="1500" dirty="0">
                <a:latin typeface="+mj-lt"/>
                <a:cs typeface="Arial" panose="020B0604020202020204" pitchFamily="34" charset="0"/>
              </a:rPr>
              <a:t>r</a:t>
            </a:r>
            <a:r>
              <a:rPr sz="1500" dirty="0" err="1">
                <a:latin typeface="+mj-lt"/>
                <a:cs typeface="Arial" panose="020B0604020202020204" pitchFamily="34" charset="0"/>
              </a:rPr>
              <a:t>iting</a:t>
            </a:r>
            <a:r>
              <a:rPr sz="1500" spc="5" dirty="0">
                <a:latin typeface="+mj-lt"/>
                <a:cs typeface="Arial" panose="020B0604020202020204" pitchFamily="34" charset="0"/>
              </a:rPr>
              <a:t> </a:t>
            </a:r>
            <a:r>
              <a:rPr sz="1500" spc="-30" dirty="0">
                <a:latin typeface="+mj-lt"/>
                <a:cs typeface="Arial" panose="020B0604020202020204" pitchFamily="34" charset="0"/>
              </a:rPr>
              <a:t>by</a:t>
            </a:r>
            <a:r>
              <a:rPr sz="1500" dirty="0">
                <a:latin typeface="+mj-lt"/>
                <a:cs typeface="Arial" panose="020B0604020202020204" pitchFamily="34" charset="0"/>
              </a:rPr>
              <a:t> </a:t>
            </a:r>
            <a:r>
              <a:rPr sz="1500" spc="-20" dirty="0">
                <a:latin typeface="+mj-lt"/>
                <a:cs typeface="Arial" panose="020B0604020202020204" pitchFamily="34" charset="0"/>
              </a:rPr>
              <a:t>an</a:t>
            </a:r>
            <a:r>
              <a:rPr sz="1500" dirty="0">
                <a:latin typeface="+mj-lt"/>
                <a:cs typeface="Arial" panose="020B0604020202020204" pitchFamily="34" charset="0"/>
              </a:rPr>
              <a:t> </a:t>
            </a:r>
            <a:r>
              <a:rPr sz="1500" spc="20" dirty="0">
                <a:latin typeface="+mj-lt"/>
                <a:cs typeface="Arial" panose="020B0604020202020204" pitchFamily="34" charset="0"/>
              </a:rPr>
              <a:t>office</a:t>
            </a:r>
            <a:r>
              <a:rPr lang="en-IN" sz="1500" spc="20" dirty="0">
                <a:latin typeface="+mj-lt"/>
                <a:cs typeface="Arial" panose="020B0604020202020204" pitchFamily="34" charset="0"/>
              </a:rPr>
              <a:t>r</a:t>
            </a:r>
            <a:r>
              <a:rPr sz="1500" spc="20" dirty="0">
                <a:latin typeface="+mj-lt"/>
                <a:cs typeface="Arial" panose="020B0604020202020204" pitchFamily="34" charset="0"/>
              </a:rPr>
              <a:t> </a:t>
            </a:r>
            <a:r>
              <a:rPr sz="1500" spc="-355" dirty="0">
                <a:latin typeface="+mj-lt"/>
                <a:cs typeface="Arial" panose="020B0604020202020204" pitchFamily="34" charset="0"/>
              </a:rPr>
              <a:t> </a:t>
            </a:r>
            <a:r>
              <a:rPr sz="1500" spc="-20" dirty="0">
                <a:latin typeface="+mj-lt"/>
                <a:cs typeface="Arial" panose="020B0604020202020204" pitchFamily="34" charset="0"/>
              </a:rPr>
              <a:t>not</a:t>
            </a:r>
            <a:r>
              <a:rPr sz="1500" spc="-15" dirty="0">
                <a:latin typeface="+mj-lt"/>
                <a:cs typeface="Arial" panose="020B0604020202020204" pitchFamily="34" charset="0"/>
              </a:rPr>
              <a:t> </a:t>
            </a:r>
            <a:r>
              <a:rPr sz="1500" spc="-10" dirty="0">
                <a:latin typeface="+mj-lt"/>
                <a:cs typeface="Arial" panose="020B0604020202020204" pitchFamily="34" charset="0"/>
              </a:rPr>
              <a:t>below</a:t>
            </a:r>
            <a:r>
              <a:rPr sz="1500" spc="5" dirty="0">
                <a:latin typeface="+mj-lt"/>
                <a:cs typeface="Arial" panose="020B0604020202020204" pitchFamily="34" charset="0"/>
              </a:rPr>
              <a:t> </a:t>
            </a:r>
            <a:r>
              <a:rPr sz="1500" spc="-15" dirty="0">
                <a:latin typeface="+mj-lt"/>
                <a:cs typeface="Arial" panose="020B0604020202020204" pitchFamily="34" charset="0"/>
              </a:rPr>
              <a:t>the</a:t>
            </a:r>
            <a:r>
              <a:rPr sz="1500" spc="-5" dirty="0">
                <a:latin typeface="+mj-lt"/>
                <a:cs typeface="Arial" panose="020B0604020202020204" pitchFamily="34" charset="0"/>
              </a:rPr>
              <a:t> </a:t>
            </a:r>
            <a:r>
              <a:rPr lang="en-IN" sz="1500" spc="20" dirty="0">
                <a:latin typeface="+mj-lt"/>
                <a:cs typeface="Arial" panose="020B0604020202020204" pitchFamily="34" charset="0"/>
              </a:rPr>
              <a:t>r</a:t>
            </a:r>
            <a:r>
              <a:rPr sz="1500" spc="20" dirty="0" err="1">
                <a:latin typeface="+mj-lt"/>
                <a:cs typeface="Arial" panose="020B0604020202020204" pitchFamily="34" charset="0"/>
              </a:rPr>
              <a:t>ank</a:t>
            </a:r>
            <a:r>
              <a:rPr sz="1500" spc="5" dirty="0">
                <a:latin typeface="+mj-lt"/>
                <a:cs typeface="Arial" panose="020B0604020202020204" pitchFamily="34" charset="0"/>
              </a:rPr>
              <a:t> </a:t>
            </a:r>
            <a:r>
              <a:rPr sz="1500" spc="10" dirty="0">
                <a:latin typeface="+mj-lt"/>
                <a:cs typeface="Arial" panose="020B0604020202020204" pitchFamily="34" charset="0"/>
              </a:rPr>
              <a:t>of</a:t>
            </a:r>
            <a:r>
              <a:rPr sz="1500" dirty="0">
                <a:latin typeface="+mj-lt"/>
                <a:cs typeface="Arial" panose="020B0604020202020204" pitchFamily="34" charset="0"/>
              </a:rPr>
              <a:t> </a:t>
            </a:r>
            <a:r>
              <a:rPr sz="1500" spc="-15" dirty="0">
                <a:latin typeface="+mj-lt"/>
                <a:cs typeface="Arial" panose="020B0604020202020204" pitchFamily="34" charset="0"/>
              </a:rPr>
              <a:t>Assistant</a:t>
            </a:r>
            <a:r>
              <a:rPr sz="1500" spc="-35" dirty="0">
                <a:latin typeface="+mj-lt"/>
                <a:cs typeface="Arial" panose="020B0604020202020204" pitchFamily="34" charset="0"/>
              </a:rPr>
              <a:t> </a:t>
            </a:r>
            <a:r>
              <a:rPr sz="1500" spc="20" dirty="0">
                <a:latin typeface="+mj-lt"/>
                <a:cs typeface="Arial" panose="020B0604020202020204" pitchFamily="34" charset="0"/>
              </a:rPr>
              <a:t>Di</a:t>
            </a:r>
            <a:r>
              <a:rPr lang="en-IN" sz="1500" spc="20" dirty="0">
                <a:latin typeface="+mj-lt"/>
                <a:cs typeface="Arial" panose="020B0604020202020204" pitchFamily="34" charset="0"/>
              </a:rPr>
              <a:t>r</a:t>
            </a:r>
            <a:r>
              <a:rPr sz="1500" spc="20" dirty="0" err="1">
                <a:latin typeface="+mj-lt"/>
                <a:cs typeface="Arial" panose="020B0604020202020204" pitchFamily="34" charset="0"/>
              </a:rPr>
              <a:t>ecto</a:t>
            </a:r>
            <a:r>
              <a:rPr lang="en-IN" sz="1500" spc="20" dirty="0">
                <a:latin typeface="+mj-lt"/>
                <a:cs typeface="Arial" panose="020B0604020202020204" pitchFamily="34" charset="0"/>
              </a:rPr>
              <a:t>r</a:t>
            </a:r>
            <a:r>
              <a:rPr sz="1500" spc="25" dirty="0">
                <a:latin typeface="+mj-lt"/>
                <a:cs typeface="Arial" panose="020B0604020202020204" pitchFamily="34" charset="0"/>
              </a:rPr>
              <a:t> </a:t>
            </a:r>
            <a:r>
              <a:rPr lang="en-IN" sz="1500" spc="50" dirty="0">
                <a:latin typeface="+mj-lt"/>
                <a:cs typeface="Arial" panose="020B0604020202020204" pitchFamily="34" charset="0"/>
              </a:rPr>
              <a:t>r</a:t>
            </a:r>
            <a:r>
              <a:rPr sz="1500" spc="50" dirty="0" err="1">
                <a:latin typeface="+mj-lt"/>
                <a:cs typeface="Arial" panose="020B0604020202020204" pitchFamily="34" charset="0"/>
              </a:rPr>
              <a:t>efe</a:t>
            </a:r>
            <a:r>
              <a:rPr lang="en-IN" sz="1500" spc="50" dirty="0" err="1">
                <a:latin typeface="+mj-lt"/>
                <a:cs typeface="Arial" panose="020B0604020202020204" pitchFamily="34" charset="0"/>
              </a:rPr>
              <a:t>rr</a:t>
            </a:r>
            <a:r>
              <a:rPr sz="1500" spc="50" dirty="0">
                <a:latin typeface="+mj-lt"/>
                <a:cs typeface="Arial" panose="020B0604020202020204" pitchFamily="34" charset="0"/>
              </a:rPr>
              <a:t>ed</a:t>
            </a:r>
            <a:r>
              <a:rPr sz="1500" spc="60" dirty="0">
                <a:latin typeface="+mj-lt"/>
                <a:cs typeface="Arial" panose="020B0604020202020204" pitchFamily="34" charset="0"/>
              </a:rPr>
              <a:t> </a:t>
            </a:r>
            <a:r>
              <a:rPr sz="1500" spc="-10" dirty="0">
                <a:latin typeface="+mj-lt"/>
                <a:cs typeface="Arial" panose="020B0604020202020204" pitchFamily="34" charset="0"/>
              </a:rPr>
              <a:t>to</a:t>
            </a:r>
            <a:r>
              <a:rPr sz="1500" spc="-5" dirty="0">
                <a:latin typeface="+mj-lt"/>
                <a:cs typeface="Arial" panose="020B0604020202020204" pitchFamily="34" charset="0"/>
              </a:rPr>
              <a:t> </a:t>
            </a:r>
            <a:r>
              <a:rPr sz="1500" spc="-25" dirty="0">
                <a:latin typeface="+mj-lt"/>
                <a:cs typeface="Arial" panose="020B0604020202020204" pitchFamily="34" charset="0"/>
              </a:rPr>
              <a:t>in</a:t>
            </a:r>
            <a:r>
              <a:rPr sz="1500" spc="-5" dirty="0">
                <a:latin typeface="+mj-lt"/>
                <a:cs typeface="Arial" panose="020B0604020202020204" pitchFamily="34" charset="0"/>
              </a:rPr>
              <a:t> </a:t>
            </a:r>
            <a:r>
              <a:rPr sz="1500" spc="-35" dirty="0">
                <a:latin typeface="+mj-lt"/>
                <a:cs typeface="Arial" panose="020B0604020202020204" pitchFamily="34" charset="0"/>
              </a:rPr>
              <a:t>sub-section</a:t>
            </a:r>
            <a:r>
              <a:rPr sz="1500" spc="-15" dirty="0">
                <a:latin typeface="+mj-lt"/>
                <a:cs typeface="Arial" panose="020B0604020202020204" pitchFamily="34" charset="0"/>
              </a:rPr>
              <a:t> </a:t>
            </a:r>
            <a:r>
              <a:rPr sz="1500" spc="-5" dirty="0">
                <a:latin typeface="+mj-lt"/>
                <a:cs typeface="Arial" panose="020B0604020202020204" pitchFamily="34" charset="0"/>
              </a:rPr>
              <a:t>(1B).</a:t>
            </a:r>
            <a:endParaRPr sz="1500" dirty="0">
              <a:latin typeface="+mj-lt"/>
              <a:cs typeface="Arial" panose="020B0604020202020204" pitchFamily="34" charset="0"/>
            </a:endParaRP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91</a:t>
            </a:fld>
            <a:endParaRPr spc="5" dirty="0">
              <a:latin typeface="+mj-l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1507997"/>
            <a:ext cx="11414125" cy="3890809"/>
          </a:xfrm>
          <a:prstGeom prst="rect">
            <a:avLst/>
          </a:prstGeom>
        </p:spPr>
        <p:txBody>
          <a:bodyPr vert="horz" wrap="square" lIns="0" tIns="12700" rIns="0" bIns="0" rtlCol="0">
            <a:spAutoFit/>
          </a:bodyPr>
          <a:lstStyle/>
          <a:p>
            <a:pPr marL="12700" marR="5080">
              <a:lnSpc>
                <a:spcPct val="100000"/>
              </a:lnSpc>
              <a:spcBef>
                <a:spcPts val="100"/>
              </a:spcBef>
              <a:buFont typeface="Roboto"/>
              <a:buAutoNum type="arabicParenBoth" startAt="2"/>
              <a:tabLst>
                <a:tab pos="355600" algn="l"/>
              </a:tabLst>
            </a:pPr>
            <a:r>
              <a:rPr sz="1800" spc="-20" dirty="0">
                <a:latin typeface="+mj-lt"/>
                <a:cs typeface="Arial" panose="020B0604020202020204" pitchFamily="34" charset="0"/>
              </a:rPr>
              <a:t>Any</a:t>
            </a:r>
            <a:r>
              <a:rPr sz="1800" spc="10" dirty="0">
                <a:latin typeface="+mj-lt"/>
                <a:cs typeface="Arial" panose="020B0604020202020204" pitchFamily="34" charset="0"/>
              </a:rPr>
              <a:t> </a:t>
            </a:r>
            <a:r>
              <a:rPr sz="1800" spc="-20" dirty="0">
                <a:latin typeface="+mj-lt"/>
                <a:cs typeface="Arial" panose="020B0604020202020204" pitchFamily="34" charset="0"/>
              </a:rPr>
              <a:t>Adjudicating</a:t>
            </a:r>
            <a:r>
              <a:rPr sz="1800" spc="-25" dirty="0">
                <a:latin typeface="+mj-lt"/>
                <a:cs typeface="Arial" panose="020B0604020202020204" pitchFamily="34" charset="0"/>
              </a:rPr>
              <a:t> </a:t>
            </a:r>
            <a:r>
              <a:rPr sz="1800" dirty="0" err="1">
                <a:latin typeface="+mj-lt"/>
                <a:cs typeface="Arial" panose="020B0604020202020204" pitchFamily="34" charset="0"/>
              </a:rPr>
              <a:t>Autho</a:t>
            </a:r>
            <a:r>
              <a:rPr lang="en-IN" sz="1800" dirty="0">
                <a:latin typeface="+mj-lt"/>
                <a:cs typeface="Arial" panose="020B0604020202020204" pitchFamily="34" charset="0"/>
              </a:rPr>
              <a:t>r</a:t>
            </a:r>
            <a:r>
              <a:rPr sz="1800" dirty="0" err="1">
                <a:latin typeface="+mj-lt"/>
                <a:cs typeface="Arial" panose="020B0604020202020204" pitchFamily="34" charset="0"/>
              </a:rPr>
              <a:t>ity</a:t>
            </a:r>
            <a:r>
              <a:rPr sz="1800" spc="-15" dirty="0">
                <a:latin typeface="+mj-lt"/>
                <a:cs typeface="Arial" panose="020B0604020202020204" pitchFamily="34" charset="0"/>
              </a:rPr>
              <a:t> </a:t>
            </a:r>
            <a:r>
              <a:rPr sz="1800" spc="-20" dirty="0">
                <a:latin typeface="+mj-lt"/>
                <a:cs typeface="Arial" panose="020B0604020202020204" pitchFamily="34" charset="0"/>
              </a:rPr>
              <a:t>adjudging </a:t>
            </a:r>
            <a:r>
              <a:rPr sz="1800" spc="-30" dirty="0">
                <a:latin typeface="+mj-lt"/>
                <a:cs typeface="Arial" panose="020B0604020202020204" pitchFamily="34" charset="0"/>
              </a:rPr>
              <a:t>any</a:t>
            </a:r>
            <a:r>
              <a:rPr sz="1800" dirty="0">
                <a:latin typeface="+mj-lt"/>
                <a:cs typeface="Arial" panose="020B0604020202020204" pitchFamily="34" charset="0"/>
              </a:rPr>
              <a:t> </a:t>
            </a:r>
            <a:r>
              <a:rPr sz="1800" spc="-5" dirty="0" err="1">
                <a:latin typeface="+mj-lt"/>
                <a:cs typeface="Arial" panose="020B0604020202020204" pitchFamily="34" charset="0"/>
              </a:rPr>
              <a:t>cont</a:t>
            </a:r>
            <a:r>
              <a:rPr lang="en-IN" sz="1800" spc="-5" dirty="0">
                <a:latin typeface="+mj-lt"/>
                <a:cs typeface="Arial" panose="020B0604020202020204" pitchFamily="34" charset="0"/>
              </a:rPr>
              <a:t>r</a:t>
            </a:r>
            <a:r>
              <a:rPr sz="1800" spc="-5" dirty="0" err="1">
                <a:latin typeface="+mj-lt"/>
                <a:cs typeface="Arial" panose="020B0604020202020204" pitchFamily="34" charset="0"/>
              </a:rPr>
              <a:t>avention</a:t>
            </a:r>
            <a:r>
              <a:rPr sz="1800" spc="-20" dirty="0">
                <a:latin typeface="+mj-lt"/>
                <a:cs typeface="Arial" panose="020B0604020202020204" pitchFamily="34" charset="0"/>
              </a:rPr>
              <a:t> </a:t>
            </a:r>
            <a:r>
              <a:rPr sz="1800" spc="20" dirty="0" err="1">
                <a:latin typeface="+mj-lt"/>
                <a:cs typeface="Arial" panose="020B0604020202020204" pitchFamily="34" charset="0"/>
              </a:rPr>
              <a:t>unde</a:t>
            </a:r>
            <a:r>
              <a:rPr lang="en-IN" sz="1800" spc="20" dirty="0">
                <a:latin typeface="+mj-lt"/>
                <a:cs typeface="Arial" panose="020B0604020202020204" pitchFamily="34" charset="0"/>
              </a:rPr>
              <a:t>r</a:t>
            </a:r>
            <a:r>
              <a:rPr sz="1800" spc="-10" dirty="0">
                <a:latin typeface="+mj-lt"/>
                <a:cs typeface="Arial" panose="020B0604020202020204" pitchFamily="34" charset="0"/>
              </a:rPr>
              <a:t> </a:t>
            </a:r>
            <a:r>
              <a:rPr sz="1800" spc="-40" dirty="0">
                <a:latin typeface="+mj-lt"/>
                <a:cs typeface="Arial" panose="020B0604020202020204" pitchFamily="34" charset="0"/>
              </a:rPr>
              <a:t>sub-section</a:t>
            </a:r>
            <a:r>
              <a:rPr sz="1800" spc="-10" dirty="0">
                <a:latin typeface="+mj-lt"/>
                <a:cs typeface="Arial" panose="020B0604020202020204" pitchFamily="34" charset="0"/>
              </a:rPr>
              <a:t> </a:t>
            </a:r>
            <a:r>
              <a:rPr sz="1800" dirty="0">
                <a:latin typeface="+mj-lt"/>
                <a:cs typeface="Arial" panose="020B0604020202020204" pitchFamily="34" charset="0"/>
              </a:rPr>
              <a:t>(1), </a:t>
            </a:r>
            <a:r>
              <a:rPr sz="1800" spc="-15" dirty="0">
                <a:latin typeface="+mj-lt"/>
                <a:cs typeface="Arial" panose="020B0604020202020204" pitchFamily="34" charset="0"/>
              </a:rPr>
              <a:t>may,</a:t>
            </a:r>
            <a:r>
              <a:rPr sz="1800" spc="-20" dirty="0">
                <a:latin typeface="+mj-lt"/>
                <a:cs typeface="Arial" panose="020B0604020202020204" pitchFamily="34" charset="0"/>
              </a:rPr>
              <a:t> </a:t>
            </a:r>
            <a:r>
              <a:rPr sz="1800" dirty="0">
                <a:latin typeface="+mj-lt"/>
                <a:cs typeface="Arial" panose="020B0604020202020204" pitchFamily="34" charset="0"/>
              </a:rPr>
              <a:t>if</a:t>
            </a:r>
            <a:r>
              <a:rPr sz="1800" spc="10" dirty="0">
                <a:latin typeface="+mj-lt"/>
                <a:cs typeface="Arial" panose="020B0604020202020204" pitchFamily="34" charset="0"/>
              </a:rPr>
              <a:t> </a:t>
            </a:r>
            <a:r>
              <a:rPr sz="1800" spc="-10" dirty="0">
                <a:latin typeface="+mj-lt"/>
                <a:cs typeface="Arial" panose="020B0604020202020204" pitchFamily="34" charset="0"/>
              </a:rPr>
              <a:t>he</a:t>
            </a:r>
            <a:r>
              <a:rPr sz="1800" spc="-5" dirty="0">
                <a:latin typeface="+mj-lt"/>
                <a:cs typeface="Arial" panose="020B0604020202020204" pitchFamily="34" charset="0"/>
              </a:rPr>
              <a:t> </a:t>
            </a:r>
            <a:r>
              <a:rPr sz="1800" spc="-25" dirty="0">
                <a:latin typeface="+mj-lt"/>
                <a:cs typeface="Arial" panose="020B0604020202020204" pitchFamily="34" charset="0"/>
              </a:rPr>
              <a:t>thinks</a:t>
            </a:r>
            <a:r>
              <a:rPr sz="1800" dirty="0">
                <a:latin typeface="+mj-lt"/>
                <a:cs typeface="Arial" panose="020B0604020202020204" pitchFamily="34" charset="0"/>
              </a:rPr>
              <a:t> fit</a:t>
            </a:r>
            <a:r>
              <a:rPr sz="1800" spc="5" dirty="0">
                <a:latin typeface="+mj-lt"/>
                <a:cs typeface="Arial" panose="020B0604020202020204" pitchFamily="34" charset="0"/>
              </a:rPr>
              <a:t> </a:t>
            </a:r>
            <a:r>
              <a:rPr sz="1800" spc="-30" dirty="0">
                <a:latin typeface="+mj-lt"/>
                <a:cs typeface="Arial" panose="020B0604020202020204" pitchFamily="34" charset="0"/>
              </a:rPr>
              <a:t>in</a:t>
            </a:r>
            <a:r>
              <a:rPr sz="1800" spc="10" dirty="0">
                <a:latin typeface="+mj-lt"/>
                <a:cs typeface="Arial" panose="020B0604020202020204" pitchFamily="34" charset="0"/>
              </a:rPr>
              <a:t> </a:t>
            </a:r>
            <a:r>
              <a:rPr sz="1800" spc="-15" dirty="0">
                <a:latin typeface="+mj-lt"/>
                <a:cs typeface="Arial" panose="020B0604020202020204" pitchFamily="34" charset="0"/>
              </a:rPr>
              <a:t>addition </a:t>
            </a:r>
            <a:r>
              <a:rPr sz="1800" spc="-10" dirty="0">
                <a:latin typeface="+mj-lt"/>
                <a:cs typeface="Arial" panose="020B0604020202020204" pitchFamily="34" charset="0"/>
              </a:rPr>
              <a:t> to</a:t>
            </a:r>
            <a:r>
              <a:rPr sz="1800" spc="-5" dirty="0">
                <a:latin typeface="+mj-lt"/>
                <a:cs typeface="Arial" panose="020B0604020202020204" pitchFamily="34" charset="0"/>
              </a:rPr>
              <a:t> </a:t>
            </a:r>
            <a:r>
              <a:rPr sz="1800" spc="-30" dirty="0">
                <a:latin typeface="+mj-lt"/>
                <a:cs typeface="Arial" panose="020B0604020202020204" pitchFamily="34" charset="0"/>
              </a:rPr>
              <a:t>any</a:t>
            </a:r>
            <a:r>
              <a:rPr sz="1800" dirty="0">
                <a:latin typeface="+mj-lt"/>
                <a:cs typeface="Arial" panose="020B0604020202020204" pitchFamily="34" charset="0"/>
              </a:rPr>
              <a:t> </a:t>
            </a:r>
            <a:r>
              <a:rPr sz="1800" spc="-20" dirty="0">
                <a:latin typeface="+mj-lt"/>
                <a:cs typeface="Arial" panose="020B0604020202020204" pitchFamily="34" charset="0"/>
              </a:rPr>
              <a:t>penalty</a:t>
            </a:r>
            <a:r>
              <a:rPr sz="1800" dirty="0">
                <a:latin typeface="+mj-lt"/>
                <a:cs typeface="Arial" panose="020B0604020202020204" pitchFamily="34" charset="0"/>
              </a:rPr>
              <a:t> </a:t>
            </a:r>
            <a:r>
              <a:rPr sz="1800" spc="-25" dirty="0">
                <a:latin typeface="+mj-lt"/>
                <a:cs typeface="Arial" panose="020B0604020202020204" pitchFamily="34" charset="0"/>
              </a:rPr>
              <a:t>which</a:t>
            </a:r>
            <a:r>
              <a:rPr sz="1800" spc="-20" dirty="0">
                <a:latin typeface="+mj-lt"/>
                <a:cs typeface="Arial" panose="020B0604020202020204" pitchFamily="34" charset="0"/>
              </a:rPr>
              <a:t> </a:t>
            </a:r>
            <a:r>
              <a:rPr sz="1800" spc="-10" dirty="0">
                <a:latin typeface="+mj-lt"/>
                <a:cs typeface="Arial" panose="020B0604020202020204" pitchFamily="34" charset="0"/>
              </a:rPr>
              <a:t>he</a:t>
            </a:r>
            <a:r>
              <a:rPr sz="1800" spc="-5" dirty="0">
                <a:latin typeface="+mj-lt"/>
                <a:cs typeface="Arial" panose="020B0604020202020204" pitchFamily="34" charset="0"/>
              </a:rPr>
              <a:t> </a:t>
            </a:r>
            <a:r>
              <a:rPr sz="1800" spc="-20" dirty="0">
                <a:latin typeface="+mj-lt"/>
                <a:cs typeface="Arial" panose="020B0604020202020204" pitchFamily="34" charset="0"/>
              </a:rPr>
              <a:t>may</a:t>
            </a:r>
            <a:r>
              <a:rPr sz="1800" spc="-15" dirty="0">
                <a:latin typeface="+mj-lt"/>
                <a:cs typeface="Arial" panose="020B0604020202020204" pitchFamily="34" charset="0"/>
              </a:rPr>
              <a:t> </a:t>
            </a:r>
            <a:r>
              <a:rPr sz="1800" spc="-5" dirty="0">
                <a:latin typeface="+mj-lt"/>
                <a:cs typeface="Arial" panose="020B0604020202020204" pitchFamily="34" charset="0"/>
              </a:rPr>
              <a:t>impose</a:t>
            </a:r>
            <a:r>
              <a:rPr sz="1800" spc="-10" dirty="0">
                <a:latin typeface="+mj-lt"/>
                <a:cs typeface="Arial" panose="020B0604020202020204" pitchFamily="34" charset="0"/>
              </a:rPr>
              <a:t> </a:t>
            </a:r>
            <a:r>
              <a:rPr sz="1800" spc="65" dirty="0" err="1">
                <a:latin typeface="+mj-lt"/>
                <a:cs typeface="Arial" panose="020B0604020202020204" pitchFamily="34" charset="0"/>
              </a:rPr>
              <a:t>fo</a:t>
            </a:r>
            <a:r>
              <a:rPr lang="en-IN" sz="1800" spc="65" dirty="0">
                <a:latin typeface="+mj-lt"/>
                <a:cs typeface="Arial" panose="020B0604020202020204" pitchFamily="34" charset="0"/>
              </a:rPr>
              <a:t>r</a:t>
            </a:r>
            <a:r>
              <a:rPr sz="1800" spc="5" dirty="0">
                <a:latin typeface="+mj-lt"/>
                <a:cs typeface="Arial" panose="020B0604020202020204" pitchFamily="34" charset="0"/>
              </a:rPr>
              <a:t> </a:t>
            </a:r>
            <a:r>
              <a:rPr sz="1800" spc="-20" dirty="0">
                <a:latin typeface="+mj-lt"/>
                <a:cs typeface="Arial" panose="020B0604020202020204" pitchFamily="34" charset="0"/>
              </a:rPr>
              <a:t>such </a:t>
            </a:r>
            <a:r>
              <a:rPr sz="1800" spc="-5" dirty="0" err="1">
                <a:latin typeface="+mj-lt"/>
                <a:cs typeface="Arial" panose="020B0604020202020204" pitchFamily="34" charset="0"/>
              </a:rPr>
              <a:t>cont</a:t>
            </a:r>
            <a:r>
              <a:rPr lang="en-IN" sz="1800" spc="-5" dirty="0">
                <a:latin typeface="+mj-lt"/>
                <a:cs typeface="Arial" panose="020B0604020202020204" pitchFamily="34" charset="0"/>
              </a:rPr>
              <a:t>r</a:t>
            </a:r>
            <a:r>
              <a:rPr sz="1800" spc="-5" dirty="0" err="1">
                <a:latin typeface="+mj-lt"/>
                <a:cs typeface="Arial" panose="020B0604020202020204" pitchFamily="34" charset="0"/>
              </a:rPr>
              <a:t>avention</a:t>
            </a:r>
            <a:r>
              <a:rPr sz="1800" spc="-20" dirty="0">
                <a:latin typeface="+mj-lt"/>
                <a:cs typeface="Arial" panose="020B0604020202020204" pitchFamily="34" charset="0"/>
              </a:rPr>
              <a:t> </a:t>
            </a:r>
            <a:r>
              <a:rPr sz="1800" spc="20" dirty="0">
                <a:latin typeface="+mj-lt"/>
                <a:cs typeface="Arial" panose="020B0604020202020204" pitchFamily="34" charset="0"/>
              </a:rPr>
              <a:t>di</a:t>
            </a:r>
            <a:r>
              <a:rPr lang="en-IN" sz="1800" spc="20" dirty="0">
                <a:latin typeface="+mj-lt"/>
                <a:cs typeface="Arial" panose="020B0604020202020204" pitchFamily="34" charset="0"/>
              </a:rPr>
              <a:t>r</a:t>
            </a:r>
            <a:r>
              <a:rPr sz="1800" spc="20" dirty="0" err="1">
                <a:latin typeface="+mj-lt"/>
                <a:cs typeface="Arial" panose="020B0604020202020204" pitchFamily="34" charset="0"/>
              </a:rPr>
              <a:t>ect</a:t>
            </a:r>
            <a:r>
              <a:rPr sz="1800" spc="-15" dirty="0">
                <a:latin typeface="+mj-lt"/>
                <a:cs typeface="Arial" panose="020B0604020202020204" pitchFamily="34" charset="0"/>
              </a:rPr>
              <a:t> </a:t>
            </a:r>
            <a:r>
              <a:rPr sz="1800" spc="-25" dirty="0">
                <a:latin typeface="+mj-lt"/>
                <a:cs typeface="Arial" panose="020B0604020202020204" pitchFamily="34" charset="0"/>
              </a:rPr>
              <a:t>that</a:t>
            </a:r>
            <a:r>
              <a:rPr sz="1800" spc="10" dirty="0">
                <a:latin typeface="+mj-lt"/>
                <a:cs typeface="Arial" panose="020B0604020202020204" pitchFamily="34" charset="0"/>
              </a:rPr>
              <a:t> </a:t>
            </a:r>
            <a:r>
              <a:rPr sz="1800" i="1" u="sng" spc="-65" dirty="0">
                <a:uFill>
                  <a:solidFill>
                    <a:srgbClr val="000000"/>
                  </a:solidFill>
                </a:uFill>
                <a:latin typeface="+mj-lt"/>
                <a:cs typeface="Arial" panose="020B0604020202020204" pitchFamily="34" charset="0"/>
              </a:rPr>
              <a:t>any</a:t>
            </a:r>
            <a:r>
              <a:rPr sz="1800" i="1" u="sng" dirty="0">
                <a:uFill>
                  <a:solidFill>
                    <a:srgbClr val="000000"/>
                  </a:solidFill>
                </a:uFill>
                <a:latin typeface="+mj-lt"/>
                <a:cs typeface="Arial" panose="020B0604020202020204" pitchFamily="34" charset="0"/>
              </a:rPr>
              <a:t> </a:t>
            </a:r>
            <a:r>
              <a:rPr sz="1800" i="1" u="sng" spc="-5" dirty="0">
                <a:uFill>
                  <a:solidFill>
                    <a:srgbClr val="000000"/>
                  </a:solidFill>
                </a:uFill>
                <a:latin typeface="+mj-lt"/>
                <a:cs typeface="Arial" panose="020B0604020202020204" pitchFamily="34" charset="0"/>
              </a:rPr>
              <a:t>cu</a:t>
            </a:r>
            <a:r>
              <a:rPr lang="en-IN" sz="1800" i="1" u="sng" spc="-5" dirty="0" err="1">
                <a:uFill>
                  <a:solidFill>
                    <a:srgbClr val="000000"/>
                  </a:solidFill>
                </a:uFill>
                <a:latin typeface="+mj-lt"/>
                <a:cs typeface="Arial" panose="020B0604020202020204" pitchFamily="34" charset="0"/>
              </a:rPr>
              <a:t>rr</a:t>
            </a:r>
            <a:r>
              <a:rPr sz="1800" i="1" u="sng" spc="-5" dirty="0" err="1">
                <a:uFill>
                  <a:solidFill>
                    <a:srgbClr val="000000"/>
                  </a:solidFill>
                </a:uFill>
                <a:latin typeface="+mj-lt"/>
                <a:cs typeface="Arial" panose="020B0604020202020204" pitchFamily="34" charset="0"/>
              </a:rPr>
              <a:t>ency</a:t>
            </a:r>
            <a:r>
              <a:rPr sz="1800" i="1" u="sng" spc="-5" dirty="0">
                <a:uFill>
                  <a:solidFill>
                    <a:srgbClr val="000000"/>
                  </a:solidFill>
                </a:uFill>
                <a:latin typeface="+mj-lt"/>
                <a:cs typeface="Arial" panose="020B0604020202020204" pitchFamily="34" charset="0"/>
              </a:rPr>
              <a:t>,</a:t>
            </a:r>
            <a:r>
              <a:rPr sz="1800" i="1" u="sng" spc="-25" dirty="0">
                <a:uFill>
                  <a:solidFill>
                    <a:srgbClr val="000000"/>
                  </a:solidFill>
                </a:uFill>
                <a:latin typeface="+mj-lt"/>
                <a:cs typeface="Arial" panose="020B0604020202020204" pitchFamily="34" charset="0"/>
              </a:rPr>
              <a:t> </a:t>
            </a:r>
            <a:r>
              <a:rPr sz="1800" i="1" u="sng" spc="-25" dirty="0" err="1">
                <a:uFill>
                  <a:solidFill>
                    <a:srgbClr val="000000"/>
                  </a:solidFill>
                </a:uFill>
                <a:latin typeface="+mj-lt"/>
                <a:cs typeface="Arial" panose="020B0604020202020204" pitchFamily="34" charset="0"/>
              </a:rPr>
              <a:t>secu</a:t>
            </a:r>
            <a:r>
              <a:rPr lang="en-IN" sz="1800" i="1" u="sng" spc="-25" dirty="0">
                <a:uFill>
                  <a:solidFill>
                    <a:srgbClr val="000000"/>
                  </a:solidFill>
                </a:uFill>
                <a:latin typeface="+mj-lt"/>
                <a:cs typeface="Arial" panose="020B0604020202020204" pitchFamily="34" charset="0"/>
              </a:rPr>
              <a:t>r</a:t>
            </a:r>
            <a:r>
              <a:rPr sz="1800" i="1" u="sng" spc="-25" dirty="0" err="1">
                <a:uFill>
                  <a:solidFill>
                    <a:srgbClr val="000000"/>
                  </a:solidFill>
                </a:uFill>
                <a:latin typeface="+mj-lt"/>
                <a:cs typeface="Arial" panose="020B0604020202020204" pitchFamily="34" charset="0"/>
              </a:rPr>
              <a:t>ity</a:t>
            </a:r>
            <a:r>
              <a:rPr sz="1800" i="1" u="sng" dirty="0">
                <a:uFill>
                  <a:solidFill>
                    <a:srgbClr val="000000"/>
                  </a:solidFill>
                </a:uFill>
                <a:latin typeface="+mj-lt"/>
                <a:cs typeface="Arial" panose="020B0604020202020204" pitchFamily="34" charset="0"/>
              </a:rPr>
              <a:t> </a:t>
            </a:r>
            <a:r>
              <a:rPr sz="1800" i="1" u="sng" spc="50" dirty="0">
                <a:uFill>
                  <a:solidFill>
                    <a:srgbClr val="000000"/>
                  </a:solidFill>
                </a:uFill>
                <a:latin typeface="+mj-lt"/>
                <a:cs typeface="Arial" panose="020B0604020202020204" pitchFamily="34" charset="0"/>
              </a:rPr>
              <a:t>o</a:t>
            </a:r>
            <a:r>
              <a:rPr lang="en-IN" sz="1800" i="1" u="sng" spc="50" dirty="0">
                <a:uFill>
                  <a:solidFill>
                    <a:srgbClr val="000000"/>
                  </a:solidFill>
                </a:uFill>
                <a:latin typeface="+mj-lt"/>
                <a:cs typeface="Arial" panose="020B0604020202020204" pitchFamily="34" charset="0"/>
              </a:rPr>
              <a:t>r</a:t>
            </a:r>
            <a:r>
              <a:rPr sz="1800" i="1" u="sng" dirty="0">
                <a:uFill>
                  <a:solidFill>
                    <a:srgbClr val="000000"/>
                  </a:solidFill>
                </a:uFill>
                <a:latin typeface="+mj-lt"/>
                <a:cs typeface="Arial" panose="020B0604020202020204" pitchFamily="34" charset="0"/>
              </a:rPr>
              <a:t> </a:t>
            </a:r>
            <a:r>
              <a:rPr sz="1800" i="1" u="sng" spc="-65" dirty="0">
                <a:uFill>
                  <a:solidFill>
                    <a:srgbClr val="000000"/>
                  </a:solidFill>
                </a:uFill>
                <a:latin typeface="+mj-lt"/>
                <a:cs typeface="Arial" panose="020B0604020202020204" pitchFamily="34" charset="0"/>
              </a:rPr>
              <a:t>any</a:t>
            </a:r>
            <a:r>
              <a:rPr sz="1800" i="1" u="sng" dirty="0">
                <a:uFill>
                  <a:solidFill>
                    <a:srgbClr val="000000"/>
                  </a:solidFill>
                </a:uFill>
                <a:latin typeface="+mj-lt"/>
                <a:cs typeface="Arial" panose="020B0604020202020204" pitchFamily="34" charset="0"/>
              </a:rPr>
              <a:t> </a:t>
            </a:r>
            <a:r>
              <a:rPr sz="1800" i="1" u="sng" spc="-5" dirty="0" err="1">
                <a:uFill>
                  <a:solidFill>
                    <a:srgbClr val="000000"/>
                  </a:solidFill>
                </a:uFill>
                <a:latin typeface="+mj-lt"/>
                <a:cs typeface="Arial" panose="020B0604020202020204" pitchFamily="34" charset="0"/>
              </a:rPr>
              <a:t>othe</a:t>
            </a:r>
            <a:r>
              <a:rPr lang="en-IN" sz="1800" i="1" u="sng" spc="-5" dirty="0">
                <a:uFill>
                  <a:solidFill>
                    <a:srgbClr val="000000"/>
                  </a:solidFill>
                </a:uFill>
                <a:latin typeface="+mj-lt"/>
                <a:cs typeface="Arial" panose="020B0604020202020204" pitchFamily="34" charset="0"/>
              </a:rPr>
              <a:t>r</a:t>
            </a:r>
            <a:r>
              <a:rPr sz="1800" i="1" u="sng" dirty="0">
                <a:uFill>
                  <a:solidFill>
                    <a:srgbClr val="000000"/>
                  </a:solidFill>
                </a:uFill>
                <a:latin typeface="+mj-lt"/>
                <a:cs typeface="Arial" panose="020B0604020202020204" pitchFamily="34" charset="0"/>
              </a:rPr>
              <a:t> </a:t>
            </a:r>
            <a:r>
              <a:rPr sz="1800" i="1" u="sng" spc="-50" dirty="0">
                <a:uFill>
                  <a:solidFill>
                    <a:srgbClr val="000000"/>
                  </a:solidFill>
                </a:uFill>
                <a:latin typeface="+mj-lt"/>
                <a:cs typeface="Arial" panose="020B0604020202020204" pitchFamily="34" charset="0"/>
              </a:rPr>
              <a:t>money </a:t>
            </a:r>
            <a:r>
              <a:rPr sz="1800" i="1" spc="-45" dirty="0">
                <a:latin typeface="+mj-lt"/>
                <a:cs typeface="Arial" panose="020B0604020202020204" pitchFamily="34" charset="0"/>
              </a:rPr>
              <a:t> </a:t>
            </a:r>
            <a:r>
              <a:rPr sz="1800" i="1" u="sng" spc="50" dirty="0">
                <a:uFill>
                  <a:solidFill>
                    <a:srgbClr val="000000"/>
                  </a:solidFill>
                </a:uFill>
                <a:latin typeface="+mj-lt"/>
                <a:cs typeface="Arial" panose="020B0604020202020204" pitchFamily="34" charset="0"/>
              </a:rPr>
              <a:t>o</a:t>
            </a:r>
            <a:r>
              <a:rPr lang="en-IN" sz="1800" i="1" u="sng" spc="50" dirty="0">
                <a:uFill>
                  <a:solidFill>
                    <a:srgbClr val="000000"/>
                  </a:solidFill>
                </a:uFill>
                <a:latin typeface="+mj-lt"/>
                <a:cs typeface="Arial" panose="020B0604020202020204" pitchFamily="34" charset="0"/>
              </a:rPr>
              <a:t>r</a:t>
            </a:r>
            <a:r>
              <a:rPr sz="1800" i="1" u="sng" spc="-5" dirty="0">
                <a:uFill>
                  <a:solidFill>
                    <a:srgbClr val="000000"/>
                  </a:solidFill>
                </a:uFill>
                <a:latin typeface="+mj-lt"/>
                <a:cs typeface="Arial" panose="020B0604020202020204" pitchFamily="34" charset="0"/>
              </a:rPr>
              <a:t> </a:t>
            </a:r>
            <a:r>
              <a:rPr sz="1800" i="1" u="sng" dirty="0">
                <a:uFill>
                  <a:solidFill>
                    <a:srgbClr val="000000"/>
                  </a:solidFill>
                </a:uFill>
                <a:latin typeface="+mj-lt"/>
                <a:cs typeface="Arial" panose="020B0604020202020204" pitchFamily="34" charset="0"/>
              </a:rPr>
              <a:t>p</a:t>
            </a:r>
            <a:r>
              <a:rPr lang="en-IN" sz="1800" i="1" u="sng" dirty="0">
                <a:uFill>
                  <a:solidFill>
                    <a:srgbClr val="000000"/>
                  </a:solidFill>
                </a:uFill>
                <a:latin typeface="+mj-lt"/>
                <a:cs typeface="Arial" panose="020B0604020202020204" pitchFamily="34" charset="0"/>
              </a:rPr>
              <a:t>r</a:t>
            </a:r>
            <a:r>
              <a:rPr sz="1800" i="1" u="sng" dirty="0" err="1">
                <a:uFill>
                  <a:solidFill>
                    <a:srgbClr val="000000"/>
                  </a:solidFill>
                </a:uFill>
                <a:latin typeface="+mj-lt"/>
                <a:cs typeface="Arial" panose="020B0604020202020204" pitchFamily="34" charset="0"/>
              </a:rPr>
              <a:t>ope</a:t>
            </a:r>
            <a:r>
              <a:rPr lang="en-IN" sz="1800" i="1" u="sng" dirty="0">
                <a:uFill>
                  <a:solidFill>
                    <a:srgbClr val="000000"/>
                  </a:solidFill>
                </a:uFill>
                <a:latin typeface="+mj-lt"/>
                <a:cs typeface="Arial" panose="020B0604020202020204" pitchFamily="34" charset="0"/>
              </a:rPr>
              <a:t>r</a:t>
            </a:r>
            <a:r>
              <a:rPr sz="1800" i="1" u="sng" dirty="0">
                <a:uFill>
                  <a:solidFill>
                    <a:srgbClr val="000000"/>
                  </a:solidFill>
                </a:uFill>
                <a:latin typeface="+mj-lt"/>
                <a:cs typeface="Arial" panose="020B0604020202020204" pitchFamily="34" charset="0"/>
              </a:rPr>
              <a:t>ty</a:t>
            </a:r>
            <a:r>
              <a:rPr sz="1800" i="1" u="sng" spc="-20" dirty="0">
                <a:uFill>
                  <a:solidFill>
                    <a:srgbClr val="000000"/>
                  </a:solidFill>
                </a:uFill>
                <a:latin typeface="+mj-lt"/>
                <a:cs typeface="Arial" panose="020B0604020202020204" pitchFamily="34" charset="0"/>
              </a:rPr>
              <a:t> </a:t>
            </a:r>
            <a:r>
              <a:rPr sz="1800" i="1" u="sng" spc="-45" dirty="0">
                <a:uFill>
                  <a:solidFill>
                    <a:srgbClr val="000000"/>
                  </a:solidFill>
                </a:uFill>
                <a:latin typeface="+mj-lt"/>
                <a:cs typeface="Arial" panose="020B0604020202020204" pitchFamily="34" charset="0"/>
              </a:rPr>
              <a:t>in</a:t>
            </a:r>
            <a:r>
              <a:rPr sz="1800" i="1" u="sng" spc="-5" dirty="0">
                <a:uFill>
                  <a:solidFill>
                    <a:srgbClr val="000000"/>
                  </a:solidFill>
                </a:uFill>
                <a:latin typeface="+mj-lt"/>
                <a:cs typeface="Arial" panose="020B0604020202020204" pitchFamily="34" charset="0"/>
              </a:rPr>
              <a:t> </a:t>
            </a:r>
            <a:r>
              <a:rPr lang="en-IN" sz="1800" i="1" u="sng" spc="-10" dirty="0">
                <a:uFill>
                  <a:solidFill>
                    <a:srgbClr val="000000"/>
                  </a:solidFill>
                </a:uFill>
                <a:latin typeface="+mj-lt"/>
                <a:cs typeface="Arial" panose="020B0604020202020204" pitchFamily="34" charset="0"/>
              </a:rPr>
              <a:t>r</a:t>
            </a:r>
            <a:r>
              <a:rPr sz="1800" i="1" u="sng" spc="-10" dirty="0" err="1">
                <a:uFill>
                  <a:solidFill>
                    <a:srgbClr val="000000"/>
                  </a:solidFill>
                </a:uFill>
                <a:latin typeface="+mj-lt"/>
                <a:cs typeface="Arial" panose="020B0604020202020204" pitchFamily="34" charset="0"/>
              </a:rPr>
              <a:t>espect</a:t>
            </a:r>
            <a:r>
              <a:rPr sz="1800" i="1" u="sng" spc="-10" dirty="0">
                <a:uFill>
                  <a:solidFill>
                    <a:srgbClr val="000000"/>
                  </a:solidFill>
                </a:uFill>
                <a:latin typeface="+mj-lt"/>
                <a:cs typeface="Arial" panose="020B0604020202020204" pitchFamily="34" charset="0"/>
              </a:rPr>
              <a:t> of</a:t>
            </a:r>
            <a:r>
              <a:rPr sz="1800" i="1" u="sng" spc="-5" dirty="0">
                <a:uFill>
                  <a:solidFill>
                    <a:srgbClr val="000000"/>
                  </a:solidFill>
                </a:uFill>
                <a:latin typeface="+mj-lt"/>
                <a:cs typeface="Arial" panose="020B0604020202020204" pitchFamily="34" charset="0"/>
              </a:rPr>
              <a:t> </a:t>
            </a:r>
            <a:r>
              <a:rPr sz="1800" i="1" u="sng" spc="-55" dirty="0">
                <a:uFill>
                  <a:solidFill>
                    <a:srgbClr val="000000"/>
                  </a:solidFill>
                </a:uFill>
                <a:latin typeface="+mj-lt"/>
                <a:cs typeface="Arial" panose="020B0604020202020204" pitchFamily="34" charset="0"/>
              </a:rPr>
              <a:t>which</a:t>
            </a:r>
            <a:r>
              <a:rPr sz="1800" i="1" u="sng" spc="10" dirty="0">
                <a:uFill>
                  <a:solidFill>
                    <a:srgbClr val="000000"/>
                  </a:solidFill>
                </a:uFill>
                <a:latin typeface="+mj-lt"/>
                <a:cs typeface="Arial" panose="020B0604020202020204" pitchFamily="34" charset="0"/>
              </a:rPr>
              <a:t> </a:t>
            </a:r>
            <a:r>
              <a:rPr sz="1800" i="1" u="sng" spc="-45" dirty="0">
                <a:uFill>
                  <a:solidFill>
                    <a:srgbClr val="000000"/>
                  </a:solidFill>
                </a:uFill>
                <a:latin typeface="+mj-lt"/>
                <a:cs typeface="Arial" panose="020B0604020202020204" pitchFamily="34" charset="0"/>
              </a:rPr>
              <a:t>the</a:t>
            </a:r>
            <a:r>
              <a:rPr sz="1800" i="1" u="sng" spc="-5" dirty="0">
                <a:uFill>
                  <a:solidFill>
                    <a:srgbClr val="000000"/>
                  </a:solidFill>
                </a:uFill>
                <a:latin typeface="+mj-lt"/>
                <a:cs typeface="Arial" panose="020B0604020202020204" pitchFamily="34" charset="0"/>
              </a:rPr>
              <a:t> </a:t>
            </a:r>
            <a:r>
              <a:rPr sz="1800" i="1" u="sng" spc="-30" dirty="0" err="1">
                <a:uFill>
                  <a:solidFill>
                    <a:srgbClr val="000000"/>
                  </a:solidFill>
                </a:uFill>
                <a:latin typeface="+mj-lt"/>
                <a:cs typeface="Arial" panose="020B0604020202020204" pitchFamily="34" charset="0"/>
              </a:rPr>
              <a:t>cont</a:t>
            </a:r>
            <a:r>
              <a:rPr lang="en-IN" sz="1800" i="1" u="sng" spc="-30" dirty="0">
                <a:uFill>
                  <a:solidFill>
                    <a:srgbClr val="000000"/>
                  </a:solidFill>
                </a:uFill>
                <a:latin typeface="+mj-lt"/>
                <a:cs typeface="Arial" panose="020B0604020202020204" pitchFamily="34" charset="0"/>
              </a:rPr>
              <a:t>r</a:t>
            </a:r>
            <a:r>
              <a:rPr sz="1800" i="1" u="sng" spc="-30" dirty="0" err="1">
                <a:uFill>
                  <a:solidFill>
                    <a:srgbClr val="000000"/>
                  </a:solidFill>
                </a:uFill>
                <a:latin typeface="+mj-lt"/>
                <a:cs typeface="Arial" panose="020B0604020202020204" pitchFamily="34" charset="0"/>
              </a:rPr>
              <a:t>avention</a:t>
            </a:r>
            <a:r>
              <a:rPr sz="1800" i="1" u="sng" spc="20" dirty="0">
                <a:uFill>
                  <a:solidFill>
                    <a:srgbClr val="000000"/>
                  </a:solidFill>
                </a:uFill>
                <a:latin typeface="+mj-lt"/>
                <a:cs typeface="Arial" panose="020B0604020202020204" pitchFamily="34" charset="0"/>
              </a:rPr>
              <a:t> </a:t>
            </a:r>
            <a:r>
              <a:rPr sz="1800" i="1" u="sng" spc="-55" dirty="0">
                <a:uFill>
                  <a:solidFill>
                    <a:srgbClr val="000000"/>
                  </a:solidFill>
                </a:uFill>
                <a:latin typeface="+mj-lt"/>
                <a:cs typeface="Arial" panose="020B0604020202020204" pitchFamily="34" charset="0"/>
              </a:rPr>
              <a:t>has</a:t>
            </a:r>
            <a:r>
              <a:rPr sz="1800" i="1" u="sng" spc="-5" dirty="0">
                <a:uFill>
                  <a:solidFill>
                    <a:srgbClr val="000000"/>
                  </a:solidFill>
                </a:uFill>
                <a:latin typeface="+mj-lt"/>
                <a:cs typeface="Arial" panose="020B0604020202020204" pitchFamily="34" charset="0"/>
              </a:rPr>
              <a:t> </a:t>
            </a:r>
            <a:r>
              <a:rPr sz="1800" i="1" u="sng" spc="-45" dirty="0">
                <a:uFill>
                  <a:solidFill>
                    <a:srgbClr val="000000"/>
                  </a:solidFill>
                </a:uFill>
                <a:latin typeface="+mj-lt"/>
                <a:cs typeface="Arial" panose="020B0604020202020204" pitchFamily="34" charset="0"/>
              </a:rPr>
              <a:t>taken</a:t>
            </a:r>
            <a:r>
              <a:rPr sz="1800" i="1" u="sng" dirty="0">
                <a:uFill>
                  <a:solidFill>
                    <a:srgbClr val="000000"/>
                  </a:solidFill>
                </a:uFill>
                <a:latin typeface="+mj-lt"/>
                <a:cs typeface="Arial" panose="020B0604020202020204" pitchFamily="34" charset="0"/>
              </a:rPr>
              <a:t> </a:t>
            </a:r>
            <a:r>
              <a:rPr sz="1800" i="1" u="sng" spc="-35" dirty="0">
                <a:uFill>
                  <a:solidFill>
                    <a:srgbClr val="000000"/>
                  </a:solidFill>
                </a:uFill>
                <a:latin typeface="+mj-lt"/>
                <a:cs typeface="Arial" panose="020B0604020202020204" pitchFamily="34" charset="0"/>
              </a:rPr>
              <a:t>place</a:t>
            </a:r>
            <a:r>
              <a:rPr sz="1800" i="1" u="sng" spc="-15" dirty="0">
                <a:uFill>
                  <a:solidFill>
                    <a:srgbClr val="000000"/>
                  </a:solidFill>
                </a:uFill>
                <a:latin typeface="+mj-lt"/>
                <a:cs typeface="Arial" panose="020B0604020202020204" pitchFamily="34" charset="0"/>
              </a:rPr>
              <a:t> </a:t>
            </a:r>
            <a:r>
              <a:rPr sz="1800" i="1" u="sng" spc="-45" dirty="0">
                <a:uFill>
                  <a:solidFill>
                    <a:srgbClr val="000000"/>
                  </a:solidFill>
                </a:uFill>
                <a:latin typeface="+mj-lt"/>
                <a:cs typeface="Arial" panose="020B0604020202020204" pitchFamily="34" charset="0"/>
              </a:rPr>
              <a:t>shall</a:t>
            </a:r>
            <a:r>
              <a:rPr sz="1800" i="1" u="sng" spc="10" dirty="0">
                <a:uFill>
                  <a:solidFill>
                    <a:srgbClr val="000000"/>
                  </a:solidFill>
                </a:uFill>
                <a:latin typeface="+mj-lt"/>
                <a:cs typeface="Arial" panose="020B0604020202020204" pitchFamily="34" charset="0"/>
              </a:rPr>
              <a:t> </a:t>
            </a:r>
            <a:r>
              <a:rPr sz="1800" i="1" u="sng" spc="-30" dirty="0">
                <a:uFill>
                  <a:solidFill>
                    <a:srgbClr val="000000"/>
                  </a:solidFill>
                </a:uFill>
                <a:latin typeface="+mj-lt"/>
                <a:cs typeface="Arial" panose="020B0604020202020204" pitchFamily="34" charset="0"/>
              </a:rPr>
              <a:t>be</a:t>
            </a:r>
            <a:r>
              <a:rPr sz="1800" i="1" u="sng" spc="-25" dirty="0">
                <a:uFill>
                  <a:solidFill>
                    <a:srgbClr val="000000"/>
                  </a:solidFill>
                </a:uFill>
                <a:latin typeface="+mj-lt"/>
                <a:cs typeface="Arial" panose="020B0604020202020204" pitchFamily="34" charset="0"/>
              </a:rPr>
              <a:t> </a:t>
            </a:r>
            <a:r>
              <a:rPr sz="1800" i="1" u="sng" spc="-35" dirty="0">
                <a:uFill>
                  <a:solidFill>
                    <a:srgbClr val="000000"/>
                  </a:solidFill>
                </a:uFill>
                <a:latin typeface="+mj-lt"/>
                <a:cs typeface="Arial" panose="020B0604020202020204" pitchFamily="34" charset="0"/>
              </a:rPr>
              <a:t>confiscated</a:t>
            </a:r>
            <a:r>
              <a:rPr sz="1800" i="1" spc="60" dirty="0">
                <a:latin typeface="+mj-lt"/>
                <a:cs typeface="Arial" panose="020B0604020202020204" pitchFamily="34" charset="0"/>
              </a:rPr>
              <a:t> </a:t>
            </a:r>
            <a:r>
              <a:rPr sz="1800" spc="-10" dirty="0">
                <a:latin typeface="+mj-lt"/>
                <a:cs typeface="Arial" panose="020B0604020202020204" pitchFamily="34" charset="0"/>
              </a:rPr>
              <a:t>to</a:t>
            </a:r>
            <a:r>
              <a:rPr sz="1800" spc="5" dirty="0">
                <a:latin typeface="+mj-lt"/>
                <a:cs typeface="Arial" panose="020B0604020202020204" pitchFamily="34" charset="0"/>
              </a:rPr>
              <a:t> </a:t>
            </a:r>
            <a:r>
              <a:rPr sz="1800" spc="-20" dirty="0">
                <a:latin typeface="+mj-lt"/>
                <a:cs typeface="Arial" panose="020B0604020202020204" pitchFamily="34" charset="0"/>
              </a:rPr>
              <a:t>the</a:t>
            </a:r>
            <a:r>
              <a:rPr sz="1800" spc="5" dirty="0">
                <a:latin typeface="+mj-lt"/>
                <a:cs typeface="Arial" panose="020B0604020202020204" pitchFamily="34" charset="0"/>
              </a:rPr>
              <a:t> </a:t>
            </a:r>
            <a:r>
              <a:rPr sz="1800" spc="15" dirty="0">
                <a:latin typeface="+mj-lt"/>
                <a:cs typeface="Arial" panose="020B0604020202020204" pitchFamily="34" charset="0"/>
              </a:rPr>
              <a:t>Cent</a:t>
            </a:r>
            <a:r>
              <a:rPr lang="en-IN" sz="1800" spc="15" dirty="0">
                <a:latin typeface="+mj-lt"/>
                <a:cs typeface="Arial" panose="020B0604020202020204" pitchFamily="34" charset="0"/>
              </a:rPr>
              <a:t>r</a:t>
            </a:r>
            <a:r>
              <a:rPr sz="1800" spc="15" dirty="0">
                <a:latin typeface="+mj-lt"/>
                <a:cs typeface="Arial" panose="020B0604020202020204" pitchFamily="34" charset="0"/>
              </a:rPr>
              <a:t>al</a:t>
            </a:r>
            <a:r>
              <a:rPr sz="1800" spc="-5" dirty="0">
                <a:latin typeface="+mj-lt"/>
                <a:cs typeface="Arial" panose="020B0604020202020204" pitchFamily="34" charset="0"/>
              </a:rPr>
              <a:t> </a:t>
            </a:r>
            <a:r>
              <a:rPr sz="1800" spc="5" dirty="0">
                <a:latin typeface="+mj-lt"/>
                <a:cs typeface="Arial" panose="020B0604020202020204" pitchFamily="34" charset="0"/>
              </a:rPr>
              <a:t>Gove</a:t>
            </a:r>
            <a:r>
              <a:rPr lang="en-IN" sz="1800" spc="5" dirty="0">
                <a:latin typeface="+mj-lt"/>
                <a:cs typeface="Arial" panose="020B0604020202020204" pitchFamily="34" charset="0"/>
              </a:rPr>
              <a:t>r</a:t>
            </a:r>
            <a:r>
              <a:rPr sz="1800" spc="5" dirty="0" err="1">
                <a:latin typeface="+mj-lt"/>
                <a:cs typeface="Arial" panose="020B0604020202020204" pitchFamily="34" charset="0"/>
              </a:rPr>
              <a:t>nment</a:t>
            </a:r>
            <a:r>
              <a:rPr sz="1800" spc="5" dirty="0">
                <a:latin typeface="+mj-lt"/>
                <a:cs typeface="Arial" panose="020B0604020202020204" pitchFamily="34" charset="0"/>
              </a:rPr>
              <a:t> </a:t>
            </a:r>
            <a:r>
              <a:rPr sz="1800" spc="10" dirty="0">
                <a:latin typeface="+mj-lt"/>
                <a:cs typeface="Arial" panose="020B0604020202020204" pitchFamily="34" charset="0"/>
              </a:rPr>
              <a:t> </a:t>
            </a:r>
            <a:r>
              <a:rPr sz="1800" spc="-15" dirty="0">
                <a:latin typeface="+mj-lt"/>
                <a:cs typeface="Arial" panose="020B0604020202020204" pitchFamily="34" charset="0"/>
              </a:rPr>
              <a:t>and </a:t>
            </a:r>
            <a:r>
              <a:rPr sz="1800" spc="40" dirty="0">
                <a:latin typeface="+mj-lt"/>
                <a:cs typeface="Arial" panose="020B0604020202020204" pitchFamily="34" charset="0"/>
              </a:rPr>
              <a:t>fu</a:t>
            </a:r>
            <a:r>
              <a:rPr lang="en-IN" sz="1800" spc="40" dirty="0">
                <a:latin typeface="+mj-lt"/>
                <a:cs typeface="Arial" panose="020B0604020202020204" pitchFamily="34" charset="0"/>
              </a:rPr>
              <a:t>r</a:t>
            </a:r>
            <a:r>
              <a:rPr sz="1800" spc="40" dirty="0">
                <a:latin typeface="+mj-lt"/>
                <a:cs typeface="Arial" panose="020B0604020202020204" pitchFamily="34" charset="0"/>
              </a:rPr>
              <a:t>the</a:t>
            </a:r>
            <a:r>
              <a:rPr lang="en-IN" sz="1800" spc="40" dirty="0">
                <a:latin typeface="+mj-lt"/>
                <a:cs typeface="Arial" panose="020B0604020202020204" pitchFamily="34" charset="0"/>
              </a:rPr>
              <a:t>r</a:t>
            </a:r>
            <a:r>
              <a:rPr sz="1800" spc="40" dirty="0">
                <a:latin typeface="+mj-lt"/>
                <a:cs typeface="Arial" panose="020B0604020202020204" pitchFamily="34" charset="0"/>
              </a:rPr>
              <a:t> </a:t>
            </a:r>
            <a:r>
              <a:rPr sz="1800" spc="20" dirty="0">
                <a:latin typeface="+mj-lt"/>
                <a:cs typeface="Arial" panose="020B0604020202020204" pitchFamily="34" charset="0"/>
              </a:rPr>
              <a:t>di</a:t>
            </a:r>
            <a:r>
              <a:rPr lang="en-IN" sz="1800" spc="20" dirty="0">
                <a:latin typeface="+mj-lt"/>
                <a:cs typeface="Arial" panose="020B0604020202020204" pitchFamily="34" charset="0"/>
              </a:rPr>
              <a:t>r</a:t>
            </a:r>
            <a:r>
              <a:rPr sz="1800" spc="20" dirty="0" err="1">
                <a:latin typeface="+mj-lt"/>
                <a:cs typeface="Arial" panose="020B0604020202020204" pitchFamily="34" charset="0"/>
              </a:rPr>
              <a:t>ect</a:t>
            </a:r>
            <a:r>
              <a:rPr sz="1800" spc="20" dirty="0">
                <a:latin typeface="+mj-lt"/>
                <a:cs typeface="Arial" panose="020B0604020202020204" pitchFamily="34" charset="0"/>
              </a:rPr>
              <a:t> </a:t>
            </a:r>
            <a:r>
              <a:rPr sz="1800" spc="-25" dirty="0">
                <a:latin typeface="+mj-lt"/>
                <a:cs typeface="Arial" panose="020B0604020202020204" pitchFamily="34" charset="0"/>
              </a:rPr>
              <a:t>that </a:t>
            </a:r>
            <a:r>
              <a:rPr sz="1800" spc="-20" dirty="0">
                <a:latin typeface="+mj-lt"/>
                <a:cs typeface="Arial" panose="020B0604020202020204" pitchFamily="34" charset="0"/>
              </a:rPr>
              <a:t>the </a:t>
            </a:r>
            <a:r>
              <a:rPr sz="1800" spc="15" dirty="0" err="1">
                <a:latin typeface="+mj-lt"/>
                <a:cs typeface="Arial" panose="020B0604020202020204" pitchFamily="34" charset="0"/>
              </a:rPr>
              <a:t>fo</a:t>
            </a:r>
            <a:r>
              <a:rPr lang="en-IN" sz="1800" spc="15" dirty="0">
                <a:latin typeface="+mj-lt"/>
                <a:cs typeface="Arial" panose="020B0604020202020204" pitchFamily="34" charset="0"/>
              </a:rPr>
              <a:t>r</a:t>
            </a:r>
            <a:r>
              <a:rPr sz="1800" spc="15" dirty="0" err="1">
                <a:latin typeface="+mj-lt"/>
                <a:cs typeface="Arial" panose="020B0604020202020204" pitchFamily="34" charset="0"/>
              </a:rPr>
              <a:t>eign</a:t>
            </a:r>
            <a:r>
              <a:rPr sz="1800" spc="15" dirty="0">
                <a:latin typeface="+mj-lt"/>
                <a:cs typeface="Arial" panose="020B0604020202020204" pitchFamily="34" charset="0"/>
              </a:rPr>
              <a:t> </a:t>
            </a:r>
            <a:r>
              <a:rPr sz="1800" spc="-10" dirty="0">
                <a:latin typeface="+mj-lt"/>
                <a:cs typeface="Arial" panose="020B0604020202020204" pitchFamily="34" charset="0"/>
              </a:rPr>
              <a:t>exchange </a:t>
            </a:r>
            <a:r>
              <a:rPr sz="1800" spc="-20" dirty="0">
                <a:latin typeface="+mj-lt"/>
                <a:cs typeface="Arial" panose="020B0604020202020204" pitchFamily="34" charset="0"/>
              </a:rPr>
              <a:t>holdings, </a:t>
            </a:r>
            <a:r>
              <a:rPr sz="1800" dirty="0">
                <a:latin typeface="+mj-lt"/>
                <a:cs typeface="Arial" panose="020B0604020202020204" pitchFamily="34" charset="0"/>
              </a:rPr>
              <a:t>if </a:t>
            </a:r>
            <a:r>
              <a:rPr sz="1800" spc="-25" dirty="0">
                <a:latin typeface="+mj-lt"/>
                <a:cs typeface="Arial" panose="020B0604020202020204" pitchFamily="34" charset="0"/>
              </a:rPr>
              <a:t>any, </a:t>
            </a:r>
            <a:r>
              <a:rPr sz="1800" spc="15" dirty="0">
                <a:latin typeface="+mj-lt"/>
                <a:cs typeface="Arial" panose="020B0604020202020204" pitchFamily="34" charset="0"/>
              </a:rPr>
              <a:t>of </a:t>
            </a:r>
            <a:r>
              <a:rPr sz="1800" spc="-20" dirty="0">
                <a:latin typeface="+mj-lt"/>
                <a:cs typeface="Arial" panose="020B0604020202020204" pitchFamily="34" charset="0"/>
              </a:rPr>
              <a:t>the </a:t>
            </a:r>
            <a:r>
              <a:rPr sz="1800" spc="10" dirty="0">
                <a:latin typeface="+mj-lt"/>
                <a:cs typeface="Arial" panose="020B0604020202020204" pitchFamily="34" charset="0"/>
              </a:rPr>
              <a:t>pe</a:t>
            </a:r>
            <a:r>
              <a:rPr lang="en-IN" sz="1800" spc="10" dirty="0">
                <a:latin typeface="+mj-lt"/>
                <a:cs typeface="Arial" panose="020B0604020202020204" pitchFamily="34" charset="0"/>
              </a:rPr>
              <a:t>r</a:t>
            </a:r>
            <a:r>
              <a:rPr sz="1800" spc="10" dirty="0">
                <a:latin typeface="+mj-lt"/>
                <a:cs typeface="Arial" panose="020B0604020202020204" pitchFamily="34" charset="0"/>
              </a:rPr>
              <a:t>sons </a:t>
            </a:r>
            <a:r>
              <a:rPr sz="1800" spc="-15" dirty="0">
                <a:latin typeface="+mj-lt"/>
                <a:cs typeface="Arial" panose="020B0604020202020204" pitchFamily="34" charset="0"/>
              </a:rPr>
              <a:t>committing </a:t>
            </a:r>
            <a:r>
              <a:rPr sz="1800" spc="-20" dirty="0">
                <a:latin typeface="+mj-lt"/>
                <a:cs typeface="Arial" panose="020B0604020202020204" pitchFamily="34" charset="0"/>
              </a:rPr>
              <a:t>the </a:t>
            </a:r>
            <a:r>
              <a:rPr sz="1800" spc="-5" dirty="0" err="1">
                <a:latin typeface="+mj-lt"/>
                <a:cs typeface="Arial" panose="020B0604020202020204" pitchFamily="34" charset="0"/>
              </a:rPr>
              <a:t>cont</a:t>
            </a:r>
            <a:r>
              <a:rPr lang="en-IN" sz="1800" spc="-5" dirty="0">
                <a:latin typeface="+mj-lt"/>
                <a:cs typeface="Arial" panose="020B0604020202020204" pitchFamily="34" charset="0"/>
              </a:rPr>
              <a:t>r</a:t>
            </a:r>
            <a:r>
              <a:rPr sz="1800" spc="-5" dirty="0" err="1">
                <a:latin typeface="+mj-lt"/>
                <a:cs typeface="Arial" panose="020B0604020202020204" pitchFamily="34" charset="0"/>
              </a:rPr>
              <a:t>aventions</a:t>
            </a:r>
            <a:r>
              <a:rPr sz="1800" spc="-5" dirty="0">
                <a:latin typeface="+mj-lt"/>
                <a:cs typeface="Arial" panose="020B0604020202020204" pitchFamily="34" charset="0"/>
              </a:rPr>
              <a:t> </a:t>
            </a:r>
            <a:r>
              <a:rPr sz="1800" spc="80" dirty="0">
                <a:latin typeface="+mj-lt"/>
                <a:cs typeface="Arial" panose="020B0604020202020204" pitchFamily="34" charset="0"/>
              </a:rPr>
              <a:t>o</a:t>
            </a:r>
            <a:r>
              <a:rPr lang="en-IN" sz="1800" spc="80" dirty="0">
                <a:latin typeface="+mj-lt"/>
                <a:cs typeface="Arial" panose="020B0604020202020204" pitchFamily="34" charset="0"/>
              </a:rPr>
              <a:t>r</a:t>
            </a:r>
            <a:r>
              <a:rPr sz="1800" spc="80" dirty="0">
                <a:latin typeface="+mj-lt"/>
                <a:cs typeface="Arial" panose="020B0604020202020204" pitchFamily="34" charset="0"/>
              </a:rPr>
              <a:t> </a:t>
            </a:r>
            <a:r>
              <a:rPr sz="1800" spc="-30" dirty="0">
                <a:latin typeface="+mj-lt"/>
                <a:cs typeface="Arial" panose="020B0604020202020204" pitchFamily="34" charset="0"/>
              </a:rPr>
              <a:t>any </a:t>
            </a:r>
            <a:r>
              <a:rPr sz="1800" spc="-434" dirty="0">
                <a:latin typeface="+mj-lt"/>
                <a:cs typeface="Arial" panose="020B0604020202020204" pitchFamily="34" charset="0"/>
              </a:rPr>
              <a:t> </a:t>
            </a:r>
            <a:r>
              <a:rPr sz="1800" spc="25" dirty="0">
                <a:latin typeface="+mj-lt"/>
                <a:cs typeface="Arial" panose="020B0604020202020204" pitchFamily="34" charset="0"/>
              </a:rPr>
              <a:t>pa</a:t>
            </a:r>
            <a:r>
              <a:rPr lang="en-IN" sz="1800" spc="25" dirty="0">
                <a:latin typeface="+mj-lt"/>
                <a:cs typeface="Arial" panose="020B0604020202020204" pitchFamily="34" charset="0"/>
              </a:rPr>
              <a:t>r</a:t>
            </a:r>
            <a:r>
              <a:rPr sz="1800" spc="25" dirty="0">
                <a:latin typeface="+mj-lt"/>
                <a:cs typeface="Arial" panose="020B0604020202020204" pitchFamily="34" charset="0"/>
              </a:rPr>
              <a:t>t </a:t>
            </a:r>
            <a:r>
              <a:rPr sz="1800" spc="20" dirty="0">
                <a:latin typeface="+mj-lt"/>
                <a:cs typeface="Arial" panose="020B0604020202020204" pitchFamily="34" charset="0"/>
              </a:rPr>
              <a:t>the</a:t>
            </a:r>
            <a:r>
              <a:rPr lang="en-IN" sz="1800" spc="20" dirty="0">
                <a:latin typeface="+mj-lt"/>
                <a:cs typeface="Arial" panose="020B0604020202020204" pitchFamily="34" charset="0"/>
              </a:rPr>
              <a:t>r</a:t>
            </a:r>
            <a:r>
              <a:rPr sz="1800" spc="20" dirty="0" err="1">
                <a:latin typeface="+mj-lt"/>
                <a:cs typeface="Arial" panose="020B0604020202020204" pitchFamily="34" charset="0"/>
              </a:rPr>
              <a:t>eof</a:t>
            </a:r>
            <a:r>
              <a:rPr sz="1800" spc="20" dirty="0">
                <a:latin typeface="+mj-lt"/>
                <a:cs typeface="Arial" panose="020B0604020202020204" pitchFamily="34" charset="0"/>
              </a:rPr>
              <a:t>, </a:t>
            </a:r>
            <a:r>
              <a:rPr sz="1800" spc="-25" dirty="0">
                <a:latin typeface="+mj-lt"/>
                <a:cs typeface="Arial" panose="020B0604020202020204" pitchFamily="34" charset="0"/>
              </a:rPr>
              <a:t>shall </a:t>
            </a:r>
            <a:r>
              <a:rPr sz="1800" dirty="0">
                <a:latin typeface="+mj-lt"/>
                <a:cs typeface="Arial" panose="020B0604020202020204" pitchFamily="34" charset="0"/>
              </a:rPr>
              <a:t>be </a:t>
            </a:r>
            <a:r>
              <a:rPr sz="1800" spc="5" dirty="0">
                <a:latin typeface="+mj-lt"/>
                <a:cs typeface="Arial" panose="020B0604020202020204" pitchFamily="34" charset="0"/>
              </a:rPr>
              <a:t>b</a:t>
            </a:r>
            <a:r>
              <a:rPr lang="en-IN" sz="1800" spc="5" dirty="0">
                <a:latin typeface="+mj-lt"/>
                <a:cs typeface="Arial" panose="020B0604020202020204" pitchFamily="34" charset="0"/>
              </a:rPr>
              <a:t>r</a:t>
            </a:r>
            <a:r>
              <a:rPr sz="1800" spc="5" dirty="0">
                <a:latin typeface="+mj-lt"/>
                <a:cs typeface="Arial" panose="020B0604020202020204" pitchFamily="34" charset="0"/>
              </a:rPr>
              <a:t>ought </a:t>
            </a:r>
            <a:r>
              <a:rPr sz="1800" spc="-10" dirty="0">
                <a:latin typeface="+mj-lt"/>
                <a:cs typeface="Arial" panose="020B0604020202020204" pitchFamily="34" charset="0"/>
              </a:rPr>
              <a:t>back </a:t>
            </a:r>
            <a:r>
              <a:rPr sz="1800" spc="-20" dirty="0">
                <a:latin typeface="+mj-lt"/>
                <a:cs typeface="Arial" panose="020B0604020202020204" pitchFamily="34" charset="0"/>
              </a:rPr>
              <a:t>into India </a:t>
            </a:r>
            <a:r>
              <a:rPr sz="1800" spc="80" dirty="0">
                <a:latin typeface="+mj-lt"/>
                <a:cs typeface="Arial" panose="020B0604020202020204" pitchFamily="34" charset="0"/>
              </a:rPr>
              <a:t>o</a:t>
            </a:r>
            <a:r>
              <a:rPr lang="en-IN" sz="1800" spc="80" dirty="0">
                <a:latin typeface="+mj-lt"/>
                <a:cs typeface="Arial" panose="020B0604020202020204" pitchFamily="34" charset="0"/>
              </a:rPr>
              <a:t>r</a:t>
            </a:r>
            <a:r>
              <a:rPr sz="1800" spc="80" dirty="0">
                <a:latin typeface="+mj-lt"/>
                <a:cs typeface="Arial" panose="020B0604020202020204" pitchFamily="34" charset="0"/>
              </a:rPr>
              <a:t> </a:t>
            </a:r>
            <a:r>
              <a:rPr sz="1800" spc="-25" dirty="0">
                <a:latin typeface="+mj-lt"/>
                <a:cs typeface="Arial" panose="020B0604020202020204" pitchFamily="34" charset="0"/>
              </a:rPr>
              <a:t>shall </a:t>
            </a:r>
            <a:r>
              <a:rPr sz="1800" spc="-5" dirty="0">
                <a:latin typeface="+mj-lt"/>
                <a:cs typeface="Arial" panose="020B0604020202020204" pitchFamily="34" charset="0"/>
              </a:rPr>
              <a:t>be </a:t>
            </a:r>
            <a:r>
              <a:rPr lang="en-IN" sz="1800" spc="10" dirty="0">
                <a:latin typeface="+mj-lt"/>
                <a:cs typeface="Arial" panose="020B0604020202020204" pitchFamily="34" charset="0"/>
              </a:rPr>
              <a:t>r</a:t>
            </a:r>
            <a:r>
              <a:rPr sz="1800" spc="10" dirty="0" err="1">
                <a:latin typeface="+mj-lt"/>
                <a:cs typeface="Arial" panose="020B0604020202020204" pitchFamily="34" charset="0"/>
              </a:rPr>
              <a:t>etained</a:t>
            </a:r>
            <a:r>
              <a:rPr sz="1800" spc="10" dirty="0">
                <a:latin typeface="+mj-lt"/>
                <a:cs typeface="Arial" panose="020B0604020202020204" pitchFamily="34" charset="0"/>
              </a:rPr>
              <a:t> </a:t>
            </a:r>
            <a:r>
              <a:rPr sz="1800" spc="-15" dirty="0">
                <a:latin typeface="+mj-lt"/>
                <a:cs typeface="Arial" panose="020B0604020202020204" pitchFamily="34" charset="0"/>
              </a:rPr>
              <a:t>outside </a:t>
            </a:r>
            <a:r>
              <a:rPr sz="1800" spc="-20" dirty="0">
                <a:latin typeface="+mj-lt"/>
                <a:cs typeface="Arial" panose="020B0604020202020204" pitchFamily="34" charset="0"/>
              </a:rPr>
              <a:t>India </a:t>
            </a:r>
            <a:r>
              <a:rPr sz="1800" spc="-25" dirty="0">
                <a:latin typeface="+mj-lt"/>
                <a:cs typeface="Arial" panose="020B0604020202020204" pitchFamily="34" charset="0"/>
              </a:rPr>
              <a:t>in </a:t>
            </a:r>
            <a:r>
              <a:rPr sz="1800" spc="10" dirty="0" err="1">
                <a:latin typeface="+mj-lt"/>
                <a:cs typeface="Arial" panose="020B0604020202020204" pitchFamily="34" charset="0"/>
              </a:rPr>
              <a:t>acco</a:t>
            </a:r>
            <a:r>
              <a:rPr lang="en-IN" sz="1800" spc="10" dirty="0">
                <a:latin typeface="+mj-lt"/>
                <a:cs typeface="Arial" panose="020B0604020202020204" pitchFamily="34" charset="0"/>
              </a:rPr>
              <a:t>r</a:t>
            </a:r>
            <a:r>
              <a:rPr sz="1800" spc="10" dirty="0">
                <a:latin typeface="+mj-lt"/>
                <a:cs typeface="Arial" panose="020B0604020202020204" pitchFamily="34" charset="0"/>
              </a:rPr>
              <a:t>dance </a:t>
            </a:r>
            <a:r>
              <a:rPr sz="1800" spc="-25" dirty="0">
                <a:latin typeface="+mj-lt"/>
                <a:cs typeface="Arial" panose="020B0604020202020204" pitchFamily="34" charset="0"/>
              </a:rPr>
              <a:t>with </a:t>
            </a:r>
            <a:r>
              <a:rPr sz="1800" spc="-20" dirty="0">
                <a:latin typeface="+mj-lt"/>
                <a:cs typeface="Arial" panose="020B0604020202020204" pitchFamily="34" charset="0"/>
              </a:rPr>
              <a:t>the </a:t>
            </a:r>
            <a:r>
              <a:rPr sz="1800" spc="5" dirty="0">
                <a:latin typeface="+mj-lt"/>
                <a:cs typeface="Arial" panose="020B0604020202020204" pitchFamily="34" charset="0"/>
              </a:rPr>
              <a:t>di</a:t>
            </a:r>
            <a:r>
              <a:rPr lang="en-IN" sz="1800" spc="5" dirty="0">
                <a:latin typeface="+mj-lt"/>
                <a:cs typeface="Arial" panose="020B0604020202020204" pitchFamily="34" charset="0"/>
              </a:rPr>
              <a:t>r</a:t>
            </a:r>
            <a:r>
              <a:rPr sz="1800" spc="5" dirty="0" err="1">
                <a:latin typeface="+mj-lt"/>
                <a:cs typeface="Arial" panose="020B0604020202020204" pitchFamily="34" charset="0"/>
              </a:rPr>
              <a:t>ections</a:t>
            </a:r>
            <a:r>
              <a:rPr sz="1800" spc="5" dirty="0">
                <a:latin typeface="+mj-lt"/>
                <a:cs typeface="Arial" panose="020B0604020202020204" pitchFamily="34" charset="0"/>
              </a:rPr>
              <a:t> </a:t>
            </a:r>
            <a:r>
              <a:rPr sz="1800" spc="10" dirty="0">
                <a:latin typeface="+mj-lt"/>
                <a:cs typeface="Arial" panose="020B0604020202020204" pitchFamily="34" charset="0"/>
              </a:rPr>
              <a:t> </a:t>
            </a:r>
            <a:r>
              <a:rPr sz="1800" dirty="0">
                <a:latin typeface="+mj-lt"/>
                <a:cs typeface="Arial" panose="020B0604020202020204" pitchFamily="34" charset="0"/>
              </a:rPr>
              <a:t>made</a:t>
            </a:r>
            <a:r>
              <a:rPr sz="1800" spc="-30" dirty="0">
                <a:latin typeface="+mj-lt"/>
                <a:cs typeface="Arial" panose="020B0604020202020204" pitchFamily="34" charset="0"/>
              </a:rPr>
              <a:t> in</a:t>
            </a:r>
            <a:r>
              <a:rPr sz="1800" spc="5" dirty="0">
                <a:latin typeface="+mj-lt"/>
                <a:cs typeface="Arial" panose="020B0604020202020204" pitchFamily="34" charset="0"/>
              </a:rPr>
              <a:t> </a:t>
            </a:r>
            <a:r>
              <a:rPr sz="1800" spc="-25" dirty="0">
                <a:latin typeface="+mj-lt"/>
                <a:cs typeface="Arial" panose="020B0604020202020204" pitchFamily="34" charset="0"/>
              </a:rPr>
              <a:t>this</a:t>
            </a:r>
            <a:r>
              <a:rPr sz="1800" spc="-15" dirty="0">
                <a:latin typeface="+mj-lt"/>
                <a:cs typeface="Arial" panose="020B0604020202020204" pitchFamily="34" charset="0"/>
              </a:rPr>
              <a:t> </a:t>
            </a:r>
            <a:r>
              <a:rPr sz="1800" spc="-10" dirty="0">
                <a:latin typeface="+mj-lt"/>
                <a:cs typeface="Arial" panose="020B0604020202020204" pitchFamily="34" charset="0"/>
              </a:rPr>
              <a:t>behalf.</a:t>
            </a:r>
            <a:endParaRPr sz="1800" dirty="0">
              <a:latin typeface="+mj-lt"/>
              <a:cs typeface="Arial" panose="020B0604020202020204" pitchFamily="34" charset="0"/>
            </a:endParaRPr>
          </a:p>
          <a:p>
            <a:pPr>
              <a:lnSpc>
                <a:spcPct val="100000"/>
              </a:lnSpc>
              <a:buFont typeface="Roboto"/>
              <a:buAutoNum type="arabicParenBoth" startAt="2"/>
            </a:pPr>
            <a:endParaRPr sz="1800" dirty="0">
              <a:latin typeface="+mj-lt"/>
              <a:cs typeface="Arial" panose="020B0604020202020204" pitchFamily="34" charset="0"/>
            </a:endParaRPr>
          </a:p>
          <a:p>
            <a:pPr marL="12700">
              <a:lnSpc>
                <a:spcPct val="100000"/>
              </a:lnSpc>
            </a:pPr>
            <a:r>
              <a:rPr sz="1800" spc="-5" dirty="0">
                <a:latin typeface="+mj-lt"/>
                <a:cs typeface="Arial" panose="020B0604020202020204" pitchFamily="34" charset="0"/>
              </a:rPr>
              <a:t>Explanation—</a:t>
            </a:r>
            <a:r>
              <a:rPr sz="1800" spc="-5" dirty="0" err="1">
                <a:latin typeface="+mj-lt"/>
                <a:cs typeface="Arial" panose="020B0604020202020204" pitchFamily="34" charset="0"/>
              </a:rPr>
              <a:t>Fo</a:t>
            </a:r>
            <a:r>
              <a:rPr lang="en-IN" sz="1800" spc="-5" dirty="0">
                <a:latin typeface="+mj-lt"/>
                <a:cs typeface="Arial" panose="020B0604020202020204" pitchFamily="34" charset="0"/>
              </a:rPr>
              <a:t>r</a:t>
            </a:r>
            <a:r>
              <a:rPr sz="1800" dirty="0">
                <a:latin typeface="+mj-lt"/>
                <a:cs typeface="Arial" panose="020B0604020202020204" pitchFamily="34" charset="0"/>
              </a:rPr>
              <a:t> </a:t>
            </a:r>
            <a:r>
              <a:rPr sz="1800" spc="-20" dirty="0">
                <a:latin typeface="+mj-lt"/>
                <a:cs typeface="Arial" panose="020B0604020202020204" pitchFamily="34" charset="0"/>
              </a:rPr>
              <a:t>the</a:t>
            </a:r>
            <a:r>
              <a:rPr sz="1800" dirty="0">
                <a:latin typeface="+mj-lt"/>
                <a:cs typeface="Arial" panose="020B0604020202020204" pitchFamily="34" charset="0"/>
              </a:rPr>
              <a:t> </a:t>
            </a:r>
            <a:r>
              <a:rPr sz="1800" spc="10" dirty="0" err="1">
                <a:latin typeface="+mj-lt"/>
                <a:cs typeface="Arial" panose="020B0604020202020204" pitchFamily="34" charset="0"/>
              </a:rPr>
              <a:t>pu</a:t>
            </a:r>
            <a:r>
              <a:rPr lang="en-IN" sz="1800" spc="10" dirty="0">
                <a:latin typeface="+mj-lt"/>
                <a:cs typeface="Arial" panose="020B0604020202020204" pitchFamily="34" charset="0"/>
              </a:rPr>
              <a:t>r</a:t>
            </a:r>
            <a:r>
              <a:rPr sz="1800" spc="10" dirty="0">
                <a:latin typeface="+mj-lt"/>
                <a:cs typeface="Arial" panose="020B0604020202020204" pitchFamily="34" charset="0"/>
              </a:rPr>
              <a:t>poses</a:t>
            </a:r>
            <a:r>
              <a:rPr sz="1800" spc="-15" dirty="0">
                <a:latin typeface="+mj-lt"/>
                <a:cs typeface="Arial" panose="020B0604020202020204" pitchFamily="34" charset="0"/>
              </a:rPr>
              <a:t> </a:t>
            </a:r>
            <a:r>
              <a:rPr sz="1800" spc="15" dirty="0">
                <a:latin typeface="+mj-lt"/>
                <a:cs typeface="Arial" panose="020B0604020202020204" pitchFamily="34" charset="0"/>
              </a:rPr>
              <a:t>of</a:t>
            </a:r>
            <a:r>
              <a:rPr sz="1800" spc="10" dirty="0">
                <a:latin typeface="+mj-lt"/>
                <a:cs typeface="Arial" panose="020B0604020202020204" pitchFamily="34" charset="0"/>
              </a:rPr>
              <a:t> </a:t>
            </a:r>
            <a:r>
              <a:rPr sz="1800" spc="-25" dirty="0">
                <a:latin typeface="+mj-lt"/>
                <a:cs typeface="Arial" panose="020B0604020202020204" pitchFamily="34" charset="0"/>
              </a:rPr>
              <a:t>this</a:t>
            </a:r>
            <a:r>
              <a:rPr sz="1800" spc="5" dirty="0">
                <a:latin typeface="+mj-lt"/>
                <a:cs typeface="Arial" panose="020B0604020202020204" pitchFamily="34" charset="0"/>
              </a:rPr>
              <a:t> </a:t>
            </a:r>
            <a:r>
              <a:rPr sz="1800" spc="-40" dirty="0">
                <a:latin typeface="+mj-lt"/>
                <a:cs typeface="Arial" panose="020B0604020202020204" pitchFamily="34" charset="0"/>
              </a:rPr>
              <a:t>sub-section,</a:t>
            </a:r>
            <a:r>
              <a:rPr sz="1800" spc="-15" dirty="0">
                <a:latin typeface="+mj-lt"/>
                <a:cs typeface="Arial" panose="020B0604020202020204" pitchFamily="34" charset="0"/>
              </a:rPr>
              <a:t> </a:t>
            </a:r>
            <a:r>
              <a:rPr sz="1800" spc="10" dirty="0">
                <a:latin typeface="+mj-lt"/>
                <a:cs typeface="Arial" panose="020B0604020202020204" pitchFamily="34" charset="0"/>
              </a:rPr>
              <a:t>“p</a:t>
            </a:r>
            <a:r>
              <a:rPr lang="en-IN" sz="1800" spc="10" dirty="0">
                <a:latin typeface="+mj-lt"/>
                <a:cs typeface="Arial" panose="020B0604020202020204" pitchFamily="34" charset="0"/>
              </a:rPr>
              <a:t>r</a:t>
            </a:r>
            <a:r>
              <a:rPr sz="1800" spc="10" dirty="0" err="1">
                <a:latin typeface="+mj-lt"/>
                <a:cs typeface="Arial" panose="020B0604020202020204" pitchFamily="34" charset="0"/>
              </a:rPr>
              <a:t>ope</a:t>
            </a:r>
            <a:r>
              <a:rPr lang="en-IN" sz="1800" spc="10" dirty="0">
                <a:latin typeface="+mj-lt"/>
                <a:cs typeface="Arial" panose="020B0604020202020204" pitchFamily="34" charset="0"/>
              </a:rPr>
              <a:t>r</a:t>
            </a:r>
            <a:r>
              <a:rPr sz="1800" spc="10" dirty="0">
                <a:latin typeface="+mj-lt"/>
                <a:cs typeface="Arial" panose="020B0604020202020204" pitchFamily="34" charset="0"/>
              </a:rPr>
              <a:t>ty”</a:t>
            </a:r>
            <a:r>
              <a:rPr sz="1800" spc="-5" dirty="0">
                <a:latin typeface="+mj-lt"/>
                <a:cs typeface="Arial" panose="020B0604020202020204" pitchFamily="34" charset="0"/>
              </a:rPr>
              <a:t> </a:t>
            </a:r>
            <a:r>
              <a:rPr sz="1800" spc="-30" dirty="0">
                <a:latin typeface="+mj-lt"/>
                <a:cs typeface="Arial" panose="020B0604020202020204" pitchFamily="34" charset="0"/>
              </a:rPr>
              <a:t>in</a:t>
            </a:r>
            <a:r>
              <a:rPr sz="1800" spc="25" dirty="0">
                <a:latin typeface="+mj-lt"/>
                <a:cs typeface="Arial" panose="020B0604020202020204" pitchFamily="34" charset="0"/>
              </a:rPr>
              <a:t> </a:t>
            </a:r>
            <a:r>
              <a:rPr lang="en-IN" sz="1800" spc="15" dirty="0">
                <a:latin typeface="+mj-lt"/>
                <a:cs typeface="Arial" panose="020B0604020202020204" pitchFamily="34" charset="0"/>
              </a:rPr>
              <a:t>r</a:t>
            </a:r>
            <a:r>
              <a:rPr sz="1800" spc="15" dirty="0" err="1">
                <a:latin typeface="+mj-lt"/>
                <a:cs typeface="Arial" panose="020B0604020202020204" pitchFamily="34" charset="0"/>
              </a:rPr>
              <a:t>espect</a:t>
            </a:r>
            <a:r>
              <a:rPr sz="1800" spc="-20" dirty="0">
                <a:latin typeface="+mj-lt"/>
                <a:cs typeface="Arial" panose="020B0604020202020204" pitchFamily="34" charset="0"/>
              </a:rPr>
              <a:t> </a:t>
            </a:r>
            <a:r>
              <a:rPr sz="1800" spc="15" dirty="0">
                <a:latin typeface="+mj-lt"/>
                <a:cs typeface="Arial" panose="020B0604020202020204" pitchFamily="34" charset="0"/>
              </a:rPr>
              <a:t>of</a:t>
            </a:r>
            <a:r>
              <a:rPr sz="1800" spc="10" dirty="0">
                <a:latin typeface="+mj-lt"/>
                <a:cs typeface="Arial" panose="020B0604020202020204" pitchFamily="34" charset="0"/>
              </a:rPr>
              <a:t> </a:t>
            </a:r>
            <a:r>
              <a:rPr sz="1800" spc="-25" dirty="0">
                <a:latin typeface="+mj-lt"/>
                <a:cs typeface="Arial" panose="020B0604020202020204" pitchFamily="34" charset="0"/>
              </a:rPr>
              <a:t>which</a:t>
            </a:r>
            <a:r>
              <a:rPr sz="1800" spc="-15" dirty="0">
                <a:latin typeface="+mj-lt"/>
                <a:cs typeface="Arial" panose="020B0604020202020204" pitchFamily="34" charset="0"/>
              </a:rPr>
              <a:t> </a:t>
            </a:r>
            <a:r>
              <a:rPr sz="1800" spc="-5" dirty="0" err="1">
                <a:latin typeface="+mj-lt"/>
                <a:cs typeface="Arial" panose="020B0604020202020204" pitchFamily="34" charset="0"/>
              </a:rPr>
              <a:t>cont</a:t>
            </a:r>
            <a:r>
              <a:rPr lang="en-IN" sz="1800" spc="-5" dirty="0">
                <a:latin typeface="+mj-lt"/>
                <a:cs typeface="Arial" panose="020B0604020202020204" pitchFamily="34" charset="0"/>
              </a:rPr>
              <a:t>r</a:t>
            </a:r>
            <a:r>
              <a:rPr sz="1800" spc="-5" dirty="0" err="1">
                <a:latin typeface="+mj-lt"/>
                <a:cs typeface="Arial" panose="020B0604020202020204" pitchFamily="34" charset="0"/>
              </a:rPr>
              <a:t>avention</a:t>
            </a:r>
            <a:r>
              <a:rPr sz="1800" spc="-15" dirty="0">
                <a:latin typeface="+mj-lt"/>
                <a:cs typeface="Arial" panose="020B0604020202020204" pitchFamily="34" charset="0"/>
              </a:rPr>
              <a:t> </a:t>
            </a:r>
            <a:r>
              <a:rPr sz="1800" spc="-20" dirty="0">
                <a:latin typeface="+mj-lt"/>
                <a:cs typeface="Arial" panose="020B0604020202020204" pitchFamily="34" charset="0"/>
              </a:rPr>
              <a:t>has</a:t>
            </a:r>
            <a:endParaRPr sz="1800" dirty="0">
              <a:latin typeface="+mj-lt"/>
              <a:cs typeface="Arial" panose="020B0604020202020204" pitchFamily="34" charset="0"/>
            </a:endParaRPr>
          </a:p>
          <a:p>
            <a:pPr marL="12700">
              <a:lnSpc>
                <a:spcPct val="100000"/>
              </a:lnSpc>
            </a:pPr>
            <a:r>
              <a:rPr sz="1800" spc="-15" dirty="0">
                <a:latin typeface="+mj-lt"/>
                <a:cs typeface="Arial" panose="020B0604020202020204" pitchFamily="34" charset="0"/>
              </a:rPr>
              <a:t>taken</a:t>
            </a:r>
            <a:r>
              <a:rPr sz="1800" spc="-25" dirty="0">
                <a:latin typeface="+mj-lt"/>
                <a:cs typeface="Arial" panose="020B0604020202020204" pitchFamily="34" charset="0"/>
              </a:rPr>
              <a:t> </a:t>
            </a:r>
            <a:r>
              <a:rPr sz="1800" spc="-10" dirty="0">
                <a:latin typeface="+mj-lt"/>
                <a:cs typeface="Arial" panose="020B0604020202020204" pitchFamily="34" charset="0"/>
              </a:rPr>
              <a:t>place,</a:t>
            </a:r>
            <a:r>
              <a:rPr sz="1800" spc="-30" dirty="0">
                <a:latin typeface="+mj-lt"/>
                <a:cs typeface="Arial" panose="020B0604020202020204" pitchFamily="34" charset="0"/>
              </a:rPr>
              <a:t> </a:t>
            </a:r>
            <a:r>
              <a:rPr sz="1800" spc="-25" dirty="0">
                <a:latin typeface="+mj-lt"/>
                <a:cs typeface="Arial" panose="020B0604020202020204" pitchFamily="34" charset="0"/>
              </a:rPr>
              <a:t>shall</a:t>
            </a:r>
            <a:r>
              <a:rPr sz="1800" spc="-15" dirty="0">
                <a:latin typeface="+mj-lt"/>
                <a:cs typeface="Arial" panose="020B0604020202020204" pitchFamily="34" charset="0"/>
              </a:rPr>
              <a:t> </a:t>
            </a:r>
            <a:r>
              <a:rPr sz="1800" spc="-20" dirty="0">
                <a:latin typeface="+mj-lt"/>
                <a:cs typeface="Arial" panose="020B0604020202020204" pitchFamily="34" charset="0"/>
              </a:rPr>
              <a:t>include—</a:t>
            </a:r>
            <a:endParaRPr sz="1800" dirty="0">
              <a:latin typeface="+mj-lt"/>
              <a:cs typeface="Arial" panose="020B0604020202020204" pitchFamily="34" charset="0"/>
            </a:endParaRPr>
          </a:p>
          <a:p>
            <a:pPr>
              <a:lnSpc>
                <a:spcPct val="100000"/>
              </a:lnSpc>
            </a:pPr>
            <a:endParaRPr sz="1800" dirty="0">
              <a:latin typeface="+mj-lt"/>
              <a:cs typeface="Arial" panose="020B0604020202020204" pitchFamily="34" charset="0"/>
            </a:endParaRPr>
          </a:p>
          <a:p>
            <a:pPr marL="350520" lvl="1" indent="-338455">
              <a:lnSpc>
                <a:spcPct val="100000"/>
              </a:lnSpc>
              <a:buAutoNum type="alphaLcParenBoth"/>
              <a:tabLst>
                <a:tab pos="351155" algn="l"/>
              </a:tabLst>
            </a:pPr>
            <a:r>
              <a:rPr sz="1800" spc="-10" dirty="0">
                <a:latin typeface="+mj-lt"/>
                <a:cs typeface="Arial" panose="020B0604020202020204" pitchFamily="34" charset="0"/>
              </a:rPr>
              <a:t>deposits</a:t>
            </a:r>
            <a:r>
              <a:rPr sz="1800" spc="-25" dirty="0">
                <a:latin typeface="+mj-lt"/>
                <a:cs typeface="Arial" panose="020B0604020202020204" pitchFamily="34" charset="0"/>
              </a:rPr>
              <a:t> </a:t>
            </a:r>
            <a:r>
              <a:rPr sz="1800" spc="-30" dirty="0">
                <a:latin typeface="+mj-lt"/>
                <a:cs typeface="Arial" panose="020B0604020202020204" pitchFamily="34" charset="0"/>
              </a:rPr>
              <a:t>in</a:t>
            </a:r>
            <a:r>
              <a:rPr sz="1800" spc="15" dirty="0">
                <a:latin typeface="+mj-lt"/>
                <a:cs typeface="Arial" panose="020B0604020202020204" pitchFamily="34" charset="0"/>
              </a:rPr>
              <a:t> </a:t>
            </a:r>
            <a:r>
              <a:rPr sz="1800" spc="-10" dirty="0">
                <a:latin typeface="+mj-lt"/>
                <a:cs typeface="Arial" panose="020B0604020202020204" pitchFamily="34" charset="0"/>
              </a:rPr>
              <a:t>a</a:t>
            </a:r>
            <a:r>
              <a:rPr sz="1800" spc="-15" dirty="0">
                <a:latin typeface="+mj-lt"/>
                <a:cs typeface="Arial" panose="020B0604020202020204" pitchFamily="34" charset="0"/>
              </a:rPr>
              <a:t> bank,</a:t>
            </a:r>
            <a:r>
              <a:rPr sz="1800" dirty="0">
                <a:latin typeface="+mj-lt"/>
                <a:cs typeface="Arial" panose="020B0604020202020204" pitchFamily="34" charset="0"/>
              </a:rPr>
              <a:t> </a:t>
            </a:r>
            <a:r>
              <a:rPr sz="1800" spc="25" dirty="0" err="1">
                <a:latin typeface="+mj-lt"/>
                <a:cs typeface="Arial" panose="020B0604020202020204" pitchFamily="34" charset="0"/>
              </a:rPr>
              <a:t>whe</a:t>
            </a:r>
            <a:r>
              <a:rPr lang="en-IN" sz="1800" spc="25" dirty="0">
                <a:latin typeface="+mj-lt"/>
                <a:cs typeface="Arial" panose="020B0604020202020204" pitchFamily="34" charset="0"/>
              </a:rPr>
              <a:t>r</a:t>
            </a:r>
            <a:r>
              <a:rPr sz="1800" spc="25" dirty="0">
                <a:latin typeface="+mj-lt"/>
                <a:cs typeface="Arial" panose="020B0604020202020204" pitchFamily="34" charset="0"/>
              </a:rPr>
              <a:t>e</a:t>
            </a:r>
            <a:r>
              <a:rPr sz="1800" spc="-25" dirty="0">
                <a:latin typeface="+mj-lt"/>
                <a:cs typeface="Arial" panose="020B0604020202020204" pitchFamily="34" charset="0"/>
              </a:rPr>
              <a:t> </a:t>
            </a:r>
            <a:r>
              <a:rPr sz="1800" spc="-15" dirty="0">
                <a:latin typeface="+mj-lt"/>
                <a:cs typeface="Arial" panose="020B0604020202020204" pitchFamily="34" charset="0"/>
              </a:rPr>
              <a:t>the said </a:t>
            </a:r>
            <a:r>
              <a:rPr sz="1800" spc="30" dirty="0">
                <a:latin typeface="+mj-lt"/>
                <a:cs typeface="Arial" panose="020B0604020202020204" pitchFamily="34" charset="0"/>
              </a:rPr>
              <a:t>p</a:t>
            </a:r>
            <a:r>
              <a:rPr lang="en-IN" sz="1800" spc="30" dirty="0">
                <a:latin typeface="+mj-lt"/>
                <a:cs typeface="Arial" panose="020B0604020202020204" pitchFamily="34" charset="0"/>
              </a:rPr>
              <a:t>r</a:t>
            </a:r>
            <a:r>
              <a:rPr sz="1800" spc="30" dirty="0" err="1">
                <a:latin typeface="+mj-lt"/>
                <a:cs typeface="Arial" panose="020B0604020202020204" pitchFamily="34" charset="0"/>
              </a:rPr>
              <a:t>ope</a:t>
            </a:r>
            <a:r>
              <a:rPr lang="en-IN" sz="1800" spc="30" dirty="0">
                <a:latin typeface="+mj-lt"/>
                <a:cs typeface="Arial" panose="020B0604020202020204" pitchFamily="34" charset="0"/>
              </a:rPr>
              <a:t>r</a:t>
            </a:r>
            <a:r>
              <a:rPr sz="1800" spc="30" dirty="0">
                <a:latin typeface="+mj-lt"/>
                <a:cs typeface="Arial" panose="020B0604020202020204" pitchFamily="34" charset="0"/>
              </a:rPr>
              <a:t>ty</a:t>
            </a:r>
            <a:r>
              <a:rPr sz="1800" dirty="0">
                <a:latin typeface="+mj-lt"/>
                <a:cs typeface="Arial" panose="020B0604020202020204" pitchFamily="34" charset="0"/>
              </a:rPr>
              <a:t> </a:t>
            </a:r>
            <a:r>
              <a:rPr sz="1800" spc="-20" dirty="0">
                <a:latin typeface="+mj-lt"/>
                <a:cs typeface="Arial" panose="020B0604020202020204" pitchFamily="34" charset="0"/>
              </a:rPr>
              <a:t>is</a:t>
            </a:r>
            <a:r>
              <a:rPr sz="1800" dirty="0">
                <a:latin typeface="+mj-lt"/>
                <a:cs typeface="Arial" panose="020B0604020202020204" pitchFamily="34" charset="0"/>
              </a:rPr>
              <a:t> </a:t>
            </a:r>
            <a:r>
              <a:rPr sz="1800" spc="10" dirty="0" err="1">
                <a:latin typeface="+mj-lt"/>
                <a:cs typeface="Arial" panose="020B0604020202020204" pitchFamily="34" charset="0"/>
              </a:rPr>
              <a:t>conve</a:t>
            </a:r>
            <a:r>
              <a:rPr lang="en-IN" sz="1800" spc="10" dirty="0">
                <a:latin typeface="+mj-lt"/>
                <a:cs typeface="Arial" panose="020B0604020202020204" pitchFamily="34" charset="0"/>
              </a:rPr>
              <a:t>r</a:t>
            </a:r>
            <a:r>
              <a:rPr sz="1800" spc="10" dirty="0">
                <a:latin typeface="+mj-lt"/>
                <a:cs typeface="Arial" panose="020B0604020202020204" pitchFamily="34" charset="0"/>
              </a:rPr>
              <a:t>ted</a:t>
            </a:r>
            <a:r>
              <a:rPr sz="1800" spc="-35" dirty="0">
                <a:latin typeface="+mj-lt"/>
                <a:cs typeface="Arial" panose="020B0604020202020204" pitchFamily="34" charset="0"/>
              </a:rPr>
              <a:t> </a:t>
            </a:r>
            <a:r>
              <a:rPr sz="1800" spc="-20" dirty="0">
                <a:latin typeface="+mj-lt"/>
                <a:cs typeface="Arial" panose="020B0604020202020204" pitchFamily="34" charset="0"/>
              </a:rPr>
              <a:t>into</a:t>
            </a:r>
            <a:r>
              <a:rPr sz="1800" spc="5" dirty="0">
                <a:latin typeface="+mj-lt"/>
                <a:cs typeface="Arial" panose="020B0604020202020204" pitchFamily="34" charset="0"/>
              </a:rPr>
              <a:t> </a:t>
            </a:r>
            <a:r>
              <a:rPr sz="1800" spc="-20" dirty="0">
                <a:latin typeface="+mj-lt"/>
                <a:cs typeface="Arial" panose="020B0604020202020204" pitchFamily="34" charset="0"/>
              </a:rPr>
              <a:t>such</a:t>
            </a:r>
            <a:r>
              <a:rPr sz="1800" spc="-25" dirty="0">
                <a:latin typeface="+mj-lt"/>
                <a:cs typeface="Arial" panose="020B0604020202020204" pitchFamily="34" charset="0"/>
              </a:rPr>
              <a:t> </a:t>
            </a:r>
            <a:r>
              <a:rPr sz="1800" spc="-20" dirty="0">
                <a:latin typeface="+mj-lt"/>
                <a:cs typeface="Arial" panose="020B0604020202020204" pitchFamily="34" charset="0"/>
              </a:rPr>
              <a:t>deposits;</a:t>
            </a:r>
            <a:endParaRPr sz="1800" dirty="0">
              <a:latin typeface="+mj-lt"/>
              <a:cs typeface="Arial" panose="020B0604020202020204" pitchFamily="34" charset="0"/>
            </a:endParaRPr>
          </a:p>
          <a:p>
            <a:pPr lvl="1">
              <a:lnSpc>
                <a:spcPct val="100000"/>
              </a:lnSpc>
              <a:spcBef>
                <a:spcPts val="5"/>
              </a:spcBef>
              <a:buFont typeface="Roboto"/>
              <a:buAutoNum type="alphaLcParenBoth"/>
            </a:pPr>
            <a:endParaRPr sz="1800" dirty="0">
              <a:latin typeface="+mj-lt"/>
              <a:cs typeface="Arial" panose="020B0604020202020204" pitchFamily="34" charset="0"/>
            </a:endParaRPr>
          </a:p>
          <a:p>
            <a:pPr marL="354965" lvl="1" indent="-342900">
              <a:lnSpc>
                <a:spcPct val="100000"/>
              </a:lnSpc>
              <a:buAutoNum type="alphaLcParenBoth"/>
              <a:tabLst>
                <a:tab pos="355600" algn="l"/>
              </a:tabLst>
            </a:pPr>
            <a:r>
              <a:rPr sz="1800" spc="-20" dirty="0">
                <a:latin typeface="+mj-lt"/>
                <a:cs typeface="Arial" panose="020B0604020202020204" pitchFamily="34" charset="0"/>
              </a:rPr>
              <a:t>Indian</a:t>
            </a:r>
            <a:r>
              <a:rPr sz="1800" spc="5" dirty="0">
                <a:latin typeface="+mj-lt"/>
                <a:cs typeface="Arial" panose="020B0604020202020204" pitchFamily="34" charset="0"/>
              </a:rPr>
              <a:t> </a:t>
            </a:r>
            <a:r>
              <a:rPr sz="1800" spc="20" dirty="0">
                <a:latin typeface="+mj-lt"/>
                <a:cs typeface="Arial" panose="020B0604020202020204" pitchFamily="34" charset="0"/>
              </a:rPr>
              <a:t>cu</a:t>
            </a:r>
            <a:r>
              <a:rPr lang="en-IN" sz="1800" spc="20" dirty="0" err="1">
                <a:latin typeface="+mj-lt"/>
                <a:cs typeface="Arial" panose="020B0604020202020204" pitchFamily="34" charset="0"/>
              </a:rPr>
              <a:t>rr</a:t>
            </a:r>
            <a:r>
              <a:rPr sz="1800" spc="20" dirty="0" err="1">
                <a:latin typeface="+mj-lt"/>
                <a:cs typeface="Arial" panose="020B0604020202020204" pitchFamily="34" charset="0"/>
              </a:rPr>
              <a:t>ency</a:t>
            </a:r>
            <a:r>
              <a:rPr sz="1800" spc="20" dirty="0">
                <a:latin typeface="+mj-lt"/>
                <a:cs typeface="Arial" panose="020B0604020202020204" pitchFamily="34" charset="0"/>
              </a:rPr>
              <a:t>,</a:t>
            </a:r>
            <a:r>
              <a:rPr sz="1800" spc="-5" dirty="0">
                <a:latin typeface="+mj-lt"/>
                <a:cs typeface="Arial" panose="020B0604020202020204" pitchFamily="34" charset="0"/>
              </a:rPr>
              <a:t> </a:t>
            </a:r>
            <a:r>
              <a:rPr sz="1800" spc="20" dirty="0" err="1">
                <a:latin typeface="+mj-lt"/>
                <a:cs typeface="Arial" panose="020B0604020202020204" pitchFamily="34" charset="0"/>
              </a:rPr>
              <a:t>whe</a:t>
            </a:r>
            <a:r>
              <a:rPr lang="en-IN" sz="1800" spc="20" dirty="0">
                <a:latin typeface="+mj-lt"/>
                <a:cs typeface="Arial" panose="020B0604020202020204" pitchFamily="34" charset="0"/>
              </a:rPr>
              <a:t>r</a:t>
            </a:r>
            <a:r>
              <a:rPr sz="1800" spc="20" dirty="0">
                <a:latin typeface="+mj-lt"/>
                <a:cs typeface="Arial" panose="020B0604020202020204" pitchFamily="34" charset="0"/>
              </a:rPr>
              <a:t>e</a:t>
            </a:r>
            <a:r>
              <a:rPr sz="1800" spc="-30" dirty="0">
                <a:latin typeface="+mj-lt"/>
                <a:cs typeface="Arial" panose="020B0604020202020204" pitchFamily="34" charset="0"/>
              </a:rPr>
              <a:t> </a:t>
            </a:r>
            <a:r>
              <a:rPr sz="1800" spc="-20" dirty="0">
                <a:latin typeface="+mj-lt"/>
                <a:cs typeface="Arial" panose="020B0604020202020204" pitchFamily="34" charset="0"/>
              </a:rPr>
              <a:t>the</a:t>
            </a:r>
            <a:r>
              <a:rPr sz="1800" spc="-5" dirty="0">
                <a:latin typeface="+mj-lt"/>
                <a:cs typeface="Arial" panose="020B0604020202020204" pitchFamily="34" charset="0"/>
              </a:rPr>
              <a:t> </a:t>
            </a:r>
            <a:r>
              <a:rPr sz="1800" spc="-20" dirty="0">
                <a:latin typeface="+mj-lt"/>
                <a:cs typeface="Arial" panose="020B0604020202020204" pitchFamily="34" charset="0"/>
              </a:rPr>
              <a:t>said</a:t>
            </a:r>
            <a:r>
              <a:rPr sz="1800" dirty="0">
                <a:latin typeface="+mj-lt"/>
                <a:cs typeface="Arial" panose="020B0604020202020204" pitchFamily="34" charset="0"/>
              </a:rPr>
              <a:t> </a:t>
            </a:r>
            <a:r>
              <a:rPr sz="1800" spc="30" dirty="0">
                <a:latin typeface="+mj-lt"/>
                <a:cs typeface="Arial" panose="020B0604020202020204" pitchFamily="34" charset="0"/>
              </a:rPr>
              <a:t>p</a:t>
            </a:r>
            <a:r>
              <a:rPr lang="en-IN" sz="1800" spc="30" dirty="0">
                <a:latin typeface="+mj-lt"/>
                <a:cs typeface="Arial" panose="020B0604020202020204" pitchFamily="34" charset="0"/>
              </a:rPr>
              <a:t>r</a:t>
            </a:r>
            <a:r>
              <a:rPr sz="1800" spc="30" dirty="0" err="1">
                <a:latin typeface="+mj-lt"/>
                <a:cs typeface="Arial" panose="020B0604020202020204" pitchFamily="34" charset="0"/>
              </a:rPr>
              <a:t>ope</a:t>
            </a:r>
            <a:r>
              <a:rPr lang="en-IN" sz="1800" spc="30" dirty="0">
                <a:latin typeface="+mj-lt"/>
                <a:cs typeface="Arial" panose="020B0604020202020204" pitchFamily="34" charset="0"/>
              </a:rPr>
              <a:t>r</a:t>
            </a:r>
            <a:r>
              <a:rPr sz="1800" spc="30" dirty="0">
                <a:latin typeface="+mj-lt"/>
                <a:cs typeface="Arial" panose="020B0604020202020204" pitchFamily="34" charset="0"/>
              </a:rPr>
              <a:t>ty</a:t>
            </a:r>
            <a:r>
              <a:rPr sz="1800" spc="-5" dirty="0">
                <a:latin typeface="+mj-lt"/>
                <a:cs typeface="Arial" panose="020B0604020202020204" pitchFamily="34" charset="0"/>
              </a:rPr>
              <a:t> </a:t>
            </a:r>
            <a:r>
              <a:rPr sz="1800" spc="-20" dirty="0">
                <a:latin typeface="+mj-lt"/>
                <a:cs typeface="Arial" panose="020B0604020202020204" pitchFamily="34" charset="0"/>
              </a:rPr>
              <a:t>is</a:t>
            </a:r>
            <a:r>
              <a:rPr sz="1800" spc="15" dirty="0">
                <a:latin typeface="+mj-lt"/>
                <a:cs typeface="Arial" panose="020B0604020202020204" pitchFamily="34" charset="0"/>
              </a:rPr>
              <a:t> </a:t>
            </a:r>
            <a:r>
              <a:rPr sz="1800" spc="10" dirty="0" err="1">
                <a:latin typeface="+mj-lt"/>
                <a:cs typeface="Arial" panose="020B0604020202020204" pitchFamily="34" charset="0"/>
              </a:rPr>
              <a:t>conve</a:t>
            </a:r>
            <a:r>
              <a:rPr lang="en-IN" sz="1800" spc="10" dirty="0">
                <a:latin typeface="+mj-lt"/>
                <a:cs typeface="Arial" panose="020B0604020202020204" pitchFamily="34" charset="0"/>
              </a:rPr>
              <a:t>r</a:t>
            </a:r>
            <a:r>
              <a:rPr sz="1800" spc="10" dirty="0">
                <a:latin typeface="+mj-lt"/>
                <a:cs typeface="Arial" panose="020B0604020202020204" pitchFamily="34" charset="0"/>
              </a:rPr>
              <a:t>ted</a:t>
            </a:r>
            <a:r>
              <a:rPr sz="1800" dirty="0">
                <a:latin typeface="+mj-lt"/>
                <a:cs typeface="Arial" panose="020B0604020202020204" pitchFamily="34" charset="0"/>
              </a:rPr>
              <a:t> </a:t>
            </a:r>
            <a:r>
              <a:rPr sz="1800" spc="-20" dirty="0">
                <a:latin typeface="+mj-lt"/>
                <a:cs typeface="Arial" panose="020B0604020202020204" pitchFamily="34" charset="0"/>
              </a:rPr>
              <a:t>into </a:t>
            </a:r>
            <a:r>
              <a:rPr sz="1800" spc="-25" dirty="0">
                <a:latin typeface="+mj-lt"/>
                <a:cs typeface="Arial" panose="020B0604020202020204" pitchFamily="34" charset="0"/>
              </a:rPr>
              <a:t>that</a:t>
            </a:r>
            <a:r>
              <a:rPr sz="1800" spc="-15" dirty="0">
                <a:latin typeface="+mj-lt"/>
                <a:cs typeface="Arial" panose="020B0604020202020204" pitchFamily="34" charset="0"/>
              </a:rPr>
              <a:t> </a:t>
            </a:r>
            <a:r>
              <a:rPr sz="1800" spc="10" dirty="0">
                <a:latin typeface="+mj-lt"/>
                <a:cs typeface="Arial" panose="020B0604020202020204" pitchFamily="34" charset="0"/>
              </a:rPr>
              <a:t>cu</a:t>
            </a:r>
            <a:r>
              <a:rPr lang="en-IN" sz="1800" spc="10" dirty="0" err="1">
                <a:latin typeface="+mj-lt"/>
                <a:cs typeface="Arial" panose="020B0604020202020204" pitchFamily="34" charset="0"/>
              </a:rPr>
              <a:t>rr</a:t>
            </a:r>
            <a:r>
              <a:rPr sz="1800" spc="10" dirty="0" err="1">
                <a:latin typeface="+mj-lt"/>
                <a:cs typeface="Arial" panose="020B0604020202020204" pitchFamily="34" charset="0"/>
              </a:rPr>
              <a:t>ency</a:t>
            </a:r>
            <a:r>
              <a:rPr sz="1800" spc="10" dirty="0">
                <a:latin typeface="+mj-lt"/>
                <a:cs typeface="Arial" panose="020B0604020202020204" pitchFamily="34" charset="0"/>
              </a:rPr>
              <a:t>;</a:t>
            </a:r>
            <a:r>
              <a:rPr sz="1800" spc="-5" dirty="0">
                <a:latin typeface="+mj-lt"/>
                <a:cs typeface="Arial" panose="020B0604020202020204" pitchFamily="34" charset="0"/>
              </a:rPr>
              <a:t> </a:t>
            </a:r>
            <a:r>
              <a:rPr sz="1800" spc="-20" dirty="0">
                <a:latin typeface="+mj-lt"/>
                <a:cs typeface="Arial" panose="020B0604020202020204" pitchFamily="34" charset="0"/>
              </a:rPr>
              <a:t>and</a:t>
            </a:r>
            <a:endParaRPr sz="1800" dirty="0">
              <a:latin typeface="+mj-lt"/>
              <a:cs typeface="Arial" panose="020B0604020202020204" pitchFamily="34" charset="0"/>
            </a:endParaRPr>
          </a:p>
          <a:p>
            <a:pPr lvl="1">
              <a:lnSpc>
                <a:spcPct val="100000"/>
              </a:lnSpc>
              <a:buFont typeface="Roboto"/>
              <a:buAutoNum type="alphaLcParenBoth"/>
            </a:pPr>
            <a:endParaRPr sz="1800" dirty="0">
              <a:latin typeface="+mj-lt"/>
              <a:cs typeface="Arial" panose="020B0604020202020204" pitchFamily="34" charset="0"/>
            </a:endParaRPr>
          </a:p>
          <a:p>
            <a:pPr marL="346710" lvl="1" indent="-334645">
              <a:lnSpc>
                <a:spcPct val="100000"/>
              </a:lnSpc>
              <a:buAutoNum type="alphaLcParenBoth"/>
              <a:tabLst>
                <a:tab pos="347345" algn="l"/>
              </a:tabLst>
            </a:pPr>
            <a:r>
              <a:rPr sz="1800" spc="-30" dirty="0">
                <a:latin typeface="+mj-lt"/>
                <a:cs typeface="Arial" panose="020B0604020202020204" pitchFamily="34" charset="0"/>
              </a:rPr>
              <a:t>any</a:t>
            </a:r>
            <a:r>
              <a:rPr sz="1800" dirty="0">
                <a:latin typeface="+mj-lt"/>
                <a:cs typeface="Arial" panose="020B0604020202020204" pitchFamily="34" charset="0"/>
              </a:rPr>
              <a:t> </a:t>
            </a:r>
            <a:r>
              <a:rPr sz="1800" spc="20" dirty="0" err="1">
                <a:latin typeface="+mj-lt"/>
                <a:cs typeface="Arial" panose="020B0604020202020204" pitchFamily="34" charset="0"/>
              </a:rPr>
              <a:t>othe</a:t>
            </a:r>
            <a:r>
              <a:rPr lang="en-IN" sz="1800" spc="20" dirty="0">
                <a:latin typeface="+mj-lt"/>
                <a:cs typeface="Arial" panose="020B0604020202020204" pitchFamily="34" charset="0"/>
              </a:rPr>
              <a:t>r</a:t>
            </a:r>
            <a:r>
              <a:rPr sz="1800" spc="-25" dirty="0">
                <a:latin typeface="+mj-lt"/>
                <a:cs typeface="Arial" panose="020B0604020202020204" pitchFamily="34" charset="0"/>
              </a:rPr>
              <a:t> </a:t>
            </a:r>
            <a:r>
              <a:rPr sz="1800" spc="30" dirty="0">
                <a:latin typeface="+mj-lt"/>
                <a:cs typeface="Arial" panose="020B0604020202020204" pitchFamily="34" charset="0"/>
              </a:rPr>
              <a:t>p</a:t>
            </a:r>
            <a:r>
              <a:rPr lang="en-IN" sz="1800" spc="30" dirty="0">
                <a:latin typeface="+mj-lt"/>
                <a:cs typeface="Arial" panose="020B0604020202020204" pitchFamily="34" charset="0"/>
              </a:rPr>
              <a:t>r</a:t>
            </a:r>
            <a:r>
              <a:rPr sz="1800" spc="30" dirty="0" err="1">
                <a:latin typeface="+mj-lt"/>
                <a:cs typeface="Arial" panose="020B0604020202020204" pitchFamily="34" charset="0"/>
              </a:rPr>
              <a:t>ope</a:t>
            </a:r>
            <a:r>
              <a:rPr lang="en-IN" sz="1800" spc="30" dirty="0">
                <a:latin typeface="+mj-lt"/>
                <a:cs typeface="Arial" panose="020B0604020202020204" pitchFamily="34" charset="0"/>
              </a:rPr>
              <a:t>r</a:t>
            </a:r>
            <a:r>
              <a:rPr sz="1800" spc="30" dirty="0">
                <a:latin typeface="+mj-lt"/>
                <a:cs typeface="Arial" panose="020B0604020202020204" pitchFamily="34" charset="0"/>
              </a:rPr>
              <a:t>ty</a:t>
            </a:r>
            <a:r>
              <a:rPr sz="1800" spc="10" dirty="0">
                <a:latin typeface="+mj-lt"/>
                <a:cs typeface="Arial" panose="020B0604020202020204" pitchFamily="34" charset="0"/>
              </a:rPr>
              <a:t> </a:t>
            </a:r>
            <a:r>
              <a:rPr sz="1800" spc="-25" dirty="0">
                <a:latin typeface="+mj-lt"/>
                <a:cs typeface="Arial" panose="020B0604020202020204" pitchFamily="34" charset="0"/>
              </a:rPr>
              <a:t>which </a:t>
            </a:r>
            <a:r>
              <a:rPr sz="1800" spc="-20" dirty="0">
                <a:latin typeface="+mj-lt"/>
                <a:cs typeface="Arial" panose="020B0604020202020204" pitchFamily="34" charset="0"/>
              </a:rPr>
              <a:t>has </a:t>
            </a:r>
            <a:r>
              <a:rPr lang="en-IN" sz="1800" spc="5" dirty="0">
                <a:latin typeface="+mj-lt"/>
                <a:cs typeface="Arial" panose="020B0604020202020204" pitchFamily="34" charset="0"/>
              </a:rPr>
              <a:t>r</a:t>
            </a:r>
            <a:r>
              <a:rPr sz="1800" spc="5" dirty="0" err="1">
                <a:latin typeface="+mj-lt"/>
                <a:cs typeface="Arial" panose="020B0604020202020204" pitchFamily="34" charset="0"/>
              </a:rPr>
              <a:t>esulted</a:t>
            </a:r>
            <a:r>
              <a:rPr sz="1800" spc="-15" dirty="0">
                <a:latin typeface="+mj-lt"/>
                <a:cs typeface="Arial" panose="020B0604020202020204" pitchFamily="34" charset="0"/>
              </a:rPr>
              <a:t> </a:t>
            </a:r>
            <a:r>
              <a:rPr sz="1800" spc="-20" dirty="0">
                <a:latin typeface="+mj-lt"/>
                <a:cs typeface="Arial" panose="020B0604020202020204" pitchFamily="34" charset="0"/>
              </a:rPr>
              <a:t>out</a:t>
            </a:r>
            <a:r>
              <a:rPr sz="1800" spc="-15" dirty="0">
                <a:latin typeface="+mj-lt"/>
                <a:cs typeface="Arial" panose="020B0604020202020204" pitchFamily="34" charset="0"/>
              </a:rPr>
              <a:t> </a:t>
            </a:r>
            <a:r>
              <a:rPr sz="1800" spc="15" dirty="0">
                <a:latin typeface="+mj-lt"/>
                <a:cs typeface="Arial" panose="020B0604020202020204" pitchFamily="34" charset="0"/>
              </a:rPr>
              <a:t>of</a:t>
            </a:r>
            <a:r>
              <a:rPr sz="1800" spc="5" dirty="0">
                <a:latin typeface="+mj-lt"/>
                <a:cs typeface="Arial" panose="020B0604020202020204" pitchFamily="34" charset="0"/>
              </a:rPr>
              <a:t> </a:t>
            </a:r>
            <a:r>
              <a:rPr sz="1800" spc="-15" dirty="0">
                <a:latin typeface="+mj-lt"/>
                <a:cs typeface="Arial" panose="020B0604020202020204" pitchFamily="34" charset="0"/>
              </a:rPr>
              <a:t>the</a:t>
            </a:r>
            <a:r>
              <a:rPr sz="1800" spc="-10" dirty="0">
                <a:latin typeface="+mj-lt"/>
                <a:cs typeface="Arial" panose="020B0604020202020204" pitchFamily="34" charset="0"/>
              </a:rPr>
              <a:t> </a:t>
            </a:r>
            <a:r>
              <a:rPr sz="1800" dirty="0" err="1">
                <a:latin typeface="+mj-lt"/>
                <a:cs typeface="Arial" panose="020B0604020202020204" pitchFamily="34" charset="0"/>
              </a:rPr>
              <a:t>conve</a:t>
            </a:r>
            <a:r>
              <a:rPr lang="en-IN" sz="1800" dirty="0">
                <a:latin typeface="+mj-lt"/>
                <a:cs typeface="Arial" panose="020B0604020202020204" pitchFamily="34" charset="0"/>
              </a:rPr>
              <a:t>r</a:t>
            </a:r>
            <a:r>
              <a:rPr sz="1800" dirty="0" err="1">
                <a:latin typeface="+mj-lt"/>
                <a:cs typeface="Arial" panose="020B0604020202020204" pitchFamily="34" charset="0"/>
              </a:rPr>
              <a:t>sion</a:t>
            </a:r>
            <a:r>
              <a:rPr sz="1800" spc="-10" dirty="0">
                <a:latin typeface="+mj-lt"/>
                <a:cs typeface="Arial" panose="020B0604020202020204" pitchFamily="34" charset="0"/>
              </a:rPr>
              <a:t> </a:t>
            </a:r>
            <a:r>
              <a:rPr sz="1800" spc="15" dirty="0">
                <a:latin typeface="+mj-lt"/>
                <a:cs typeface="Arial" panose="020B0604020202020204" pitchFamily="34" charset="0"/>
              </a:rPr>
              <a:t>of</a:t>
            </a:r>
            <a:r>
              <a:rPr sz="1800" spc="5" dirty="0">
                <a:latin typeface="+mj-lt"/>
                <a:cs typeface="Arial" panose="020B0604020202020204" pitchFamily="34" charset="0"/>
              </a:rPr>
              <a:t> </a:t>
            </a:r>
            <a:r>
              <a:rPr sz="1800" spc="-25" dirty="0">
                <a:latin typeface="+mj-lt"/>
                <a:cs typeface="Arial" panose="020B0604020202020204" pitchFamily="34" charset="0"/>
              </a:rPr>
              <a:t>that</a:t>
            </a:r>
            <a:r>
              <a:rPr sz="1800" spc="-10" dirty="0">
                <a:latin typeface="+mj-lt"/>
                <a:cs typeface="Arial" panose="020B0604020202020204" pitchFamily="34" charset="0"/>
              </a:rPr>
              <a:t> </a:t>
            </a:r>
            <a:r>
              <a:rPr sz="1800" spc="25" dirty="0">
                <a:latin typeface="+mj-lt"/>
                <a:cs typeface="Arial" panose="020B0604020202020204" pitchFamily="34" charset="0"/>
              </a:rPr>
              <a:t>p</a:t>
            </a:r>
            <a:r>
              <a:rPr lang="en-IN" sz="1800" spc="25" dirty="0">
                <a:latin typeface="+mj-lt"/>
                <a:cs typeface="Arial" panose="020B0604020202020204" pitchFamily="34" charset="0"/>
              </a:rPr>
              <a:t>r</a:t>
            </a:r>
            <a:r>
              <a:rPr sz="1800" spc="25" dirty="0" err="1">
                <a:latin typeface="+mj-lt"/>
                <a:cs typeface="Arial" panose="020B0604020202020204" pitchFamily="34" charset="0"/>
              </a:rPr>
              <a:t>ope</a:t>
            </a:r>
            <a:r>
              <a:rPr lang="en-IN" sz="1800" spc="25" dirty="0">
                <a:latin typeface="+mj-lt"/>
                <a:cs typeface="Arial" panose="020B0604020202020204" pitchFamily="34" charset="0"/>
              </a:rPr>
              <a:t>r</a:t>
            </a:r>
            <a:r>
              <a:rPr sz="1800" spc="25" dirty="0">
                <a:latin typeface="+mj-lt"/>
                <a:cs typeface="Arial" panose="020B0604020202020204" pitchFamily="34" charset="0"/>
              </a:rPr>
              <a:t>ty.</a:t>
            </a:r>
            <a:endParaRPr sz="1800" dirty="0">
              <a:latin typeface="+mj-lt"/>
              <a:cs typeface="Arial" panose="020B0604020202020204" pitchFamily="34" charset="0"/>
            </a:endParaRPr>
          </a:p>
        </p:txBody>
      </p:sp>
      <p:sp>
        <p:nvSpPr>
          <p:cNvPr id="5" name="object 5"/>
          <p:cNvSpPr txBox="1">
            <a:spLocks noGrp="1"/>
          </p:cNvSpPr>
          <p:nvPr>
            <p:ph type="title"/>
          </p:nvPr>
        </p:nvSpPr>
        <p:spPr>
          <a:xfrm>
            <a:off x="199439" y="99724"/>
            <a:ext cx="5206573"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00AFEF"/>
                </a:solidFill>
              </a:rPr>
              <a:t>Section</a:t>
            </a:r>
            <a:r>
              <a:rPr spc="-15" dirty="0">
                <a:solidFill>
                  <a:srgbClr val="00AFEF"/>
                </a:solidFill>
              </a:rPr>
              <a:t> </a:t>
            </a:r>
            <a:r>
              <a:rPr spc="-5" dirty="0">
                <a:solidFill>
                  <a:srgbClr val="00AFEF"/>
                </a:solidFill>
              </a:rPr>
              <a:t>13:</a:t>
            </a:r>
            <a:r>
              <a:rPr spc="-20" dirty="0">
                <a:solidFill>
                  <a:srgbClr val="00AFEF"/>
                </a:solidFill>
              </a:rPr>
              <a:t> </a:t>
            </a:r>
            <a:r>
              <a:rPr spc="5" dirty="0"/>
              <a:t>Penalties</a:t>
            </a:r>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92</a:t>
            </a:fld>
            <a:endParaRPr spc="5" dirty="0">
              <a:latin typeface="+mj-l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199440" y="1507997"/>
            <a:ext cx="11414125" cy="843821"/>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Compounding refers to the process of voluntarily admitting a contravention of the FEMA regulations and seeking redressal. It’s a way for individuals or entities to avoid litigation by paying a monetary penalty, which in turn regularizes the contravention and precludes further legal proceedings related to the offence.</a:t>
            </a:r>
          </a:p>
        </p:txBody>
      </p:sp>
      <p:sp>
        <p:nvSpPr>
          <p:cNvPr id="5" name="object 5"/>
          <p:cNvSpPr txBox="1">
            <a:spLocks noGrp="1"/>
          </p:cNvSpPr>
          <p:nvPr>
            <p:ph type="title"/>
          </p:nvPr>
        </p:nvSpPr>
        <p:spPr>
          <a:xfrm>
            <a:off x="199440" y="52973"/>
            <a:ext cx="7477502" cy="1367041"/>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Compounding </a:t>
            </a:r>
            <a:r>
              <a:rPr lang="en-US" dirty="0"/>
              <a:t>of Contraventions under FEMA</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93</a:t>
            </a:fld>
            <a:endParaRPr spc="5" dirty="0">
              <a:latin typeface="+mj-lt"/>
            </a:endParaRPr>
          </a:p>
        </p:txBody>
      </p:sp>
      <p:graphicFrame>
        <p:nvGraphicFramePr>
          <p:cNvPr id="7" name="Diagram 6">
            <a:extLst>
              <a:ext uri="{FF2B5EF4-FFF2-40B4-BE49-F238E27FC236}">
                <a16:creationId xmlns:a16="http://schemas.microsoft.com/office/drawing/2014/main" id="{26AA901A-9BEA-D77D-E33E-731079A0FDDC}"/>
              </a:ext>
            </a:extLst>
          </p:cNvPr>
          <p:cNvGraphicFramePr/>
          <p:nvPr>
            <p:extLst>
              <p:ext uri="{D42A27DB-BD31-4B8C-83A1-F6EECF244321}">
                <p14:modId xmlns:p14="http://schemas.microsoft.com/office/powerpoint/2010/main" val="3127173588"/>
              </p:ext>
            </p:extLst>
          </p:nvPr>
        </p:nvGraphicFramePr>
        <p:xfrm>
          <a:off x="465876" y="2351818"/>
          <a:ext cx="10707891" cy="376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127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844060" y="1251682"/>
            <a:ext cx="9777047" cy="566822"/>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Under FEMA, there are several forms that individuals and businesses must use for various transactions and reporting requirements related to foreign exchange. Here’s a list of some of the key forms:</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Forms </a:t>
            </a:r>
            <a:r>
              <a:rPr lang="en-US" dirty="0"/>
              <a:t>under FEMA</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94</a:t>
            </a:fld>
            <a:endParaRPr spc="5" dirty="0">
              <a:latin typeface="+mj-lt"/>
            </a:endParaRPr>
          </a:p>
        </p:txBody>
      </p:sp>
      <p:graphicFrame>
        <p:nvGraphicFramePr>
          <p:cNvPr id="8" name="Diagram 7">
            <a:extLst>
              <a:ext uri="{FF2B5EF4-FFF2-40B4-BE49-F238E27FC236}">
                <a16:creationId xmlns:a16="http://schemas.microsoft.com/office/drawing/2014/main" id="{1589C33E-6736-2A44-072C-4106AC8C0545}"/>
              </a:ext>
            </a:extLst>
          </p:cNvPr>
          <p:cNvGraphicFramePr/>
          <p:nvPr>
            <p:extLst>
              <p:ext uri="{D42A27DB-BD31-4B8C-83A1-F6EECF244321}">
                <p14:modId xmlns:p14="http://schemas.microsoft.com/office/powerpoint/2010/main" val="3140985371"/>
              </p:ext>
            </p:extLst>
          </p:nvPr>
        </p:nvGraphicFramePr>
        <p:xfrm>
          <a:off x="844060" y="2226188"/>
          <a:ext cx="9777047" cy="4240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489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CAs in India have a significant role to play in FEMA services due to their expertise in financial laws and regulations.</a:t>
            </a:r>
          </a:p>
        </p:txBody>
      </p:sp>
      <p:sp>
        <p:nvSpPr>
          <p:cNvPr id="5" name="object 5"/>
          <p:cNvSpPr txBox="1">
            <a:spLocks noGrp="1"/>
          </p:cNvSpPr>
          <p:nvPr>
            <p:ph type="title"/>
          </p:nvPr>
        </p:nvSpPr>
        <p:spPr>
          <a:xfrm>
            <a:off x="199440" y="52973"/>
            <a:ext cx="7477502" cy="1367041"/>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Opportunities </a:t>
            </a:r>
            <a:r>
              <a:rPr lang="en-US" dirty="0"/>
              <a:t>for Chartered Accountants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95</a:t>
            </a:fld>
            <a:endParaRPr spc="5" dirty="0">
              <a:latin typeface="+mj-lt"/>
            </a:endParaRPr>
          </a:p>
        </p:txBody>
      </p:sp>
      <p:graphicFrame>
        <p:nvGraphicFramePr>
          <p:cNvPr id="11" name="Diagram 10">
            <a:extLst>
              <a:ext uri="{FF2B5EF4-FFF2-40B4-BE49-F238E27FC236}">
                <a16:creationId xmlns:a16="http://schemas.microsoft.com/office/drawing/2014/main" id="{B88B37AB-1106-1FB1-60BC-6B7024BFC117}"/>
              </a:ext>
            </a:extLst>
          </p:cNvPr>
          <p:cNvGraphicFramePr/>
          <p:nvPr>
            <p:extLst>
              <p:ext uri="{D42A27DB-BD31-4B8C-83A1-F6EECF244321}">
                <p14:modId xmlns:p14="http://schemas.microsoft.com/office/powerpoint/2010/main" val="4084422093"/>
              </p:ext>
            </p:extLst>
          </p:nvPr>
        </p:nvGraphicFramePr>
        <p:xfrm>
          <a:off x="492369" y="2145753"/>
          <a:ext cx="10861966"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362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Can a resident individual send remittances and purchase property outside India?</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96</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11500" y="2815317"/>
            <a:ext cx="11039672" cy="843821"/>
          </a:xfrm>
          <a:prstGeom prst="rect">
            <a:avLst/>
          </a:prstGeom>
        </p:spPr>
        <p:txBody>
          <a:bodyPr vert="horz" wrap="square" lIns="0" tIns="12700" rIns="0" bIns="0" rtlCol="0">
            <a:spAutoFit/>
          </a:bodyPr>
          <a:lstStyle/>
          <a:p>
            <a:pPr marL="12700" marR="5080" algn="just">
              <a:lnSpc>
                <a:spcPct val="100000"/>
              </a:lnSpc>
              <a:spcBef>
                <a:spcPts val="100"/>
              </a:spcBef>
              <a:tabLst>
                <a:tab pos="355600" algn="l"/>
              </a:tabLst>
            </a:pPr>
            <a:r>
              <a:rPr lang="en-US" sz="1800" dirty="0">
                <a:latin typeface="+mj-lt"/>
                <a:cs typeface="Arial" panose="020B0604020202020204" pitchFamily="34" charset="0"/>
              </a:rPr>
              <a:t>A resident individual can send remittances under the </a:t>
            </a:r>
            <a:r>
              <a:rPr lang="en-US" sz="1800" dirty="0" err="1">
                <a:latin typeface="+mj-lt"/>
                <a:cs typeface="Arial" panose="020B0604020202020204" pitchFamily="34" charset="0"/>
              </a:rPr>
              <a:t>Liberalised</a:t>
            </a:r>
            <a:r>
              <a:rPr lang="en-US" sz="1800" dirty="0">
                <a:latin typeface="+mj-lt"/>
                <a:cs typeface="Arial" panose="020B0604020202020204" pitchFamily="34" charset="0"/>
              </a:rPr>
              <a:t> Remittance Scheme (LRS) for purchasing immovable property outside India. The remittance under the </a:t>
            </a:r>
            <a:r>
              <a:rPr lang="en-US" sz="1800" dirty="0" err="1">
                <a:latin typeface="+mj-lt"/>
                <a:cs typeface="Arial" panose="020B0604020202020204" pitchFamily="34" charset="0"/>
              </a:rPr>
              <a:t>Liberalised</a:t>
            </a:r>
            <a:r>
              <a:rPr lang="en-US" sz="1800" dirty="0">
                <a:latin typeface="+mj-lt"/>
                <a:cs typeface="Arial" panose="020B0604020202020204" pitchFamily="34" charset="0"/>
              </a:rPr>
              <a:t> Remittance Scheme may be consolidated in respect of relatives if such relatives, being persons resident in India, comply with the terms and conditions of the Scheme.</a:t>
            </a:r>
          </a:p>
        </p:txBody>
      </p:sp>
    </p:spTree>
    <p:extLst>
      <p:ext uri="{BB962C8B-B14F-4D97-AF65-F5344CB8AC3E}">
        <p14:creationId xmlns:p14="http://schemas.microsoft.com/office/powerpoint/2010/main" val="832887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To whom do the restrictions of transferring property outside India not apply?</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97</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11500" y="2815317"/>
            <a:ext cx="10611058" cy="2305759"/>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The prohibition of a resident acquiring property outside India is not applicable if:</a:t>
            </a:r>
          </a:p>
          <a:p>
            <a:pPr marL="12700" marR="5080">
              <a:lnSpc>
                <a:spcPct val="100000"/>
              </a:lnSpc>
              <a:spcBef>
                <a:spcPts val="100"/>
              </a:spcBef>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The resident is a foreign national; or</a:t>
            </a:r>
          </a:p>
          <a:p>
            <a:pPr marL="298450" marR="5080" indent="-285750">
              <a:lnSpc>
                <a:spcPct val="100000"/>
              </a:lnSpc>
              <a:spcBef>
                <a:spcPts val="100"/>
              </a:spcBef>
              <a:buFont typeface="Arial" panose="020B0604020202020204" pitchFamily="34" charset="0"/>
              <a:buChar char="•"/>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The property was acquired before July 8, 1947 and continued to be held after obtaining permission of Reserve Bank; or</a:t>
            </a:r>
          </a:p>
          <a:p>
            <a:pPr marL="298450" marR="5080" indent="-285750">
              <a:lnSpc>
                <a:spcPct val="100000"/>
              </a:lnSpc>
              <a:spcBef>
                <a:spcPts val="100"/>
              </a:spcBef>
              <a:buFont typeface="Arial" panose="020B0604020202020204" pitchFamily="34" charset="0"/>
              <a:buChar char="•"/>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If it is acquired on a lease not exceeding five years</a:t>
            </a:r>
          </a:p>
        </p:txBody>
      </p:sp>
    </p:spTree>
    <p:extLst>
      <p:ext uri="{BB962C8B-B14F-4D97-AF65-F5344CB8AC3E}">
        <p14:creationId xmlns:p14="http://schemas.microsoft.com/office/powerpoint/2010/main" val="27329450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251361"/>
            <a:ext cx="10611058" cy="228268"/>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400" dirty="0">
                <a:latin typeface="+mj-lt"/>
                <a:cs typeface="Arial" panose="020B0604020202020204" pitchFamily="34" charset="0"/>
              </a:rPr>
              <a:t>How can immovable property be acquired outside India by a resident?</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98</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81840" y="1865510"/>
            <a:ext cx="10611058" cy="429861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400" dirty="0">
                <a:latin typeface="+mj-lt"/>
                <a:cs typeface="Arial" panose="020B0604020202020204" pitchFamily="34" charset="0"/>
              </a:rPr>
              <a:t>Immovable property can be acquired outside India:</a:t>
            </a:r>
          </a:p>
          <a:p>
            <a:pPr marL="12700" marR="5080">
              <a:lnSpc>
                <a:spcPct val="100000"/>
              </a:lnSpc>
              <a:spcBef>
                <a:spcPts val="100"/>
              </a:spcBef>
              <a:tabLst>
                <a:tab pos="355600" algn="l"/>
              </a:tabLst>
            </a:pPr>
            <a:endParaRPr lang="en-US" sz="14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400" dirty="0">
                <a:latin typeface="+mj-lt"/>
                <a:cs typeface="Arial" panose="020B0604020202020204" pitchFamily="34" charset="0"/>
              </a:rPr>
              <a:t>A person resident in India may acquire immovable property outside India by way of inheritance or gift or purchase from a person resident in India who has acquired such property as per the foreign exchange provisions in force at the time of such acquisition.</a:t>
            </a:r>
          </a:p>
          <a:p>
            <a:pPr marL="298450" marR="5080" indent="-285750">
              <a:lnSpc>
                <a:spcPct val="100000"/>
              </a:lnSpc>
              <a:spcBef>
                <a:spcPts val="100"/>
              </a:spcBef>
              <a:buFont typeface="Arial" panose="020B0604020202020204" pitchFamily="34" charset="0"/>
              <a:buChar char="•"/>
              <a:tabLst>
                <a:tab pos="355600" algn="l"/>
              </a:tabLst>
            </a:pPr>
            <a:endParaRPr lang="en-US" sz="14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400" dirty="0">
                <a:latin typeface="+mj-lt"/>
                <a:cs typeface="Arial" panose="020B0604020202020204" pitchFamily="34" charset="0"/>
              </a:rPr>
              <a:t>A person resident in India may acquire immovable property outside India from a person resident outside India–</a:t>
            </a:r>
          </a:p>
          <a:p>
            <a:pPr marL="12700" marR="5080">
              <a:lnSpc>
                <a:spcPct val="100000"/>
              </a:lnSpc>
              <a:spcBef>
                <a:spcPts val="100"/>
              </a:spcBef>
              <a:tabLst>
                <a:tab pos="355600" algn="l"/>
              </a:tabLst>
            </a:pPr>
            <a:endParaRPr lang="en-US" sz="1400" dirty="0">
              <a:latin typeface="+mj-lt"/>
              <a:cs typeface="Arial" panose="020B0604020202020204" pitchFamily="34" charset="0"/>
            </a:endParaRPr>
          </a:p>
          <a:p>
            <a:pPr marL="542925" marR="5080" indent="-271463">
              <a:lnSpc>
                <a:spcPct val="100000"/>
              </a:lnSpc>
              <a:spcBef>
                <a:spcPts val="100"/>
              </a:spcBef>
              <a:buFont typeface="Courier New" panose="02070309020205020404" pitchFamily="49" charset="0"/>
              <a:buChar char="o"/>
              <a:tabLst>
                <a:tab pos="355600" algn="l"/>
              </a:tabLst>
            </a:pPr>
            <a:r>
              <a:rPr lang="en-US" sz="1400" dirty="0">
                <a:latin typeface="+mj-lt"/>
                <a:cs typeface="Arial" panose="020B0604020202020204" pitchFamily="34" charset="0"/>
              </a:rPr>
              <a:t>by way of inheritance;</a:t>
            </a:r>
          </a:p>
          <a:p>
            <a:pPr marL="542925" marR="5080" indent="-271463">
              <a:lnSpc>
                <a:spcPct val="100000"/>
              </a:lnSpc>
              <a:spcBef>
                <a:spcPts val="100"/>
              </a:spcBef>
              <a:buFont typeface="Courier New" panose="02070309020205020404" pitchFamily="49" charset="0"/>
              <a:buChar char="o"/>
              <a:tabLst>
                <a:tab pos="355600" algn="l"/>
              </a:tabLst>
            </a:pPr>
            <a:r>
              <a:rPr lang="en-US" sz="1400" dirty="0">
                <a:latin typeface="+mj-lt"/>
                <a:cs typeface="Arial" panose="020B0604020202020204" pitchFamily="34" charset="0"/>
              </a:rPr>
              <a:t>by way of purchase out of foreign exchange held in RFC account;</a:t>
            </a:r>
          </a:p>
          <a:p>
            <a:pPr marL="542925" marR="5080" indent="-271463">
              <a:lnSpc>
                <a:spcPct val="100000"/>
              </a:lnSpc>
              <a:spcBef>
                <a:spcPts val="100"/>
              </a:spcBef>
              <a:buFont typeface="Courier New" panose="02070309020205020404" pitchFamily="49" charset="0"/>
              <a:buChar char="o"/>
              <a:tabLst>
                <a:tab pos="355600" algn="l"/>
              </a:tabLst>
            </a:pPr>
            <a:r>
              <a:rPr lang="en-US" sz="1400" dirty="0">
                <a:latin typeface="+mj-lt"/>
                <a:cs typeface="Arial" panose="020B0604020202020204" pitchFamily="34" charset="0"/>
              </a:rPr>
              <a:t>by way of purchase out of the remittances sent under the </a:t>
            </a:r>
            <a:r>
              <a:rPr lang="en-US" sz="1400" dirty="0" err="1">
                <a:latin typeface="+mj-lt"/>
                <a:cs typeface="Arial" panose="020B0604020202020204" pitchFamily="34" charset="0"/>
              </a:rPr>
              <a:t>Liberalised</a:t>
            </a:r>
            <a:r>
              <a:rPr lang="en-US" sz="1400" dirty="0">
                <a:latin typeface="+mj-lt"/>
                <a:cs typeface="Arial" panose="020B0604020202020204" pitchFamily="34" charset="0"/>
              </a:rPr>
              <a:t> Remittance Scheme instituted by the Reserve Bank:</a:t>
            </a:r>
          </a:p>
          <a:p>
            <a:pPr marL="12700" marR="5080">
              <a:lnSpc>
                <a:spcPct val="100000"/>
              </a:lnSpc>
              <a:spcBef>
                <a:spcPts val="100"/>
              </a:spcBef>
              <a:tabLst>
                <a:tab pos="355600" algn="l"/>
              </a:tabLst>
            </a:pPr>
            <a:endParaRPr lang="en-US" sz="1400" dirty="0">
              <a:latin typeface="+mj-lt"/>
              <a:cs typeface="Arial" panose="020B0604020202020204" pitchFamily="34" charset="0"/>
            </a:endParaRPr>
          </a:p>
          <a:p>
            <a:pPr marL="12700" marR="5080">
              <a:lnSpc>
                <a:spcPct val="100000"/>
              </a:lnSpc>
              <a:spcBef>
                <a:spcPts val="100"/>
              </a:spcBef>
              <a:tabLst>
                <a:tab pos="355600" algn="l"/>
              </a:tabLst>
            </a:pPr>
            <a:r>
              <a:rPr lang="en-US" sz="1400" dirty="0">
                <a:latin typeface="+mj-lt"/>
                <a:cs typeface="Arial" panose="020B0604020202020204" pitchFamily="34" charset="0"/>
              </a:rPr>
              <a:t>Provided that such remittances under the </a:t>
            </a:r>
            <a:r>
              <a:rPr lang="en-US" sz="1400" dirty="0" err="1">
                <a:latin typeface="+mj-lt"/>
                <a:cs typeface="Arial" panose="020B0604020202020204" pitchFamily="34" charset="0"/>
              </a:rPr>
              <a:t>Liberalised</a:t>
            </a:r>
            <a:r>
              <a:rPr lang="en-US" sz="1400" dirty="0">
                <a:latin typeface="+mj-lt"/>
                <a:cs typeface="Arial" panose="020B0604020202020204" pitchFamily="34" charset="0"/>
              </a:rPr>
              <a:t> Remittance Scheme may be consolidated in respect of relatives if such relatives, being persons resident in India, comply with the terms and conditions of the Scheme;</a:t>
            </a:r>
          </a:p>
          <a:p>
            <a:pPr marL="12700" marR="5080">
              <a:lnSpc>
                <a:spcPct val="100000"/>
              </a:lnSpc>
              <a:spcBef>
                <a:spcPts val="100"/>
              </a:spcBef>
              <a:tabLst>
                <a:tab pos="355600" algn="l"/>
              </a:tabLst>
            </a:pPr>
            <a:endParaRPr lang="en-US" sz="1400" dirty="0">
              <a:latin typeface="+mj-lt"/>
              <a:cs typeface="Arial" panose="020B0604020202020204" pitchFamily="34" charset="0"/>
            </a:endParaRPr>
          </a:p>
          <a:p>
            <a:pPr marL="542925" marR="5080" indent="-271463">
              <a:lnSpc>
                <a:spcPct val="100000"/>
              </a:lnSpc>
              <a:spcBef>
                <a:spcPts val="100"/>
              </a:spcBef>
              <a:buFont typeface="Courier New" panose="02070309020205020404" pitchFamily="49" charset="0"/>
              <a:buChar char="o"/>
              <a:tabLst>
                <a:tab pos="355600" algn="l"/>
              </a:tabLst>
            </a:pPr>
            <a:r>
              <a:rPr lang="en-US" sz="1400" dirty="0">
                <a:latin typeface="+mj-lt"/>
                <a:cs typeface="Arial" panose="020B0604020202020204" pitchFamily="34" charset="0"/>
              </a:rPr>
              <a:t>jointly with a relative who is a person resident outside India;</a:t>
            </a:r>
          </a:p>
          <a:p>
            <a:pPr marL="542925" marR="5080" indent="-271463">
              <a:lnSpc>
                <a:spcPct val="100000"/>
              </a:lnSpc>
              <a:spcBef>
                <a:spcPts val="100"/>
              </a:spcBef>
              <a:buFont typeface="Courier New" panose="02070309020205020404" pitchFamily="49" charset="0"/>
              <a:buChar char="o"/>
              <a:tabLst>
                <a:tab pos="355600" algn="l"/>
              </a:tabLst>
            </a:pPr>
            <a:r>
              <a:rPr lang="en-US" sz="1400" dirty="0">
                <a:latin typeface="+mj-lt"/>
                <a:cs typeface="Arial" panose="020B0604020202020204" pitchFamily="34" charset="0"/>
              </a:rPr>
              <a:t>out of the income or sale proceeds of the assets, other than ODI, acquired overseas under the provisions of the Act;</a:t>
            </a:r>
          </a:p>
          <a:p>
            <a:pPr marL="12700" marR="5080">
              <a:lnSpc>
                <a:spcPct val="100000"/>
              </a:lnSpc>
              <a:spcBef>
                <a:spcPts val="100"/>
              </a:spcBef>
              <a:tabLst>
                <a:tab pos="355600" algn="l"/>
              </a:tabLst>
            </a:pPr>
            <a:endParaRPr lang="en-US" sz="14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400" dirty="0">
                <a:latin typeface="+mj-lt"/>
                <a:cs typeface="Arial" panose="020B0604020202020204" pitchFamily="34" charset="0"/>
              </a:rPr>
              <a:t>An Indian entity having an overseas office may acquire immovable property outside India for the business and residential purposes of its staff, as per the directions issued by the Reserve Bank from time to time;</a:t>
            </a:r>
          </a:p>
        </p:txBody>
      </p:sp>
    </p:spTree>
    <p:extLst>
      <p:ext uri="{BB962C8B-B14F-4D97-AF65-F5344CB8AC3E}">
        <p14:creationId xmlns:p14="http://schemas.microsoft.com/office/powerpoint/2010/main" val="36466575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1799"/>
            <a:ext cx="3817620" cy="76200"/>
          </a:xfrm>
          <a:custGeom>
            <a:avLst/>
            <a:gdLst/>
            <a:ahLst/>
            <a:cxnLst/>
            <a:rect l="l" t="t" r="r" b="b"/>
            <a:pathLst>
              <a:path w="3817620" h="76200">
                <a:moveTo>
                  <a:pt x="3817620" y="0"/>
                </a:moveTo>
                <a:lnTo>
                  <a:pt x="0" y="0"/>
                </a:lnTo>
                <a:lnTo>
                  <a:pt x="0" y="76198"/>
                </a:lnTo>
                <a:lnTo>
                  <a:pt x="3817620" y="76198"/>
                </a:lnTo>
                <a:lnTo>
                  <a:pt x="3817620" y="0"/>
                </a:lnTo>
                <a:close/>
              </a:path>
            </a:pathLst>
          </a:custGeom>
          <a:solidFill>
            <a:srgbClr val="252525"/>
          </a:solidFill>
        </p:spPr>
        <p:txBody>
          <a:bodyPr wrap="square" lIns="0" tIns="0" rIns="0" bIns="0" rtlCol="0"/>
          <a:lstStyle/>
          <a:p>
            <a:endParaRPr>
              <a:latin typeface="+mj-lt"/>
            </a:endParaRPr>
          </a:p>
        </p:txBody>
      </p:sp>
      <p:pic>
        <p:nvPicPr>
          <p:cNvPr id="3" name="object 3"/>
          <p:cNvPicPr/>
          <p:nvPr/>
        </p:nvPicPr>
        <p:blipFill>
          <a:blip r:embed="rId2" cstate="print"/>
          <a:stretch>
            <a:fillRect/>
          </a:stretch>
        </p:blipFill>
        <p:spPr>
          <a:xfrm>
            <a:off x="8580704" y="0"/>
            <a:ext cx="3004743" cy="1252727"/>
          </a:xfrm>
          <a:prstGeom prst="rect">
            <a:avLst/>
          </a:prstGeom>
        </p:spPr>
      </p:pic>
      <p:sp>
        <p:nvSpPr>
          <p:cNvPr id="4" name="object 4"/>
          <p:cNvSpPr txBox="1"/>
          <p:nvPr/>
        </p:nvSpPr>
        <p:spPr>
          <a:xfrm>
            <a:off x="311500" y="1467200"/>
            <a:ext cx="10611058" cy="289823"/>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Can Foreign Embassies/ Diplomats/ Consulate Generals acquire property in India?</a:t>
            </a:r>
          </a:p>
        </p:txBody>
      </p:sp>
      <p:sp>
        <p:nvSpPr>
          <p:cNvPr id="5" name="object 5"/>
          <p:cNvSpPr txBox="1">
            <a:spLocks noGrp="1"/>
          </p:cNvSpPr>
          <p:nvPr>
            <p:ph type="title"/>
          </p:nvPr>
        </p:nvSpPr>
        <p:spPr>
          <a:xfrm>
            <a:off x="199440" y="391527"/>
            <a:ext cx="7477502" cy="689932"/>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FEF"/>
                </a:solidFill>
              </a:rPr>
              <a:t>Questions</a:t>
            </a:r>
            <a:endParaRPr spc="5" dirty="0"/>
          </a:p>
        </p:txBody>
      </p:sp>
      <p:sp>
        <p:nvSpPr>
          <p:cNvPr id="10" name="object 10"/>
          <p:cNvSpPr txBox="1">
            <a:spLocks noGrp="1"/>
          </p:cNvSpPr>
          <p:nvPr>
            <p:ph type="sldNum" sz="quarter" idx="7"/>
          </p:nvPr>
        </p:nvSpPr>
        <p:spPr>
          <a:xfrm>
            <a:off x="10119359" y="6562293"/>
            <a:ext cx="265429" cy="195759"/>
          </a:xfrm>
          <a:prstGeom prst="rect">
            <a:avLst/>
          </a:prstGeom>
        </p:spPr>
        <p:txBody>
          <a:bodyPr vert="horz" wrap="square" lIns="0" tIns="0" rIns="0" bIns="0" rtlCol="0">
            <a:spAutoFit/>
          </a:bodyPr>
          <a:lstStyle>
            <a:defPPr>
              <a:defRPr lang="en-US"/>
            </a:defPPr>
            <a:lvl1pPr marL="0" algn="l" defTabSz="914400" rtl="0" eaLnBrk="1" latinLnBrk="0" hangingPunct="1">
              <a:defRPr sz="145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90"/>
              </a:lnSpc>
            </a:pPr>
            <a:fld id="{81D60167-4931-47E6-BA6A-407CBD079E47}" type="slidenum">
              <a:rPr lang="en-IN" spc="5" smtClean="0">
                <a:latin typeface="+mj-lt"/>
              </a:rPr>
              <a:pPr marL="38100">
                <a:lnSpc>
                  <a:spcPts val="1490"/>
                </a:lnSpc>
              </a:pPr>
              <a:t>99</a:t>
            </a:fld>
            <a:endParaRPr spc="5" dirty="0">
              <a:latin typeface="+mj-lt"/>
            </a:endParaRPr>
          </a:p>
        </p:txBody>
      </p:sp>
      <p:sp>
        <p:nvSpPr>
          <p:cNvPr id="6" name="object 4">
            <a:extLst>
              <a:ext uri="{FF2B5EF4-FFF2-40B4-BE49-F238E27FC236}">
                <a16:creationId xmlns:a16="http://schemas.microsoft.com/office/drawing/2014/main" id="{5CCE59D8-9FC4-0FE9-B7FF-F4A7D3D18A0C}"/>
              </a:ext>
            </a:extLst>
          </p:cNvPr>
          <p:cNvSpPr txBox="1"/>
          <p:nvPr/>
        </p:nvSpPr>
        <p:spPr>
          <a:xfrm>
            <a:off x="311500" y="2815317"/>
            <a:ext cx="10611058" cy="2003112"/>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1800" dirty="0">
                <a:latin typeface="+mj-lt"/>
                <a:cs typeface="Arial" panose="020B0604020202020204" pitchFamily="34" charset="0"/>
              </a:rPr>
              <a:t>Foreign Embassy/ Diplomat/ Consulate General, can purchase/ sell immovable property (other than agricultural land/ plantation property/ farm house) in India provided –</a:t>
            </a:r>
          </a:p>
          <a:p>
            <a:pPr marL="12700" marR="5080">
              <a:lnSpc>
                <a:spcPct val="100000"/>
              </a:lnSpc>
              <a:spcBef>
                <a:spcPts val="100"/>
              </a:spcBef>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Clearance from the Government of India, Ministry of External Affairs is obtained for such purchase/sale, and</a:t>
            </a:r>
          </a:p>
          <a:p>
            <a:pPr marL="298450" marR="5080" indent="-285750">
              <a:lnSpc>
                <a:spcPct val="100000"/>
              </a:lnSpc>
              <a:spcBef>
                <a:spcPts val="100"/>
              </a:spcBef>
              <a:buFont typeface="Arial" panose="020B0604020202020204" pitchFamily="34" charset="0"/>
              <a:buChar char="•"/>
              <a:tabLst>
                <a:tab pos="355600" algn="l"/>
              </a:tabLst>
            </a:pPr>
            <a:endParaRPr lang="en-US" sz="1800" dirty="0">
              <a:latin typeface="+mj-lt"/>
              <a:cs typeface="Arial" panose="020B0604020202020204" pitchFamily="34" charset="0"/>
            </a:endParaRPr>
          </a:p>
          <a:p>
            <a:pPr marL="298450" marR="5080" indent="-285750">
              <a:lnSpc>
                <a:spcPct val="100000"/>
              </a:lnSpc>
              <a:spcBef>
                <a:spcPts val="100"/>
              </a:spcBef>
              <a:buFont typeface="Arial" panose="020B0604020202020204" pitchFamily="34" charset="0"/>
              <a:buChar char="•"/>
              <a:tabLst>
                <a:tab pos="355600" algn="l"/>
              </a:tabLst>
            </a:pPr>
            <a:r>
              <a:rPr lang="en-US" sz="1800" dirty="0">
                <a:latin typeface="+mj-lt"/>
                <a:cs typeface="Arial" panose="020B0604020202020204" pitchFamily="34" charset="0"/>
              </a:rPr>
              <a:t>The consideration for acquisition of immovable property in India is paid out of funds remitted from abroad through banking channels.</a:t>
            </a:r>
          </a:p>
        </p:txBody>
      </p:sp>
    </p:spTree>
    <p:extLst>
      <p:ext uri="{BB962C8B-B14F-4D97-AF65-F5344CB8AC3E}">
        <p14:creationId xmlns:p14="http://schemas.microsoft.com/office/powerpoint/2010/main" val="3717794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Dark">
      <a:dk1>
        <a:sysClr val="windowText" lastClr="000000"/>
      </a:dk1>
      <a:lt1>
        <a:sysClr val="window" lastClr="FFFFFF"/>
      </a:lt1>
      <a:dk2>
        <a:srgbClr val="0E2841"/>
      </a:dk2>
      <a:lt2>
        <a:srgbClr val="E8E8E8"/>
      </a:lt2>
      <a:accent1>
        <a:srgbClr val="004599"/>
      </a:accent1>
      <a:accent2>
        <a:srgbClr val="2092A1"/>
      </a:accent2>
      <a:accent3>
        <a:srgbClr val="29A603"/>
      </a:accent3>
      <a:accent4>
        <a:srgbClr val="1DAD65"/>
      </a:accent4>
      <a:accent5>
        <a:srgbClr val="666666"/>
      </a:accent5>
      <a:accent6>
        <a:srgbClr val="0092E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Protaxology">
      <a:dk1>
        <a:sysClr val="windowText" lastClr="000000"/>
      </a:dk1>
      <a:lt1>
        <a:sysClr val="window" lastClr="FFFFFF"/>
      </a:lt1>
      <a:dk2>
        <a:srgbClr val="44546A"/>
      </a:dk2>
      <a:lt2>
        <a:srgbClr val="E7E6E6"/>
      </a:lt2>
      <a:accent1>
        <a:srgbClr val="39B2C2"/>
      </a:accent1>
      <a:accent2>
        <a:srgbClr val="004599"/>
      </a:accent2>
      <a:accent3>
        <a:srgbClr val="82C21F"/>
      </a:accent3>
      <a:accent4>
        <a:srgbClr val="7BC49F"/>
      </a:accent4>
      <a:accent5>
        <a:srgbClr val="999999"/>
      </a:accent5>
      <a:accent6>
        <a:srgbClr val="1A1A1A"/>
      </a:accent6>
      <a:hlink>
        <a:srgbClr val="0563C1"/>
      </a:hlink>
      <a:folHlink>
        <a:srgbClr val="21A4E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4268</TotalTime>
  <Words>16084</Words>
  <Application>Microsoft Office PowerPoint</Application>
  <PresentationFormat>Widescreen</PresentationFormat>
  <Paragraphs>1438</Paragraphs>
  <Slides>102</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102</vt:i4>
      </vt:variant>
    </vt:vector>
  </HeadingPairs>
  <TitlesOfParts>
    <vt:vector size="115" baseType="lpstr">
      <vt:lpstr>Aptos</vt:lpstr>
      <vt:lpstr>Aptos Display</vt:lpstr>
      <vt:lpstr>Arial</vt:lpstr>
      <vt:lpstr>Calibri</vt:lpstr>
      <vt:lpstr>Calibri Light</vt:lpstr>
      <vt:lpstr>Courier New</vt:lpstr>
      <vt:lpstr>Microsoft Sans Serif</vt:lpstr>
      <vt:lpstr>Roboto</vt:lpstr>
      <vt:lpstr>Wingdings</vt:lpstr>
      <vt:lpstr>Office Theme</vt:lpstr>
      <vt:lpstr>2_Office Theme</vt:lpstr>
      <vt:lpstr>1_Office Theme</vt:lpstr>
      <vt:lpstr>think-cell Slide</vt:lpstr>
      <vt:lpstr>PowerPoint Presentation</vt:lpstr>
      <vt:lpstr>PowerPoint Presentation</vt:lpstr>
      <vt:lpstr>PowerPoint Presentation</vt:lpstr>
      <vt:lpstr>Statistics - FDI</vt:lpstr>
      <vt:lpstr>Statistics - FDI</vt:lpstr>
      <vt:lpstr>Statistics - ODI</vt:lpstr>
      <vt:lpstr>Statistics - ODI</vt:lpstr>
      <vt:lpstr>Exchange Control Regulations Indian Journey &amp;</vt:lpstr>
      <vt:lpstr>Regulations &amp; Administration</vt:lpstr>
      <vt:lpstr>How to Read &amp; Apply  FEMA</vt:lpstr>
      <vt:lpstr>RBI Portal FEMA</vt:lpstr>
      <vt:lpstr>Basic Principles &amp; Applicability</vt:lpstr>
      <vt:lpstr>Structure FEMA Provisions</vt:lpstr>
      <vt:lpstr>Structure FEMA Provisions</vt:lpstr>
      <vt:lpstr>Important Definitions</vt:lpstr>
      <vt:lpstr>Residential Status</vt:lpstr>
      <vt:lpstr>Change of Residential Status</vt:lpstr>
      <vt:lpstr>Bank Accounts in India for NRIs</vt:lpstr>
      <vt:lpstr>Important Definitions</vt:lpstr>
      <vt:lpstr>Current Account Transactions</vt:lpstr>
      <vt:lpstr>Current Account Transactions</vt:lpstr>
      <vt:lpstr>Current Account Transactions</vt:lpstr>
      <vt:lpstr>Current Account Transactions</vt:lpstr>
      <vt:lpstr>Current Account Transactions</vt:lpstr>
      <vt:lpstr>Current Account Transactions</vt:lpstr>
      <vt:lpstr>Current Account Transactions:  Credit Card</vt:lpstr>
      <vt:lpstr>Current Account Transactions-Drawing Limit  without RBI Permission</vt:lpstr>
      <vt:lpstr>Current Account Transactions-Drawing Limit  without RBI Permission</vt:lpstr>
      <vt:lpstr>Current Account Transactions-Drawing Limit  without RBI Permission</vt:lpstr>
      <vt:lpstr>Current Account Transactions-Drawing Limit  without RBI Permission</vt:lpstr>
      <vt:lpstr>Current Account Transactions-Drawing Limit  without RBI Permission</vt:lpstr>
      <vt:lpstr>Definition of NRI, PIO and OCI</vt:lpstr>
      <vt:lpstr>Person of India Origin [PIO]</vt:lpstr>
      <vt:lpstr>Definition of OCI</vt:lpstr>
      <vt:lpstr>Definition of OCI</vt:lpstr>
      <vt:lpstr>PowerPoint Presentation</vt:lpstr>
      <vt:lpstr>Remittance of Current Income</vt:lpstr>
      <vt:lpstr>Remittance of Assets by NRIs / PIOs</vt:lpstr>
      <vt:lpstr>Remittance of Assets by NRIs / PIOs</vt:lpstr>
      <vt:lpstr>PowerPoint Presentation</vt:lpstr>
      <vt:lpstr>Acquisition of Immovable Property [IP] in India</vt:lpstr>
      <vt:lpstr>Acquisition of IP in India</vt:lpstr>
      <vt:lpstr>Sources of Funds for Acquisition</vt:lpstr>
      <vt:lpstr>Acquisition &amp; Transfer of IP - Regs</vt:lpstr>
      <vt:lpstr>Acquisition and Transfer of IP in India</vt:lpstr>
      <vt:lpstr>Acquisition &amp; Transfer of IP</vt:lpstr>
      <vt:lpstr>Acquisition &amp; Transfer of IP - Repatriation</vt:lpstr>
      <vt:lpstr>Acquisition &amp; Transfer of IP Cont’d</vt:lpstr>
      <vt:lpstr>Repatriation of sale proceeds of immovable property</vt:lpstr>
      <vt:lpstr>Acquisition &amp; Transfer of IP Cont’d</vt:lpstr>
      <vt:lpstr>PowerPoint Presentation</vt:lpstr>
      <vt:lpstr>Investment in India by NRIs and OCIs</vt:lpstr>
      <vt:lpstr>NDI Rules - Schedule III –Investments by NRI / OCI on repatriation basis</vt:lpstr>
      <vt:lpstr>NRI can Purchase shares On Repatriation basis</vt:lpstr>
      <vt:lpstr>NDI Rules-Schedule IV –Investments by NRI / OCI on Non-repatriation basis</vt:lpstr>
      <vt:lpstr>NDI Rules-Schedule IV –Investments by NRI / OCI on non - repatriation basis</vt:lpstr>
      <vt:lpstr>NDI Rules-Schedule IV –Investments by NRI / OCI on non - repatriation basis</vt:lpstr>
      <vt:lpstr>Investments by NRI/OCI on Repatriation  Basis</vt:lpstr>
      <vt:lpstr>Investments by NRI/OCI on Repatriation  Basis</vt:lpstr>
      <vt:lpstr>Investments by NRI/OCI on Non-Repatriation Basis</vt:lpstr>
      <vt:lpstr>Investments by NRI/OCI on Non-Repatriation Basis</vt:lpstr>
      <vt:lpstr>Investments in Limited Liability Partnership</vt:lpstr>
      <vt:lpstr>Investments in Limited Liability Partnership</vt:lpstr>
      <vt:lpstr>Investments by Foreign Portfolio Investors</vt:lpstr>
      <vt:lpstr>Investments by Foreign Portfolio Investors</vt:lpstr>
      <vt:lpstr>Investments by Foreign Portfolio Investors</vt:lpstr>
      <vt:lpstr>Investments by Foreign Portfolio Investors</vt:lpstr>
      <vt:lpstr>Investments by Foreign Portfolio Investors</vt:lpstr>
      <vt:lpstr>Repatriability</vt:lpstr>
      <vt:lpstr>Foreign Direct Investments in India</vt:lpstr>
      <vt:lpstr>Important Definition</vt:lpstr>
      <vt:lpstr>Important Definition</vt:lpstr>
      <vt:lpstr>THE  CHANGE</vt:lpstr>
      <vt:lpstr>GOVERNING REGULATIONS IN NEW FRAMEWORK</vt:lpstr>
      <vt:lpstr>PowerPoint Presentation</vt:lpstr>
      <vt:lpstr>SIGNIFICANT  CHANGES</vt:lpstr>
      <vt:lpstr>PowerPoint Presentation</vt:lpstr>
      <vt:lpstr>PowerPoint Presentation</vt:lpstr>
      <vt:lpstr>PowerPoint Presentation</vt:lpstr>
      <vt:lpstr>PowerPoint Presentation</vt:lpstr>
      <vt:lpstr>Significant Changes</vt:lpstr>
      <vt:lpstr>Overseas Investment</vt:lpstr>
      <vt:lpstr>Overseas Investment</vt:lpstr>
      <vt:lpstr>Overseas Direct Investment</vt:lpstr>
      <vt:lpstr>Overseas Direct Investment</vt:lpstr>
      <vt:lpstr>Overseas Direct Investment</vt:lpstr>
      <vt:lpstr>Once ODI always ODI</vt:lpstr>
      <vt:lpstr>Overseas Portfolio Investment</vt:lpstr>
      <vt:lpstr>Overseas Portfolio Investment</vt:lpstr>
      <vt:lpstr>ODI/OPI</vt:lpstr>
      <vt:lpstr>Section 13: Penalties</vt:lpstr>
      <vt:lpstr>Section 13: Penalties</vt:lpstr>
      <vt:lpstr>Compounding of Contraventions under FEMA</vt:lpstr>
      <vt:lpstr>Forms under FEMA</vt:lpstr>
      <vt:lpstr>Opportunities for Chartered Accountants</vt:lpstr>
      <vt:lpstr>Questions</vt:lpstr>
      <vt:lpstr>Questions</vt:lpstr>
      <vt:lpstr>Questions</vt:lpstr>
      <vt:lpstr>Questions</vt:lpstr>
      <vt:lpstr>Questions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Protaxology Advisors</dc:creator>
  <cp:lastModifiedBy>Protaxology Advisors</cp:lastModifiedBy>
  <cp:revision>197</cp:revision>
  <dcterms:created xsi:type="dcterms:W3CDTF">2024-05-20T05:23:30Z</dcterms:created>
  <dcterms:modified xsi:type="dcterms:W3CDTF">2024-06-14T15:02:36Z</dcterms:modified>
</cp:coreProperties>
</file>